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302" r:id="rId4"/>
    <p:sldId id="259" r:id="rId5"/>
    <p:sldId id="261" r:id="rId6"/>
    <p:sldId id="282" r:id="rId7"/>
    <p:sldId id="285" r:id="rId8"/>
    <p:sldId id="262" r:id="rId9"/>
    <p:sldId id="263" r:id="rId10"/>
    <p:sldId id="264" r:id="rId11"/>
    <p:sldId id="266" r:id="rId12"/>
    <p:sldId id="272" r:id="rId13"/>
    <p:sldId id="271" r:id="rId14"/>
    <p:sldId id="273" r:id="rId15"/>
    <p:sldId id="268" r:id="rId16"/>
    <p:sldId id="267" r:id="rId17"/>
    <p:sldId id="269" r:id="rId18"/>
    <p:sldId id="274" r:id="rId19"/>
    <p:sldId id="290" r:id="rId20"/>
    <p:sldId id="275" r:id="rId21"/>
    <p:sldId id="279" r:id="rId22"/>
    <p:sldId id="291" r:id="rId23"/>
    <p:sldId id="292" r:id="rId24"/>
    <p:sldId id="293" r:id="rId25"/>
    <p:sldId id="295" r:id="rId26"/>
    <p:sldId id="296" r:id="rId27"/>
    <p:sldId id="297" r:id="rId28"/>
    <p:sldId id="298" r:id="rId29"/>
    <p:sldId id="299" r:id="rId30"/>
    <p:sldId id="300" r:id="rId31"/>
    <p:sldId id="288" r:id="rId32"/>
    <p:sldId id="301" r:id="rId33"/>
    <p:sldId id="30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EFD8"/>
    <a:srgbClr val="1981B3"/>
    <a:srgbClr val="873FD5"/>
    <a:srgbClr val="CF88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608" autoAdjust="0"/>
  </p:normalViewPr>
  <p:slideViewPr>
    <p:cSldViewPr snapToGrid="0" showGuides="1">
      <p:cViewPr>
        <p:scale>
          <a:sx n="100" d="100"/>
          <a:sy n="100" d="100"/>
        </p:scale>
        <p:origin x="-1088"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ECAA2D07-E444-F543-8439-4C2CC0E1BB29}"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F8701E7D-3302-0F4C-84C4-C74C51C12EAA}" type="datetimeFigureOut">
              <a:rPr lang="en-US" smtClean="0"/>
              <a:pPr/>
              <a:t>8/2/14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F8701E7D-3302-0F4C-84C4-C74C51C12EAA}" type="datetimeFigureOut">
              <a:rPr lang="en-US" smtClean="0"/>
              <a:pPr/>
              <a:t>8/2/14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701E7D-3302-0F4C-84C4-C74C51C12EAA}" type="datetimeFigureOut">
              <a:rPr lang="en-US" smtClean="0"/>
              <a:pPr/>
              <a:t>8/2/14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F8701E7D-3302-0F4C-84C4-C74C51C12EAA}" type="datetimeFigureOut">
              <a:rPr lang="en-US" smtClean="0"/>
              <a:pPr/>
              <a:t>8/2/14</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ECAA2D07-E444-F543-8439-4C2CC0E1BB29}" type="slidenum">
              <a:rPr lang="en-US" smtClean="0"/>
              <a:pPr/>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F8701E7D-3302-0F4C-84C4-C74C51C12EAA}" type="datetimeFigureOut">
              <a:rPr lang="en-US" smtClean="0"/>
              <a:pPr/>
              <a:t>8/2/14</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F8701E7D-3302-0F4C-84C4-C74C51C12EAA}" type="datetimeFigureOut">
              <a:rPr lang="en-US" smtClean="0"/>
              <a:pPr/>
              <a:t>8/2/14</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8701E7D-3302-0F4C-84C4-C74C51C12EAA}" type="datetimeFigureOut">
              <a:rPr lang="en-US" smtClean="0"/>
              <a:pPr/>
              <a:t>8/2/14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8701E7D-3302-0F4C-84C4-C74C51C12EAA}" type="datetimeFigureOut">
              <a:rPr lang="en-US" smtClean="0"/>
              <a:pPr/>
              <a:t>8/2/14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8701E7D-3302-0F4C-84C4-C74C51C12EAA}" type="datetimeFigureOut">
              <a:rPr lang="en-US" smtClean="0"/>
              <a:pPr/>
              <a:t>8/2/14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701E7D-3302-0F4C-84C4-C74C51C12EAA}" type="datetimeFigureOut">
              <a:rPr lang="en-US" smtClean="0"/>
              <a:pPr/>
              <a:t>8/2/14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8701E7D-3302-0F4C-84C4-C74C51C12EAA}" type="datetimeFigureOut">
              <a:rPr lang="en-US" smtClean="0"/>
              <a:pPr/>
              <a:t>8/2/14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8701E7D-3302-0F4C-84C4-C74C51C12EAA}" type="datetimeFigureOut">
              <a:rPr lang="en-US" smtClean="0"/>
              <a:pPr/>
              <a:t>8/2/14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AA2D07-E444-F543-8439-4C2CC0E1BB29}" type="slidenum">
              <a:rPr lang="en-US" smtClean="0"/>
              <a:pPr/>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8701E7D-3302-0F4C-84C4-C74C51C12EAA}" type="datetimeFigureOut">
              <a:rPr lang="en-US" smtClean="0"/>
              <a:pPr/>
              <a:t>8/2/14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A2D07-E444-F543-8439-4C2CC0E1BB29}" type="slidenum">
              <a:rPr lang="en-US" smtClean="0"/>
              <a:pPr/>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8701E7D-3302-0F4C-84C4-C74C51C12EAA}" type="datetimeFigureOut">
              <a:rPr lang="en-US" smtClean="0"/>
              <a:pPr/>
              <a:t>8/2/14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A2D07-E444-F543-8439-4C2CC0E1BB29}" type="slidenum">
              <a:rPr lang="en-US" smtClean="0"/>
              <a:pPr/>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F8701E7D-3302-0F4C-84C4-C74C51C12EAA}" type="datetimeFigureOut">
              <a:rPr lang="en-US" smtClean="0"/>
              <a:pPr/>
              <a:t>8/2/14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A2D07-E444-F543-8439-4C2CC0E1BB29}" type="slidenum">
              <a:rPr lang="en-US" smtClean="0"/>
              <a:pPr/>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8701E7D-3302-0F4C-84C4-C74C51C12EAA}" type="datetimeFigureOut">
              <a:rPr lang="en-US" smtClean="0"/>
              <a:pPr/>
              <a:t>8/2/14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AA2D07-E444-F543-8439-4C2CC0E1BB2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F8701E7D-3302-0F4C-84C4-C74C51C12EAA}" type="datetimeFigureOut">
              <a:rPr lang="en-US" smtClean="0"/>
              <a:pPr/>
              <a:t>8/2/14</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ECAA2D07-E444-F543-8439-4C2CC0E1BB2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eg"/><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9.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tiff"/><Relationship Id="rId3"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5142" y="2492375"/>
            <a:ext cx="6947807" cy="1470025"/>
          </a:xfrm>
        </p:spPr>
        <p:txBody>
          <a:bodyPr/>
          <a:lstStyle/>
          <a:p>
            <a:r>
              <a:rPr lang="en-US" dirty="0" smtClean="0">
                <a:solidFill>
                  <a:srgbClr val="1F497D"/>
                </a:solidFill>
              </a:rPr>
              <a:t>Update on OLYMPEX: A Ground Validation Field Campaign in the Pacific Northwest</a:t>
            </a:r>
            <a:endParaRPr lang="en-US" dirty="0">
              <a:solidFill>
                <a:srgbClr val="1F497D"/>
              </a:solidFill>
            </a:endParaRPr>
          </a:p>
        </p:txBody>
      </p:sp>
      <p:sp>
        <p:nvSpPr>
          <p:cNvPr id="3" name="Subtitle 2"/>
          <p:cNvSpPr>
            <a:spLocks noGrp="1"/>
          </p:cNvSpPr>
          <p:nvPr>
            <p:ph type="subTitle" idx="1"/>
          </p:nvPr>
        </p:nvSpPr>
        <p:spPr>
          <a:xfrm>
            <a:off x="677333" y="3966882"/>
            <a:ext cx="7685617" cy="1752600"/>
          </a:xfrm>
        </p:spPr>
        <p:txBody>
          <a:bodyPr/>
          <a:lstStyle/>
          <a:p>
            <a:r>
              <a:rPr lang="en-US" dirty="0" smtClean="0"/>
              <a:t>Lynn McMurdie, Robert A. </a:t>
            </a:r>
            <a:r>
              <a:rPr lang="en-US" dirty="0" err="1" smtClean="0"/>
              <a:t>Houze</a:t>
            </a:r>
            <a:r>
              <a:rPr lang="en-US" dirty="0" smtClean="0"/>
              <a:t>, Jr., Jessica Lundquist, Cliff Mass, University of Washington, Walter Petersen NASA/Wallops, Mathew </a:t>
            </a:r>
            <a:r>
              <a:rPr lang="en-US" dirty="0" err="1" smtClean="0"/>
              <a:t>Schwaller</a:t>
            </a:r>
            <a:r>
              <a:rPr lang="en-US" dirty="0" smtClean="0"/>
              <a:t> NASA/Goddard.</a:t>
            </a:r>
            <a:endParaRPr lang="en-US" dirty="0"/>
          </a:p>
        </p:txBody>
      </p:sp>
      <p:pic>
        <p:nvPicPr>
          <p:cNvPr id="4" name="Picture 3" descr="logo_image2.png"/>
          <p:cNvPicPr>
            <a:picLocks noChangeAspect="1"/>
          </p:cNvPicPr>
          <p:nvPr/>
        </p:nvPicPr>
        <p:blipFill>
          <a:blip r:embed="rId2"/>
          <a:stretch>
            <a:fillRect/>
          </a:stretch>
        </p:blipFill>
        <p:spPr>
          <a:xfrm>
            <a:off x="482600" y="1469541"/>
            <a:ext cx="2413000" cy="2045668"/>
          </a:xfrm>
          <a:prstGeom prst="rect">
            <a:avLst/>
          </a:prstGeom>
        </p:spPr>
      </p:pic>
      <p:grpSp>
        <p:nvGrpSpPr>
          <p:cNvPr id="5" name="Group 4"/>
          <p:cNvGrpSpPr/>
          <p:nvPr/>
        </p:nvGrpSpPr>
        <p:grpSpPr>
          <a:xfrm>
            <a:off x="1282700" y="4949826"/>
            <a:ext cx="7010400" cy="1216023"/>
            <a:chOff x="1270000" y="2816226"/>
            <a:chExt cx="7010400" cy="1216023"/>
          </a:xfrm>
        </p:grpSpPr>
        <p:pic>
          <p:nvPicPr>
            <p:cNvPr id="6" name="Picture 5" descr="forest_understory2.JPG"/>
            <p:cNvPicPr>
              <a:picLocks noChangeAspect="1"/>
            </p:cNvPicPr>
            <p:nvPr/>
          </p:nvPicPr>
          <p:blipFill>
            <a:blip r:embed="rId3"/>
            <a:stretch>
              <a:fillRect/>
            </a:stretch>
          </p:blipFill>
          <p:spPr>
            <a:xfrm>
              <a:off x="3035300" y="2816226"/>
              <a:ext cx="1841500" cy="1209675"/>
            </a:xfrm>
            <a:prstGeom prst="rect">
              <a:avLst/>
            </a:prstGeom>
          </p:spPr>
        </p:pic>
        <p:pic>
          <p:nvPicPr>
            <p:cNvPr id="7" name="Picture 6" descr="MtCarrie.jpg"/>
            <p:cNvPicPr>
              <a:picLocks noChangeAspect="1"/>
            </p:cNvPicPr>
            <p:nvPr/>
          </p:nvPicPr>
          <p:blipFill>
            <a:blip r:embed="rId4"/>
            <a:stretch>
              <a:fillRect/>
            </a:stretch>
          </p:blipFill>
          <p:spPr>
            <a:xfrm>
              <a:off x="6553200" y="2819401"/>
              <a:ext cx="1727200" cy="1212124"/>
            </a:xfrm>
            <a:prstGeom prst="rect">
              <a:avLst/>
            </a:prstGeom>
          </p:spPr>
        </p:pic>
        <p:pic>
          <p:nvPicPr>
            <p:cNvPr id="8" name="Picture 7" descr="hoh_valley.JPG"/>
            <p:cNvPicPr>
              <a:picLocks noChangeAspect="1"/>
            </p:cNvPicPr>
            <p:nvPr/>
          </p:nvPicPr>
          <p:blipFill>
            <a:blip r:embed="rId5"/>
            <a:stretch>
              <a:fillRect/>
            </a:stretch>
          </p:blipFill>
          <p:spPr>
            <a:xfrm>
              <a:off x="1270000" y="2817622"/>
              <a:ext cx="1765807" cy="1208278"/>
            </a:xfrm>
            <a:prstGeom prst="rect">
              <a:avLst/>
            </a:prstGeom>
          </p:spPr>
        </p:pic>
        <p:pic>
          <p:nvPicPr>
            <p:cNvPr id="9" name="Picture 8" descr="rialto_beach.JPG"/>
            <p:cNvPicPr>
              <a:picLocks noChangeAspect="1"/>
            </p:cNvPicPr>
            <p:nvPr/>
          </p:nvPicPr>
          <p:blipFill>
            <a:blip r:embed="rId6"/>
            <a:stretch>
              <a:fillRect/>
            </a:stretch>
          </p:blipFill>
          <p:spPr>
            <a:xfrm>
              <a:off x="4864100" y="2822574"/>
              <a:ext cx="1727200" cy="1209675"/>
            </a:xfrm>
            <a:prstGeom prst="rect">
              <a:avLst/>
            </a:prstGeom>
          </p:spPr>
        </p:pic>
      </p:grpSp>
      <p:sp>
        <p:nvSpPr>
          <p:cNvPr id="10" name="TextBox 9"/>
          <p:cNvSpPr txBox="1"/>
          <p:nvPr/>
        </p:nvSpPr>
        <p:spPr>
          <a:xfrm>
            <a:off x="2552700" y="6286500"/>
            <a:ext cx="5775940" cy="369332"/>
          </a:xfrm>
          <a:prstGeom prst="rect">
            <a:avLst/>
          </a:prstGeom>
          <a:noFill/>
        </p:spPr>
        <p:txBody>
          <a:bodyPr wrap="none" rtlCol="0">
            <a:spAutoFit/>
          </a:bodyPr>
          <a:lstStyle/>
          <a:p>
            <a:pPr algn="r"/>
            <a:r>
              <a:rPr lang="en-US" dirty="0" smtClean="0">
                <a:solidFill>
                  <a:schemeClr val="bg1"/>
                </a:solidFill>
              </a:rPr>
              <a:t>PMM Science team presentation, Baltimore, 4 August, 2014</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67000" y="274638"/>
            <a:ext cx="3683000" cy="656695"/>
          </a:xfrm>
          <a:prstGeom prst="roundRect">
            <a:avLst/>
          </a:prstGeom>
          <a:solidFill>
            <a:schemeClr val="accent5">
              <a:lumMod val="60000"/>
              <a:lumOff val="40000"/>
            </a:schemeClr>
          </a:solidFill>
          <a:ln w="22225" cap="flat" cmpd="sng" algn="ctr">
            <a:solidFill>
              <a:schemeClr val="accent5">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274638"/>
            <a:ext cx="8229600" cy="656695"/>
          </a:xfrm>
        </p:spPr>
        <p:txBody>
          <a:bodyPr>
            <a:normAutofit/>
          </a:bodyPr>
          <a:lstStyle/>
          <a:p>
            <a:pPr algn="ctr"/>
            <a:r>
              <a:rPr lang="en-US" sz="2800" dirty="0" smtClean="0"/>
              <a:t>NPOL site survey</a:t>
            </a:r>
            <a:endParaRPr lang="en-US" sz="2800" dirty="0"/>
          </a:p>
        </p:txBody>
      </p:sp>
      <p:sp>
        <p:nvSpPr>
          <p:cNvPr id="9" name="Freeform 8"/>
          <p:cNvSpPr/>
          <p:nvPr/>
        </p:nvSpPr>
        <p:spPr>
          <a:xfrm>
            <a:off x="2215444" y="5108222"/>
            <a:ext cx="0" cy="84667"/>
          </a:xfrm>
          <a:custGeom>
            <a:avLst/>
            <a:gdLst>
              <a:gd name="connsiteX0" fmla="*/ 0 w 0"/>
              <a:gd name="connsiteY0" fmla="*/ 84667 h 84667"/>
              <a:gd name="connsiteX1" fmla="*/ 0 w 0"/>
              <a:gd name="connsiteY1" fmla="*/ 0 h 84667"/>
            </a:gdLst>
            <a:ahLst/>
            <a:cxnLst>
              <a:cxn ang="0">
                <a:pos x="connsiteX0" y="connsiteY0"/>
              </a:cxn>
              <a:cxn ang="0">
                <a:pos x="connsiteX1" y="connsiteY1"/>
              </a:cxn>
            </a:cxnLst>
            <a:rect l="l" t="t" r="r" b="b"/>
            <a:pathLst>
              <a:path h="84667">
                <a:moveTo>
                  <a:pt x="0" y="84667"/>
                </a:move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57200" y="1079500"/>
            <a:ext cx="8470900" cy="369332"/>
          </a:xfrm>
          <a:prstGeom prst="rect">
            <a:avLst/>
          </a:prstGeom>
          <a:noFill/>
        </p:spPr>
        <p:txBody>
          <a:bodyPr wrap="square" rtlCol="0">
            <a:spAutoFit/>
          </a:bodyPr>
          <a:lstStyle/>
          <a:p>
            <a:r>
              <a:rPr lang="en-US" dirty="0" smtClean="0">
                <a:solidFill>
                  <a:schemeClr val="accent5">
                    <a:lumMod val="75000"/>
                  </a:schemeClr>
                </a:solidFill>
              </a:rPr>
              <a:t>Shale Road 3: What it looks like on the ground. </a:t>
            </a:r>
            <a:r>
              <a:rPr lang="en-US" dirty="0" err="1" smtClean="0">
                <a:solidFill>
                  <a:schemeClr val="accent5">
                    <a:lumMod val="75000"/>
                  </a:schemeClr>
                </a:solidFill>
              </a:rPr>
              <a:t>Ele</a:t>
            </a:r>
            <a:r>
              <a:rPr lang="en-US" dirty="0" smtClean="0">
                <a:solidFill>
                  <a:schemeClr val="accent5">
                    <a:lumMod val="75000"/>
                  </a:schemeClr>
                </a:solidFill>
              </a:rPr>
              <a:t>. 455’ 47°16’31.9”N 124°12’32.6”W</a:t>
            </a:r>
            <a:endParaRPr lang="en-US" dirty="0">
              <a:solidFill>
                <a:schemeClr val="accent5">
                  <a:lumMod val="75000"/>
                </a:schemeClr>
              </a:solidFill>
            </a:endParaRPr>
          </a:p>
        </p:txBody>
      </p:sp>
      <p:pic>
        <p:nvPicPr>
          <p:cNvPr id="10" name="Picture 9" descr="IMG_6099.JPG"/>
          <p:cNvPicPr>
            <a:picLocks noChangeAspect="1"/>
          </p:cNvPicPr>
          <p:nvPr/>
        </p:nvPicPr>
        <p:blipFill>
          <a:blip r:embed="rId2"/>
          <a:stretch>
            <a:fillRect/>
          </a:stretch>
        </p:blipFill>
        <p:spPr>
          <a:xfrm>
            <a:off x="0" y="1582032"/>
            <a:ext cx="9144000" cy="2093736"/>
          </a:xfrm>
          <a:prstGeom prst="rect">
            <a:avLst/>
          </a:prstGeom>
        </p:spPr>
      </p:pic>
      <p:pic>
        <p:nvPicPr>
          <p:cNvPr id="11" name="Picture 10" descr="IMG_6100.JPG"/>
          <p:cNvPicPr>
            <a:picLocks noChangeAspect="1"/>
          </p:cNvPicPr>
          <p:nvPr/>
        </p:nvPicPr>
        <p:blipFill>
          <a:blip r:embed="rId3"/>
          <a:stretch>
            <a:fillRect/>
          </a:stretch>
        </p:blipFill>
        <p:spPr>
          <a:xfrm>
            <a:off x="0" y="3889586"/>
            <a:ext cx="9144000" cy="1974427"/>
          </a:xfrm>
          <a:prstGeom prst="rect">
            <a:avLst/>
          </a:prstGeom>
        </p:spPr>
      </p:pic>
      <p:sp>
        <p:nvSpPr>
          <p:cNvPr id="12" name="TextBox 11"/>
          <p:cNvSpPr txBox="1"/>
          <p:nvPr/>
        </p:nvSpPr>
        <p:spPr>
          <a:xfrm>
            <a:off x="0" y="1587500"/>
            <a:ext cx="838200" cy="769441"/>
          </a:xfrm>
          <a:prstGeom prst="rect">
            <a:avLst/>
          </a:prstGeom>
          <a:noFill/>
        </p:spPr>
        <p:txBody>
          <a:bodyPr wrap="square" rtlCol="0">
            <a:spAutoFit/>
          </a:bodyPr>
          <a:lstStyle/>
          <a:p>
            <a:r>
              <a:rPr lang="en-US" sz="4400" b="1" dirty="0" smtClean="0">
                <a:solidFill>
                  <a:srgbClr val="FF0000"/>
                </a:solidFill>
              </a:rPr>
              <a:t>N</a:t>
            </a:r>
            <a:endParaRPr lang="en-US" sz="4400" b="1" dirty="0">
              <a:solidFill>
                <a:srgbClr val="FF0000"/>
              </a:solidFill>
            </a:endParaRPr>
          </a:p>
        </p:txBody>
      </p:sp>
      <p:sp>
        <p:nvSpPr>
          <p:cNvPr id="13" name="TextBox 12"/>
          <p:cNvSpPr txBox="1"/>
          <p:nvPr/>
        </p:nvSpPr>
        <p:spPr>
          <a:xfrm>
            <a:off x="8280400" y="4013200"/>
            <a:ext cx="838200" cy="769441"/>
          </a:xfrm>
          <a:prstGeom prst="rect">
            <a:avLst/>
          </a:prstGeom>
          <a:noFill/>
        </p:spPr>
        <p:txBody>
          <a:bodyPr wrap="square" rtlCol="0">
            <a:spAutoFit/>
          </a:bodyPr>
          <a:lstStyle/>
          <a:p>
            <a:r>
              <a:rPr lang="en-US" sz="4400" b="1" dirty="0" smtClean="0">
                <a:solidFill>
                  <a:srgbClr val="FF0000"/>
                </a:solidFill>
              </a:rPr>
              <a:t>N</a:t>
            </a:r>
            <a:endParaRPr lang="en-US" sz="4400" b="1" dirty="0">
              <a:solidFill>
                <a:srgbClr val="FF0000"/>
              </a:solidFill>
            </a:endParaRPr>
          </a:p>
        </p:txBody>
      </p:sp>
      <p:sp>
        <p:nvSpPr>
          <p:cNvPr id="14" name="TextBox 13"/>
          <p:cNvSpPr txBox="1"/>
          <p:nvPr/>
        </p:nvSpPr>
        <p:spPr>
          <a:xfrm>
            <a:off x="8509000" y="1549400"/>
            <a:ext cx="838200" cy="769441"/>
          </a:xfrm>
          <a:prstGeom prst="rect">
            <a:avLst/>
          </a:prstGeom>
          <a:noFill/>
        </p:spPr>
        <p:txBody>
          <a:bodyPr wrap="square" rtlCol="0">
            <a:spAutoFit/>
          </a:bodyPr>
          <a:lstStyle/>
          <a:p>
            <a:r>
              <a:rPr lang="en-US" sz="4400" b="1" dirty="0">
                <a:solidFill>
                  <a:srgbClr val="FF0000"/>
                </a:solidFill>
              </a:rPr>
              <a:t>S</a:t>
            </a:r>
          </a:p>
        </p:txBody>
      </p:sp>
      <p:sp>
        <p:nvSpPr>
          <p:cNvPr id="15" name="TextBox 14"/>
          <p:cNvSpPr txBox="1"/>
          <p:nvPr/>
        </p:nvSpPr>
        <p:spPr>
          <a:xfrm>
            <a:off x="0" y="4013200"/>
            <a:ext cx="838200" cy="769441"/>
          </a:xfrm>
          <a:prstGeom prst="rect">
            <a:avLst/>
          </a:prstGeom>
          <a:noFill/>
        </p:spPr>
        <p:txBody>
          <a:bodyPr wrap="square" rtlCol="0">
            <a:spAutoFit/>
          </a:bodyPr>
          <a:lstStyle/>
          <a:p>
            <a:r>
              <a:rPr lang="en-US" sz="4400" b="1" dirty="0">
                <a:solidFill>
                  <a:srgbClr val="FF0000"/>
                </a:solidFill>
              </a:rPr>
              <a:t>S</a:t>
            </a:r>
          </a:p>
        </p:txBody>
      </p:sp>
      <p:sp>
        <p:nvSpPr>
          <p:cNvPr id="16" name="TextBox 15"/>
          <p:cNvSpPr txBox="1"/>
          <p:nvPr/>
        </p:nvSpPr>
        <p:spPr>
          <a:xfrm>
            <a:off x="4419600" y="1574800"/>
            <a:ext cx="838200" cy="769441"/>
          </a:xfrm>
          <a:prstGeom prst="rect">
            <a:avLst/>
          </a:prstGeom>
          <a:noFill/>
        </p:spPr>
        <p:txBody>
          <a:bodyPr wrap="square" rtlCol="0">
            <a:spAutoFit/>
          </a:bodyPr>
          <a:lstStyle/>
          <a:p>
            <a:r>
              <a:rPr lang="en-US" sz="4400" b="1" dirty="0">
                <a:solidFill>
                  <a:srgbClr val="FF0000"/>
                </a:solidFill>
              </a:rPr>
              <a:t>E</a:t>
            </a:r>
          </a:p>
        </p:txBody>
      </p:sp>
      <p:sp>
        <p:nvSpPr>
          <p:cNvPr id="17" name="TextBox 16"/>
          <p:cNvSpPr txBox="1"/>
          <p:nvPr/>
        </p:nvSpPr>
        <p:spPr>
          <a:xfrm>
            <a:off x="4318000" y="3797300"/>
            <a:ext cx="838200" cy="769441"/>
          </a:xfrm>
          <a:prstGeom prst="rect">
            <a:avLst/>
          </a:prstGeom>
          <a:noFill/>
        </p:spPr>
        <p:txBody>
          <a:bodyPr wrap="square" rtlCol="0">
            <a:spAutoFit/>
          </a:bodyPr>
          <a:lstStyle/>
          <a:p>
            <a:r>
              <a:rPr lang="en-US" sz="4400" b="1" dirty="0" smtClean="0">
                <a:solidFill>
                  <a:srgbClr val="FF0000"/>
                </a:solidFill>
              </a:rPr>
              <a:t>W</a:t>
            </a:r>
            <a:endParaRPr lang="en-US" sz="4400" b="1" dirty="0">
              <a:solidFill>
                <a:srgbClr val="FF0000"/>
              </a:solidFill>
            </a:endParaRPr>
          </a:p>
        </p:txBody>
      </p:sp>
      <p:cxnSp>
        <p:nvCxnSpPr>
          <p:cNvPr id="18" name="Straight Arrow Connector 17"/>
          <p:cNvCxnSpPr/>
          <p:nvPr/>
        </p:nvCxnSpPr>
        <p:spPr>
          <a:xfrm>
            <a:off x="2514600" y="1955800"/>
            <a:ext cx="685800" cy="4699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854200" y="1752600"/>
            <a:ext cx="901700" cy="276999"/>
          </a:xfrm>
          <a:prstGeom prst="rect">
            <a:avLst/>
          </a:prstGeom>
          <a:noFill/>
        </p:spPr>
        <p:txBody>
          <a:bodyPr wrap="square" rtlCol="0">
            <a:spAutoFit/>
          </a:bodyPr>
          <a:lstStyle/>
          <a:p>
            <a:r>
              <a:rPr lang="en-US" sz="1200" dirty="0" smtClean="0">
                <a:solidFill>
                  <a:srgbClr val="FF0000"/>
                </a:solidFill>
              </a:rPr>
              <a:t>Olympics</a:t>
            </a:r>
            <a:endParaRPr lang="en-US" sz="1200" dirty="0">
              <a:solidFill>
                <a:srgbClr val="FF0000"/>
              </a:solidFill>
            </a:endParaRPr>
          </a:p>
        </p:txBody>
      </p:sp>
      <p:sp>
        <p:nvSpPr>
          <p:cNvPr id="21" name="TextBox 20"/>
          <p:cNvSpPr txBox="1"/>
          <p:nvPr/>
        </p:nvSpPr>
        <p:spPr>
          <a:xfrm>
            <a:off x="317500" y="5762413"/>
            <a:ext cx="8737600" cy="923330"/>
          </a:xfrm>
          <a:prstGeom prst="rect">
            <a:avLst/>
          </a:prstGeom>
          <a:noFill/>
        </p:spPr>
        <p:txBody>
          <a:bodyPr wrap="square" rtlCol="0">
            <a:spAutoFit/>
          </a:bodyPr>
          <a:lstStyle/>
          <a:p>
            <a:r>
              <a:rPr lang="en-US" dirty="0" smtClean="0">
                <a:solidFill>
                  <a:srgbClr val="000000"/>
                </a:solidFill>
              </a:rPr>
              <a:t>Very open, 360° view.  Excellent view to the Olympics and coast.  Local high point on hill to the NW, very little blockage by trees.  Wide open spot.  May need to level ground and cut down undergrowth. Some cell reception.</a:t>
            </a:r>
            <a:endParaRPr lang="en-US" dirty="0">
              <a:solidFill>
                <a:srgbClr val="000000"/>
              </a:solidFill>
            </a:endParaRPr>
          </a:p>
        </p:txBody>
      </p:sp>
      <p:cxnSp>
        <p:nvCxnSpPr>
          <p:cNvPr id="22" name="Straight Arrow Connector 21"/>
          <p:cNvCxnSpPr/>
          <p:nvPr/>
        </p:nvCxnSpPr>
        <p:spPr>
          <a:xfrm rot="10800000" flipV="1">
            <a:off x="2108200" y="4216400"/>
            <a:ext cx="812800" cy="5588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895600" y="4025900"/>
            <a:ext cx="901700" cy="276999"/>
          </a:xfrm>
          <a:prstGeom prst="rect">
            <a:avLst/>
          </a:prstGeom>
          <a:noFill/>
        </p:spPr>
        <p:txBody>
          <a:bodyPr wrap="square" rtlCol="0">
            <a:spAutoFit/>
          </a:bodyPr>
          <a:lstStyle/>
          <a:p>
            <a:r>
              <a:rPr lang="en-US" sz="1200" dirty="0" smtClean="0">
                <a:solidFill>
                  <a:srgbClr val="FF0000"/>
                </a:solidFill>
              </a:rPr>
              <a:t>Coast</a:t>
            </a:r>
            <a:endParaRPr lang="en-US" sz="12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ock_NPOL-SR3b_1.0_51.gif"/>
          <p:cNvPicPr>
            <a:picLocks noChangeAspect="1"/>
          </p:cNvPicPr>
          <p:nvPr/>
        </p:nvPicPr>
        <p:blipFill>
          <a:blip r:embed="rId2"/>
          <a:stretch>
            <a:fillRect/>
          </a:stretch>
        </p:blipFill>
        <p:spPr>
          <a:xfrm>
            <a:off x="1423894" y="1327149"/>
            <a:ext cx="5980206" cy="4621069"/>
          </a:xfrm>
          <a:prstGeom prst="rect">
            <a:avLst/>
          </a:prstGeom>
        </p:spPr>
      </p:pic>
      <p:sp>
        <p:nvSpPr>
          <p:cNvPr id="5" name="Rounded Rectangle 4"/>
          <p:cNvSpPr/>
          <p:nvPr/>
        </p:nvSpPr>
        <p:spPr>
          <a:xfrm>
            <a:off x="2667000" y="274638"/>
            <a:ext cx="3683000" cy="656695"/>
          </a:xfrm>
          <a:prstGeom prst="roundRect">
            <a:avLst/>
          </a:prstGeom>
          <a:solidFill>
            <a:schemeClr val="accent5">
              <a:lumMod val="60000"/>
              <a:lumOff val="40000"/>
            </a:schemeClr>
          </a:solidFill>
          <a:ln w="22225" cap="flat" cmpd="sng" algn="ctr">
            <a:solidFill>
              <a:schemeClr val="accent5">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274638"/>
            <a:ext cx="8229600" cy="656695"/>
          </a:xfrm>
        </p:spPr>
        <p:txBody>
          <a:bodyPr>
            <a:normAutofit/>
          </a:bodyPr>
          <a:lstStyle/>
          <a:p>
            <a:pPr algn="ctr"/>
            <a:r>
              <a:rPr lang="en-US" sz="2800" dirty="0" smtClean="0"/>
              <a:t>NPOL site survey</a:t>
            </a:r>
            <a:endParaRPr lang="en-US" sz="2800" dirty="0"/>
          </a:p>
        </p:txBody>
      </p:sp>
      <p:sp>
        <p:nvSpPr>
          <p:cNvPr id="9" name="Freeform 8"/>
          <p:cNvSpPr/>
          <p:nvPr/>
        </p:nvSpPr>
        <p:spPr>
          <a:xfrm>
            <a:off x="2215444" y="5108222"/>
            <a:ext cx="0" cy="84667"/>
          </a:xfrm>
          <a:custGeom>
            <a:avLst/>
            <a:gdLst>
              <a:gd name="connsiteX0" fmla="*/ 0 w 0"/>
              <a:gd name="connsiteY0" fmla="*/ 84667 h 84667"/>
              <a:gd name="connsiteX1" fmla="*/ 0 w 0"/>
              <a:gd name="connsiteY1" fmla="*/ 0 h 84667"/>
            </a:gdLst>
            <a:ahLst/>
            <a:cxnLst>
              <a:cxn ang="0">
                <a:pos x="connsiteX0" y="connsiteY0"/>
              </a:cxn>
              <a:cxn ang="0">
                <a:pos x="connsiteX1" y="connsiteY1"/>
              </a:cxn>
            </a:cxnLst>
            <a:rect l="l" t="t" r="r" b="b"/>
            <a:pathLst>
              <a:path h="84667">
                <a:moveTo>
                  <a:pt x="0" y="84667"/>
                </a:move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57200" y="977900"/>
            <a:ext cx="8470900" cy="369332"/>
          </a:xfrm>
          <a:prstGeom prst="rect">
            <a:avLst/>
          </a:prstGeom>
          <a:noFill/>
        </p:spPr>
        <p:txBody>
          <a:bodyPr wrap="square" rtlCol="0">
            <a:spAutoFit/>
          </a:bodyPr>
          <a:lstStyle/>
          <a:p>
            <a:r>
              <a:rPr lang="en-US" dirty="0" smtClean="0">
                <a:solidFill>
                  <a:schemeClr val="accent5">
                    <a:lumMod val="75000"/>
                  </a:schemeClr>
                </a:solidFill>
              </a:rPr>
              <a:t>Shale Road 3: Radar blockage. Elevation 455’ 47°16’31.9”N 124°12’32.6”W</a:t>
            </a:r>
            <a:endParaRPr lang="en-US" dirty="0">
              <a:solidFill>
                <a:schemeClr val="accent5">
                  <a:lumMod val="75000"/>
                </a:schemeClr>
              </a:solidFill>
            </a:endParaRPr>
          </a:p>
        </p:txBody>
      </p:sp>
      <p:sp>
        <p:nvSpPr>
          <p:cNvPr id="8" name="TextBox 7"/>
          <p:cNvSpPr txBox="1"/>
          <p:nvPr/>
        </p:nvSpPr>
        <p:spPr>
          <a:xfrm>
            <a:off x="7404100" y="1347232"/>
            <a:ext cx="1739900" cy="1477328"/>
          </a:xfrm>
          <a:prstGeom prst="rect">
            <a:avLst/>
          </a:prstGeom>
          <a:noFill/>
        </p:spPr>
        <p:txBody>
          <a:bodyPr wrap="square" rtlCol="0">
            <a:spAutoFit/>
          </a:bodyPr>
          <a:lstStyle/>
          <a:p>
            <a:r>
              <a:rPr lang="en-US" dirty="0" smtClean="0">
                <a:solidFill>
                  <a:srgbClr val="384348"/>
                </a:solidFill>
              </a:rPr>
              <a:t>Not sure if Zebra sees the hill to the immediate northwest of the site</a:t>
            </a:r>
            <a:r>
              <a:rPr lang="en-US" dirty="0" smtClean="0"/>
              <a:t>.</a:t>
            </a:r>
            <a:endParaRPr lang="en-US" dirty="0"/>
          </a:p>
        </p:txBody>
      </p:sp>
      <p:sp>
        <p:nvSpPr>
          <p:cNvPr id="11" name="TextBox 10"/>
          <p:cNvSpPr txBox="1"/>
          <p:nvPr/>
        </p:nvSpPr>
        <p:spPr>
          <a:xfrm>
            <a:off x="457200" y="5948218"/>
            <a:ext cx="8229600" cy="646331"/>
          </a:xfrm>
          <a:prstGeom prst="rect">
            <a:avLst/>
          </a:prstGeom>
          <a:noFill/>
        </p:spPr>
        <p:txBody>
          <a:bodyPr wrap="square" rtlCol="0">
            <a:spAutoFit/>
          </a:bodyPr>
          <a:lstStyle/>
          <a:p>
            <a:r>
              <a:rPr lang="en-US" dirty="0" smtClean="0"/>
              <a:t>This land belongs to the Quinault Nation.  We are talking with them about leasing the land for the OLYMPEX project.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Rain Measurements in the Olympics</a:t>
            </a:r>
            <a:endParaRPr lang="en-US" dirty="0">
              <a:solidFill>
                <a:srgbClr val="9C5238"/>
              </a:solidFill>
            </a:endParaRPr>
          </a:p>
        </p:txBody>
      </p:sp>
      <p:sp>
        <p:nvSpPr>
          <p:cNvPr id="3" name="Content Placeholder 2"/>
          <p:cNvSpPr>
            <a:spLocks noGrp="1"/>
          </p:cNvSpPr>
          <p:nvPr>
            <p:ph idx="1"/>
          </p:nvPr>
        </p:nvSpPr>
        <p:spPr>
          <a:xfrm>
            <a:off x="5805713" y="1609139"/>
            <a:ext cx="3048001" cy="5025267"/>
          </a:xfrm>
        </p:spPr>
        <p:txBody>
          <a:bodyPr>
            <a:normAutofit/>
          </a:bodyPr>
          <a:lstStyle/>
          <a:p>
            <a:r>
              <a:rPr lang="en-US" dirty="0" smtClean="0">
                <a:solidFill>
                  <a:srgbClr val="1F497D"/>
                </a:solidFill>
              </a:rPr>
              <a:t>Network includes several sites in variable terrain across the ridge between the Quinault and the Queets</a:t>
            </a:r>
          </a:p>
          <a:p>
            <a:r>
              <a:rPr lang="en-US" dirty="0" smtClean="0">
                <a:solidFill>
                  <a:srgbClr val="1F497D"/>
                </a:solidFill>
              </a:rPr>
              <a:t>Includes 2 coastal stations</a:t>
            </a:r>
          </a:p>
          <a:p>
            <a:r>
              <a:rPr lang="en-US" dirty="0" smtClean="0">
                <a:solidFill>
                  <a:srgbClr val="1F497D"/>
                </a:solidFill>
              </a:rPr>
              <a:t>Data collected multiple seasons</a:t>
            </a:r>
          </a:p>
          <a:p>
            <a:r>
              <a:rPr lang="en-US" dirty="0" smtClean="0">
                <a:solidFill>
                  <a:srgbClr val="1F497D"/>
                </a:solidFill>
              </a:rPr>
              <a:t>Results from this past winter:</a:t>
            </a:r>
          </a:p>
        </p:txBody>
      </p:sp>
      <p:pic>
        <p:nvPicPr>
          <p:cNvPr id="5" name="Picture 4" descr="F09_v02.tif"/>
          <p:cNvPicPr>
            <a:picLocks noChangeAspect="1"/>
          </p:cNvPicPr>
          <p:nvPr/>
        </p:nvPicPr>
        <p:blipFill>
          <a:blip r:embed="rId2"/>
          <a:stretch>
            <a:fillRect/>
          </a:stretch>
        </p:blipFill>
        <p:spPr>
          <a:xfrm>
            <a:off x="532190" y="2070804"/>
            <a:ext cx="5117992" cy="3847396"/>
          </a:xfrm>
          <a:prstGeom prst="rect">
            <a:avLst/>
          </a:prstGeom>
        </p:spPr>
      </p:pic>
      <p:sp>
        <p:nvSpPr>
          <p:cNvPr id="7" name="TextBox 6"/>
          <p:cNvSpPr txBox="1"/>
          <p:nvPr/>
        </p:nvSpPr>
        <p:spPr>
          <a:xfrm>
            <a:off x="532190" y="1609139"/>
            <a:ext cx="5088594" cy="461665"/>
          </a:xfrm>
          <a:prstGeom prst="rect">
            <a:avLst/>
          </a:prstGeom>
          <a:noFill/>
        </p:spPr>
        <p:txBody>
          <a:bodyPr wrap="square" rtlCol="0">
            <a:spAutoFit/>
          </a:bodyPr>
          <a:lstStyle/>
          <a:p>
            <a:r>
              <a:rPr lang="en-US" sz="2400" dirty="0" smtClean="0">
                <a:solidFill>
                  <a:schemeClr val="accent1">
                    <a:lumMod val="75000"/>
                  </a:schemeClr>
                </a:solidFill>
              </a:rPr>
              <a:t>A) Tipping Bucket Rain Gauge Network</a:t>
            </a:r>
            <a:endParaRPr lang="en-US" sz="2400" dirty="0">
              <a:solidFill>
                <a:schemeClr val="accent1">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p:cNvPicPr/>
          <p:nvPr/>
        </p:nvPicPr>
        <p:blipFill>
          <a:blip r:embed="rId2"/>
          <a:stretch>
            <a:fillRect/>
          </a:stretch>
        </p:blipFill>
        <p:spPr>
          <a:xfrm>
            <a:off x="0" y="0"/>
            <a:ext cx="9144000" cy="6350000"/>
          </a:xfrm>
          <a:prstGeom prst="rect">
            <a:avLst/>
          </a:prstGeom>
        </p:spPr>
      </p:pic>
      <p:sp>
        <p:nvSpPr>
          <p:cNvPr id="4" name="TextBox 3"/>
          <p:cNvSpPr txBox="1"/>
          <p:nvPr/>
        </p:nvSpPr>
        <p:spPr>
          <a:xfrm>
            <a:off x="0" y="6350000"/>
            <a:ext cx="9144000" cy="646331"/>
          </a:xfrm>
          <a:prstGeom prst="rect">
            <a:avLst/>
          </a:prstGeom>
          <a:solidFill>
            <a:srgbClr val="FFFFFF"/>
          </a:solidFill>
        </p:spPr>
        <p:txBody>
          <a:bodyPr wrap="square" rtlCol="0">
            <a:spAutoFit/>
          </a:bodyPr>
          <a:lstStyle/>
          <a:p>
            <a:r>
              <a:rPr lang="en-US" dirty="0" smtClean="0">
                <a:solidFill>
                  <a:srgbClr val="384348"/>
                </a:solidFill>
              </a:rPr>
              <a:t>Some stations removed since they stopped reporting in the middle, or have questionable data due to </a:t>
            </a:r>
            <a:r>
              <a:rPr lang="en-US" dirty="0" err="1" smtClean="0">
                <a:solidFill>
                  <a:srgbClr val="384348"/>
                </a:solidFill>
              </a:rPr>
              <a:t>siting</a:t>
            </a:r>
            <a:r>
              <a:rPr lang="en-US" dirty="0" smtClean="0">
                <a:solidFill>
                  <a:srgbClr val="384348"/>
                </a:solidFill>
              </a:rPr>
              <a:t> issues (large trees, etc.)</a:t>
            </a:r>
            <a:endParaRPr lang="en-US" dirty="0">
              <a:solidFill>
                <a:srgbClr val="384348"/>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350000"/>
            <a:ext cx="9144000" cy="646331"/>
          </a:xfrm>
          <a:prstGeom prst="rect">
            <a:avLst/>
          </a:prstGeom>
          <a:solidFill>
            <a:srgbClr val="FFFFFF"/>
          </a:solidFill>
        </p:spPr>
        <p:txBody>
          <a:bodyPr wrap="square" rtlCol="0">
            <a:spAutoFit/>
          </a:bodyPr>
          <a:lstStyle/>
          <a:p>
            <a:pPr algn="ctr"/>
            <a:r>
              <a:rPr lang="en-US" dirty="0" smtClean="0">
                <a:solidFill>
                  <a:srgbClr val="384348"/>
                </a:solidFill>
              </a:rPr>
              <a:t>Closer examination of one rain event January 10 – 12, 2014. </a:t>
            </a:r>
          </a:p>
          <a:p>
            <a:pPr algn="ctr"/>
            <a:r>
              <a:rPr lang="en-US" dirty="0" smtClean="0">
                <a:solidFill>
                  <a:srgbClr val="384348"/>
                </a:solidFill>
              </a:rPr>
              <a:t> IR satellite image 0000 UTC 10 Jan 2014</a:t>
            </a:r>
            <a:endParaRPr lang="en-US" dirty="0">
              <a:solidFill>
                <a:srgbClr val="384348"/>
              </a:solidFill>
            </a:endParaRPr>
          </a:p>
        </p:txBody>
      </p:sp>
      <p:pic>
        <p:nvPicPr>
          <p:cNvPr id="5" name="Picture 4" descr="201401110000_ir_surface.gif"/>
          <p:cNvPicPr>
            <a:picLocks noChangeAspect="1"/>
          </p:cNvPicPr>
          <p:nvPr/>
        </p:nvPicPr>
        <p:blipFill>
          <a:blip r:embed="rId2"/>
          <a:srcRect l="28750" t="28550" r="20833" b="18292"/>
          <a:stretch>
            <a:fillRect/>
          </a:stretch>
        </p:blipFill>
        <p:spPr>
          <a:xfrm>
            <a:off x="996950" y="393699"/>
            <a:ext cx="7181850" cy="56386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p:nvPr/>
        </p:nvPicPr>
        <p:blipFill>
          <a:blip r:embed="rId2"/>
          <a:stretch>
            <a:fillRect/>
          </a:stretch>
        </p:blipFill>
        <p:spPr>
          <a:xfrm>
            <a:off x="977900" y="165100"/>
            <a:ext cx="6984999" cy="5956300"/>
          </a:xfrm>
          <a:prstGeom prst="rect">
            <a:avLst/>
          </a:prstGeom>
        </p:spPr>
      </p:pic>
      <p:sp>
        <p:nvSpPr>
          <p:cNvPr id="3" name="TextBox 2"/>
          <p:cNvSpPr txBox="1"/>
          <p:nvPr/>
        </p:nvSpPr>
        <p:spPr>
          <a:xfrm>
            <a:off x="0" y="6121400"/>
            <a:ext cx="9144000" cy="923330"/>
          </a:xfrm>
          <a:prstGeom prst="rect">
            <a:avLst/>
          </a:prstGeom>
          <a:solidFill>
            <a:srgbClr val="FFFFFF"/>
          </a:solidFill>
        </p:spPr>
        <p:txBody>
          <a:bodyPr wrap="square" rtlCol="0">
            <a:spAutoFit/>
          </a:bodyPr>
          <a:lstStyle/>
          <a:p>
            <a:pPr algn="ctr"/>
            <a:r>
              <a:rPr lang="en-US" dirty="0" smtClean="0">
                <a:solidFill>
                  <a:srgbClr val="384348"/>
                </a:solidFill>
              </a:rPr>
              <a:t>Base reflectivity from LGX, Langley Radar at 0943 UTC 11 Jan 2014</a:t>
            </a:r>
          </a:p>
          <a:p>
            <a:pPr algn="ctr"/>
            <a:r>
              <a:rPr lang="en-US" dirty="0" smtClean="0">
                <a:solidFill>
                  <a:srgbClr val="384348"/>
                </a:solidFill>
              </a:rPr>
              <a:t>Front is offshore approaching the Olympics.  Steady rain already seen on the windward side of the Olympics</a:t>
            </a:r>
            <a:endParaRPr lang="en-US" dirty="0">
              <a:solidFill>
                <a:srgbClr val="384348"/>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p:cNvPicPr/>
          <p:nvPr/>
        </p:nvPicPr>
        <p:blipFill>
          <a:blip r:embed="rId2"/>
          <a:stretch>
            <a:fillRect/>
          </a:stretch>
        </p:blipFill>
        <p:spPr>
          <a:xfrm>
            <a:off x="1079500" y="0"/>
            <a:ext cx="7556500" cy="5029200"/>
          </a:xfrm>
          <a:prstGeom prst="rect">
            <a:avLst/>
          </a:prstGeom>
        </p:spPr>
      </p:pic>
      <p:sp>
        <p:nvSpPr>
          <p:cNvPr id="121" name="TextShape 2"/>
          <p:cNvSpPr txBox="1"/>
          <p:nvPr/>
        </p:nvSpPr>
        <p:spPr>
          <a:xfrm>
            <a:off x="1658971" y="5173268"/>
            <a:ext cx="995328" cy="393535"/>
          </a:xfrm>
          <a:prstGeom prst="rect">
            <a:avLst/>
          </a:prstGeom>
        </p:spPr>
        <p:txBody>
          <a:bodyPr wrap="none" lIns="81639" tIns="40820" rIns="81639" bIns="40820"/>
          <a:lstStyle/>
          <a:p>
            <a:pPr algn="ctr"/>
            <a:r>
              <a:rPr lang="en-US" sz="1200" dirty="0" smtClean="0">
                <a:latin typeface="Arial"/>
                <a:ea typeface="Arial"/>
              </a:rPr>
              <a:t>235º</a:t>
            </a:r>
            <a:endParaRPr sz="1200" dirty="0"/>
          </a:p>
        </p:txBody>
      </p:sp>
      <p:sp>
        <p:nvSpPr>
          <p:cNvPr id="122" name="TextShape 3"/>
          <p:cNvSpPr txBox="1"/>
          <p:nvPr/>
        </p:nvSpPr>
        <p:spPr>
          <a:xfrm>
            <a:off x="2708031" y="5172953"/>
            <a:ext cx="721793" cy="228227"/>
          </a:xfrm>
          <a:prstGeom prst="rect">
            <a:avLst/>
          </a:prstGeom>
        </p:spPr>
        <p:txBody>
          <a:bodyPr wrap="none" lIns="81639" tIns="40820" rIns="81639" bIns="40820"/>
          <a:lstStyle/>
          <a:p>
            <a:pPr algn="ctr"/>
            <a:r>
              <a:rPr lang="en-US" sz="1200" dirty="0" smtClean="0">
                <a:latin typeface="Arial"/>
                <a:ea typeface="Arial"/>
              </a:rPr>
              <a:t>270º</a:t>
            </a:r>
            <a:endParaRPr sz="1200" dirty="0"/>
          </a:p>
        </p:txBody>
      </p:sp>
      <p:sp>
        <p:nvSpPr>
          <p:cNvPr id="123" name="TextShape 4"/>
          <p:cNvSpPr txBox="1"/>
          <p:nvPr/>
        </p:nvSpPr>
        <p:spPr>
          <a:xfrm>
            <a:off x="3739096" y="5172953"/>
            <a:ext cx="751920" cy="290339"/>
          </a:xfrm>
          <a:prstGeom prst="rect">
            <a:avLst/>
          </a:prstGeom>
        </p:spPr>
        <p:txBody>
          <a:bodyPr wrap="none" lIns="81639" tIns="40820" rIns="81639" bIns="40820"/>
          <a:lstStyle/>
          <a:p>
            <a:pPr algn="ctr"/>
            <a:r>
              <a:rPr lang="en-US" sz="1200" dirty="0" smtClean="0">
                <a:latin typeface="Arial"/>
                <a:ea typeface="Arial"/>
              </a:rPr>
              <a:t>180º</a:t>
            </a:r>
            <a:endParaRPr sz="1200" dirty="0"/>
          </a:p>
        </p:txBody>
      </p:sp>
      <p:sp>
        <p:nvSpPr>
          <p:cNvPr id="124" name="TextShape 5"/>
          <p:cNvSpPr txBox="1"/>
          <p:nvPr/>
        </p:nvSpPr>
        <p:spPr>
          <a:xfrm>
            <a:off x="4660900" y="5166312"/>
            <a:ext cx="995328" cy="393535"/>
          </a:xfrm>
          <a:prstGeom prst="rect">
            <a:avLst/>
          </a:prstGeom>
        </p:spPr>
        <p:txBody>
          <a:bodyPr wrap="none" lIns="81639" tIns="40820" rIns="81639" bIns="40820"/>
          <a:lstStyle/>
          <a:p>
            <a:pPr algn="ctr"/>
            <a:r>
              <a:rPr lang="en-US" sz="1200" dirty="0" smtClean="0">
                <a:latin typeface="Arial"/>
                <a:ea typeface="Arial"/>
              </a:rPr>
              <a:t>235º</a:t>
            </a:r>
            <a:endParaRPr sz="1200" dirty="0"/>
          </a:p>
        </p:txBody>
      </p:sp>
      <p:sp>
        <p:nvSpPr>
          <p:cNvPr id="125" name="TextShape 6"/>
          <p:cNvSpPr txBox="1"/>
          <p:nvPr/>
        </p:nvSpPr>
        <p:spPr>
          <a:xfrm>
            <a:off x="5757828" y="5166312"/>
            <a:ext cx="995328" cy="393535"/>
          </a:xfrm>
          <a:prstGeom prst="rect">
            <a:avLst/>
          </a:prstGeom>
        </p:spPr>
        <p:txBody>
          <a:bodyPr wrap="none" lIns="81639" tIns="40820" rIns="81639" bIns="40820"/>
          <a:lstStyle/>
          <a:p>
            <a:pPr algn="ctr"/>
            <a:r>
              <a:rPr lang="en-US" sz="1200" dirty="0" smtClean="0">
                <a:latin typeface="Arial"/>
                <a:ea typeface="Arial"/>
              </a:rPr>
              <a:t>265º</a:t>
            </a:r>
            <a:endParaRPr sz="1200" dirty="0"/>
          </a:p>
        </p:txBody>
      </p:sp>
      <p:sp>
        <p:nvSpPr>
          <p:cNvPr id="126" name="TextShape 7"/>
          <p:cNvSpPr txBox="1"/>
          <p:nvPr/>
        </p:nvSpPr>
        <p:spPr>
          <a:xfrm>
            <a:off x="451677" y="6213134"/>
            <a:ext cx="2424856" cy="427174"/>
          </a:xfrm>
          <a:prstGeom prst="rect">
            <a:avLst/>
          </a:prstGeom>
        </p:spPr>
        <p:txBody>
          <a:bodyPr wrap="none" lIns="81639" tIns="40820" rIns="81639" bIns="40820"/>
          <a:lstStyle/>
          <a:p>
            <a:pPr algn="ctr"/>
            <a:r>
              <a:rPr lang="en-US" b="1" u="sng" dirty="0" err="1">
                <a:solidFill>
                  <a:srgbClr val="000000"/>
                </a:solidFill>
              </a:rPr>
              <a:t>Quillayute</a:t>
            </a:r>
            <a:r>
              <a:rPr lang="en-US" b="1" u="sng" dirty="0">
                <a:solidFill>
                  <a:srgbClr val="000000"/>
                </a:solidFill>
              </a:rPr>
              <a:t> Sounding Data</a:t>
            </a:r>
            <a:endParaRPr dirty="0">
              <a:solidFill>
                <a:srgbClr val="000000"/>
              </a:solidFill>
            </a:endParaRPr>
          </a:p>
        </p:txBody>
      </p:sp>
      <p:sp>
        <p:nvSpPr>
          <p:cNvPr id="127" name="TextShape 8"/>
          <p:cNvSpPr txBox="1"/>
          <p:nvPr/>
        </p:nvSpPr>
        <p:spPr>
          <a:xfrm>
            <a:off x="1664105" y="5786773"/>
            <a:ext cx="995328" cy="372295"/>
          </a:xfrm>
          <a:prstGeom prst="rect">
            <a:avLst/>
          </a:prstGeom>
        </p:spPr>
        <p:txBody>
          <a:bodyPr wrap="none" lIns="81639" tIns="40820" rIns="81639" bIns="40820"/>
          <a:lstStyle/>
          <a:p>
            <a:pPr algn="ctr"/>
            <a:r>
              <a:rPr lang="en-US" sz="1200" dirty="0" smtClean="0">
                <a:latin typeface="Arial"/>
                <a:ea typeface="Arial"/>
              </a:rPr>
              <a:t>1828</a:t>
            </a:r>
            <a:endParaRPr sz="1200" dirty="0"/>
          </a:p>
        </p:txBody>
      </p:sp>
      <p:sp>
        <p:nvSpPr>
          <p:cNvPr id="128" name="TextShape 9"/>
          <p:cNvSpPr txBox="1"/>
          <p:nvPr/>
        </p:nvSpPr>
        <p:spPr>
          <a:xfrm>
            <a:off x="2654299" y="5796208"/>
            <a:ext cx="848793" cy="240213"/>
          </a:xfrm>
          <a:prstGeom prst="rect">
            <a:avLst/>
          </a:prstGeom>
        </p:spPr>
        <p:txBody>
          <a:bodyPr wrap="none" lIns="81639" tIns="40820" rIns="81639" bIns="40820"/>
          <a:lstStyle/>
          <a:p>
            <a:pPr algn="ctr"/>
            <a:r>
              <a:rPr lang="en-US" sz="1200" dirty="0" smtClean="0">
                <a:latin typeface="Arial"/>
                <a:ea typeface="Arial"/>
              </a:rPr>
              <a:t>1000</a:t>
            </a:r>
            <a:endParaRPr sz="1200" dirty="0"/>
          </a:p>
        </p:txBody>
      </p:sp>
      <p:sp>
        <p:nvSpPr>
          <p:cNvPr id="129" name="TextShape 10"/>
          <p:cNvSpPr txBox="1"/>
          <p:nvPr/>
        </p:nvSpPr>
        <p:spPr>
          <a:xfrm>
            <a:off x="3624796" y="5796208"/>
            <a:ext cx="995328" cy="240213"/>
          </a:xfrm>
          <a:prstGeom prst="rect">
            <a:avLst/>
          </a:prstGeom>
        </p:spPr>
        <p:txBody>
          <a:bodyPr wrap="none" lIns="81639" tIns="40820" rIns="81639" bIns="40820"/>
          <a:lstStyle/>
          <a:p>
            <a:pPr algn="ctr"/>
            <a:r>
              <a:rPr lang="en-US" sz="1200" dirty="0" smtClean="0">
                <a:latin typeface="Arial"/>
                <a:ea typeface="Arial"/>
              </a:rPr>
              <a:t>1219</a:t>
            </a:r>
            <a:endParaRPr sz="1200" dirty="0"/>
          </a:p>
        </p:txBody>
      </p:sp>
      <p:sp>
        <p:nvSpPr>
          <p:cNvPr id="130" name="TextShape 11"/>
          <p:cNvSpPr txBox="1"/>
          <p:nvPr/>
        </p:nvSpPr>
        <p:spPr>
          <a:xfrm>
            <a:off x="4638120" y="5796073"/>
            <a:ext cx="995328" cy="312195"/>
          </a:xfrm>
          <a:prstGeom prst="rect">
            <a:avLst/>
          </a:prstGeom>
        </p:spPr>
        <p:txBody>
          <a:bodyPr wrap="none" lIns="81639" tIns="40820" rIns="81639" bIns="40820"/>
          <a:lstStyle/>
          <a:p>
            <a:pPr algn="ctr"/>
            <a:r>
              <a:rPr lang="en-US" sz="1200" dirty="0" smtClean="0">
                <a:latin typeface="Arial"/>
                <a:ea typeface="Arial"/>
              </a:rPr>
              <a:t>1219</a:t>
            </a:r>
            <a:endParaRPr sz="1200" dirty="0"/>
          </a:p>
        </p:txBody>
      </p:sp>
      <p:sp>
        <p:nvSpPr>
          <p:cNvPr id="131" name="TextShape 12"/>
          <p:cNvSpPr txBox="1"/>
          <p:nvPr/>
        </p:nvSpPr>
        <p:spPr>
          <a:xfrm>
            <a:off x="5785848" y="5789314"/>
            <a:ext cx="995328" cy="240213"/>
          </a:xfrm>
          <a:prstGeom prst="rect">
            <a:avLst/>
          </a:prstGeom>
        </p:spPr>
        <p:txBody>
          <a:bodyPr wrap="none" lIns="81639" tIns="40820" rIns="81639" bIns="40820"/>
          <a:lstStyle/>
          <a:p>
            <a:pPr algn="ctr"/>
            <a:r>
              <a:rPr lang="en-US" sz="1200" dirty="0" smtClean="0">
                <a:latin typeface="Arial"/>
                <a:ea typeface="Arial"/>
              </a:rPr>
              <a:t>914</a:t>
            </a:r>
            <a:endParaRPr sz="1200" dirty="0"/>
          </a:p>
        </p:txBody>
      </p:sp>
      <p:sp>
        <p:nvSpPr>
          <p:cNvPr id="132" name="Line 13"/>
          <p:cNvSpPr/>
          <p:nvPr/>
        </p:nvSpPr>
        <p:spPr>
          <a:xfrm>
            <a:off x="6270812" y="4552115"/>
            <a:ext cx="0" cy="248858"/>
          </a:xfrm>
          <a:prstGeom prst="line">
            <a:avLst/>
          </a:prstGeom>
          <a:ln>
            <a:solidFill>
              <a:srgbClr val="000000"/>
            </a:solidFill>
            <a:tailEnd type="triangle" w="med" len="med"/>
          </a:ln>
        </p:spPr>
      </p:sp>
      <p:sp>
        <p:nvSpPr>
          <p:cNvPr id="133" name="Line 14"/>
          <p:cNvSpPr/>
          <p:nvPr/>
        </p:nvSpPr>
        <p:spPr>
          <a:xfrm>
            <a:off x="5161184" y="4552115"/>
            <a:ext cx="0" cy="248858"/>
          </a:xfrm>
          <a:prstGeom prst="line">
            <a:avLst/>
          </a:prstGeom>
          <a:ln>
            <a:solidFill>
              <a:srgbClr val="000000"/>
            </a:solidFill>
            <a:tailEnd type="triangle" w="med" len="med"/>
          </a:ln>
        </p:spPr>
      </p:sp>
      <p:sp>
        <p:nvSpPr>
          <p:cNvPr id="134" name="Line 15"/>
          <p:cNvSpPr/>
          <p:nvPr/>
        </p:nvSpPr>
        <p:spPr>
          <a:xfrm>
            <a:off x="4115056" y="4552115"/>
            <a:ext cx="0" cy="227303"/>
          </a:xfrm>
          <a:prstGeom prst="line">
            <a:avLst/>
          </a:prstGeom>
          <a:ln>
            <a:solidFill>
              <a:srgbClr val="000000"/>
            </a:solidFill>
            <a:tailEnd type="triangle" w="med" len="med"/>
          </a:ln>
        </p:spPr>
      </p:sp>
      <p:sp>
        <p:nvSpPr>
          <p:cNvPr id="135" name="Line 16"/>
          <p:cNvSpPr/>
          <p:nvPr/>
        </p:nvSpPr>
        <p:spPr>
          <a:xfrm>
            <a:off x="2992728" y="4615615"/>
            <a:ext cx="0" cy="248858"/>
          </a:xfrm>
          <a:prstGeom prst="line">
            <a:avLst/>
          </a:prstGeom>
          <a:ln>
            <a:solidFill>
              <a:srgbClr val="000000"/>
            </a:solidFill>
            <a:tailEnd type="triangle" w="med" len="med"/>
          </a:ln>
        </p:spPr>
      </p:sp>
      <p:sp>
        <p:nvSpPr>
          <p:cNvPr id="136" name="Line 17"/>
          <p:cNvSpPr/>
          <p:nvPr/>
        </p:nvSpPr>
        <p:spPr>
          <a:xfrm>
            <a:off x="1968501" y="4654989"/>
            <a:ext cx="0" cy="248858"/>
          </a:xfrm>
          <a:prstGeom prst="line">
            <a:avLst/>
          </a:prstGeom>
          <a:ln>
            <a:solidFill>
              <a:srgbClr val="000000"/>
            </a:solidFill>
            <a:tailEnd type="triangle" w="med" len="med"/>
          </a:ln>
        </p:spPr>
      </p:sp>
      <p:sp>
        <p:nvSpPr>
          <p:cNvPr id="20" name="TextBox 19"/>
          <p:cNvSpPr txBox="1"/>
          <p:nvPr/>
        </p:nvSpPr>
        <p:spPr>
          <a:xfrm>
            <a:off x="419943" y="5029200"/>
            <a:ext cx="1459657" cy="646331"/>
          </a:xfrm>
          <a:prstGeom prst="rect">
            <a:avLst/>
          </a:prstGeom>
          <a:noFill/>
        </p:spPr>
        <p:txBody>
          <a:bodyPr wrap="square" rtlCol="0">
            <a:spAutoFit/>
          </a:bodyPr>
          <a:lstStyle/>
          <a:p>
            <a:r>
              <a:rPr lang="en-US" dirty="0" smtClean="0"/>
              <a:t>850 </a:t>
            </a:r>
            <a:r>
              <a:rPr lang="en-US" dirty="0" err="1" smtClean="0"/>
              <a:t>mb</a:t>
            </a:r>
            <a:r>
              <a:rPr lang="en-US" dirty="0" smtClean="0"/>
              <a:t> Wind Direction</a:t>
            </a:r>
            <a:endParaRPr lang="en-US" dirty="0"/>
          </a:p>
        </p:txBody>
      </p:sp>
      <p:sp>
        <p:nvSpPr>
          <p:cNvPr id="21" name="TextBox 20"/>
          <p:cNvSpPr txBox="1"/>
          <p:nvPr/>
        </p:nvSpPr>
        <p:spPr>
          <a:xfrm>
            <a:off x="419944" y="5566803"/>
            <a:ext cx="1459657" cy="646331"/>
          </a:xfrm>
          <a:prstGeom prst="rect">
            <a:avLst/>
          </a:prstGeom>
          <a:noFill/>
        </p:spPr>
        <p:txBody>
          <a:bodyPr wrap="square" rtlCol="0">
            <a:spAutoFit/>
          </a:bodyPr>
          <a:lstStyle/>
          <a:p>
            <a:r>
              <a:rPr lang="en-US" dirty="0" smtClean="0"/>
              <a:t>0°C isotherm height (</a:t>
            </a:r>
            <a:r>
              <a:rPr lang="en-US" dirty="0" err="1" smtClean="0"/>
              <a:t>m</a:t>
            </a:r>
            <a:r>
              <a:rPr lang="en-US" dirty="0" smtClean="0"/>
              <a:t>)</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46"/>
          <p:cNvPicPr/>
          <p:nvPr/>
        </p:nvPicPr>
        <p:blipFill>
          <a:blip r:embed="rId2"/>
          <a:stretch>
            <a:fillRect/>
          </a:stretch>
        </p:blipFill>
        <p:spPr>
          <a:xfrm>
            <a:off x="0" y="0"/>
            <a:ext cx="9144000" cy="5626100"/>
          </a:xfrm>
          <a:prstGeom prst="rect">
            <a:avLst/>
          </a:prstGeom>
        </p:spPr>
      </p:pic>
      <p:sp>
        <p:nvSpPr>
          <p:cNvPr id="4" name="TextBox 3"/>
          <p:cNvSpPr txBox="1"/>
          <p:nvPr/>
        </p:nvSpPr>
        <p:spPr>
          <a:xfrm>
            <a:off x="0" y="5626100"/>
            <a:ext cx="9144000" cy="1200328"/>
          </a:xfrm>
          <a:prstGeom prst="rect">
            <a:avLst/>
          </a:prstGeom>
          <a:solidFill>
            <a:srgbClr val="FFFFFF"/>
          </a:solidFill>
        </p:spPr>
        <p:txBody>
          <a:bodyPr wrap="square" rtlCol="0">
            <a:spAutoFit/>
          </a:bodyPr>
          <a:lstStyle/>
          <a:p>
            <a:r>
              <a:rPr lang="en-US" sz="2400" dirty="0" smtClean="0">
                <a:solidFill>
                  <a:srgbClr val="384348"/>
                </a:solidFill>
              </a:rPr>
              <a:t>Rainfall enhanced on windward side of ridge and in the interior where the station feels the effect of the ‘whole’ Olympic mountain range</a:t>
            </a:r>
          </a:p>
          <a:p>
            <a:endParaRPr lang="en-US" sz="2400" dirty="0">
              <a:solidFill>
                <a:srgbClr val="384348"/>
              </a:solidFill>
            </a:endParaRPr>
          </a:p>
        </p:txBody>
      </p:sp>
      <p:cxnSp>
        <p:nvCxnSpPr>
          <p:cNvPr id="6" name="Straight Arrow Connector 5"/>
          <p:cNvCxnSpPr/>
          <p:nvPr/>
        </p:nvCxnSpPr>
        <p:spPr>
          <a:xfrm rot="5400000" flipH="1" flipV="1">
            <a:off x="2171700" y="4267200"/>
            <a:ext cx="2476500" cy="2413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5400000" flipH="1" flipV="1">
            <a:off x="5816601" y="3873502"/>
            <a:ext cx="3263899" cy="2412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Enhanced Rain/Snow Measurements </a:t>
            </a:r>
            <a:r>
              <a:rPr lang="en-US" dirty="0" smtClean="0">
                <a:solidFill>
                  <a:srgbClr val="9C5238"/>
                </a:solidFill>
              </a:rPr>
              <a:t>in the Olympics</a:t>
            </a:r>
            <a:endParaRPr lang="en-US" dirty="0">
              <a:solidFill>
                <a:srgbClr val="9C5238"/>
              </a:solidFill>
            </a:endParaRPr>
          </a:p>
        </p:txBody>
      </p:sp>
      <p:sp>
        <p:nvSpPr>
          <p:cNvPr id="3" name="Content Placeholder 2"/>
          <p:cNvSpPr>
            <a:spLocks noGrp="1"/>
          </p:cNvSpPr>
          <p:nvPr>
            <p:ph idx="1"/>
          </p:nvPr>
        </p:nvSpPr>
        <p:spPr>
          <a:xfrm>
            <a:off x="5805713" y="1609139"/>
            <a:ext cx="3048001" cy="5025267"/>
          </a:xfrm>
        </p:spPr>
        <p:txBody>
          <a:bodyPr>
            <a:normAutofit fontScale="92500" lnSpcReduction="20000"/>
          </a:bodyPr>
          <a:lstStyle/>
          <a:p>
            <a:r>
              <a:rPr lang="en-US" dirty="0" smtClean="0">
                <a:solidFill>
                  <a:srgbClr val="1F497D"/>
                </a:solidFill>
              </a:rPr>
              <a:t>Enhanced sites may include Micro Rain Radars (MRR), dual rain gauges, microphysical measurements from 2DVD and </a:t>
            </a:r>
            <a:r>
              <a:rPr lang="en-US" dirty="0" err="1" smtClean="0">
                <a:solidFill>
                  <a:srgbClr val="1F497D"/>
                </a:solidFill>
              </a:rPr>
              <a:t>Parsivel</a:t>
            </a:r>
            <a:r>
              <a:rPr lang="en-US" dirty="0" smtClean="0">
                <a:solidFill>
                  <a:srgbClr val="1F497D"/>
                </a:solidFill>
              </a:rPr>
              <a:t> </a:t>
            </a:r>
            <a:r>
              <a:rPr lang="en-US" dirty="0" err="1" smtClean="0">
                <a:solidFill>
                  <a:srgbClr val="1F497D"/>
                </a:solidFill>
              </a:rPr>
              <a:t>disdrometers</a:t>
            </a:r>
            <a:r>
              <a:rPr lang="en-US" dirty="0" smtClean="0">
                <a:solidFill>
                  <a:srgbClr val="1F497D"/>
                </a:solidFill>
              </a:rPr>
              <a:t> or PIP, </a:t>
            </a:r>
          </a:p>
          <a:p>
            <a:r>
              <a:rPr lang="en-US" dirty="0" smtClean="0">
                <a:solidFill>
                  <a:srgbClr val="1F497D"/>
                </a:solidFill>
              </a:rPr>
              <a:t>Some locations picked due to power availability (</a:t>
            </a:r>
            <a:r>
              <a:rPr lang="en-US" dirty="0" err="1" smtClean="0">
                <a:solidFill>
                  <a:srgbClr val="1F497D"/>
                </a:solidFill>
              </a:rPr>
              <a:t>Neilton</a:t>
            </a:r>
            <a:r>
              <a:rPr lang="en-US" dirty="0" smtClean="0">
                <a:solidFill>
                  <a:srgbClr val="1F497D"/>
                </a:solidFill>
              </a:rPr>
              <a:t> Pt., near Bunch Field)</a:t>
            </a:r>
          </a:p>
          <a:p>
            <a:r>
              <a:rPr lang="en-US" dirty="0" smtClean="0">
                <a:solidFill>
                  <a:srgbClr val="1F497D"/>
                </a:solidFill>
              </a:rPr>
              <a:t>Sample at a variety of elevations to observe the rain/snow transition</a:t>
            </a:r>
          </a:p>
          <a:p>
            <a:r>
              <a:rPr lang="en-US" dirty="0" smtClean="0">
                <a:solidFill>
                  <a:srgbClr val="1F497D"/>
                </a:solidFill>
              </a:rPr>
              <a:t>May want to sample up an NPOL transect (i.e. along the Quinault River)</a:t>
            </a:r>
          </a:p>
        </p:txBody>
      </p:sp>
      <p:pic>
        <p:nvPicPr>
          <p:cNvPr id="5" name="Picture 4" descr="F09_v02.tif"/>
          <p:cNvPicPr>
            <a:picLocks noChangeAspect="1"/>
          </p:cNvPicPr>
          <p:nvPr/>
        </p:nvPicPr>
        <p:blipFill>
          <a:blip r:embed="rId2"/>
          <a:stretch>
            <a:fillRect/>
          </a:stretch>
        </p:blipFill>
        <p:spPr>
          <a:xfrm>
            <a:off x="532190" y="2502604"/>
            <a:ext cx="5117992" cy="3847396"/>
          </a:xfrm>
          <a:prstGeom prst="rect">
            <a:avLst/>
          </a:prstGeom>
        </p:spPr>
      </p:pic>
      <p:sp>
        <p:nvSpPr>
          <p:cNvPr id="7" name="TextBox 6"/>
          <p:cNvSpPr txBox="1"/>
          <p:nvPr/>
        </p:nvSpPr>
        <p:spPr>
          <a:xfrm>
            <a:off x="561588" y="1425388"/>
            <a:ext cx="5088594" cy="830997"/>
          </a:xfrm>
          <a:prstGeom prst="rect">
            <a:avLst/>
          </a:prstGeom>
          <a:noFill/>
        </p:spPr>
        <p:txBody>
          <a:bodyPr wrap="square" rtlCol="0">
            <a:spAutoFit/>
          </a:bodyPr>
          <a:lstStyle/>
          <a:p>
            <a:r>
              <a:rPr lang="en-US" sz="2400" dirty="0">
                <a:solidFill>
                  <a:schemeClr val="accent1">
                    <a:lumMod val="75000"/>
                  </a:schemeClr>
                </a:solidFill>
              </a:rPr>
              <a:t>B</a:t>
            </a:r>
            <a:r>
              <a:rPr lang="en-US" sz="2400" dirty="0" smtClean="0">
                <a:solidFill>
                  <a:schemeClr val="accent1">
                    <a:lumMod val="75000"/>
                  </a:schemeClr>
                </a:solidFill>
              </a:rPr>
              <a:t>) Proposed locations for enhanced ground measurements</a:t>
            </a:r>
            <a:endParaRPr lang="en-US" sz="2400" dirty="0">
              <a:solidFill>
                <a:schemeClr val="accent1">
                  <a:lumMod val="75000"/>
                </a:schemeClr>
              </a:solidFill>
            </a:endParaRPr>
          </a:p>
        </p:txBody>
      </p:sp>
      <p:grpSp>
        <p:nvGrpSpPr>
          <p:cNvPr id="20" name="Group 19"/>
          <p:cNvGrpSpPr/>
          <p:nvPr/>
        </p:nvGrpSpPr>
        <p:grpSpPr>
          <a:xfrm>
            <a:off x="3200400" y="4953000"/>
            <a:ext cx="304800" cy="482600"/>
            <a:chOff x="3200400" y="4953000"/>
            <a:chExt cx="304800" cy="482600"/>
          </a:xfrm>
        </p:grpSpPr>
        <p:sp>
          <p:nvSpPr>
            <p:cNvPr id="6" name="5-Point Star 5"/>
            <p:cNvSpPr/>
            <p:nvPr/>
          </p:nvSpPr>
          <p:spPr>
            <a:xfrm>
              <a:off x="3352800" y="4953000"/>
              <a:ext cx="152400" cy="165100"/>
            </a:xfrm>
            <a:prstGeom prst="star5">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3200400" y="5270500"/>
              <a:ext cx="152400" cy="165100"/>
            </a:xfrm>
            <a:prstGeom prst="star5">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5-Point Star 8"/>
          <p:cNvSpPr/>
          <p:nvPr/>
        </p:nvSpPr>
        <p:spPr>
          <a:xfrm>
            <a:off x="3810000" y="5118100"/>
            <a:ext cx="152400" cy="165100"/>
          </a:xfrm>
          <a:prstGeom prst="star5">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2794000" y="5283200"/>
            <a:ext cx="152400" cy="165100"/>
          </a:xfrm>
          <a:prstGeom prst="star5">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850900" y="6469306"/>
            <a:ext cx="152400" cy="165100"/>
          </a:xfrm>
          <a:prstGeom prst="star5">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003300" y="6350000"/>
            <a:ext cx="4646882" cy="369332"/>
          </a:xfrm>
          <a:prstGeom prst="rect">
            <a:avLst/>
          </a:prstGeom>
          <a:noFill/>
        </p:spPr>
        <p:txBody>
          <a:bodyPr wrap="square" rtlCol="0">
            <a:spAutoFit/>
          </a:bodyPr>
          <a:lstStyle/>
          <a:p>
            <a:r>
              <a:rPr lang="en-US" dirty="0" smtClean="0"/>
              <a:t>= proposed locations for enhanced observations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Enhanced Rain/Snow Measurements </a:t>
            </a:r>
            <a:r>
              <a:rPr lang="en-US" dirty="0" smtClean="0">
                <a:solidFill>
                  <a:srgbClr val="9C5238"/>
                </a:solidFill>
              </a:rPr>
              <a:t>in the Olympics</a:t>
            </a:r>
            <a:endParaRPr lang="en-US" dirty="0">
              <a:solidFill>
                <a:srgbClr val="9C5238"/>
              </a:solidFill>
            </a:endParaRPr>
          </a:p>
        </p:txBody>
      </p:sp>
      <p:sp>
        <p:nvSpPr>
          <p:cNvPr id="3" name="Content Placeholder 2"/>
          <p:cNvSpPr>
            <a:spLocks noGrp="1"/>
          </p:cNvSpPr>
          <p:nvPr>
            <p:ph idx="1"/>
          </p:nvPr>
        </p:nvSpPr>
        <p:spPr>
          <a:xfrm>
            <a:off x="5805713" y="1609139"/>
            <a:ext cx="3048001" cy="5025267"/>
          </a:xfrm>
        </p:spPr>
        <p:txBody>
          <a:bodyPr>
            <a:normAutofit/>
          </a:bodyPr>
          <a:lstStyle/>
          <a:p>
            <a:r>
              <a:rPr lang="en-US" dirty="0" smtClean="0">
                <a:solidFill>
                  <a:srgbClr val="1F497D"/>
                </a:solidFill>
              </a:rPr>
              <a:t>At </a:t>
            </a:r>
            <a:r>
              <a:rPr lang="en-US" dirty="0" err="1" smtClean="0">
                <a:solidFill>
                  <a:srgbClr val="1F497D"/>
                </a:solidFill>
              </a:rPr>
              <a:t>Wynoochee</a:t>
            </a:r>
            <a:r>
              <a:rPr lang="en-US" dirty="0" smtClean="0">
                <a:solidFill>
                  <a:srgbClr val="1F497D"/>
                </a:solidFill>
              </a:rPr>
              <a:t>, plan to test an APU (</a:t>
            </a:r>
            <a:r>
              <a:rPr lang="en-US" dirty="0" err="1" smtClean="0">
                <a:solidFill>
                  <a:srgbClr val="1F497D"/>
                </a:solidFill>
              </a:rPr>
              <a:t>parsivel</a:t>
            </a:r>
            <a:r>
              <a:rPr lang="en-US" dirty="0" smtClean="0">
                <a:solidFill>
                  <a:srgbClr val="1F497D"/>
                </a:solidFill>
              </a:rPr>
              <a:t> + </a:t>
            </a:r>
            <a:r>
              <a:rPr lang="en-US" dirty="0" err="1" smtClean="0">
                <a:solidFill>
                  <a:srgbClr val="1F497D"/>
                </a:solidFill>
              </a:rPr>
              <a:t>pluvio</a:t>
            </a:r>
            <a:r>
              <a:rPr lang="en-US" dirty="0" smtClean="0">
                <a:solidFill>
                  <a:srgbClr val="1F497D"/>
                </a:solidFill>
              </a:rPr>
              <a:t>) run on solar panels and batteries</a:t>
            </a:r>
          </a:p>
          <a:p>
            <a:r>
              <a:rPr lang="en-US" dirty="0" smtClean="0">
                <a:solidFill>
                  <a:srgbClr val="1F497D"/>
                </a:solidFill>
              </a:rPr>
              <a:t>At elevation of rain/snow transition.</a:t>
            </a:r>
          </a:p>
          <a:p>
            <a:r>
              <a:rPr lang="en-US" dirty="0" smtClean="0">
                <a:solidFill>
                  <a:srgbClr val="1F497D"/>
                </a:solidFill>
              </a:rPr>
              <a:t>Exact site TBD</a:t>
            </a:r>
          </a:p>
        </p:txBody>
      </p:sp>
      <p:pic>
        <p:nvPicPr>
          <p:cNvPr id="5" name="Picture 4" descr="F09_v02.tif"/>
          <p:cNvPicPr>
            <a:picLocks noChangeAspect="1"/>
          </p:cNvPicPr>
          <p:nvPr/>
        </p:nvPicPr>
        <p:blipFill>
          <a:blip r:embed="rId2"/>
          <a:stretch>
            <a:fillRect/>
          </a:stretch>
        </p:blipFill>
        <p:spPr>
          <a:xfrm>
            <a:off x="532190" y="2502604"/>
            <a:ext cx="5117992" cy="3847396"/>
          </a:xfrm>
          <a:prstGeom prst="rect">
            <a:avLst/>
          </a:prstGeom>
        </p:spPr>
      </p:pic>
      <p:sp>
        <p:nvSpPr>
          <p:cNvPr id="7" name="TextBox 6"/>
          <p:cNvSpPr txBox="1"/>
          <p:nvPr/>
        </p:nvSpPr>
        <p:spPr>
          <a:xfrm>
            <a:off x="561588" y="1425388"/>
            <a:ext cx="5088594" cy="461665"/>
          </a:xfrm>
          <a:prstGeom prst="rect">
            <a:avLst/>
          </a:prstGeom>
          <a:noFill/>
        </p:spPr>
        <p:txBody>
          <a:bodyPr wrap="square" rtlCol="0">
            <a:spAutoFit/>
          </a:bodyPr>
          <a:lstStyle/>
          <a:p>
            <a:r>
              <a:rPr lang="en-US" sz="2400" dirty="0">
                <a:solidFill>
                  <a:schemeClr val="accent1">
                    <a:lumMod val="75000"/>
                  </a:schemeClr>
                </a:solidFill>
              </a:rPr>
              <a:t>C</a:t>
            </a:r>
            <a:r>
              <a:rPr lang="en-US" sz="2400" dirty="0" smtClean="0">
                <a:solidFill>
                  <a:schemeClr val="accent1">
                    <a:lumMod val="75000"/>
                  </a:schemeClr>
                </a:solidFill>
              </a:rPr>
              <a:t>) </a:t>
            </a:r>
            <a:r>
              <a:rPr lang="en-US" sz="2400" dirty="0" err="1" smtClean="0">
                <a:solidFill>
                  <a:schemeClr val="accent1">
                    <a:lumMod val="75000"/>
                  </a:schemeClr>
                </a:solidFill>
              </a:rPr>
              <a:t>Wynoochee</a:t>
            </a:r>
            <a:r>
              <a:rPr lang="en-US" sz="2400" dirty="0" smtClean="0">
                <a:solidFill>
                  <a:schemeClr val="accent1">
                    <a:lumMod val="75000"/>
                  </a:schemeClr>
                </a:solidFill>
              </a:rPr>
              <a:t> test site 2014-15</a:t>
            </a:r>
            <a:endParaRPr lang="en-US" sz="2400" dirty="0">
              <a:solidFill>
                <a:schemeClr val="accent1">
                  <a:lumMod val="75000"/>
                </a:schemeClr>
              </a:solidFill>
            </a:endParaRPr>
          </a:p>
        </p:txBody>
      </p:sp>
      <p:sp>
        <p:nvSpPr>
          <p:cNvPr id="9" name="5-Point Star 8"/>
          <p:cNvSpPr/>
          <p:nvPr/>
        </p:nvSpPr>
        <p:spPr>
          <a:xfrm>
            <a:off x="3810000" y="5118100"/>
            <a:ext cx="152400" cy="165100"/>
          </a:xfrm>
          <a:prstGeom prst="star5">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850900" y="6469306"/>
            <a:ext cx="152400" cy="165100"/>
          </a:xfrm>
          <a:prstGeom prst="star5">
            <a:avLst/>
          </a:prstGeom>
          <a:solidFill>
            <a:srgbClr val="008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003300" y="6350000"/>
            <a:ext cx="4646882" cy="369332"/>
          </a:xfrm>
          <a:prstGeom prst="rect">
            <a:avLst/>
          </a:prstGeom>
          <a:noFill/>
        </p:spPr>
        <p:txBody>
          <a:bodyPr wrap="square" rtlCol="0">
            <a:spAutoFit/>
          </a:bodyPr>
          <a:lstStyle/>
          <a:p>
            <a:r>
              <a:rPr lang="en-US" dirty="0" smtClean="0"/>
              <a:t>= proposed locations for enhanced observations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Review of the goals of OLYMPEX</a:t>
            </a:r>
            <a:endParaRPr lang="en-US" dirty="0">
              <a:solidFill>
                <a:schemeClr val="accent2"/>
              </a:solidFill>
            </a:endParaRPr>
          </a:p>
        </p:txBody>
      </p:sp>
      <p:sp>
        <p:nvSpPr>
          <p:cNvPr id="3" name="Content Placeholder 2"/>
          <p:cNvSpPr>
            <a:spLocks noGrp="1"/>
          </p:cNvSpPr>
          <p:nvPr>
            <p:ph idx="1"/>
          </p:nvPr>
        </p:nvSpPr>
        <p:spPr>
          <a:xfrm>
            <a:off x="779463" y="1429665"/>
            <a:ext cx="7583487" cy="4208930"/>
          </a:xfrm>
        </p:spPr>
        <p:txBody>
          <a:bodyPr/>
          <a:lstStyle/>
          <a:p>
            <a:r>
              <a:rPr lang="en-US" dirty="0" smtClean="0">
                <a:solidFill>
                  <a:srgbClr val="1F497D"/>
                </a:solidFill>
              </a:rPr>
              <a:t>Physical validation of the precipitation (rain and snow) algorithms for both the GMI and DPR.</a:t>
            </a:r>
          </a:p>
          <a:p>
            <a:r>
              <a:rPr lang="en-US" dirty="0" smtClean="0">
                <a:solidFill>
                  <a:srgbClr val="1F497D"/>
                </a:solidFill>
              </a:rPr>
              <a:t>How precipitation mechanisms in </a:t>
            </a:r>
            <a:r>
              <a:rPr lang="en-US" dirty="0" err="1" smtClean="0">
                <a:solidFill>
                  <a:srgbClr val="1F497D"/>
                </a:solidFill>
              </a:rPr>
              <a:t>midlatitude</a:t>
            </a:r>
            <a:r>
              <a:rPr lang="en-US" dirty="0" smtClean="0">
                <a:solidFill>
                  <a:srgbClr val="1F497D"/>
                </a:solidFill>
              </a:rPr>
              <a:t> frontal systems and their modification by terrain affect GPM rainfall estimation uncertainties.</a:t>
            </a:r>
          </a:p>
          <a:p>
            <a:r>
              <a:rPr lang="en-US" dirty="0" smtClean="0">
                <a:solidFill>
                  <a:srgbClr val="1F497D"/>
                </a:solidFill>
              </a:rPr>
              <a:t>Quantifying the accuracy and uncertainty of the GPM precipitation data and its hydrologic applicability.</a:t>
            </a:r>
          </a:p>
          <a:p>
            <a:r>
              <a:rPr lang="en-US" dirty="0" smtClean="0">
                <a:solidFill>
                  <a:srgbClr val="1F497D"/>
                </a:solidFill>
              </a:rPr>
              <a:t>Merging numerical modeling and satellite observations to optimize precipitation estimation in hybrid monitoring systems of the future.</a:t>
            </a:r>
          </a:p>
          <a:p>
            <a:endParaRPr lang="en-US" dirty="0"/>
          </a:p>
        </p:txBody>
      </p:sp>
      <p:pic>
        <p:nvPicPr>
          <p:cNvPr id="4" name="Picture 3" descr="logo_image2.png"/>
          <p:cNvPicPr>
            <a:picLocks noChangeAspect="1"/>
          </p:cNvPicPr>
          <p:nvPr/>
        </p:nvPicPr>
        <p:blipFill>
          <a:blip r:embed="rId2"/>
          <a:stretch>
            <a:fillRect/>
          </a:stretch>
        </p:blipFill>
        <p:spPr>
          <a:xfrm>
            <a:off x="7422727" y="655398"/>
            <a:ext cx="1164590" cy="9873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Snow Measurements in the </a:t>
            </a:r>
            <a:r>
              <a:rPr lang="en-US" dirty="0" smtClean="0">
                <a:solidFill>
                  <a:srgbClr val="9C5238"/>
                </a:solidFill>
              </a:rPr>
              <a:t>high terrain of the Olympics</a:t>
            </a:r>
            <a:endParaRPr lang="en-US" dirty="0">
              <a:solidFill>
                <a:srgbClr val="9C5238"/>
              </a:solidFill>
            </a:endParaRPr>
          </a:p>
        </p:txBody>
      </p:sp>
      <p:sp>
        <p:nvSpPr>
          <p:cNvPr id="3" name="Content Placeholder 2"/>
          <p:cNvSpPr>
            <a:spLocks noGrp="1"/>
          </p:cNvSpPr>
          <p:nvPr>
            <p:ph idx="1"/>
          </p:nvPr>
        </p:nvSpPr>
        <p:spPr>
          <a:xfrm>
            <a:off x="5805713" y="1609139"/>
            <a:ext cx="3048001" cy="5025267"/>
          </a:xfrm>
          <a:solidFill>
            <a:schemeClr val="tx1">
              <a:alpha val="69000"/>
            </a:schemeClr>
          </a:solidFill>
        </p:spPr>
        <p:txBody>
          <a:bodyPr>
            <a:normAutofit fontScale="85000" lnSpcReduction="20000"/>
          </a:bodyPr>
          <a:lstStyle/>
          <a:p>
            <a:r>
              <a:rPr lang="en-US" dirty="0" smtClean="0">
                <a:solidFill>
                  <a:srgbClr val="1981B3"/>
                </a:solidFill>
              </a:rPr>
              <a:t>Existing SNOTEL sites have Snow Depth, SWE, temperature</a:t>
            </a:r>
          </a:p>
          <a:p>
            <a:r>
              <a:rPr lang="en-US" dirty="0" smtClean="0">
                <a:solidFill>
                  <a:srgbClr val="1F497D"/>
                </a:solidFill>
              </a:rPr>
              <a:t>Hurricane Ridge is a NW Avalanche center site and it has Snow Depth, SWE, temperature and winds.</a:t>
            </a:r>
          </a:p>
          <a:p>
            <a:r>
              <a:rPr lang="en-US" dirty="0" smtClean="0">
                <a:solidFill>
                  <a:srgbClr val="008000"/>
                </a:solidFill>
              </a:rPr>
              <a:t>We will install and test out this winter additional instruments at Hurricane: PIP, Hotplate, </a:t>
            </a:r>
            <a:r>
              <a:rPr lang="en-US" dirty="0" err="1" smtClean="0">
                <a:solidFill>
                  <a:srgbClr val="008000"/>
                </a:solidFill>
              </a:rPr>
              <a:t>Parsivel</a:t>
            </a:r>
            <a:r>
              <a:rPr lang="en-US" dirty="0" smtClean="0">
                <a:solidFill>
                  <a:srgbClr val="008000"/>
                </a:solidFill>
              </a:rPr>
              <a:t> and MRR</a:t>
            </a:r>
          </a:p>
          <a:p>
            <a:r>
              <a:rPr lang="en-US" dirty="0" smtClean="0">
                <a:solidFill>
                  <a:srgbClr val="873FD5"/>
                </a:solidFill>
              </a:rPr>
              <a:t>Snow Cameras will be installed to monitor snow depth and infer SWE at locations unmeasured before. </a:t>
            </a:r>
          </a:p>
        </p:txBody>
      </p:sp>
      <p:pic>
        <p:nvPicPr>
          <p:cNvPr id="6" name="Picture 5" descr="FXX_Snotel_v02.tif"/>
          <p:cNvPicPr>
            <a:picLocks noChangeAspect="1"/>
          </p:cNvPicPr>
          <p:nvPr/>
        </p:nvPicPr>
        <p:blipFill>
          <a:blip r:embed="rId2"/>
          <a:stretch>
            <a:fillRect/>
          </a:stretch>
        </p:blipFill>
        <p:spPr>
          <a:xfrm>
            <a:off x="185692" y="1609139"/>
            <a:ext cx="5435092" cy="408278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6501 copy.JPG"/>
          <p:cNvPicPr>
            <a:picLocks noChangeAspect="1"/>
          </p:cNvPicPr>
          <p:nvPr/>
        </p:nvPicPr>
        <p:blipFill>
          <a:blip r:embed="rId2"/>
          <a:stretch>
            <a:fillRect/>
          </a:stretch>
        </p:blipFill>
        <p:spPr>
          <a:xfrm>
            <a:off x="483215" y="1417638"/>
            <a:ext cx="2749651" cy="4124476"/>
          </a:xfrm>
          <a:prstGeom prst="rect">
            <a:avLst/>
          </a:prstGeom>
        </p:spPr>
      </p:pic>
      <p:sp>
        <p:nvSpPr>
          <p:cNvPr id="2" name="Title 1"/>
          <p:cNvSpPr>
            <a:spLocks noGrp="1"/>
          </p:cNvSpPr>
          <p:nvPr>
            <p:ph type="title"/>
          </p:nvPr>
        </p:nvSpPr>
        <p:spPr/>
        <p:txBody>
          <a:bodyPr/>
          <a:lstStyle/>
          <a:p>
            <a:r>
              <a:rPr lang="en-US" dirty="0" smtClean="0"/>
              <a:t>Hurricane Ridge 2014-15 Test site</a:t>
            </a:r>
            <a:endParaRPr lang="en-US" dirty="0"/>
          </a:p>
        </p:txBody>
      </p:sp>
      <p:sp>
        <p:nvSpPr>
          <p:cNvPr id="4" name="TextBox 3"/>
          <p:cNvSpPr txBox="1"/>
          <p:nvPr/>
        </p:nvSpPr>
        <p:spPr>
          <a:xfrm>
            <a:off x="3482069" y="1417638"/>
            <a:ext cx="4852064" cy="3416320"/>
          </a:xfrm>
          <a:prstGeom prst="rect">
            <a:avLst/>
          </a:prstGeom>
          <a:noFill/>
        </p:spPr>
        <p:txBody>
          <a:bodyPr wrap="square" rtlCol="0">
            <a:spAutoFit/>
          </a:bodyPr>
          <a:lstStyle/>
          <a:p>
            <a:r>
              <a:rPr lang="en-US" dirty="0" smtClean="0">
                <a:solidFill>
                  <a:schemeClr val="accent1">
                    <a:lumMod val="75000"/>
                  </a:schemeClr>
                </a:solidFill>
              </a:rPr>
              <a:t>This winter, we will test out several microphysical instruments that require power at the Hurricane Ridge location: PIP, MRR, Hotplate and </a:t>
            </a:r>
            <a:r>
              <a:rPr lang="en-US" dirty="0" err="1" smtClean="0">
                <a:solidFill>
                  <a:schemeClr val="accent1">
                    <a:lumMod val="75000"/>
                  </a:schemeClr>
                </a:solidFill>
              </a:rPr>
              <a:t>Parsivel</a:t>
            </a:r>
            <a:endParaRPr lang="en-US" dirty="0" smtClean="0">
              <a:solidFill>
                <a:schemeClr val="accent1">
                  <a:lumMod val="75000"/>
                </a:schemeClr>
              </a:solidFill>
            </a:endParaRPr>
          </a:p>
          <a:p>
            <a:endParaRPr lang="en-US" dirty="0" smtClean="0"/>
          </a:p>
          <a:p>
            <a:r>
              <a:rPr lang="en-US" dirty="0" smtClean="0">
                <a:solidFill>
                  <a:srgbClr val="384348"/>
                </a:solidFill>
              </a:rPr>
              <a:t>The locations where we would install instruments include the roof of the Generator House and on the existing towers.  These will be placed so they don’t interfere with the Radio Repeater and with the existing instrumentation.</a:t>
            </a:r>
          </a:p>
          <a:p>
            <a:endParaRPr lang="en-US" dirty="0" smtClean="0">
              <a:solidFill>
                <a:srgbClr val="384348"/>
              </a:solidFill>
            </a:endParaRPr>
          </a:p>
          <a:p>
            <a:r>
              <a:rPr lang="en-US" dirty="0" smtClean="0">
                <a:solidFill>
                  <a:srgbClr val="384348"/>
                </a:solidFill>
              </a:rPr>
              <a:t>We will work closely with the NPS and NWAC (if necessary) to assure proper installation.</a:t>
            </a:r>
          </a:p>
        </p:txBody>
      </p:sp>
      <p:cxnSp>
        <p:nvCxnSpPr>
          <p:cNvPr id="6" name="Straight Arrow Connector 5"/>
          <p:cNvCxnSpPr/>
          <p:nvPr/>
        </p:nvCxnSpPr>
        <p:spPr>
          <a:xfrm rot="5400000" flipH="1" flipV="1">
            <a:off x="1798226" y="5008392"/>
            <a:ext cx="1655194" cy="1588"/>
          </a:xfrm>
          <a:prstGeom prst="straightConnector1">
            <a:avLst/>
          </a:prstGeom>
          <a:ln w="2222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9053" y="5836783"/>
            <a:ext cx="963813" cy="461665"/>
          </a:xfrm>
          <a:prstGeom prst="rect">
            <a:avLst/>
          </a:prstGeom>
          <a:noFill/>
        </p:spPr>
        <p:txBody>
          <a:bodyPr wrap="square" rtlCol="0">
            <a:spAutoFit/>
          </a:bodyPr>
          <a:lstStyle/>
          <a:p>
            <a:r>
              <a:rPr lang="en-US" sz="1200" dirty="0" smtClean="0">
                <a:solidFill>
                  <a:srgbClr val="FF0000"/>
                </a:solidFill>
              </a:rPr>
              <a:t>Generator House</a:t>
            </a:r>
            <a:endParaRPr lang="en-US" sz="1200" dirty="0">
              <a:solidFill>
                <a:srgbClr val="FF0000"/>
              </a:solidFill>
            </a:endParaRPr>
          </a:p>
        </p:txBody>
      </p:sp>
      <p:cxnSp>
        <p:nvCxnSpPr>
          <p:cNvPr id="10" name="Straight Arrow Connector 9"/>
          <p:cNvCxnSpPr/>
          <p:nvPr/>
        </p:nvCxnSpPr>
        <p:spPr>
          <a:xfrm rot="16200000" flipV="1">
            <a:off x="-387349" y="3665586"/>
            <a:ext cx="3700208" cy="642185"/>
          </a:xfrm>
          <a:prstGeom prst="straightConnector1">
            <a:avLst/>
          </a:prstGeom>
          <a:ln w="2222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0035" y="5836783"/>
            <a:ext cx="963813" cy="461665"/>
          </a:xfrm>
          <a:prstGeom prst="rect">
            <a:avLst/>
          </a:prstGeom>
          <a:noFill/>
        </p:spPr>
        <p:txBody>
          <a:bodyPr wrap="square" rtlCol="0">
            <a:spAutoFit/>
          </a:bodyPr>
          <a:lstStyle/>
          <a:p>
            <a:r>
              <a:rPr lang="en-US" sz="1200" dirty="0" smtClean="0">
                <a:solidFill>
                  <a:srgbClr val="FF0000"/>
                </a:solidFill>
              </a:rPr>
              <a:t>Towers with instruments</a:t>
            </a:r>
            <a:endParaRPr lang="en-US" sz="1200" dirty="0">
              <a:solidFill>
                <a:srgbClr val="FF0000"/>
              </a:solidFill>
            </a:endParaRPr>
          </a:p>
        </p:txBody>
      </p:sp>
      <p:pic>
        <p:nvPicPr>
          <p:cNvPr id="13" name="Picture 12" descr="IMG_6491 copy.JPG"/>
          <p:cNvPicPr>
            <a:picLocks noChangeAspect="1"/>
          </p:cNvPicPr>
          <p:nvPr/>
        </p:nvPicPr>
        <p:blipFill>
          <a:blip r:embed="rId3"/>
          <a:stretch>
            <a:fillRect/>
          </a:stretch>
        </p:blipFill>
        <p:spPr>
          <a:xfrm>
            <a:off x="6572566" y="5177823"/>
            <a:ext cx="2388630" cy="1592420"/>
          </a:xfrm>
          <a:prstGeom prst="rect">
            <a:avLst/>
          </a:prstGeom>
        </p:spPr>
      </p:pic>
      <p:pic>
        <p:nvPicPr>
          <p:cNvPr id="14" name="Picture 13" descr="IMG_6489 copy.JPG"/>
          <p:cNvPicPr>
            <a:picLocks noChangeAspect="1"/>
          </p:cNvPicPr>
          <p:nvPr/>
        </p:nvPicPr>
        <p:blipFill>
          <a:blip r:embed="rId4"/>
          <a:stretch>
            <a:fillRect/>
          </a:stretch>
        </p:blipFill>
        <p:spPr>
          <a:xfrm>
            <a:off x="3232866" y="5214143"/>
            <a:ext cx="2151912" cy="1434608"/>
          </a:xfrm>
          <a:prstGeom prst="rect">
            <a:avLst/>
          </a:prstGeom>
        </p:spPr>
      </p:pic>
      <p:grpSp>
        <p:nvGrpSpPr>
          <p:cNvPr id="15" name="Group 21"/>
          <p:cNvGrpSpPr/>
          <p:nvPr/>
        </p:nvGrpSpPr>
        <p:grpSpPr>
          <a:xfrm>
            <a:off x="5335546" y="5542114"/>
            <a:ext cx="1527093" cy="1106637"/>
            <a:chOff x="5255749" y="1232059"/>
            <a:chExt cx="3201915" cy="2402483"/>
          </a:xfrm>
        </p:grpSpPr>
        <p:pic>
          <p:nvPicPr>
            <p:cNvPr id="16" name="Picture 15" descr="PVI-2.jpg"/>
            <p:cNvPicPr>
              <a:picLocks noChangeAspect="1"/>
            </p:cNvPicPr>
            <p:nvPr/>
          </p:nvPicPr>
          <p:blipFill>
            <a:blip r:embed="rId5"/>
            <a:stretch>
              <a:fillRect/>
            </a:stretch>
          </p:blipFill>
          <p:spPr>
            <a:xfrm>
              <a:off x="5255749" y="1232059"/>
              <a:ext cx="3201915" cy="2402483"/>
            </a:xfrm>
            <a:prstGeom prst="rect">
              <a:avLst/>
            </a:prstGeom>
          </p:spPr>
        </p:pic>
        <p:sp>
          <p:nvSpPr>
            <p:cNvPr id="17" name="TextBox 16"/>
            <p:cNvSpPr txBox="1"/>
            <p:nvPr/>
          </p:nvSpPr>
          <p:spPr>
            <a:xfrm>
              <a:off x="5965183" y="3059667"/>
              <a:ext cx="2492479" cy="501131"/>
            </a:xfrm>
            <a:prstGeom prst="rect">
              <a:avLst/>
            </a:prstGeom>
            <a:solidFill>
              <a:srgbClr val="FFFFFF">
                <a:alpha val="66000"/>
              </a:srgbClr>
            </a:solidFill>
          </p:spPr>
          <p:txBody>
            <a:bodyPr wrap="square" rtlCol="0">
              <a:spAutoFit/>
            </a:bodyPr>
            <a:lstStyle/>
            <a:p>
              <a:r>
                <a:rPr lang="en-US" sz="900" dirty="0" smtClean="0">
                  <a:solidFill>
                    <a:srgbClr val="FF0000"/>
                  </a:solidFill>
                </a:rPr>
                <a:t>The PIP instrument</a:t>
              </a:r>
              <a:endParaRPr lang="en-US" sz="900" dirty="0">
                <a:solidFill>
                  <a:srgbClr val="FF0000"/>
                </a:solidFill>
              </a:endParaRPr>
            </a:p>
          </p:txBody>
        </p:sp>
      </p:grpSp>
      <p:cxnSp>
        <p:nvCxnSpPr>
          <p:cNvPr id="18" name="Straight Arrow Connector 17"/>
          <p:cNvCxnSpPr/>
          <p:nvPr/>
        </p:nvCxnSpPr>
        <p:spPr>
          <a:xfrm rot="10800000">
            <a:off x="4330097" y="6298449"/>
            <a:ext cx="1631268" cy="85503"/>
          </a:xfrm>
          <a:prstGeom prst="straightConnector1">
            <a:avLst/>
          </a:prstGeom>
          <a:ln w="2222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873FD5"/>
                </a:solidFill>
              </a:rPr>
              <a:t>Snow Cameras in the Olympics</a:t>
            </a:r>
            <a:endParaRPr lang="en-US" dirty="0">
              <a:solidFill>
                <a:srgbClr val="873FD5"/>
              </a:solidFill>
            </a:endParaRPr>
          </a:p>
        </p:txBody>
      </p:sp>
      <p:sp>
        <p:nvSpPr>
          <p:cNvPr id="3" name="Content Placeholder 2"/>
          <p:cNvSpPr>
            <a:spLocks noGrp="1"/>
          </p:cNvSpPr>
          <p:nvPr>
            <p:ph idx="1"/>
          </p:nvPr>
        </p:nvSpPr>
        <p:spPr>
          <a:xfrm>
            <a:off x="205619" y="1819861"/>
            <a:ext cx="8648096" cy="4814545"/>
          </a:xfrm>
          <a:solidFill>
            <a:schemeClr val="tx1">
              <a:alpha val="69000"/>
            </a:schemeClr>
          </a:solidFill>
        </p:spPr>
        <p:txBody>
          <a:bodyPr>
            <a:normAutofit/>
          </a:bodyPr>
          <a:lstStyle/>
          <a:p>
            <a:r>
              <a:rPr lang="en-US" dirty="0" smtClean="0">
                <a:solidFill>
                  <a:srgbClr val="1981B3"/>
                </a:solidFill>
              </a:rPr>
              <a:t>During 2013-2014 season, remote cameras and snow stakes installed at SNOTEL sites to calibrate the camera’s estimate of snow depth vs. SNOTEL estimate of snow depth.</a:t>
            </a:r>
          </a:p>
          <a:p>
            <a:r>
              <a:rPr lang="en-US" dirty="0" smtClean="0">
                <a:solidFill>
                  <a:srgbClr val="873FD5"/>
                </a:solidFill>
              </a:rPr>
              <a:t>This winter, remote cameras will be placed at 4 study areas (about 3-4 cameras each site) at locations on SW Olympics where measurements have not taken place since 1950’s (from snow surveys)</a:t>
            </a:r>
          </a:p>
        </p:txBody>
      </p:sp>
      <p:pic>
        <p:nvPicPr>
          <p:cNvPr id="5" name="Picture 4" descr="WSCT0007.JPG"/>
          <p:cNvPicPr>
            <a:picLocks noChangeAspect="1"/>
          </p:cNvPicPr>
          <p:nvPr/>
        </p:nvPicPr>
        <p:blipFill>
          <a:blip r:embed="rId2"/>
          <a:stretch>
            <a:fillRect/>
          </a:stretch>
        </p:blipFill>
        <p:spPr>
          <a:xfrm>
            <a:off x="5209455" y="4215190"/>
            <a:ext cx="3023810" cy="2267858"/>
          </a:xfrm>
          <a:prstGeom prst="rect">
            <a:avLst/>
          </a:prstGeom>
        </p:spPr>
      </p:pic>
      <p:pic>
        <p:nvPicPr>
          <p:cNvPr id="7" name="Picture 6" descr="WSCT0008.JPG"/>
          <p:cNvPicPr>
            <a:picLocks noChangeAspect="1"/>
          </p:cNvPicPr>
          <p:nvPr/>
        </p:nvPicPr>
        <p:blipFill>
          <a:blip r:embed="rId3" cstate="print"/>
          <a:stretch>
            <a:fillRect/>
          </a:stretch>
        </p:blipFill>
        <p:spPr>
          <a:xfrm>
            <a:off x="895047" y="4215190"/>
            <a:ext cx="3147181" cy="2360386"/>
          </a:xfrm>
          <a:prstGeom prst="rect">
            <a:avLst/>
          </a:prstGeom>
        </p:spPr>
      </p:pic>
      <p:sp>
        <p:nvSpPr>
          <p:cNvPr id="8" name="TextBox 7"/>
          <p:cNvSpPr txBox="1"/>
          <p:nvPr/>
        </p:nvSpPr>
        <p:spPr>
          <a:xfrm>
            <a:off x="6640286" y="302381"/>
            <a:ext cx="2503714" cy="1200329"/>
          </a:xfrm>
          <a:prstGeom prst="rect">
            <a:avLst/>
          </a:prstGeom>
          <a:noFill/>
        </p:spPr>
        <p:txBody>
          <a:bodyPr wrap="square" rtlCol="0">
            <a:spAutoFit/>
          </a:bodyPr>
          <a:lstStyle/>
          <a:p>
            <a:r>
              <a:rPr lang="en-US" dirty="0" smtClean="0">
                <a:solidFill>
                  <a:srgbClr val="000000"/>
                </a:solidFill>
              </a:rPr>
              <a:t>Snow camera installers and </a:t>
            </a:r>
            <a:r>
              <a:rPr lang="en-US" dirty="0" err="1" smtClean="0">
                <a:solidFill>
                  <a:srgbClr val="000000"/>
                </a:solidFill>
              </a:rPr>
              <a:t>analysists</a:t>
            </a:r>
            <a:r>
              <a:rPr lang="en-US" dirty="0" smtClean="0">
                <a:solidFill>
                  <a:srgbClr val="000000"/>
                </a:solidFill>
              </a:rPr>
              <a:t>:</a:t>
            </a:r>
          </a:p>
          <a:p>
            <a:r>
              <a:rPr lang="en-US" dirty="0" smtClean="0">
                <a:solidFill>
                  <a:srgbClr val="000000"/>
                </a:solidFill>
              </a:rPr>
              <a:t>Adam </a:t>
            </a:r>
            <a:r>
              <a:rPr lang="en-US" dirty="0" err="1" smtClean="0">
                <a:solidFill>
                  <a:srgbClr val="000000"/>
                </a:solidFill>
              </a:rPr>
              <a:t>Massman</a:t>
            </a:r>
            <a:r>
              <a:rPr lang="en-US" dirty="0" smtClean="0">
                <a:solidFill>
                  <a:srgbClr val="000000"/>
                </a:solidFill>
              </a:rPr>
              <a:t>, Derek Beal, Teddy Thorson</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Snow depth = comparable (differences, which are &lt;&lt;10%, explained by within-site variability)</a:t>
            </a:r>
            <a:endParaRPr lang="en-US" sz="2800" dirty="0"/>
          </a:p>
        </p:txBody>
      </p:sp>
      <p:pic>
        <p:nvPicPr>
          <p:cNvPr id="6" name="Content Placeholder 5" descr="full year.png"/>
          <p:cNvPicPr>
            <a:picLocks noGrp="1" noChangeAspect="1"/>
          </p:cNvPicPr>
          <p:nvPr>
            <p:ph idx="1"/>
          </p:nvPr>
        </p:nvPicPr>
        <p:blipFill>
          <a:blip r:embed="rId2" cstate="print"/>
          <a:stretch>
            <a:fillRect/>
          </a:stretch>
        </p:blipFill>
        <p:spPr>
          <a:xfrm>
            <a:off x="457200" y="1656535"/>
            <a:ext cx="8229600" cy="4096787"/>
          </a:xfrm>
        </p:spPr>
      </p:pic>
      <p:sp>
        <p:nvSpPr>
          <p:cNvPr id="8" name="Rectangle 7"/>
          <p:cNvSpPr/>
          <p:nvPr/>
        </p:nvSpPr>
        <p:spPr>
          <a:xfrm>
            <a:off x="457200" y="5753322"/>
            <a:ext cx="7573424" cy="923330"/>
          </a:xfrm>
          <a:prstGeom prst="rect">
            <a:avLst/>
          </a:prstGeom>
        </p:spPr>
        <p:txBody>
          <a:bodyPr wrap="square">
            <a:spAutoFit/>
          </a:bodyPr>
          <a:lstStyle/>
          <a:p>
            <a:r>
              <a:rPr lang="en-US" dirty="0"/>
              <a:t>RMSE: </a:t>
            </a:r>
            <a:r>
              <a:rPr lang="en-US" dirty="0" smtClean="0"/>
              <a:t>11.1 cm</a:t>
            </a:r>
            <a:endParaRPr lang="en-US" dirty="0"/>
          </a:p>
          <a:p>
            <a:r>
              <a:rPr lang="en-US" dirty="0"/>
              <a:t>Mean bias</a:t>
            </a:r>
            <a:r>
              <a:rPr lang="en-US" dirty="0" smtClean="0"/>
              <a:t>: Snow Pole 5.4 cm deeper than </a:t>
            </a:r>
            <a:r>
              <a:rPr lang="en-US" dirty="0" err="1" smtClean="0"/>
              <a:t>Snotel</a:t>
            </a:r>
            <a:r>
              <a:rPr lang="en-US" dirty="0" smtClean="0"/>
              <a:t> Acoustic Sensor </a:t>
            </a:r>
            <a:endParaRPr lang="en-US" dirty="0"/>
          </a:p>
          <a:p>
            <a:r>
              <a:rPr lang="en-US" dirty="0" smtClean="0"/>
              <a:t>Mean absolute value difference: 8.5 cm</a:t>
            </a:r>
            <a:endParaRPr lang="en-US" dirty="0"/>
          </a:p>
        </p:txBody>
      </p:sp>
    </p:spTree>
    <p:extLst>
      <p:ext uri="{BB962C8B-B14F-4D97-AF65-F5344CB8AC3E}">
        <p14:creationId xmlns:p14="http://schemas.microsoft.com/office/powerpoint/2010/main" val="22225229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9463" y="381000"/>
            <a:ext cx="7583487" cy="743857"/>
          </a:xfrm>
        </p:spPr>
        <p:txBody>
          <a:bodyPr/>
          <a:lstStyle/>
          <a:p>
            <a:r>
              <a:rPr lang="en-US" sz="2800" dirty="0" smtClean="0"/>
              <a:t>Tested 3 methods to estimate snow density to achieve SWE:</a:t>
            </a:r>
            <a:endParaRPr lang="en-US" sz="2800" dirty="0"/>
          </a:p>
        </p:txBody>
      </p:sp>
      <p:sp>
        <p:nvSpPr>
          <p:cNvPr id="8" name="TextBox 7"/>
          <p:cNvSpPr txBox="1"/>
          <p:nvPr/>
        </p:nvSpPr>
        <p:spPr>
          <a:xfrm>
            <a:off x="779463" y="1124857"/>
            <a:ext cx="7583487" cy="923330"/>
          </a:xfrm>
          <a:prstGeom prst="rect">
            <a:avLst/>
          </a:prstGeom>
          <a:noFill/>
        </p:spPr>
        <p:txBody>
          <a:bodyPr wrap="square" rtlCol="0">
            <a:spAutoFit/>
          </a:bodyPr>
          <a:lstStyle/>
          <a:p>
            <a:r>
              <a:rPr lang="en-US" dirty="0" smtClean="0">
                <a:solidFill>
                  <a:schemeClr val="bg1"/>
                </a:solidFill>
              </a:rPr>
              <a:t>SNOTEL mean = 0.4</a:t>
            </a:r>
          </a:p>
          <a:p>
            <a:r>
              <a:rPr lang="en-US" dirty="0" smtClean="0">
                <a:solidFill>
                  <a:schemeClr val="bg1"/>
                </a:solidFill>
              </a:rPr>
              <a:t>SNOTEL daily = snow pillow weight/depth at SNOTEL, and </a:t>
            </a:r>
          </a:p>
          <a:p>
            <a:r>
              <a:rPr lang="en-US" dirty="0" smtClean="0">
                <a:solidFill>
                  <a:schemeClr val="bg1"/>
                </a:solidFill>
              </a:rPr>
              <a:t>Expected seasonal climatology (from Sturm et al. 2010)</a:t>
            </a:r>
            <a:endParaRPr lang="en-US" dirty="0">
              <a:solidFill>
                <a:schemeClr val="bg1"/>
              </a:solidFill>
            </a:endParaRPr>
          </a:p>
        </p:txBody>
      </p:sp>
      <p:pic>
        <p:nvPicPr>
          <p:cNvPr id="10" name="Content Placeholder 3" descr="Waterhole.png"/>
          <p:cNvPicPr>
            <a:picLocks noChangeAspect="1"/>
          </p:cNvPicPr>
          <p:nvPr/>
        </p:nvPicPr>
        <p:blipFill rotWithShape="1">
          <a:blip r:embed="rId2" cstate="print"/>
          <a:srcRect l="4224" r="7104"/>
          <a:stretch/>
        </p:blipFill>
        <p:spPr>
          <a:xfrm>
            <a:off x="455613" y="2048187"/>
            <a:ext cx="7907337" cy="4439260"/>
          </a:xfrm>
          <a:prstGeom prst="rect">
            <a:avLst/>
          </a:prstGeom>
        </p:spPr>
      </p:pic>
      <p:cxnSp>
        <p:nvCxnSpPr>
          <p:cNvPr id="11" name="Straight Arrow Connector 10"/>
          <p:cNvCxnSpPr/>
          <p:nvPr/>
        </p:nvCxnSpPr>
        <p:spPr>
          <a:xfrm flipH="1" flipV="1">
            <a:off x="5092696" y="4045856"/>
            <a:ext cx="89428" cy="7870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92696" y="4832949"/>
            <a:ext cx="1949527" cy="1015663"/>
          </a:xfrm>
          <a:prstGeom prst="rect">
            <a:avLst/>
          </a:prstGeom>
          <a:noFill/>
        </p:spPr>
        <p:txBody>
          <a:bodyPr wrap="square" rtlCol="0">
            <a:spAutoFit/>
          </a:bodyPr>
          <a:lstStyle/>
          <a:p>
            <a:r>
              <a:rPr lang="en-US" sz="2000" dirty="0" smtClean="0">
                <a:solidFill>
                  <a:srgbClr val="000000"/>
                </a:solidFill>
              </a:rPr>
              <a:t>Some issues with an intense, cold snow event</a:t>
            </a:r>
            <a:endParaRPr lang="en-US" sz="2000" dirty="0">
              <a:solidFill>
                <a:srgbClr val="000000"/>
              </a:solidFill>
            </a:endParaRPr>
          </a:p>
        </p:txBody>
      </p:sp>
    </p:spTree>
    <p:extLst>
      <p:ext uri="{BB962C8B-B14F-4D97-AF65-F5344CB8AC3E}">
        <p14:creationId xmlns:p14="http://schemas.microsoft.com/office/powerpoint/2010/main" val="18448677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8303"/>
            <a:ext cx="8229600" cy="923891"/>
          </a:xfrm>
        </p:spPr>
        <p:txBody>
          <a:bodyPr>
            <a:noAutofit/>
          </a:bodyPr>
          <a:lstStyle/>
          <a:p>
            <a:r>
              <a:rPr lang="en-US" sz="2800" dirty="0" smtClean="0"/>
              <a:t>Deployment 2014-15 in Progress: </a:t>
            </a:r>
            <a:br>
              <a:rPr lang="en-US" sz="2800" dirty="0" smtClean="0"/>
            </a:br>
            <a:r>
              <a:rPr lang="en-US" sz="2800" dirty="0" smtClean="0"/>
              <a:t>18 new sites in headwaters of Quinault and Chehalis</a:t>
            </a:r>
            <a:endParaRPr lang="en-US" sz="2800" dirty="0"/>
          </a:p>
        </p:txBody>
      </p:sp>
      <p:pic>
        <p:nvPicPr>
          <p:cNvPr id="4" name="Picture 3"/>
          <p:cNvPicPr/>
          <p:nvPr/>
        </p:nvPicPr>
        <p:blipFill rotWithShape="1">
          <a:blip r:embed="rId2">
            <a:extLst>
              <a:ext uri="{28A0092B-C50C-407E-A947-70E740481C1C}">
                <a14:useLocalDpi xmlns:a14="http://schemas.microsoft.com/office/drawing/2010/main" val="0"/>
              </a:ext>
            </a:extLst>
          </a:blip>
          <a:srcRect t="9731" b="18838"/>
          <a:stretch/>
        </p:blipFill>
        <p:spPr bwMode="auto">
          <a:xfrm>
            <a:off x="457200" y="1734494"/>
            <a:ext cx="8314183" cy="49736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9633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udent\Desktop\Olympex Timelapse\Water Hole #2\WSCT0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solidFill>
                  <a:schemeClr val="bg1"/>
                </a:solidFill>
              </a:rPr>
              <a:t>Precipitation event (snow) + Accumulation 1 of 2</a:t>
            </a:r>
            <a:endParaRPr lang="en-US" dirty="0">
              <a:solidFill>
                <a:schemeClr val="bg1"/>
              </a:solidFill>
            </a:endParaRPr>
          </a:p>
        </p:txBody>
      </p:sp>
    </p:spTree>
    <p:extLst>
      <p:ext uri="{BB962C8B-B14F-4D97-AF65-F5344CB8AC3E}">
        <p14:creationId xmlns:p14="http://schemas.microsoft.com/office/powerpoint/2010/main" val="33100239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tudent\Desktop\Olympex Timelapse\Water Hole #2\WSCT0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8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solidFill>
                  <a:schemeClr val="bg1"/>
                </a:solidFill>
              </a:rPr>
              <a:t>Accumulation 2 </a:t>
            </a:r>
            <a:r>
              <a:rPr lang="en-US" dirty="0">
                <a:solidFill>
                  <a:schemeClr val="bg1"/>
                </a:solidFill>
              </a:rPr>
              <a:t>of </a:t>
            </a:r>
            <a:r>
              <a:rPr lang="en-US" dirty="0" smtClean="0">
                <a:solidFill>
                  <a:schemeClr val="bg1"/>
                </a:solidFill>
              </a:rPr>
              <a:t>2</a:t>
            </a:r>
            <a:endParaRPr lang="en-US" dirty="0">
              <a:solidFill>
                <a:schemeClr val="bg1"/>
              </a:solidFill>
            </a:endParaRPr>
          </a:p>
        </p:txBody>
      </p:sp>
    </p:spTree>
    <p:extLst>
      <p:ext uri="{BB962C8B-B14F-4D97-AF65-F5344CB8AC3E}">
        <p14:creationId xmlns:p14="http://schemas.microsoft.com/office/powerpoint/2010/main" val="2991763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Snow Measurements in the Olympics</a:t>
            </a:r>
            <a:endParaRPr lang="en-US" dirty="0">
              <a:solidFill>
                <a:srgbClr val="9C5238"/>
              </a:solidFill>
            </a:endParaRPr>
          </a:p>
        </p:txBody>
      </p:sp>
      <p:sp>
        <p:nvSpPr>
          <p:cNvPr id="3" name="Content Placeholder 2"/>
          <p:cNvSpPr>
            <a:spLocks noGrp="1"/>
          </p:cNvSpPr>
          <p:nvPr>
            <p:ph idx="1"/>
          </p:nvPr>
        </p:nvSpPr>
        <p:spPr>
          <a:xfrm>
            <a:off x="5805713" y="1609139"/>
            <a:ext cx="3048001" cy="5025267"/>
          </a:xfrm>
          <a:solidFill>
            <a:schemeClr val="tx1">
              <a:alpha val="69000"/>
            </a:schemeClr>
          </a:solidFill>
        </p:spPr>
        <p:txBody>
          <a:bodyPr>
            <a:normAutofit/>
          </a:bodyPr>
          <a:lstStyle/>
          <a:p>
            <a:r>
              <a:rPr lang="en-US" dirty="0" smtClean="0">
                <a:solidFill>
                  <a:srgbClr val="1981B3"/>
                </a:solidFill>
              </a:rPr>
              <a:t>Want to instrument the Low Divide Ranger station with an APU during the experiment.</a:t>
            </a:r>
          </a:p>
          <a:p>
            <a:r>
              <a:rPr lang="en-US" dirty="0" smtClean="0">
                <a:solidFill>
                  <a:srgbClr val="1981B3"/>
                </a:solidFill>
              </a:rPr>
              <a:t>Testing this idea with a ‘mock up’ of the cabin and batteries/generator at Snoqualmie Pass (Cascades) this winter 2014-15</a:t>
            </a:r>
            <a:endParaRPr lang="en-US" dirty="0" smtClean="0">
              <a:solidFill>
                <a:srgbClr val="873FD5"/>
              </a:solidFill>
            </a:endParaRPr>
          </a:p>
        </p:txBody>
      </p:sp>
      <p:pic>
        <p:nvPicPr>
          <p:cNvPr id="6" name="Picture 5" descr="FXX_Snotel_v02.tif"/>
          <p:cNvPicPr>
            <a:picLocks noChangeAspect="1"/>
          </p:cNvPicPr>
          <p:nvPr/>
        </p:nvPicPr>
        <p:blipFill>
          <a:blip r:embed="rId2"/>
          <a:stretch>
            <a:fillRect/>
          </a:stretch>
        </p:blipFill>
        <p:spPr>
          <a:xfrm>
            <a:off x="185692" y="1609139"/>
            <a:ext cx="5435092" cy="4082782"/>
          </a:xfrm>
          <a:prstGeom prst="rect">
            <a:avLst/>
          </a:prstGeom>
        </p:spPr>
      </p:pic>
      <p:sp>
        <p:nvSpPr>
          <p:cNvPr id="5" name="Isosceles Triangle 4"/>
          <p:cNvSpPr/>
          <p:nvPr/>
        </p:nvSpPr>
        <p:spPr>
          <a:xfrm>
            <a:off x="3253619" y="3725333"/>
            <a:ext cx="205619" cy="229810"/>
          </a:xfrm>
          <a:prstGeom prst="triangle">
            <a:avLst/>
          </a:prstGeom>
          <a:solidFill>
            <a:srgbClr val="22EFD8"/>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56191" y="3725334"/>
            <a:ext cx="1390952" cy="369332"/>
          </a:xfrm>
          <a:prstGeom prst="rect">
            <a:avLst/>
          </a:prstGeom>
          <a:noFill/>
        </p:spPr>
        <p:txBody>
          <a:bodyPr wrap="square" rtlCol="0">
            <a:spAutoFit/>
          </a:bodyPr>
          <a:lstStyle/>
          <a:p>
            <a:r>
              <a:rPr lang="en-US" dirty="0" smtClean="0">
                <a:solidFill>
                  <a:srgbClr val="22EFD8"/>
                </a:solidFill>
              </a:rPr>
              <a:t>Low Divide</a:t>
            </a:r>
            <a:endParaRPr lang="en-US" dirty="0">
              <a:solidFill>
                <a:srgbClr val="22EFD8"/>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625459"/>
          </a:xfrm>
        </p:spPr>
        <p:txBody>
          <a:bodyPr/>
          <a:lstStyle/>
          <a:p>
            <a:r>
              <a:rPr lang="en-US" dirty="0" smtClean="0">
                <a:solidFill>
                  <a:srgbClr val="9C5238"/>
                </a:solidFill>
              </a:rPr>
              <a:t>Low Divide</a:t>
            </a:r>
            <a:endParaRPr lang="en-US" dirty="0">
              <a:solidFill>
                <a:srgbClr val="9C5238"/>
              </a:solidFill>
            </a:endParaRPr>
          </a:p>
        </p:txBody>
      </p:sp>
      <p:sp>
        <p:nvSpPr>
          <p:cNvPr id="3" name="Content Placeholder 2"/>
          <p:cNvSpPr>
            <a:spLocks noGrp="1"/>
          </p:cNvSpPr>
          <p:nvPr>
            <p:ph idx="1"/>
          </p:nvPr>
        </p:nvSpPr>
        <p:spPr>
          <a:xfrm>
            <a:off x="604761" y="3931424"/>
            <a:ext cx="7172477" cy="2660481"/>
          </a:xfrm>
          <a:solidFill>
            <a:schemeClr val="tx1">
              <a:alpha val="69000"/>
            </a:schemeClr>
          </a:solidFill>
        </p:spPr>
        <p:txBody>
          <a:bodyPr>
            <a:normAutofit/>
          </a:bodyPr>
          <a:lstStyle/>
          <a:p>
            <a:r>
              <a:rPr lang="en-US" dirty="0" smtClean="0">
                <a:solidFill>
                  <a:srgbClr val="873FD5"/>
                </a:solidFill>
              </a:rPr>
              <a:t>Low Divide – elevation ~3500’ is a 2-day hike in – can be dicey in winter</a:t>
            </a:r>
          </a:p>
          <a:p>
            <a:r>
              <a:rPr lang="en-US" dirty="0" smtClean="0">
                <a:solidFill>
                  <a:srgbClr val="873FD5"/>
                </a:solidFill>
              </a:rPr>
              <a:t>Instruments and batteries will need to be placed </a:t>
            </a:r>
            <a:r>
              <a:rPr lang="en-US" dirty="0" smtClean="0">
                <a:solidFill>
                  <a:srgbClr val="873FD5"/>
                </a:solidFill>
              </a:rPr>
              <a:t>there </a:t>
            </a:r>
            <a:r>
              <a:rPr lang="en-US" dirty="0" smtClean="0">
                <a:solidFill>
                  <a:srgbClr val="873FD5"/>
                </a:solidFill>
              </a:rPr>
              <a:t>via helicopter</a:t>
            </a:r>
          </a:p>
          <a:p>
            <a:r>
              <a:rPr lang="en-US" dirty="0" smtClean="0">
                <a:solidFill>
                  <a:srgbClr val="873FD5"/>
                </a:solidFill>
              </a:rPr>
              <a:t>Need to test how long APU can operate unattended</a:t>
            </a:r>
          </a:p>
        </p:txBody>
      </p:sp>
      <p:pic>
        <p:nvPicPr>
          <p:cNvPr id="8" name="Picture 7" descr="low_divide_ranger_station.jpg"/>
          <p:cNvPicPr>
            <a:picLocks noChangeAspect="1"/>
          </p:cNvPicPr>
          <p:nvPr/>
        </p:nvPicPr>
        <p:blipFill>
          <a:blip r:embed="rId2"/>
          <a:stretch>
            <a:fillRect/>
          </a:stretch>
        </p:blipFill>
        <p:spPr>
          <a:xfrm>
            <a:off x="592377" y="1671248"/>
            <a:ext cx="3121152" cy="2136648"/>
          </a:xfrm>
          <a:prstGeom prst="rect">
            <a:avLst/>
          </a:prstGeom>
        </p:spPr>
      </p:pic>
      <p:sp>
        <p:nvSpPr>
          <p:cNvPr id="9" name="TextBox 8"/>
          <p:cNvSpPr txBox="1"/>
          <p:nvPr/>
        </p:nvSpPr>
        <p:spPr>
          <a:xfrm>
            <a:off x="725713" y="3429000"/>
            <a:ext cx="2842381" cy="369332"/>
          </a:xfrm>
          <a:prstGeom prst="rect">
            <a:avLst/>
          </a:prstGeom>
          <a:noFill/>
        </p:spPr>
        <p:txBody>
          <a:bodyPr wrap="square" rtlCol="0">
            <a:spAutoFit/>
          </a:bodyPr>
          <a:lstStyle/>
          <a:p>
            <a:r>
              <a:rPr lang="en-US" dirty="0" smtClean="0"/>
              <a:t>Low Divide Ranger Station</a:t>
            </a:r>
            <a:endParaRPr lang="en-US" dirty="0"/>
          </a:p>
        </p:txBody>
      </p:sp>
      <p:pic>
        <p:nvPicPr>
          <p:cNvPr id="10" name="Picture 9" descr="lowdivide2.jpg"/>
          <p:cNvPicPr>
            <a:picLocks noChangeAspect="1"/>
          </p:cNvPicPr>
          <p:nvPr/>
        </p:nvPicPr>
        <p:blipFill>
          <a:blip r:embed="rId3"/>
          <a:stretch>
            <a:fillRect/>
          </a:stretch>
        </p:blipFill>
        <p:spPr>
          <a:xfrm>
            <a:off x="4166030" y="1616920"/>
            <a:ext cx="3121152" cy="20665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C5238"/>
                </a:solidFill>
              </a:rPr>
              <a:t>To achieve these goals, we need to observe:</a:t>
            </a:r>
            <a:endParaRPr lang="en-US" dirty="0">
              <a:solidFill>
                <a:srgbClr val="9C5238"/>
              </a:solidFill>
            </a:endParaRPr>
          </a:p>
        </p:txBody>
      </p:sp>
      <p:sp>
        <p:nvSpPr>
          <p:cNvPr id="3" name="Content Placeholder 2"/>
          <p:cNvSpPr>
            <a:spLocks noGrp="1"/>
          </p:cNvSpPr>
          <p:nvPr>
            <p:ph idx="1"/>
          </p:nvPr>
        </p:nvSpPr>
        <p:spPr>
          <a:xfrm>
            <a:off x="780256" y="1357621"/>
            <a:ext cx="7583487" cy="5188856"/>
          </a:xfrm>
        </p:spPr>
        <p:txBody>
          <a:bodyPr>
            <a:normAutofit fontScale="77500" lnSpcReduction="20000"/>
          </a:bodyPr>
          <a:lstStyle/>
          <a:p>
            <a:r>
              <a:rPr lang="en-US" dirty="0" smtClean="0">
                <a:solidFill>
                  <a:srgbClr val="1F497D"/>
                </a:solidFill>
              </a:rPr>
              <a:t>Upstream Conditions</a:t>
            </a:r>
          </a:p>
          <a:p>
            <a:pPr lvl="1"/>
            <a:r>
              <a:rPr lang="en-US" dirty="0" smtClean="0">
                <a:solidFill>
                  <a:srgbClr val="1F497D"/>
                </a:solidFill>
              </a:rPr>
              <a:t>Meteorological conditions over the Pacific Ocean</a:t>
            </a:r>
          </a:p>
          <a:p>
            <a:r>
              <a:rPr lang="en-US" dirty="0" smtClean="0">
                <a:solidFill>
                  <a:srgbClr val="1F497D"/>
                </a:solidFill>
              </a:rPr>
              <a:t>Rain and Snow</a:t>
            </a:r>
          </a:p>
          <a:p>
            <a:pPr lvl="1"/>
            <a:r>
              <a:rPr lang="en-US" dirty="0" smtClean="0">
                <a:solidFill>
                  <a:srgbClr val="1F497D"/>
                </a:solidFill>
              </a:rPr>
              <a:t>At multiple sites from coast, lowlands to mountain ridges</a:t>
            </a:r>
          </a:p>
          <a:p>
            <a:r>
              <a:rPr lang="en-US" dirty="0" smtClean="0">
                <a:solidFill>
                  <a:srgbClr val="1F497D"/>
                </a:solidFill>
              </a:rPr>
              <a:t>Microphysics</a:t>
            </a:r>
          </a:p>
          <a:p>
            <a:pPr lvl="1"/>
            <a:r>
              <a:rPr lang="en-US" dirty="0" smtClean="0">
                <a:solidFill>
                  <a:srgbClr val="1F497D"/>
                </a:solidFill>
              </a:rPr>
              <a:t>Of precipitation in all sectors of </a:t>
            </a:r>
            <a:r>
              <a:rPr lang="en-US" dirty="0" err="1" smtClean="0">
                <a:solidFill>
                  <a:srgbClr val="1F497D"/>
                </a:solidFill>
              </a:rPr>
              <a:t>midlatitude</a:t>
            </a:r>
            <a:r>
              <a:rPr lang="en-US" dirty="0" smtClean="0">
                <a:solidFill>
                  <a:srgbClr val="1F497D"/>
                </a:solidFill>
              </a:rPr>
              <a:t> storms and variability in complex terrain</a:t>
            </a:r>
          </a:p>
          <a:p>
            <a:r>
              <a:rPr lang="en-US" dirty="0" err="1" smtClean="0">
                <a:solidFill>
                  <a:srgbClr val="1F497D"/>
                </a:solidFill>
              </a:rPr>
              <a:t>Brightband</a:t>
            </a:r>
            <a:r>
              <a:rPr lang="en-US" dirty="0" smtClean="0">
                <a:solidFill>
                  <a:srgbClr val="1F497D"/>
                </a:solidFill>
              </a:rPr>
              <a:t> </a:t>
            </a:r>
          </a:p>
          <a:p>
            <a:pPr lvl="1"/>
            <a:r>
              <a:rPr lang="en-US" dirty="0" smtClean="0">
                <a:solidFill>
                  <a:srgbClr val="1F497D"/>
                </a:solidFill>
              </a:rPr>
              <a:t>variability in height and over ocean, coastal, and mountain surfaces</a:t>
            </a:r>
          </a:p>
          <a:p>
            <a:r>
              <a:rPr lang="en-US" dirty="0" smtClean="0">
                <a:solidFill>
                  <a:srgbClr val="1F497D"/>
                </a:solidFill>
              </a:rPr>
              <a:t>Seasonal Snowpack</a:t>
            </a:r>
          </a:p>
          <a:p>
            <a:pPr lvl="1"/>
            <a:r>
              <a:rPr lang="en-US" dirty="0" smtClean="0">
                <a:solidFill>
                  <a:srgbClr val="1F497D"/>
                </a:solidFill>
              </a:rPr>
              <a:t>In terms of SWE over the higher terrain</a:t>
            </a:r>
          </a:p>
          <a:p>
            <a:r>
              <a:rPr lang="en-US" dirty="0" smtClean="0">
                <a:solidFill>
                  <a:srgbClr val="1F497D"/>
                </a:solidFill>
              </a:rPr>
              <a:t>River</a:t>
            </a:r>
          </a:p>
          <a:p>
            <a:pPr lvl="1"/>
            <a:r>
              <a:rPr lang="en-US" dirty="0" smtClean="0">
                <a:solidFill>
                  <a:srgbClr val="1F497D"/>
                </a:solidFill>
              </a:rPr>
              <a:t>Response and runoff</a:t>
            </a:r>
          </a:p>
          <a:p>
            <a:r>
              <a:rPr lang="en-US" dirty="0" smtClean="0">
                <a:solidFill>
                  <a:srgbClr val="1F497D"/>
                </a:solidFill>
              </a:rPr>
              <a:t>Emissivity</a:t>
            </a:r>
          </a:p>
          <a:p>
            <a:pPr lvl="1"/>
            <a:r>
              <a:rPr lang="en-US" dirty="0" smtClean="0">
                <a:solidFill>
                  <a:srgbClr val="1F497D"/>
                </a:solidFill>
              </a:rPr>
              <a:t>Of a variety of surfaces: ocean, coast, forest and snow-covered mountains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625459"/>
          </a:xfrm>
        </p:spPr>
        <p:txBody>
          <a:bodyPr/>
          <a:lstStyle/>
          <a:p>
            <a:r>
              <a:rPr lang="en-US" sz="3200" dirty="0" smtClean="0">
                <a:solidFill>
                  <a:srgbClr val="9C5238"/>
                </a:solidFill>
              </a:rPr>
              <a:t>Low Divide mock-up will be at Snoqualmie Pass in the Cascades </a:t>
            </a:r>
            <a:endParaRPr lang="en-US" sz="3200" dirty="0">
              <a:solidFill>
                <a:srgbClr val="9C5238"/>
              </a:solidFill>
            </a:endParaRPr>
          </a:p>
        </p:txBody>
      </p:sp>
      <p:sp>
        <p:nvSpPr>
          <p:cNvPr id="3" name="Content Placeholder 2"/>
          <p:cNvSpPr>
            <a:spLocks noGrp="1"/>
          </p:cNvSpPr>
          <p:nvPr>
            <p:ph idx="1"/>
          </p:nvPr>
        </p:nvSpPr>
        <p:spPr>
          <a:xfrm>
            <a:off x="604761" y="4111154"/>
            <a:ext cx="7172477" cy="2660481"/>
          </a:xfrm>
          <a:solidFill>
            <a:schemeClr val="tx1">
              <a:alpha val="69000"/>
            </a:schemeClr>
          </a:solidFill>
        </p:spPr>
        <p:txBody>
          <a:bodyPr>
            <a:normAutofit/>
          </a:bodyPr>
          <a:lstStyle/>
          <a:p>
            <a:r>
              <a:rPr lang="en-US" dirty="0" smtClean="0">
                <a:solidFill>
                  <a:srgbClr val="873FD5"/>
                </a:solidFill>
              </a:rPr>
              <a:t>1-hr drive from Seattle, so easy to access to monitor tests</a:t>
            </a:r>
          </a:p>
          <a:p>
            <a:r>
              <a:rPr lang="en-US" dirty="0" smtClean="0">
                <a:solidFill>
                  <a:srgbClr val="873FD5"/>
                </a:solidFill>
              </a:rPr>
              <a:t>Will have a trailer to act as the ranger station</a:t>
            </a:r>
          </a:p>
          <a:p>
            <a:r>
              <a:rPr lang="en-US" dirty="0" smtClean="0">
                <a:solidFill>
                  <a:srgbClr val="873FD5"/>
                </a:solidFill>
              </a:rPr>
              <a:t>Will test how long APU can operate unattended, how many batteries are necessary, how often a generator needs to be run, etc.</a:t>
            </a:r>
          </a:p>
        </p:txBody>
      </p:sp>
      <p:pic>
        <p:nvPicPr>
          <p:cNvPr id="7" name="Picture 6" descr="site at pass.tiff"/>
          <p:cNvPicPr>
            <a:picLocks noChangeAspect="1"/>
          </p:cNvPicPr>
          <p:nvPr/>
        </p:nvPicPr>
        <p:blipFill>
          <a:blip r:embed="rId2"/>
          <a:stretch>
            <a:fillRect/>
          </a:stretch>
        </p:blipFill>
        <p:spPr>
          <a:xfrm>
            <a:off x="2126511" y="1097317"/>
            <a:ext cx="4890977" cy="290452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1917" y="203947"/>
            <a:ext cx="8321524" cy="913652"/>
          </a:xfrm>
          <a:prstGeom prst="rect">
            <a:avLst/>
          </a:prstGeom>
        </p:spPr>
        <p:txBody>
          <a:bodyPr vert="horz" lIns="91440" tIns="45720" rIns="91440" bIns="45720" rtlCol="0" anchor="b" anchorCtr="0">
            <a:noAutofit/>
          </a:bodyPr>
          <a:lstStyle/>
          <a:p>
            <a:pPr lvl="0" defTabSz="914400">
              <a:spcBef>
                <a:spcPct val="0"/>
              </a:spcBef>
            </a:pPr>
            <a:r>
              <a:rPr lang="en-US" sz="3800" dirty="0" smtClean="0">
                <a:solidFill>
                  <a:srgbClr val="9C5238"/>
                </a:solidFill>
              </a:rPr>
              <a:t>Summary of current activities</a:t>
            </a:r>
            <a:endParaRPr kumimoji="0" lang="en-US" sz="3800" b="0" i="0" u="none" strike="noStrike" kern="1200" cap="none" spc="0" normalizeH="0" baseline="0" noProof="0" dirty="0">
              <a:ln>
                <a:noFill/>
              </a:ln>
              <a:solidFill>
                <a:srgbClr val="9C5238"/>
              </a:solidFill>
              <a:effectLst/>
              <a:uLnTx/>
              <a:uFillTx/>
              <a:latin typeface="+mj-lt"/>
              <a:ea typeface="+mj-ea"/>
              <a:cs typeface="+mj-cs"/>
            </a:endParaRPr>
          </a:p>
        </p:txBody>
      </p:sp>
      <p:sp>
        <p:nvSpPr>
          <p:cNvPr id="6" name="Content Placeholder 2"/>
          <p:cNvSpPr txBox="1">
            <a:spLocks/>
          </p:cNvSpPr>
          <p:nvPr/>
        </p:nvSpPr>
        <p:spPr>
          <a:xfrm>
            <a:off x="411917" y="1190169"/>
            <a:ext cx="7583487" cy="5159829"/>
          </a:xfrm>
          <a:prstGeom prst="rect">
            <a:avLst/>
          </a:prstGeom>
        </p:spPr>
        <p:txBody>
          <a:bodyPr vert="horz" lIns="91440" tIns="45720" rIns="91440" bIns="45720" rtlCol="0">
            <a:normAutofit fontScale="92500" lnSpcReduction="10000"/>
          </a:bodyPr>
          <a:lstStyle/>
          <a:p>
            <a:pPr marL="282575" lvl="1" indent="-282575" defTabSz="914400">
              <a:spcBef>
                <a:spcPts val="2000"/>
              </a:spcBef>
              <a:buFont typeface="Wingdings 2" pitchFamily="18" charset="2"/>
              <a:buChar char=""/>
            </a:pPr>
            <a:r>
              <a:rPr lang="en-US" sz="2200" dirty="0" smtClean="0">
                <a:solidFill>
                  <a:srgbClr val="1F497D"/>
                </a:solidFill>
              </a:rPr>
              <a:t>Testing out instrumentation performance in difficult environments</a:t>
            </a:r>
          </a:p>
          <a:p>
            <a:pPr marL="739775" lvl="2" indent="-282575" defTabSz="914400">
              <a:spcBef>
                <a:spcPts val="2000"/>
              </a:spcBef>
              <a:buFont typeface="Wingdings 2" pitchFamily="18" charset="2"/>
              <a:buChar char=""/>
            </a:pPr>
            <a:r>
              <a:rPr lang="en-US" sz="2200" dirty="0" smtClean="0">
                <a:solidFill>
                  <a:srgbClr val="1F497D"/>
                </a:solidFill>
              </a:rPr>
              <a:t>Hurricane Ridge: PIP, Hotplate, MRR, </a:t>
            </a:r>
            <a:r>
              <a:rPr lang="en-US" sz="2200" dirty="0" err="1" smtClean="0">
                <a:solidFill>
                  <a:srgbClr val="1F497D"/>
                </a:solidFill>
              </a:rPr>
              <a:t>Parsivel</a:t>
            </a:r>
            <a:endParaRPr lang="en-US" sz="2200" dirty="0" smtClean="0">
              <a:solidFill>
                <a:srgbClr val="1F497D"/>
              </a:solidFill>
            </a:endParaRPr>
          </a:p>
          <a:p>
            <a:pPr marL="739775" lvl="2" indent="-282575" defTabSz="914400">
              <a:spcBef>
                <a:spcPts val="2000"/>
              </a:spcBef>
              <a:buFont typeface="Wingdings 2" pitchFamily="18" charset="2"/>
              <a:buChar char=""/>
            </a:pPr>
            <a:r>
              <a:rPr lang="en-US" sz="2200" dirty="0" smtClean="0">
                <a:solidFill>
                  <a:srgbClr val="1F497D"/>
                </a:solidFill>
              </a:rPr>
              <a:t>Mock-up of Low Divide</a:t>
            </a:r>
          </a:p>
          <a:p>
            <a:pPr marL="739775" lvl="2" indent="-282575" defTabSz="914400">
              <a:spcBef>
                <a:spcPts val="2000"/>
              </a:spcBef>
              <a:buFont typeface="Wingdings 2" pitchFamily="18" charset="2"/>
              <a:buChar char=""/>
            </a:pPr>
            <a:r>
              <a:rPr lang="en-US" sz="2200" dirty="0" smtClean="0">
                <a:solidFill>
                  <a:srgbClr val="1F497D"/>
                </a:solidFill>
              </a:rPr>
              <a:t>Feasibility of operating a APU on solar power in cloudy environments like </a:t>
            </a:r>
            <a:r>
              <a:rPr lang="en-US" sz="2200" dirty="0" err="1" smtClean="0">
                <a:solidFill>
                  <a:srgbClr val="1F497D"/>
                </a:solidFill>
              </a:rPr>
              <a:t>Wynoochee</a:t>
            </a:r>
            <a:r>
              <a:rPr lang="en-US" sz="2200" dirty="0" smtClean="0">
                <a:solidFill>
                  <a:srgbClr val="1F497D"/>
                </a:solidFill>
              </a:rPr>
              <a:t> or Bunch Field</a:t>
            </a:r>
          </a:p>
          <a:p>
            <a:pPr marL="282575" lvl="1" indent="-282575" defTabSz="914400">
              <a:spcBef>
                <a:spcPts val="2000"/>
              </a:spcBef>
              <a:buFont typeface="Wingdings 2" pitchFamily="18" charset="2"/>
              <a:buChar char=""/>
            </a:pPr>
            <a:r>
              <a:rPr lang="en-US" sz="2200" dirty="0" smtClean="0">
                <a:solidFill>
                  <a:srgbClr val="1F497D"/>
                </a:solidFill>
              </a:rPr>
              <a:t>NPOL location identified</a:t>
            </a:r>
          </a:p>
          <a:p>
            <a:pPr marL="739775" lvl="2" indent="-282575" defTabSz="914400">
              <a:spcBef>
                <a:spcPts val="2000"/>
              </a:spcBef>
              <a:buFont typeface="Wingdings 2" pitchFamily="18" charset="2"/>
              <a:buChar char=""/>
            </a:pPr>
            <a:r>
              <a:rPr lang="en-US" sz="2200" dirty="0" smtClean="0">
                <a:solidFill>
                  <a:srgbClr val="1F497D"/>
                </a:solidFill>
              </a:rPr>
              <a:t>Negotiations still needed to secure site</a:t>
            </a:r>
          </a:p>
          <a:p>
            <a:pPr marL="282575" lvl="1" indent="-282575" defTabSz="914400">
              <a:spcBef>
                <a:spcPts val="2000"/>
              </a:spcBef>
              <a:buFont typeface="Wingdings 2" pitchFamily="18" charset="2"/>
              <a:buChar char=""/>
            </a:pPr>
            <a:r>
              <a:rPr lang="en-US" sz="2200" dirty="0" smtClean="0">
                <a:solidFill>
                  <a:srgbClr val="1F497D"/>
                </a:solidFill>
              </a:rPr>
              <a:t>Snow Cameras being installed as we speak</a:t>
            </a:r>
          </a:p>
          <a:p>
            <a:pPr marL="739775" lvl="2" indent="-282575" defTabSz="914400">
              <a:spcBef>
                <a:spcPts val="2000"/>
              </a:spcBef>
              <a:buFont typeface="Wingdings 2" pitchFamily="18" charset="2"/>
              <a:buChar char=""/>
            </a:pPr>
            <a:r>
              <a:rPr lang="en-US" sz="2200" dirty="0" smtClean="0">
                <a:solidFill>
                  <a:srgbClr val="1F497D"/>
                </a:solidFill>
              </a:rPr>
              <a:t>Last year’s data looks very good</a:t>
            </a:r>
          </a:p>
          <a:p>
            <a:pPr marL="739775" lvl="2" indent="-282575" defTabSz="914400">
              <a:spcBef>
                <a:spcPts val="2000"/>
              </a:spcBef>
              <a:buFont typeface="Wingdings 2" pitchFamily="18" charset="2"/>
              <a:buChar char=""/>
            </a:pPr>
            <a:r>
              <a:rPr lang="en-US" sz="2200" dirty="0" smtClean="0">
                <a:solidFill>
                  <a:srgbClr val="1F497D"/>
                </a:solidFill>
              </a:rPr>
              <a:t>4 trips planned in the next two months		</a:t>
            </a: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1917" y="203947"/>
            <a:ext cx="8321524" cy="913652"/>
          </a:xfrm>
          <a:prstGeom prst="rect">
            <a:avLst/>
          </a:prstGeom>
        </p:spPr>
        <p:txBody>
          <a:bodyPr vert="horz" lIns="91440" tIns="45720" rIns="91440" bIns="45720" rtlCol="0" anchor="b" anchorCtr="0">
            <a:noAutofit/>
          </a:bodyPr>
          <a:lstStyle/>
          <a:p>
            <a:pPr lvl="0" defTabSz="914400">
              <a:spcBef>
                <a:spcPct val="0"/>
              </a:spcBef>
            </a:pPr>
            <a:r>
              <a:rPr lang="en-US" sz="3800" dirty="0" smtClean="0">
                <a:solidFill>
                  <a:srgbClr val="9C5238"/>
                </a:solidFill>
              </a:rPr>
              <a:t>To be addressed in coming months</a:t>
            </a:r>
            <a:endParaRPr kumimoji="0" lang="en-US" sz="3800" b="0" i="0" u="none" strike="noStrike" kern="1200" cap="none" spc="0" normalizeH="0" baseline="0" noProof="0" dirty="0">
              <a:ln>
                <a:noFill/>
              </a:ln>
              <a:solidFill>
                <a:srgbClr val="9C5238"/>
              </a:solidFill>
              <a:effectLst/>
              <a:uLnTx/>
              <a:uFillTx/>
              <a:latin typeface="+mj-lt"/>
              <a:ea typeface="+mj-ea"/>
              <a:cs typeface="+mj-cs"/>
            </a:endParaRPr>
          </a:p>
        </p:txBody>
      </p:sp>
      <p:sp>
        <p:nvSpPr>
          <p:cNvPr id="6" name="Content Placeholder 2"/>
          <p:cNvSpPr txBox="1">
            <a:spLocks/>
          </p:cNvSpPr>
          <p:nvPr/>
        </p:nvSpPr>
        <p:spPr>
          <a:xfrm>
            <a:off x="411917" y="1190169"/>
            <a:ext cx="7583487" cy="5159829"/>
          </a:xfrm>
          <a:prstGeom prst="rect">
            <a:avLst/>
          </a:prstGeom>
        </p:spPr>
        <p:txBody>
          <a:bodyPr vert="horz" lIns="91440" tIns="45720" rIns="91440" bIns="45720" rtlCol="0">
            <a:normAutofit/>
          </a:bodyPr>
          <a:lstStyle/>
          <a:p>
            <a:pPr marL="282575" lvl="1" indent="-282575" defTabSz="914400">
              <a:spcBef>
                <a:spcPts val="2000"/>
              </a:spcBef>
              <a:buFont typeface="Wingdings 2" pitchFamily="18" charset="2"/>
              <a:buChar char=""/>
            </a:pPr>
            <a:r>
              <a:rPr lang="en-US" sz="2200" dirty="0" smtClean="0">
                <a:solidFill>
                  <a:srgbClr val="1F497D"/>
                </a:solidFill>
              </a:rPr>
              <a:t>Aircraft coordination</a:t>
            </a:r>
          </a:p>
          <a:p>
            <a:pPr marL="739775" lvl="2" indent="-282575" defTabSz="914400">
              <a:spcBef>
                <a:spcPts val="2000"/>
              </a:spcBef>
              <a:buFont typeface="Wingdings 2" pitchFamily="18" charset="2"/>
              <a:buChar char=""/>
            </a:pPr>
            <a:r>
              <a:rPr lang="en-US" sz="2200" dirty="0" smtClean="0">
                <a:solidFill>
                  <a:srgbClr val="1F497D"/>
                </a:solidFill>
              </a:rPr>
              <a:t>DC-8, Citation</a:t>
            </a:r>
          </a:p>
          <a:p>
            <a:pPr marL="739775" lvl="2" indent="-282575" defTabSz="914400">
              <a:spcBef>
                <a:spcPts val="2000"/>
              </a:spcBef>
              <a:buFont typeface="Wingdings 2" pitchFamily="18" charset="2"/>
              <a:buChar char=""/>
            </a:pPr>
            <a:r>
              <a:rPr lang="en-US" sz="2200" dirty="0" smtClean="0">
                <a:solidFill>
                  <a:srgbClr val="1F497D"/>
                </a:solidFill>
              </a:rPr>
              <a:t>Possible others TBD </a:t>
            </a:r>
          </a:p>
          <a:p>
            <a:pPr marL="739775" lvl="2" indent="-282575" defTabSz="914400">
              <a:spcBef>
                <a:spcPts val="2000"/>
              </a:spcBef>
              <a:buFont typeface="Wingdings 2" pitchFamily="18" charset="2"/>
              <a:buChar char=""/>
            </a:pPr>
            <a:r>
              <a:rPr lang="en-US" sz="2200" dirty="0" smtClean="0">
                <a:solidFill>
                  <a:srgbClr val="1F497D"/>
                </a:solidFill>
              </a:rPr>
              <a:t>Single point of contact for all aircraft</a:t>
            </a:r>
          </a:p>
          <a:p>
            <a:pPr marL="282575" lvl="1" indent="-282575" defTabSz="914400">
              <a:spcBef>
                <a:spcPts val="2000"/>
              </a:spcBef>
              <a:buFont typeface="Wingdings 2" pitchFamily="18" charset="2"/>
              <a:buChar char=""/>
            </a:pPr>
            <a:r>
              <a:rPr lang="en-US" sz="2200" dirty="0" smtClean="0">
                <a:solidFill>
                  <a:srgbClr val="1F497D"/>
                </a:solidFill>
              </a:rPr>
              <a:t>Operations center</a:t>
            </a:r>
          </a:p>
          <a:p>
            <a:pPr marL="739775" lvl="2" indent="-282575" defTabSz="914400">
              <a:spcBef>
                <a:spcPts val="2000"/>
              </a:spcBef>
              <a:buFont typeface="Wingdings 2" pitchFamily="18" charset="2"/>
              <a:buChar char=""/>
            </a:pPr>
            <a:r>
              <a:rPr lang="en-US" sz="2200" dirty="0" smtClean="0">
                <a:solidFill>
                  <a:srgbClr val="1F497D"/>
                </a:solidFill>
              </a:rPr>
              <a:t>Location identified</a:t>
            </a:r>
          </a:p>
          <a:p>
            <a:pPr marL="739775" lvl="2" indent="-282575" defTabSz="914400">
              <a:spcBef>
                <a:spcPts val="2000"/>
              </a:spcBef>
              <a:buFont typeface="Wingdings 2" pitchFamily="18" charset="2"/>
              <a:buChar char=""/>
            </a:pPr>
            <a:r>
              <a:rPr lang="en-US" sz="2200" dirty="0" smtClean="0">
                <a:solidFill>
                  <a:srgbClr val="1F497D"/>
                </a:solidFill>
              </a:rPr>
              <a:t>Needs to be designed</a:t>
            </a:r>
          </a:p>
          <a:p>
            <a:pPr marL="282575" lvl="1" indent="-282575" defTabSz="914400">
              <a:spcBef>
                <a:spcPts val="2000"/>
              </a:spcBef>
              <a:buFont typeface="Wingdings 2" pitchFamily="18" charset="2"/>
              <a:buChar char=""/>
            </a:pPr>
            <a:r>
              <a:rPr lang="en-US" sz="2200" dirty="0" smtClean="0">
                <a:solidFill>
                  <a:srgbClr val="1F497D"/>
                </a:solidFill>
              </a:rPr>
              <a:t>Chehalis rain gauge network</a:t>
            </a:r>
          </a:p>
          <a:p>
            <a:pPr marL="739775" lvl="2" indent="-282575" defTabSz="914400">
              <a:spcBef>
                <a:spcPts val="2000"/>
              </a:spcBef>
            </a:pPr>
            <a:r>
              <a:rPr lang="en-US" sz="2200" dirty="0" smtClean="0">
                <a:solidFill>
                  <a:srgbClr val="1F497D"/>
                </a:solidFill>
              </a:rPr>
              <a:t>			</a:t>
            </a: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1917" y="203947"/>
            <a:ext cx="8321524" cy="913652"/>
          </a:xfrm>
          <a:prstGeom prst="rect">
            <a:avLst/>
          </a:prstGeom>
        </p:spPr>
        <p:txBody>
          <a:bodyPr vert="horz" lIns="91440" tIns="45720" rIns="91440" bIns="45720" rtlCol="0" anchor="b" anchorCtr="0">
            <a:noAutofit/>
          </a:bodyPr>
          <a:lstStyle/>
          <a:p>
            <a:pPr lvl="0" defTabSz="914400">
              <a:spcBef>
                <a:spcPct val="0"/>
              </a:spcBef>
            </a:pPr>
            <a:r>
              <a:rPr lang="en-US" sz="3800" dirty="0" smtClean="0">
                <a:solidFill>
                  <a:srgbClr val="9C5238"/>
                </a:solidFill>
              </a:rPr>
              <a:t>End</a:t>
            </a:r>
            <a:endParaRPr kumimoji="0" lang="en-US" sz="3800" b="0" i="0" u="none" strike="noStrike" kern="1200" cap="none" spc="0" normalizeH="0" baseline="0" noProof="0" dirty="0">
              <a:ln>
                <a:noFill/>
              </a:ln>
              <a:solidFill>
                <a:srgbClr val="9C5238"/>
              </a:solidFill>
              <a:effectLst/>
              <a:uLnTx/>
              <a:uFillTx/>
              <a:latin typeface="+mj-lt"/>
              <a:ea typeface="+mj-ea"/>
              <a:cs typeface="+mj-cs"/>
            </a:endParaRPr>
          </a:p>
        </p:txBody>
      </p:sp>
      <p:sp>
        <p:nvSpPr>
          <p:cNvPr id="6" name="Content Placeholder 2"/>
          <p:cNvSpPr txBox="1">
            <a:spLocks/>
          </p:cNvSpPr>
          <p:nvPr/>
        </p:nvSpPr>
        <p:spPr>
          <a:xfrm>
            <a:off x="411917" y="1190169"/>
            <a:ext cx="7583487" cy="5159829"/>
          </a:xfrm>
          <a:prstGeom prst="rect">
            <a:avLst/>
          </a:prstGeom>
        </p:spPr>
        <p:txBody>
          <a:bodyPr vert="horz" lIns="91440" tIns="45720" rIns="91440" bIns="45720" rtlCol="0">
            <a:normAutofit/>
          </a:bodyPr>
          <a:lstStyle/>
          <a:p>
            <a:pPr marL="0" lvl="1" defTabSz="914400">
              <a:spcBef>
                <a:spcPts val="2000"/>
              </a:spcBef>
            </a:pPr>
            <a:r>
              <a:rPr lang="en-US" sz="2200" dirty="0" smtClean="0">
                <a:solidFill>
                  <a:srgbClr val="1F497D"/>
                </a:solidFill>
              </a:rPr>
              <a:t>Supported by NASA grants NNX13AG71G, and NNX12AL54G</a:t>
            </a:r>
            <a:endParaRPr lang="en-US" sz="2200" dirty="0" smtClean="0">
              <a:solidFill>
                <a:srgbClr val="1F497D"/>
              </a:solidFill>
            </a:endParaRPr>
          </a:p>
          <a:p>
            <a:pPr marL="739775" lvl="2" indent="-282575" defTabSz="914400">
              <a:spcBef>
                <a:spcPts val="2000"/>
              </a:spcBef>
            </a:pPr>
            <a:r>
              <a:rPr lang="en-US" sz="2200" dirty="0" smtClean="0">
                <a:solidFill>
                  <a:srgbClr val="1F497D"/>
                </a:solidFill>
              </a:rPr>
              <a:t>			</a:t>
            </a: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spTree>
    <p:extLst>
      <p:ext uri="{BB962C8B-B14F-4D97-AF65-F5344CB8AC3E}">
        <p14:creationId xmlns:p14="http://schemas.microsoft.com/office/powerpoint/2010/main" val="18931772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OLYMPEX meeting of 18-20 November 2013</a:t>
            </a:r>
            <a:endParaRPr lang="en-US" dirty="0">
              <a:solidFill>
                <a:srgbClr val="9C5238"/>
              </a:solidFill>
            </a:endParaRPr>
          </a:p>
        </p:txBody>
      </p:sp>
      <p:sp>
        <p:nvSpPr>
          <p:cNvPr id="3" name="Content Placeholder 2"/>
          <p:cNvSpPr>
            <a:spLocks noGrp="1"/>
          </p:cNvSpPr>
          <p:nvPr>
            <p:ph idx="1"/>
          </p:nvPr>
        </p:nvSpPr>
        <p:spPr>
          <a:xfrm>
            <a:off x="779463" y="1669144"/>
            <a:ext cx="7583487" cy="985156"/>
          </a:xfrm>
        </p:spPr>
        <p:txBody>
          <a:bodyPr>
            <a:normAutofit/>
          </a:bodyPr>
          <a:lstStyle/>
          <a:p>
            <a:r>
              <a:rPr lang="en-US" dirty="0" smtClean="0">
                <a:solidFill>
                  <a:srgbClr val="1F497D"/>
                </a:solidFill>
              </a:rPr>
              <a:t>Identified many ideas for measurements on the ground, by radar and aircraft.</a:t>
            </a:r>
          </a:p>
        </p:txBody>
      </p:sp>
      <p:sp>
        <p:nvSpPr>
          <p:cNvPr id="7" name="Title 1"/>
          <p:cNvSpPr txBox="1">
            <a:spLocks/>
          </p:cNvSpPr>
          <p:nvPr/>
        </p:nvSpPr>
        <p:spPr>
          <a:xfrm>
            <a:off x="532190" y="2654300"/>
            <a:ext cx="8321524" cy="726888"/>
          </a:xfrm>
          <a:prstGeom prst="rect">
            <a:avLst/>
          </a:prstGeom>
        </p:spPr>
        <p:txBody>
          <a:bodyPr vert="horz" lIns="91440" tIns="45720" rIns="91440" bIns="45720" rtlCol="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rgbClr val="9C5238"/>
                </a:solidFill>
                <a:effectLst/>
                <a:uLnTx/>
                <a:uFillTx/>
                <a:latin typeface="+mj-lt"/>
                <a:ea typeface="+mj-ea"/>
                <a:cs typeface="+mj-cs"/>
              </a:rPr>
              <a:t>Since the meeting…</a:t>
            </a:r>
            <a:endParaRPr kumimoji="0" lang="en-US" sz="3800" b="0" i="0" u="none" strike="noStrike" kern="1200" cap="none" spc="0" normalizeH="0" baseline="0" noProof="0" dirty="0">
              <a:ln>
                <a:noFill/>
              </a:ln>
              <a:solidFill>
                <a:srgbClr val="9C5238"/>
              </a:solidFill>
              <a:effectLst/>
              <a:uLnTx/>
              <a:uFillTx/>
              <a:latin typeface="+mj-lt"/>
              <a:ea typeface="+mj-ea"/>
              <a:cs typeface="+mj-cs"/>
            </a:endParaRPr>
          </a:p>
        </p:txBody>
      </p:sp>
      <p:sp>
        <p:nvSpPr>
          <p:cNvPr id="8" name="Content Placeholder 2"/>
          <p:cNvSpPr txBox="1">
            <a:spLocks/>
          </p:cNvSpPr>
          <p:nvPr/>
        </p:nvSpPr>
        <p:spPr>
          <a:xfrm>
            <a:off x="780256" y="3429000"/>
            <a:ext cx="7583487" cy="1270000"/>
          </a:xfrm>
          <a:prstGeom prst="rect">
            <a:avLst/>
          </a:prstGeom>
        </p:spPr>
        <p:txBody>
          <a:bodyPr vert="horz" lIns="91440" tIns="45720" rIns="91440" bIns="45720" rtlCol="0">
            <a:normAutofit/>
          </a:bodyPr>
          <a:lstStyle/>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r>
              <a:rPr kumimoji="0" lang="en-US" sz="2200" b="0" i="0" u="none" strike="noStrike" kern="1200" cap="none" spc="0" normalizeH="0" baseline="0" noProof="0" dirty="0" smtClean="0">
                <a:ln>
                  <a:noFill/>
                </a:ln>
                <a:solidFill>
                  <a:srgbClr val="1F497D"/>
                </a:solidFill>
                <a:effectLst/>
                <a:uLnTx/>
                <a:uFillTx/>
                <a:latin typeface="+mn-lt"/>
                <a:ea typeface="+mn-ea"/>
                <a:cs typeface="+mn-cs"/>
              </a:rPr>
              <a:t>Focused</a:t>
            </a:r>
            <a:r>
              <a:rPr kumimoji="0" lang="en-US" sz="2200" b="0" i="0" u="none" strike="noStrike" kern="1200" cap="none" spc="0" normalizeH="0" noProof="0" dirty="0" smtClean="0">
                <a:ln>
                  <a:noFill/>
                </a:ln>
                <a:solidFill>
                  <a:srgbClr val="1F497D"/>
                </a:solidFill>
                <a:effectLst/>
                <a:uLnTx/>
                <a:uFillTx/>
                <a:latin typeface="+mn-lt"/>
                <a:ea typeface="+mn-ea"/>
                <a:cs typeface="+mn-cs"/>
              </a:rPr>
              <a:t> on the realistic possibilities ….</a:t>
            </a:r>
          </a:p>
          <a:p>
            <a:pPr marL="739775" lvl="1" indent="-282575" defTabSz="914400">
              <a:spcBef>
                <a:spcPts val="2000"/>
              </a:spcBef>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4" y="471714"/>
            <a:ext cx="8648095" cy="735964"/>
          </a:xfrm>
        </p:spPr>
        <p:txBody>
          <a:bodyPr/>
          <a:lstStyle/>
          <a:p>
            <a:r>
              <a:rPr lang="en-US" dirty="0" smtClean="0">
                <a:solidFill>
                  <a:srgbClr val="9C5238"/>
                </a:solidFill>
              </a:rPr>
              <a:t>Current state of the observational network</a:t>
            </a:r>
            <a:endParaRPr lang="en-US" dirty="0">
              <a:solidFill>
                <a:srgbClr val="9C5238"/>
              </a:solidFill>
            </a:endParaRPr>
          </a:p>
        </p:txBody>
      </p:sp>
      <p:sp>
        <p:nvSpPr>
          <p:cNvPr id="3" name="Content Placeholder 2"/>
          <p:cNvSpPr>
            <a:spLocks noGrp="1"/>
          </p:cNvSpPr>
          <p:nvPr>
            <p:ph idx="1"/>
          </p:nvPr>
        </p:nvSpPr>
        <p:spPr>
          <a:xfrm>
            <a:off x="5805713" y="1391429"/>
            <a:ext cx="3048001" cy="5025267"/>
          </a:xfrm>
        </p:spPr>
        <p:txBody>
          <a:bodyPr>
            <a:normAutofit fontScale="92500" lnSpcReduction="10000"/>
          </a:bodyPr>
          <a:lstStyle/>
          <a:p>
            <a:r>
              <a:rPr lang="en-US" dirty="0" smtClean="0">
                <a:solidFill>
                  <a:srgbClr val="1F497D"/>
                </a:solidFill>
              </a:rPr>
              <a:t>Existing observations: circles and diamonds</a:t>
            </a:r>
          </a:p>
          <a:p>
            <a:r>
              <a:rPr lang="en-US" dirty="0" smtClean="0">
                <a:solidFill>
                  <a:srgbClr val="1F497D"/>
                </a:solidFill>
              </a:rPr>
              <a:t>Enhanced observation sites: triangles</a:t>
            </a:r>
          </a:p>
          <a:p>
            <a:r>
              <a:rPr lang="en-US" dirty="0" smtClean="0">
                <a:solidFill>
                  <a:srgbClr val="1F497D"/>
                </a:solidFill>
              </a:rPr>
              <a:t>Radars: squares</a:t>
            </a:r>
          </a:p>
          <a:p>
            <a:r>
              <a:rPr lang="en-US" dirty="0" smtClean="0">
                <a:solidFill>
                  <a:srgbClr val="1F497D"/>
                </a:solidFill>
              </a:rPr>
              <a:t>Not shown: tipping bucket rain gauge network in the Quinault, other potential enhanced sites at </a:t>
            </a:r>
            <a:r>
              <a:rPr lang="en-US" dirty="0" err="1" smtClean="0">
                <a:solidFill>
                  <a:srgbClr val="1F497D"/>
                </a:solidFill>
              </a:rPr>
              <a:t>Neilton</a:t>
            </a:r>
            <a:r>
              <a:rPr lang="en-US" dirty="0" smtClean="0">
                <a:solidFill>
                  <a:srgbClr val="1F497D"/>
                </a:solidFill>
              </a:rPr>
              <a:t> Pt. and the </a:t>
            </a:r>
            <a:r>
              <a:rPr lang="en-US" dirty="0" err="1" smtClean="0">
                <a:solidFill>
                  <a:srgbClr val="1F497D"/>
                </a:solidFill>
              </a:rPr>
              <a:t>Wynoochee</a:t>
            </a:r>
            <a:r>
              <a:rPr lang="en-US" dirty="0" smtClean="0">
                <a:solidFill>
                  <a:srgbClr val="1F497D"/>
                </a:solidFill>
              </a:rPr>
              <a:t>, potential new SNOTEL above Lake Cushman</a:t>
            </a:r>
          </a:p>
        </p:txBody>
      </p:sp>
      <p:pic>
        <p:nvPicPr>
          <p:cNvPr id="5" name="Picture 4" descr="F07_v06_CMYK.tif"/>
          <p:cNvPicPr>
            <a:picLocks noChangeAspect="1"/>
          </p:cNvPicPr>
          <p:nvPr/>
        </p:nvPicPr>
        <p:blipFill>
          <a:blip r:embed="rId2"/>
          <a:stretch>
            <a:fillRect/>
          </a:stretch>
        </p:blipFill>
        <p:spPr>
          <a:xfrm>
            <a:off x="205619" y="1391430"/>
            <a:ext cx="5370286" cy="50252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1917" y="914400"/>
            <a:ext cx="8321524" cy="913653"/>
          </a:xfrm>
          <a:prstGeom prst="rect">
            <a:avLst/>
          </a:prstGeom>
        </p:spPr>
        <p:txBody>
          <a:bodyPr vert="horz" lIns="91440" tIns="45720" rIns="91440" bIns="45720" rtlCol="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rgbClr val="9C5238"/>
                </a:solidFill>
                <a:effectLst/>
                <a:uLnTx/>
                <a:uFillTx/>
                <a:latin typeface="+mj-lt"/>
                <a:ea typeface="+mj-ea"/>
                <a:cs typeface="+mj-cs"/>
              </a:rPr>
              <a:t>Ground-based measurements on NE side of the Olympics</a:t>
            </a:r>
            <a:endParaRPr kumimoji="0" lang="en-US" sz="3800" b="0" i="0" u="none" strike="noStrike" kern="1200" cap="none" spc="0" normalizeH="0" baseline="0" noProof="0" dirty="0">
              <a:ln>
                <a:noFill/>
              </a:ln>
              <a:solidFill>
                <a:srgbClr val="9C5238"/>
              </a:solidFill>
              <a:effectLst/>
              <a:uLnTx/>
              <a:uFillTx/>
              <a:latin typeface="+mj-lt"/>
              <a:ea typeface="+mj-ea"/>
              <a:cs typeface="+mj-cs"/>
            </a:endParaRPr>
          </a:p>
        </p:txBody>
      </p:sp>
      <p:sp>
        <p:nvSpPr>
          <p:cNvPr id="6" name="Content Placeholder 2"/>
          <p:cNvSpPr txBox="1">
            <a:spLocks/>
          </p:cNvSpPr>
          <p:nvPr/>
        </p:nvSpPr>
        <p:spPr>
          <a:xfrm>
            <a:off x="411917" y="1828053"/>
            <a:ext cx="7583487" cy="4221238"/>
          </a:xfrm>
          <a:prstGeom prst="rect">
            <a:avLst/>
          </a:prstGeom>
        </p:spPr>
        <p:txBody>
          <a:bodyPr vert="horz" lIns="91440" tIns="45720" rIns="91440" bIns="45720" rtlCol="0">
            <a:normAutofit/>
          </a:bodyPr>
          <a:lstStyle/>
          <a:p>
            <a:pPr marL="282575" lvl="1" indent="-282575" defTabSz="914400">
              <a:spcBef>
                <a:spcPts val="2000"/>
              </a:spcBef>
              <a:buFont typeface="Wingdings 2" pitchFamily="18" charset="2"/>
              <a:buChar char=""/>
            </a:pPr>
            <a:r>
              <a:rPr lang="en-US" sz="2200" dirty="0" smtClean="0">
                <a:solidFill>
                  <a:srgbClr val="1F497D"/>
                </a:solidFill>
              </a:rPr>
              <a:t>Good surface infrastructure at Hurricane Ridge </a:t>
            </a:r>
          </a:p>
          <a:p>
            <a:pPr marL="282575" lvl="1" indent="-282575" defTabSz="914400">
              <a:spcBef>
                <a:spcPts val="2000"/>
              </a:spcBef>
              <a:buFont typeface="Wingdings 2" pitchFamily="18" charset="2"/>
              <a:buChar char=""/>
            </a:pPr>
            <a:r>
              <a:rPr lang="en-US" sz="2200" dirty="0" smtClean="0">
                <a:solidFill>
                  <a:srgbClr val="1F497D"/>
                </a:solidFill>
              </a:rPr>
              <a:t>Can be covered by the Canadian radar sited on Vancouver Island</a:t>
            </a:r>
          </a:p>
          <a:p>
            <a:pPr marL="282575" lvl="1" indent="-282575" defTabSz="914400">
              <a:spcBef>
                <a:spcPts val="2000"/>
              </a:spcBef>
              <a:buFont typeface="Wingdings 2" pitchFamily="18" charset="2"/>
              <a:buChar char=""/>
            </a:pPr>
            <a:r>
              <a:rPr lang="en-US" sz="2200" dirty="0" smtClean="0">
                <a:solidFill>
                  <a:srgbClr val="1F497D"/>
                </a:solidFill>
              </a:rPr>
              <a:t>Covers the N and NE side of the snowfield</a:t>
            </a:r>
          </a:p>
          <a:p>
            <a:pPr marL="739775" lvl="1" indent="-282575" defTabSz="914400">
              <a:spcBef>
                <a:spcPts val="2000"/>
              </a:spcBef>
              <a:buFont typeface="Wingdings 2" pitchFamily="18" charset="2"/>
              <a:buChar char=""/>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1917" y="609600"/>
            <a:ext cx="8321524" cy="913652"/>
          </a:xfrm>
          <a:prstGeom prst="rect">
            <a:avLst/>
          </a:prstGeom>
        </p:spPr>
        <p:txBody>
          <a:bodyPr vert="horz" lIns="91440" tIns="45720" rIns="91440" bIns="45720" rtlCol="0" anchor="b" anchorCtr="0">
            <a:noAutofit/>
          </a:bodyPr>
          <a:lstStyle/>
          <a:p>
            <a:pPr lvl="0" defTabSz="914400">
              <a:spcBef>
                <a:spcPct val="0"/>
              </a:spcBef>
            </a:pPr>
            <a:r>
              <a:rPr lang="en-US" sz="3800" dirty="0" smtClean="0">
                <a:solidFill>
                  <a:srgbClr val="9C5238"/>
                </a:solidFill>
              </a:rPr>
              <a:t>Ground-based measurements on </a:t>
            </a:r>
            <a:r>
              <a:rPr kumimoji="0" lang="en-US" sz="3800" b="0" i="0" u="none" strike="noStrike" kern="1200" cap="none" spc="0" normalizeH="0" baseline="0" noProof="0" dirty="0" smtClean="0">
                <a:ln>
                  <a:noFill/>
                </a:ln>
                <a:solidFill>
                  <a:srgbClr val="9C5238"/>
                </a:solidFill>
                <a:effectLst/>
                <a:uLnTx/>
                <a:uFillTx/>
                <a:latin typeface="+mj-lt"/>
                <a:ea typeface="+mj-ea"/>
                <a:cs typeface="+mj-cs"/>
              </a:rPr>
              <a:t>SW side of the Olympics</a:t>
            </a:r>
            <a:endParaRPr kumimoji="0" lang="en-US" sz="3800" b="0" i="0" u="none" strike="noStrike" kern="1200" cap="none" spc="0" normalizeH="0" baseline="0" noProof="0" dirty="0">
              <a:ln>
                <a:noFill/>
              </a:ln>
              <a:solidFill>
                <a:srgbClr val="9C5238"/>
              </a:solidFill>
              <a:effectLst/>
              <a:uLnTx/>
              <a:uFillTx/>
              <a:latin typeface="+mj-lt"/>
              <a:ea typeface="+mj-ea"/>
              <a:cs typeface="+mj-cs"/>
            </a:endParaRPr>
          </a:p>
        </p:txBody>
      </p:sp>
      <p:sp>
        <p:nvSpPr>
          <p:cNvPr id="6" name="Content Placeholder 2"/>
          <p:cNvSpPr txBox="1">
            <a:spLocks/>
          </p:cNvSpPr>
          <p:nvPr/>
        </p:nvSpPr>
        <p:spPr>
          <a:xfrm>
            <a:off x="411917" y="1523252"/>
            <a:ext cx="8321524" cy="5159829"/>
          </a:xfrm>
          <a:prstGeom prst="rect">
            <a:avLst/>
          </a:prstGeom>
        </p:spPr>
        <p:txBody>
          <a:bodyPr vert="horz" lIns="91440" tIns="45720" rIns="91440" bIns="45720" rtlCol="0">
            <a:normAutofit/>
          </a:bodyPr>
          <a:lstStyle/>
          <a:p>
            <a:pPr marL="282575" lvl="1" indent="-282575" defTabSz="914400">
              <a:spcBef>
                <a:spcPts val="2000"/>
              </a:spcBef>
              <a:buFont typeface="Wingdings 2" pitchFamily="18" charset="2"/>
              <a:buChar char=""/>
            </a:pPr>
            <a:r>
              <a:rPr lang="en-US" sz="2200" dirty="0" smtClean="0">
                <a:solidFill>
                  <a:srgbClr val="1F497D"/>
                </a:solidFill>
              </a:rPr>
              <a:t>NPOL </a:t>
            </a:r>
            <a:r>
              <a:rPr lang="en-US" sz="2200" dirty="0" err="1" smtClean="0">
                <a:solidFill>
                  <a:srgbClr val="1F497D"/>
                </a:solidFill>
              </a:rPr>
              <a:t>siting</a:t>
            </a:r>
            <a:r>
              <a:rPr lang="en-US" sz="2200" dirty="0" smtClean="0">
                <a:solidFill>
                  <a:srgbClr val="1F497D"/>
                </a:solidFill>
              </a:rPr>
              <a:t>…</a:t>
            </a:r>
            <a:r>
              <a:rPr lang="en-US" sz="2200" u="dbl" dirty="0" smtClean="0">
                <a:solidFill>
                  <a:srgbClr val="1F497D"/>
                </a:solidFill>
              </a:rPr>
              <a:t>have found a site! </a:t>
            </a:r>
            <a:r>
              <a:rPr lang="en-US" sz="2200" dirty="0" smtClean="0">
                <a:solidFill>
                  <a:srgbClr val="1F497D"/>
                </a:solidFill>
              </a:rPr>
              <a:t>…sees both ocean and Olympic Mountains</a:t>
            </a:r>
          </a:p>
          <a:p>
            <a:pPr marL="282575" lvl="1" indent="-282575" defTabSz="914400">
              <a:spcBef>
                <a:spcPts val="2000"/>
              </a:spcBef>
              <a:buFont typeface="Wingdings 2" pitchFamily="18" charset="2"/>
              <a:buChar char=""/>
            </a:pPr>
            <a:r>
              <a:rPr lang="en-US" sz="2200" dirty="0" smtClean="0">
                <a:solidFill>
                  <a:srgbClr val="1F497D"/>
                </a:solidFill>
              </a:rPr>
              <a:t>Snow depth measurement testing at remote sites…good results</a:t>
            </a:r>
          </a:p>
          <a:p>
            <a:pPr marL="282575" lvl="1" indent="-282575" defTabSz="914400">
              <a:spcBef>
                <a:spcPts val="2000"/>
              </a:spcBef>
              <a:buFont typeface="Wingdings 2" pitchFamily="18" charset="2"/>
              <a:buChar char=""/>
            </a:pPr>
            <a:r>
              <a:rPr lang="en-US" sz="2200" dirty="0" smtClean="0">
                <a:solidFill>
                  <a:srgbClr val="1F497D"/>
                </a:solidFill>
              </a:rPr>
              <a:t>Rain gauge network in the Quinault region tested and data analyzed</a:t>
            </a:r>
          </a:p>
          <a:p>
            <a:pPr marL="282575" lvl="1" indent="-282575" defTabSz="914400">
              <a:spcBef>
                <a:spcPts val="2000"/>
              </a:spcBef>
              <a:buFont typeface="Wingdings 2" pitchFamily="18" charset="2"/>
              <a:buChar char=""/>
            </a:pPr>
            <a:r>
              <a:rPr lang="en-US" sz="2200" dirty="0" smtClean="0">
                <a:solidFill>
                  <a:srgbClr val="1F497D"/>
                </a:solidFill>
              </a:rPr>
              <a:t>Identification of 3 </a:t>
            </a:r>
            <a:r>
              <a:rPr lang="en-US" sz="2200" dirty="0" smtClean="0">
                <a:solidFill>
                  <a:srgbClr val="1F497D"/>
                </a:solidFill>
              </a:rPr>
              <a:t>remote </a:t>
            </a:r>
            <a:r>
              <a:rPr lang="en-US" sz="2200" dirty="0" smtClean="0">
                <a:solidFill>
                  <a:srgbClr val="1F497D"/>
                </a:solidFill>
              </a:rPr>
              <a:t>locations </a:t>
            </a:r>
            <a:r>
              <a:rPr lang="en-US" sz="2200" dirty="0" smtClean="0">
                <a:solidFill>
                  <a:srgbClr val="1F497D"/>
                </a:solidFill>
              </a:rPr>
              <a:t>for </a:t>
            </a:r>
            <a:r>
              <a:rPr lang="en-US" sz="2200" dirty="0" smtClean="0">
                <a:solidFill>
                  <a:srgbClr val="1F497D"/>
                </a:solidFill>
              </a:rPr>
              <a:t>remote precipitation amount and particle size distribution measurements, to be tested this year</a:t>
            </a:r>
          </a:p>
          <a:p>
            <a:pPr marL="739775" lvl="2" indent="-282575" defTabSz="914400">
              <a:spcBef>
                <a:spcPts val="2000"/>
              </a:spcBef>
              <a:buFont typeface="Wingdings 2" pitchFamily="18" charset="2"/>
              <a:buChar char=""/>
            </a:pPr>
            <a:r>
              <a:rPr lang="en-US" sz="2200" dirty="0" smtClean="0">
                <a:solidFill>
                  <a:srgbClr val="1F497D"/>
                </a:solidFill>
              </a:rPr>
              <a:t>Power, access, instrument performance</a:t>
            </a:r>
          </a:p>
          <a:p>
            <a:pPr marL="739775" lvl="2" indent="-282575" defTabSz="914400">
              <a:spcBef>
                <a:spcPts val="2000"/>
              </a:spcBef>
              <a:buFont typeface="Wingdings 2" pitchFamily="18" charset="2"/>
              <a:buChar char=""/>
            </a:pPr>
            <a:r>
              <a:rPr lang="en-US" sz="2200" dirty="0" smtClean="0">
                <a:solidFill>
                  <a:srgbClr val="1F497D"/>
                </a:solidFill>
              </a:rPr>
              <a:t>Major test to be done at Snoqualmie Pass…equipment being prepared…to determine feasibility for work in the Park</a:t>
            </a: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Radars</a:t>
            </a:r>
            <a:endParaRPr lang="en-US" dirty="0">
              <a:solidFill>
                <a:srgbClr val="9C5238"/>
              </a:solidFill>
            </a:endParaRPr>
          </a:p>
        </p:txBody>
      </p:sp>
      <p:sp>
        <p:nvSpPr>
          <p:cNvPr id="3" name="Content Placeholder 2"/>
          <p:cNvSpPr>
            <a:spLocks noGrp="1"/>
          </p:cNvSpPr>
          <p:nvPr>
            <p:ph idx="1"/>
          </p:nvPr>
        </p:nvSpPr>
        <p:spPr>
          <a:xfrm>
            <a:off x="5805713" y="1609139"/>
            <a:ext cx="3048001" cy="5025267"/>
          </a:xfrm>
        </p:spPr>
        <p:txBody>
          <a:bodyPr>
            <a:normAutofit/>
          </a:bodyPr>
          <a:lstStyle/>
          <a:p>
            <a:r>
              <a:rPr lang="en-US" dirty="0" smtClean="0">
                <a:solidFill>
                  <a:srgbClr val="1F497D"/>
                </a:solidFill>
              </a:rPr>
              <a:t>WSR-88D at Langley Hill </a:t>
            </a:r>
          </a:p>
          <a:p>
            <a:r>
              <a:rPr lang="en-US" dirty="0" smtClean="0">
                <a:solidFill>
                  <a:srgbClr val="1F497D"/>
                </a:solidFill>
              </a:rPr>
              <a:t>NPOL &amp; DR3 </a:t>
            </a:r>
            <a:r>
              <a:rPr lang="en-US" dirty="0" smtClean="0">
                <a:solidFill>
                  <a:srgbClr val="1F497D"/>
                </a:solidFill>
              </a:rPr>
              <a:t>on coast near </a:t>
            </a:r>
            <a:r>
              <a:rPr lang="en-US" dirty="0" err="1" smtClean="0">
                <a:solidFill>
                  <a:srgbClr val="1F497D"/>
                </a:solidFill>
              </a:rPr>
              <a:t>Taholah</a:t>
            </a:r>
            <a:endParaRPr lang="en-US" dirty="0" smtClean="0">
              <a:solidFill>
                <a:srgbClr val="1F497D"/>
              </a:solidFill>
            </a:endParaRPr>
          </a:p>
          <a:p>
            <a:r>
              <a:rPr lang="en-US" dirty="0" smtClean="0">
                <a:solidFill>
                  <a:srgbClr val="1F497D"/>
                </a:solidFill>
              </a:rPr>
              <a:t>Canadian X-Band on Vancouver Island</a:t>
            </a:r>
          </a:p>
          <a:p>
            <a:r>
              <a:rPr lang="en-US" dirty="0" smtClean="0">
                <a:solidFill>
                  <a:srgbClr val="1F497D"/>
                </a:solidFill>
              </a:rPr>
              <a:t>DOW proposed to be in Quinault to fill in below lowest NPOL elevation angle</a:t>
            </a:r>
          </a:p>
          <a:p>
            <a:r>
              <a:rPr lang="en-US" dirty="0" smtClean="0">
                <a:solidFill>
                  <a:srgbClr val="1F497D"/>
                </a:solidFill>
              </a:rPr>
              <a:t>ARO reinstalled???</a:t>
            </a:r>
          </a:p>
        </p:txBody>
      </p:sp>
      <p:pic>
        <p:nvPicPr>
          <p:cNvPr id="6" name="Picture 5" descr="FXX_radar-only_v02.tif"/>
          <p:cNvPicPr>
            <a:picLocks noChangeAspect="1"/>
          </p:cNvPicPr>
          <p:nvPr/>
        </p:nvPicPr>
        <p:blipFill>
          <a:blip r:embed="rId2"/>
          <a:stretch>
            <a:fillRect/>
          </a:stretch>
        </p:blipFill>
        <p:spPr>
          <a:xfrm>
            <a:off x="304186" y="1609138"/>
            <a:ext cx="5187052" cy="48538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67000" y="274638"/>
            <a:ext cx="3683000" cy="656695"/>
          </a:xfrm>
          <a:prstGeom prst="roundRect">
            <a:avLst/>
          </a:prstGeom>
          <a:solidFill>
            <a:schemeClr val="accent5">
              <a:lumMod val="60000"/>
              <a:lumOff val="40000"/>
            </a:schemeClr>
          </a:solidFill>
          <a:ln w="22225" cap="flat" cmpd="sng" algn="ctr">
            <a:solidFill>
              <a:schemeClr val="accent5">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2645" y="214163"/>
            <a:ext cx="8229600" cy="656695"/>
          </a:xfrm>
        </p:spPr>
        <p:txBody>
          <a:bodyPr>
            <a:normAutofit/>
          </a:bodyPr>
          <a:lstStyle/>
          <a:p>
            <a:pPr algn="ctr"/>
            <a:r>
              <a:rPr lang="en-US" sz="2800" dirty="0" smtClean="0"/>
              <a:t>NPOL site survey</a:t>
            </a:r>
            <a:endParaRPr lang="en-US" sz="2800" dirty="0"/>
          </a:p>
        </p:txBody>
      </p:sp>
      <p:sp>
        <p:nvSpPr>
          <p:cNvPr id="9" name="Freeform 8"/>
          <p:cNvSpPr/>
          <p:nvPr/>
        </p:nvSpPr>
        <p:spPr>
          <a:xfrm>
            <a:off x="2215444" y="5108222"/>
            <a:ext cx="0" cy="84667"/>
          </a:xfrm>
          <a:custGeom>
            <a:avLst/>
            <a:gdLst>
              <a:gd name="connsiteX0" fmla="*/ 0 w 0"/>
              <a:gd name="connsiteY0" fmla="*/ 84667 h 84667"/>
              <a:gd name="connsiteX1" fmla="*/ 0 w 0"/>
              <a:gd name="connsiteY1" fmla="*/ 0 h 84667"/>
            </a:gdLst>
            <a:ahLst/>
            <a:cxnLst>
              <a:cxn ang="0">
                <a:pos x="connsiteX0" y="connsiteY0"/>
              </a:cxn>
              <a:cxn ang="0">
                <a:pos x="connsiteX1" y="connsiteY1"/>
              </a:cxn>
            </a:cxnLst>
            <a:rect l="l" t="t" r="r" b="b"/>
            <a:pathLst>
              <a:path h="84667">
                <a:moveTo>
                  <a:pt x="0" y="84667"/>
                </a:move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57200" y="1079500"/>
            <a:ext cx="3238500" cy="381000"/>
          </a:xfrm>
          <a:prstGeom prst="rect">
            <a:avLst/>
          </a:prstGeom>
          <a:noFill/>
        </p:spPr>
        <p:txBody>
          <a:bodyPr wrap="square" rtlCol="0">
            <a:spAutoFit/>
          </a:bodyPr>
          <a:lstStyle/>
          <a:p>
            <a:r>
              <a:rPr lang="en-US" dirty="0" smtClean="0">
                <a:solidFill>
                  <a:schemeClr val="accent5">
                    <a:lumMod val="75000"/>
                  </a:schemeClr>
                </a:solidFill>
              </a:rPr>
              <a:t>To get there:</a:t>
            </a:r>
            <a:endParaRPr lang="en-US" dirty="0">
              <a:solidFill>
                <a:schemeClr val="accent5">
                  <a:lumMod val="75000"/>
                </a:schemeClr>
              </a:solidFill>
            </a:endParaRPr>
          </a:p>
        </p:txBody>
      </p:sp>
      <p:grpSp>
        <p:nvGrpSpPr>
          <p:cNvPr id="2" name="Group 11"/>
          <p:cNvGrpSpPr/>
          <p:nvPr/>
        </p:nvGrpSpPr>
        <p:grpSpPr>
          <a:xfrm>
            <a:off x="476250" y="1447743"/>
            <a:ext cx="8191500" cy="3982081"/>
            <a:chOff x="476250" y="1625543"/>
            <a:chExt cx="8191500" cy="3982081"/>
          </a:xfrm>
        </p:grpSpPr>
        <p:pic>
          <p:nvPicPr>
            <p:cNvPr id="7" name="Picture 6" descr="shale_road.tiff"/>
            <p:cNvPicPr>
              <a:picLocks noChangeAspect="1"/>
            </p:cNvPicPr>
            <p:nvPr/>
          </p:nvPicPr>
          <p:blipFill>
            <a:blip r:embed="rId2"/>
            <a:stretch>
              <a:fillRect/>
            </a:stretch>
          </p:blipFill>
          <p:spPr>
            <a:xfrm>
              <a:off x="476250" y="1625543"/>
              <a:ext cx="8191500" cy="3982081"/>
            </a:xfrm>
            <a:prstGeom prst="rect">
              <a:avLst/>
            </a:prstGeom>
          </p:spPr>
        </p:pic>
        <p:sp>
          <p:nvSpPr>
            <p:cNvPr id="11" name="Freeform 10"/>
            <p:cNvSpPr/>
            <p:nvPr/>
          </p:nvSpPr>
          <p:spPr>
            <a:xfrm>
              <a:off x="571500" y="1843061"/>
              <a:ext cx="5702300" cy="2830539"/>
            </a:xfrm>
            <a:custGeom>
              <a:avLst/>
              <a:gdLst>
                <a:gd name="connsiteX0" fmla="*/ 63500 w 5702300"/>
                <a:gd name="connsiteY0" fmla="*/ 1331939 h 2830539"/>
                <a:gd name="connsiteX1" fmla="*/ 76200 w 5702300"/>
                <a:gd name="connsiteY1" fmla="*/ 1281139 h 2830539"/>
                <a:gd name="connsiteX2" fmla="*/ 50800 w 5702300"/>
                <a:gd name="connsiteY2" fmla="*/ 1027139 h 2830539"/>
                <a:gd name="connsiteX3" fmla="*/ 25400 w 5702300"/>
                <a:gd name="connsiteY3" fmla="*/ 950939 h 2830539"/>
                <a:gd name="connsiteX4" fmla="*/ 0 w 5702300"/>
                <a:gd name="connsiteY4" fmla="*/ 862039 h 2830539"/>
                <a:gd name="connsiteX5" fmla="*/ 50800 w 5702300"/>
                <a:gd name="connsiteY5" fmla="*/ 823939 h 2830539"/>
                <a:gd name="connsiteX6" fmla="*/ 76200 w 5702300"/>
                <a:gd name="connsiteY6" fmla="*/ 785839 h 2830539"/>
                <a:gd name="connsiteX7" fmla="*/ 114300 w 5702300"/>
                <a:gd name="connsiteY7" fmla="*/ 696939 h 2830539"/>
                <a:gd name="connsiteX8" fmla="*/ 127000 w 5702300"/>
                <a:gd name="connsiteY8" fmla="*/ 620739 h 2830539"/>
                <a:gd name="connsiteX9" fmla="*/ 152400 w 5702300"/>
                <a:gd name="connsiteY9" fmla="*/ 531839 h 2830539"/>
                <a:gd name="connsiteX10" fmla="*/ 165100 w 5702300"/>
                <a:gd name="connsiteY10" fmla="*/ 481039 h 2830539"/>
                <a:gd name="connsiteX11" fmla="*/ 203200 w 5702300"/>
                <a:gd name="connsiteY11" fmla="*/ 468339 h 2830539"/>
                <a:gd name="connsiteX12" fmla="*/ 406400 w 5702300"/>
                <a:gd name="connsiteY12" fmla="*/ 430239 h 2830539"/>
                <a:gd name="connsiteX13" fmla="*/ 444500 w 5702300"/>
                <a:gd name="connsiteY13" fmla="*/ 404839 h 2830539"/>
                <a:gd name="connsiteX14" fmla="*/ 457200 w 5702300"/>
                <a:gd name="connsiteY14" fmla="*/ 366739 h 2830539"/>
                <a:gd name="connsiteX15" fmla="*/ 508000 w 5702300"/>
                <a:gd name="connsiteY15" fmla="*/ 277839 h 2830539"/>
                <a:gd name="connsiteX16" fmla="*/ 533400 w 5702300"/>
                <a:gd name="connsiteY16" fmla="*/ 188939 h 2830539"/>
                <a:gd name="connsiteX17" fmla="*/ 571500 w 5702300"/>
                <a:gd name="connsiteY17" fmla="*/ 150839 h 2830539"/>
                <a:gd name="connsiteX18" fmla="*/ 635000 w 5702300"/>
                <a:gd name="connsiteY18" fmla="*/ 100039 h 2830539"/>
                <a:gd name="connsiteX19" fmla="*/ 660400 w 5702300"/>
                <a:gd name="connsiteY19" fmla="*/ 61939 h 2830539"/>
                <a:gd name="connsiteX20" fmla="*/ 698500 w 5702300"/>
                <a:gd name="connsiteY20" fmla="*/ 49239 h 2830539"/>
                <a:gd name="connsiteX21" fmla="*/ 774700 w 5702300"/>
                <a:gd name="connsiteY21" fmla="*/ 11139 h 2830539"/>
                <a:gd name="connsiteX22" fmla="*/ 863600 w 5702300"/>
                <a:gd name="connsiteY22" fmla="*/ 23839 h 2830539"/>
                <a:gd name="connsiteX23" fmla="*/ 876300 w 5702300"/>
                <a:gd name="connsiteY23" fmla="*/ 163539 h 2830539"/>
                <a:gd name="connsiteX24" fmla="*/ 901700 w 5702300"/>
                <a:gd name="connsiteY24" fmla="*/ 328639 h 2830539"/>
                <a:gd name="connsiteX25" fmla="*/ 914400 w 5702300"/>
                <a:gd name="connsiteY25" fmla="*/ 366739 h 2830539"/>
                <a:gd name="connsiteX26" fmla="*/ 965200 w 5702300"/>
                <a:gd name="connsiteY26" fmla="*/ 379439 h 2830539"/>
                <a:gd name="connsiteX27" fmla="*/ 1003300 w 5702300"/>
                <a:gd name="connsiteY27" fmla="*/ 404839 h 2830539"/>
                <a:gd name="connsiteX28" fmla="*/ 1016000 w 5702300"/>
                <a:gd name="connsiteY28" fmla="*/ 442939 h 2830539"/>
                <a:gd name="connsiteX29" fmla="*/ 1041400 w 5702300"/>
                <a:gd name="connsiteY29" fmla="*/ 671539 h 2830539"/>
                <a:gd name="connsiteX30" fmla="*/ 1079500 w 5702300"/>
                <a:gd name="connsiteY30" fmla="*/ 747739 h 2830539"/>
                <a:gd name="connsiteX31" fmla="*/ 1117600 w 5702300"/>
                <a:gd name="connsiteY31" fmla="*/ 760439 h 2830539"/>
                <a:gd name="connsiteX32" fmla="*/ 1536700 w 5702300"/>
                <a:gd name="connsiteY32" fmla="*/ 773139 h 2830539"/>
                <a:gd name="connsiteX33" fmla="*/ 1562100 w 5702300"/>
                <a:gd name="connsiteY33" fmla="*/ 849339 h 2830539"/>
                <a:gd name="connsiteX34" fmla="*/ 1574800 w 5702300"/>
                <a:gd name="connsiteY34" fmla="*/ 887439 h 2830539"/>
                <a:gd name="connsiteX35" fmla="*/ 1625600 w 5702300"/>
                <a:gd name="connsiteY35" fmla="*/ 1001739 h 2830539"/>
                <a:gd name="connsiteX36" fmla="*/ 1651000 w 5702300"/>
                <a:gd name="connsiteY36" fmla="*/ 1090639 h 2830539"/>
                <a:gd name="connsiteX37" fmla="*/ 1663700 w 5702300"/>
                <a:gd name="connsiteY37" fmla="*/ 1128739 h 2830539"/>
                <a:gd name="connsiteX38" fmla="*/ 1701800 w 5702300"/>
                <a:gd name="connsiteY38" fmla="*/ 1166839 h 2830539"/>
                <a:gd name="connsiteX39" fmla="*/ 1739900 w 5702300"/>
                <a:gd name="connsiteY39" fmla="*/ 1179539 h 2830539"/>
                <a:gd name="connsiteX40" fmla="*/ 1816100 w 5702300"/>
                <a:gd name="connsiteY40" fmla="*/ 1154139 h 2830539"/>
                <a:gd name="connsiteX41" fmla="*/ 1854200 w 5702300"/>
                <a:gd name="connsiteY41" fmla="*/ 1141439 h 2830539"/>
                <a:gd name="connsiteX42" fmla="*/ 1866900 w 5702300"/>
                <a:gd name="connsiteY42" fmla="*/ 1090639 h 2830539"/>
                <a:gd name="connsiteX43" fmla="*/ 1905000 w 5702300"/>
                <a:gd name="connsiteY43" fmla="*/ 1014439 h 2830539"/>
                <a:gd name="connsiteX44" fmla="*/ 1955800 w 5702300"/>
                <a:gd name="connsiteY44" fmla="*/ 976339 h 2830539"/>
                <a:gd name="connsiteX45" fmla="*/ 1993900 w 5702300"/>
                <a:gd name="connsiteY45" fmla="*/ 963639 h 2830539"/>
                <a:gd name="connsiteX46" fmla="*/ 2070100 w 5702300"/>
                <a:gd name="connsiteY46" fmla="*/ 912839 h 2830539"/>
                <a:gd name="connsiteX47" fmla="*/ 2146300 w 5702300"/>
                <a:gd name="connsiteY47" fmla="*/ 887439 h 2830539"/>
                <a:gd name="connsiteX48" fmla="*/ 2222500 w 5702300"/>
                <a:gd name="connsiteY48" fmla="*/ 925539 h 2830539"/>
                <a:gd name="connsiteX49" fmla="*/ 2273300 w 5702300"/>
                <a:gd name="connsiteY49" fmla="*/ 989039 h 2830539"/>
                <a:gd name="connsiteX50" fmla="*/ 2374900 w 5702300"/>
                <a:gd name="connsiteY50" fmla="*/ 1014439 h 2830539"/>
                <a:gd name="connsiteX51" fmla="*/ 2489200 w 5702300"/>
                <a:gd name="connsiteY51" fmla="*/ 1027139 h 2830539"/>
                <a:gd name="connsiteX52" fmla="*/ 2578100 w 5702300"/>
                <a:gd name="connsiteY52" fmla="*/ 1039839 h 2830539"/>
                <a:gd name="connsiteX53" fmla="*/ 2654300 w 5702300"/>
                <a:gd name="connsiteY53" fmla="*/ 1065239 h 2830539"/>
                <a:gd name="connsiteX54" fmla="*/ 2743200 w 5702300"/>
                <a:gd name="connsiteY54" fmla="*/ 1077939 h 2830539"/>
                <a:gd name="connsiteX55" fmla="*/ 2870200 w 5702300"/>
                <a:gd name="connsiteY55" fmla="*/ 1103339 h 2830539"/>
                <a:gd name="connsiteX56" fmla="*/ 2933700 w 5702300"/>
                <a:gd name="connsiteY56" fmla="*/ 1116039 h 2830539"/>
                <a:gd name="connsiteX57" fmla="*/ 3009900 w 5702300"/>
                <a:gd name="connsiteY57" fmla="*/ 1141439 h 2830539"/>
                <a:gd name="connsiteX58" fmla="*/ 3098800 w 5702300"/>
                <a:gd name="connsiteY58" fmla="*/ 1166839 h 2830539"/>
                <a:gd name="connsiteX59" fmla="*/ 3352800 w 5702300"/>
                <a:gd name="connsiteY59" fmla="*/ 1154139 h 2830539"/>
                <a:gd name="connsiteX60" fmla="*/ 3429000 w 5702300"/>
                <a:gd name="connsiteY60" fmla="*/ 1128739 h 2830539"/>
                <a:gd name="connsiteX61" fmla="*/ 3467100 w 5702300"/>
                <a:gd name="connsiteY61" fmla="*/ 1116039 h 2830539"/>
                <a:gd name="connsiteX62" fmla="*/ 3797300 w 5702300"/>
                <a:gd name="connsiteY62" fmla="*/ 1128739 h 2830539"/>
                <a:gd name="connsiteX63" fmla="*/ 3949700 w 5702300"/>
                <a:gd name="connsiteY63" fmla="*/ 1204939 h 2830539"/>
                <a:gd name="connsiteX64" fmla="*/ 4013200 w 5702300"/>
                <a:gd name="connsiteY64" fmla="*/ 1217639 h 2830539"/>
                <a:gd name="connsiteX65" fmla="*/ 4051300 w 5702300"/>
                <a:gd name="connsiteY65" fmla="*/ 1243039 h 2830539"/>
                <a:gd name="connsiteX66" fmla="*/ 4089400 w 5702300"/>
                <a:gd name="connsiteY66" fmla="*/ 1255739 h 2830539"/>
                <a:gd name="connsiteX67" fmla="*/ 4165600 w 5702300"/>
                <a:gd name="connsiteY67" fmla="*/ 1306539 h 2830539"/>
                <a:gd name="connsiteX68" fmla="*/ 4178300 w 5702300"/>
                <a:gd name="connsiteY68" fmla="*/ 1344639 h 2830539"/>
                <a:gd name="connsiteX69" fmla="*/ 4216400 w 5702300"/>
                <a:gd name="connsiteY69" fmla="*/ 1357339 h 2830539"/>
                <a:gd name="connsiteX70" fmla="*/ 4292600 w 5702300"/>
                <a:gd name="connsiteY70" fmla="*/ 1408139 h 2830539"/>
                <a:gd name="connsiteX71" fmla="*/ 4330700 w 5702300"/>
                <a:gd name="connsiteY71" fmla="*/ 1433539 h 2830539"/>
                <a:gd name="connsiteX72" fmla="*/ 4406900 w 5702300"/>
                <a:gd name="connsiteY72" fmla="*/ 1497039 h 2830539"/>
                <a:gd name="connsiteX73" fmla="*/ 4445000 w 5702300"/>
                <a:gd name="connsiteY73" fmla="*/ 1509739 h 2830539"/>
                <a:gd name="connsiteX74" fmla="*/ 4470400 w 5702300"/>
                <a:gd name="connsiteY74" fmla="*/ 1547839 h 2830539"/>
                <a:gd name="connsiteX75" fmla="*/ 4559300 w 5702300"/>
                <a:gd name="connsiteY75" fmla="*/ 1585939 h 2830539"/>
                <a:gd name="connsiteX76" fmla="*/ 4597400 w 5702300"/>
                <a:gd name="connsiteY76" fmla="*/ 1611339 h 2830539"/>
                <a:gd name="connsiteX77" fmla="*/ 4711700 w 5702300"/>
                <a:gd name="connsiteY77" fmla="*/ 1649439 h 2830539"/>
                <a:gd name="connsiteX78" fmla="*/ 4749800 w 5702300"/>
                <a:gd name="connsiteY78" fmla="*/ 1662139 h 2830539"/>
                <a:gd name="connsiteX79" fmla="*/ 4787900 w 5702300"/>
                <a:gd name="connsiteY79" fmla="*/ 1674839 h 2830539"/>
                <a:gd name="connsiteX80" fmla="*/ 4826000 w 5702300"/>
                <a:gd name="connsiteY80" fmla="*/ 1700239 h 2830539"/>
                <a:gd name="connsiteX81" fmla="*/ 4864100 w 5702300"/>
                <a:gd name="connsiteY81" fmla="*/ 1712939 h 2830539"/>
                <a:gd name="connsiteX82" fmla="*/ 4940300 w 5702300"/>
                <a:gd name="connsiteY82" fmla="*/ 1763739 h 2830539"/>
                <a:gd name="connsiteX83" fmla="*/ 4953000 w 5702300"/>
                <a:gd name="connsiteY83" fmla="*/ 1801839 h 2830539"/>
                <a:gd name="connsiteX84" fmla="*/ 4965700 w 5702300"/>
                <a:gd name="connsiteY84" fmla="*/ 1865339 h 2830539"/>
                <a:gd name="connsiteX85" fmla="*/ 5016500 w 5702300"/>
                <a:gd name="connsiteY85" fmla="*/ 1941539 h 2830539"/>
                <a:gd name="connsiteX86" fmla="*/ 5003800 w 5702300"/>
                <a:gd name="connsiteY86" fmla="*/ 2081239 h 2830539"/>
                <a:gd name="connsiteX87" fmla="*/ 4953000 w 5702300"/>
                <a:gd name="connsiteY87" fmla="*/ 2157439 h 2830539"/>
                <a:gd name="connsiteX88" fmla="*/ 4940300 w 5702300"/>
                <a:gd name="connsiteY88" fmla="*/ 2297139 h 2830539"/>
                <a:gd name="connsiteX89" fmla="*/ 4965700 w 5702300"/>
                <a:gd name="connsiteY89" fmla="*/ 2665439 h 2830539"/>
                <a:gd name="connsiteX90" fmla="*/ 5130800 w 5702300"/>
                <a:gd name="connsiteY90" fmla="*/ 2716239 h 2830539"/>
                <a:gd name="connsiteX91" fmla="*/ 5181600 w 5702300"/>
                <a:gd name="connsiteY91" fmla="*/ 2728939 h 2830539"/>
                <a:gd name="connsiteX92" fmla="*/ 5219700 w 5702300"/>
                <a:gd name="connsiteY92" fmla="*/ 2741639 h 2830539"/>
                <a:gd name="connsiteX93" fmla="*/ 5359400 w 5702300"/>
                <a:gd name="connsiteY93" fmla="*/ 2754339 h 2830539"/>
                <a:gd name="connsiteX94" fmla="*/ 5575300 w 5702300"/>
                <a:gd name="connsiteY94" fmla="*/ 2779739 h 2830539"/>
                <a:gd name="connsiteX95" fmla="*/ 5676900 w 5702300"/>
                <a:gd name="connsiteY95" fmla="*/ 2805139 h 2830539"/>
                <a:gd name="connsiteX96" fmla="*/ 5702300 w 5702300"/>
                <a:gd name="connsiteY96" fmla="*/ 2830539 h 283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702300" h="2830539">
                  <a:moveTo>
                    <a:pt x="63500" y="1331939"/>
                  </a:moveTo>
                  <a:cubicBezTo>
                    <a:pt x="67733" y="1315006"/>
                    <a:pt x="76200" y="1298593"/>
                    <a:pt x="76200" y="1281139"/>
                  </a:cubicBezTo>
                  <a:cubicBezTo>
                    <a:pt x="76200" y="1219920"/>
                    <a:pt x="71186" y="1101889"/>
                    <a:pt x="50800" y="1027139"/>
                  </a:cubicBezTo>
                  <a:cubicBezTo>
                    <a:pt x="43755" y="1001308"/>
                    <a:pt x="31894" y="976914"/>
                    <a:pt x="25400" y="950939"/>
                  </a:cubicBezTo>
                  <a:cubicBezTo>
                    <a:pt x="9453" y="887152"/>
                    <a:pt x="18220" y="916698"/>
                    <a:pt x="0" y="862039"/>
                  </a:cubicBezTo>
                  <a:cubicBezTo>
                    <a:pt x="16933" y="849339"/>
                    <a:pt x="35833" y="838906"/>
                    <a:pt x="50800" y="823939"/>
                  </a:cubicBezTo>
                  <a:cubicBezTo>
                    <a:pt x="61593" y="813146"/>
                    <a:pt x="68627" y="799091"/>
                    <a:pt x="76200" y="785839"/>
                  </a:cubicBezTo>
                  <a:cubicBezTo>
                    <a:pt x="90319" y="761131"/>
                    <a:pt x="107824" y="726083"/>
                    <a:pt x="114300" y="696939"/>
                  </a:cubicBezTo>
                  <a:cubicBezTo>
                    <a:pt x="119886" y="671802"/>
                    <a:pt x="121950" y="645989"/>
                    <a:pt x="127000" y="620739"/>
                  </a:cubicBezTo>
                  <a:cubicBezTo>
                    <a:pt x="140234" y="554569"/>
                    <a:pt x="136261" y="588326"/>
                    <a:pt x="152400" y="531839"/>
                  </a:cubicBezTo>
                  <a:cubicBezTo>
                    <a:pt x="157195" y="515056"/>
                    <a:pt x="154196" y="494669"/>
                    <a:pt x="165100" y="481039"/>
                  </a:cubicBezTo>
                  <a:cubicBezTo>
                    <a:pt x="173463" y="470586"/>
                    <a:pt x="191226" y="474326"/>
                    <a:pt x="203200" y="468339"/>
                  </a:cubicBezTo>
                  <a:cubicBezTo>
                    <a:pt x="320327" y="409776"/>
                    <a:pt x="106381" y="453317"/>
                    <a:pt x="406400" y="430239"/>
                  </a:cubicBezTo>
                  <a:cubicBezTo>
                    <a:pt x="419100" y="421772"/>
                    <a:pt x="434965" y="416758"/>
                    <a:pt x="444500" y="404839"/>
                  </a:cubicBezTo>
                  <a:cubicBezTo>
                    <a:pt x="452863" y="394386"/>
                    <a:pt x="451213" y="378713"/>
                    <a:pt x="457200" y="366739"/>
                  </a:cubicBezTo>
                  <a:cubicBezTo>
                    <a:pt x="494046" y="293046"/>
                    <a:pt x="474602" y="366900"/>
                    <a:pt x="508000" y="277839"/>
                  </a:cubicBezTo>
                  <a:cubicBezTo>
                    <a:pt x="511629" y="268162"/>
                    <a:pt x="524628" y="202097"/>
                    <a:pt x="533400" y="188939"/>
                  </a:cubicBezTo>
                  <a:cubicBezTo>
                    <a:pt x="543363" y="173995"/>
                    <a:pt x="560002" y="164637"/>
                    <a:pt x="571500" y="150839"/>
                  </a:cubicBezTo>
                  <a:cubicBezTo>
                    <a:pt x="615689" y="97813"/>
                    <a:pt x="572454" y="120888"/>
                    <a:pt x="635000" y="100039"/>
                  </a:cubicBezTo>
                  <a:cubicBezTo>
                    <a:pt x="643467" y="87339"/>
                    <a:pt x="648481" y="71474"/>
                    <a:pt x="660400" y="61939"/>
                  </a:cubicBezTo>
                  <a:cubicBezTo>
                    <a:pt x="670853" y="53576"/>
                    <a:pt x="686526" y="55226"/>
                    <a:pt x="698500" y="49239"/>
                  </a:cubicBezTo>
                  <a:cubicBezTo>
                    <a:pt x="796977" y="0"/>
                    <a:pt x="678935" y="43061"/>
                    <a:pt x="774700" y="11139"/>
                  </a:cubicBezTo>
                  <a:cubicBezTo>
                    <a:pt x="804333" y="15372"/>
                    <a:pt x="836246" y="11682"/>
                    <a:pt x="863600" y="23839"/>
                  </a:cubicBezTo>
                  <a:cubicBezTo>
                    <a:pt x="913474" y="46005"/>
                    <a:pt x="878502" y="145923"/>
                    <a:pt x="876300" y="163539"/>
                  </a:cubicBezTo>
                  <a:cubicBezTo>
                    <a:pt x="884767" y="218572"/>
                    <a:pt x="891439" y="273912"/>
                    <a:pt x="901700" y="328639"/>
                  </a:cubicBezTo>
                  <a:cubicBezTo>
                    <a:pt x="904167" y="341797"/>
                    <a:pt x="903947" y="358376"/>
                    <a:pt x="914400" y="366739"/>
                  </a:cubicBezTo>
                  <a:cubicBezTo>
                    <a:pt x="928030" y="377643"/>
                    <a:pt x="948267" y="375206"/>
                    <a:pt x="965200" y="379439"/>
                  </a:cubicBezTo>
                  <a:cubicBezTo>
                    <a:pt x="977900" y="387906"/>
                    <a:pt x="993765" y="392920"/>
                    <a:pt x="1003300" y="404839"/>
                  </a:cubicBezTo>
                  <a:cubicBezTo>
                    <a:pt x="1011663" y="415292"/>
                    <a:pt x="1013964" y="429708"/>
                    <a:pt x="1016000" y="442939"/>
                  </a:cubicBezTo>
                  <a:cubicBezTo>
                    <a:pt x="1032410" y="549604"/>
                    <a:pt x="1023171" y="571280"/>
                    <a:pt x="1041400" y="671539"/>
                  </a:cubicBezTo>
                  <a:cubicBezTo>
                    <a:pt x="1045316" y="693078"/>
                    <a:pt x="1062193" y="733893"/>
                    <a:pt x="1079500" y="747739"/>
                  </a:cubicBezTo>
                  <a:cubicBezTo>
                    <a:pt x="1089953" y="756102"/>
                    <a:pt x="1104234" y="759696"/>
                    <a:pt x="1117600" y="760439"/>
                  </a:cubicBezTo>
                  <a:cubicBezTo>
                    <a:pt x="1257149" y="768192"/>
                    <a:pt x="1397000" y="768906"/>
                    <a:pt x="1536700" y="773139"/>
                  </a:cubicBezTo>
                  <a:lnTo>
                    <a:pt x="1562100" y="849339"/>
                  </a:lnTo>
                  <a:cubicBezTo>
                    <a:pt x="1566333" y="862039"/>
                    <a:pt x="1567374" y="876300"/>
                    <a:pt x="1574800" y="887439"/>
                  </a:cubicBezTo>
                  <a:cubicBezTo>
                    <a:pt x="1615052" y="947816"/>
                    <a:pt x="1595373" y="911059"/>
                    <a:pt x="1625600" y="1001739"/>
                  </a:cubicBezTo>
                  <a:cubicBezTo>
                    <a:pt x="1656050" y="1093090"/>
                    <a:pt x="1619106" y="979011"/>
                    <a:pt x="1651000" y="1090639"/>
                  </a:cubicBezTo>
                  <a:cubicBezTo>
                    <a:pt x="1654678" y="1103511"/>
                    <a:pt x="1656274" y="1117600"/>
                    <a:pt x="1663700" y="1128739"/>
                  </a:cubicBezTo>
                  <a:cubicBezTo>
                    <a:pt x="1673663" y="1143683"/>
                    <a:pt x="1686856" y="1156876"/>
                    <a:pt x="1701800" y="1166839"/>
                  </a:cubicBezTo>
                  <a:cubicBezTo>
                    <a:pt x="1712939" y="1174265"/>
                    <a:pt x="1727200" y="1175306"/>
                    <a:pt x="1739900" y="1179539"/>
                  </a:cubicBezTo>
                  <a:lnTo>
                    <a:pt x="1816100" y="1154139"/>
                  </a:lnTo>
                  <a:lnTo>
                    <a:pt x="1854200" y="1141439"/>
                  </a:lnTo>
                  <a:cubicBezTo>
                    <a:pt x="1858433" y="1124506"/>
                    <a:pt x="1862105" y="1107422"/>
                    <a:pt x="1866900" y="1090639"/>
                  </a:cubicBezTo>
                  <a:cubicBezTo>
                    <a:pt x="1875163" y="1061717"/>
                    <a:pt x="1882736" y="1036703"/>
                    <a:pt x="1905000" y="1014439"/>
                  </a:cubicBezTo>
                  <a:cubicBezTo>
                    <a:pt x="1919967" y="999472"/>
                    <a:pt x="1937422" y="986841"/>
                    <a:pt x="1955800" y="976339"/>
                  </a:cubicBezTo>
                  <a:cubicBezTo>
                    <a:pt x="1967423" y="969697"/>
                    <a:pt x="1982198" y="970140"/>
                    <a:pt x="1993900" y="963639"/>
                  </a:cubicBezTo>
                  <a:cubicBezTo>
                    <a:pt x="2020585" y="948814"/>
                    <a:pt x="2041140" y="922492"/>
                    <a:pt x="2070100" y="912839"/>
                  </a:cubicBezTo>
                  <a:lnTo>
                    <a:pt x="2146300" y="887439"/>
                  </a:lnTo>
                  <a:cubicBezTo>
                    <a:pt x="2171399" y="895805"/>
                    <a:pt x="2204595" y="903158"/>
                    <a:pt x="2222500" y="925539"/>
                  </a:cubicBezTo>
                  <a:cubicBezTo>
                    <a:pt x="2271326" y="986571"/>
                    <a:pt x="2188375" y="946576"/>
                    <a:pt x="2273300" y="989039"/>
                  </a:cubicBezTo>
                  <a:cubicBezTo>
                    <a:pt x="2296938" y="1000858"/>
                    <a:pt x="2354612" y="1011541"/>
                    <a:pt x="2374900" y="1014439"/>
                  </a:cubicBezTo>
                  <a:cubicBezTo>
                    <a:pt x="2412849" y="1019860"/>
                    <a:pt x="2451162" y="1022384"/>
                    <a:pt x="2489200" y="1027139"/>
                  </a:cubicBezTo>
                  <a:cubicBezTo>
                    <a:pt x="2518903" y="1030852"/>
                    <a:pt x="2548467" y="1035606"/>
                    <a:pt x="2578100" y="1039839"/>
                  </a:cubicBezTo>
                  <a:cubicBezTo>
                    <a:pt x="2603500" y="1048306"/>
                    <a:pt x="2628212" y="1059219"/>
                    <a:pt x="2654300" y="1065239"/>
                  </a:cubicBezTo>
                  <a:cubicBezTo>
                    <a:pt x="2683468" y="1071970"/>
                    <a:pt x="2713721" y="1072737"/>
                    <a:pt x="2743200" y="1077939"/>
                  </a:cubicBezTo>
                  <a:cubicBezTo>
                    <a:pt x="2785715" y="1085442"/>
                    <a:pt x="2827867" y="1094872"/>
                    <a:pt x="2870200" y="1103339"/>
                  </a:cubicBezTo>
                  <a:cubicBezTo>
                    <a:pt x="2891367" y="1107572"/>
                    <a:pt x="2913222" y="1109213"/>
                    <a:pt x="2933700" y="1116039"/>
                  </a:cubicBezTo>
                  <a:cubicBezTo>
                    <a:pt x="2959100" y="1124506"/>
                    <a:pt x="2983925" y="1134945"/>
                    <a:pt x="3009900" y="1141439"/>
                  </a:cubicBezTo>
                  <a:cubicBezTo>
                    <a:pt x="3073687" y="1157386"/>
                    <a:pt x="3044141" y="1148619"/>
                    <a:pt x="3098800" y="1166839"/>
                  </a:cubicBezTo>
                  <a:cubicBezTo>
                    <a:pt x="3183467" y="1162606"/>
                    <a:pt x="3268586" y="1163856"/>
                    <a:pt x="3352800" y="1154139"/>
                  </a:cubicBezTo>
                  <a:cubicBezTo>
                    <a:pt x="3379397" y="1151070"/>
                    <a:pt x="3403600" y="1137206"/>
                    <a:pt x="3429000" y="1128739"/>
                  </a:cubicBezTo>
                  <a:lnTo>
                    <a:pt x="3467100" y="1116039"/>
                  </a:lnTo>
                  <a:cubicBezTo>
                    <a:pt x="3577167" y="1120272"/>
                    <a:pt x="3687633" y="1118458"/>
                    <a:pt x="3797300" y="1128739"/>
                  </a:cubicBezTo>
                  <a:cubicBezTo>
                    <a:pt x="4044686" y="1151931"/>
                    <a:pt x="3689061" y="1152811"/>
                    <a:pt x="3949700" y="1204939"/>
                  </a:cubicBezTo>
                  <a:lnTo>
                    <a:pt x="4013200" y="1217639"/>
                  </a:lnTo>
                  <a:cubicBezTo>
                    <a:pt x="4025900" y="1226106"/>
                    <a:pt x="4037648" y="1236213"/>
                    <a:pt x="4051300" y="1243039"/>
                  </a:cubicBezTo>
                  <a:cubicBezTo>
                    <a:pt x="4063274" y="1249026"/>
                    <a:pt x="4077698" y="1249238"/>
                    <a:pt x="4089400" y="1255739"/>
                  </a:cubicBezTo>
                  <a:cubicBezTo>
                    <a:pt x="4116085" y="1270564"/>
                    <a:pt x="4165600" y="1306539"/>
                    <a:pt x="4165600" y="1306539"/>
                  </a:cubicBezTo>
                  <a:cubicBezTo>
                    <a:pt x="4169833" y="1319239"/>
                    <a:pt x="4168834" y="1335173"/>
                    <a:pt x="4178300" y="1344639"/>
                  </a:cubicBezTo>
                  <a:cubicBezTo>
                    <a:pt x="4187766" y="1354105"/>
                    <a:pt x="4204698" y="1350838"/>
                    <a:pt x="4216400" y="1357339"/>
                  </a:cubicBezTo>
                  <a:cubicBezTo>
                    <a:pt x="4243085" y="1372164"/>
                    <a:pt x="4267200" y="1391206"/>
                    <a:pt x="4292600" y="1408139"/>
                  </a:cubicBezTo>
                  <a:cubicBezTo>
                    <a:pt x="4305300" y="1416606"/>
                    <a:pt x="4319907" y="1422746"/>
                    <a:pt x="4330700" y="1433539"/>
                  </a:cubicBezTo>
                  <a:cubicBezTo>
                    <a:pt x="4358787" y="1461626"/>
                    <a:pt x="4371537" y="1479358"/>
                    <a:pt x="4406900" y="1497039"/>
                  </a:cubicBezTo>
                  <a:cubicBezTo>
                    <a:pt x="4418874" y="1503026"/>
                    <a:pt x="4432300" y="1505506"/>
                    <a:pt x="4445000" y="1509739"/>
                  </a:cubicBezTo>
                  <a:cubicBezTo>
                    <a:pt x="4453467" y="1522439"/>
                    <a:pt x="4458674" y="1538068"/>
                    <a:pt x="4470400" y="1547839"/>
                  </a:cubicBezTo>
                  <a:cubicBezTo>
                    <a:pt x="4510041" y="1580873"/>
                    <a:pt x="4519597" y="1566087"/>
                    <a:pt x="4559300" y="1585939"/>
                  </a:cubicBezTo>
                  <a:cubicBezTo>
                    <a:pt x="4572952" y="1592765"/>
                    <a:pt x="4583452" y="1605140"/>
                    <a:pt x="4597400" y="1611339"/>
                  </a:cubicBezTo>
                  <a:lnTo>
                    <a:pt x="4711700" y="1649439"/>
                  </a:lnTo>
                  <a:lnTo>
                    <a:pt x="4749800" y="1662139"/>
                  </a:lnTo>
                  <a:cubicBezTo>
                    <a:pt x="4762500" y="1666372"/>
                    <a:pt x="4776761" y="1667413"/>
                    <a:pt x="4787900" y="1674839"/>
                  </a:cubicBezTo>
                  <a:cubicBezTo>
                    <a:pt x="4800600" y="1683306"/>
                    <a:pt x="4812348" y="1693413"/>
                    <a:pt x="4826000" y="1700239"/>
                  </a:cubicBezTo>
                  <a:cubicBezTo>
                    <a:pt x="4837974" y="1706226"/>
                    <a:pt x="4852398" y="1706438"/>
                    <a:pt x="4864100" y="1712939"/>
                  </a:cubicBezTo>
                  <a:cubicBezTo>
                    <a:pt x="4890785" y="1727764"/>
                    <a:pt x="4940300" y="1763739"/>
                    <a:pt x="4940300" y="1763739"/>
                  </a:cubicBezTo>
                  <a:cubicBezTo>
                    <a:pt x="4944533" y="1776439"/>
                    <a:pt x="4949753" y="1788852"/>
                    <a:pt x="4953000" y="1801839"/>
                  </a:cubicBezTo>
                  <a:cubicBezTo>
                    <a:pt x="4958235" y="1822780"/>
                    <a:pt x="4956768" y="1845688"/>
                    <a:pt x="4965700" y="1865339"/>
                  </a:cubicBezTo>
                  <a:cubicBezTo>
                    <a:pt x="4978332" y="1893130"/>
                    <a:pt x="5016500" y="1941539"/>
                    <a:pt x="5016500" y="1941539"/>
                  </a:cubicBezTo>
                  <a:cubicBezTo>
                    <a:pt x="5012267" y="1988106"/>
                    <a:pt x="5016994" y="2036380"/>
                    <a:pt x="5003800" y="2081239"/>
                  </a:cubicBezTo>
                  <a:cubicBezTo>
                    <a:pt x="4995186" y="2110526"/>
                    <a:pt x="4953000" y="2157439"/>
                    <a:pt x="4953000" y="2157439"/>
                  </a:cubicBezTo>
                  <a:cubicBezTo>
                    <a:pt x="4948767" y="2204006"/>
                    <a:pt x="4939131" y="2250395"/>
                    <a:pt x="4940300" y="2297139"/>
                  </a:cubicBezTo>
                  <a:cubicBezTo>
                    <a:pt x="4943375" y="2420159"/>
                    <a:pt x="4848957" y="2626525"/>
                    <a:pt x="4965700" y="2665439"/>
                  </a:cubicBezTo>
                  <a:cubicBezTo>
                    <a:pt x="5049796" y="2693471"/>
                    <a:pt x="5040723" y="2691672"/>
                    <a:pt x="5130800" y="2716239"/>
                  </a:cubicBezTo>
                  <a:cubicBezTo>
                    <a:pt x="5147639" y="2720832"/>
                    <a:pt x="5164817" y="2724144"/>
                    <a:pt x="5181600" y="2728939"/>
                  </a:cubicBezTo>
                  <a:cubicBezTo>
                    <a:pt x="5194472" y="2732617"/>
                    <a:pt x="5206448" y="2739746"/>
                    <a:pt x="5219700" y="2741639"/>
                  </a:cubicBezTo>
                  <a:cubicBezTo>
                    <a:pt x="5265989" y="2748252"/>
                    <a:pt x="5312852" y="2749906"/>
                    <a:pt x="5359400" y="2754339"/>
                  </a:cubicBezTo>
                  <a:cubicBezTo>
                    <a:pt x="5443663" y="2762364"/>
                    <a:pt x="5495310" y="2766407"/>
                    <a:pt x="5575300" y="2779739"/>
                  </a:cubicBezTo>
                  <a:cubicBezTo>
                    <a:pt x="5587907" y="2781840"/>
                    <a:pt x="5658025" y="2793814"/>
                    <a:pt x="5676900" y="2805139"/>
                  </a:cubicBezTo>
                  <a:cubicBezTo>
                    <a:pt x="5687167" y="2811299"/>
                    <a:pt x="5693833" y="2822072"/>
                    <a:pt x="5702300" y="283053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3" name="TextBox 12"/>
          <p:cNvSpPr txBox="1"/>
          <p:nvPr/>
        </p:nvSpPr>
        <p:spPr>
          <a:xfrm>
            <a:off x="368300" y="5429824"/>
            <a:ext cx="8407400" cy="923330"/>
          </a:xfrm>
          <a:prstGeom prst="rect">
            <a:avLst/>
          </a:prstGeom>
          <a:noFill/>
        </p:spPr>
        <p:txBody>
          <a:bodyPr wrap="square" rtlCol="0">
            <a:spAutoFit/>
          </a:bodyPr>
          <a:lstStyle/>
          <a:p>
            <a:r>
              <a:rPr lang="en-US" dirty="0" smtClean="0">
                <a:solidFill>
                  <a:schemeClr val="bg1"/>
                </a:solidFill>
              </a:rPr>
              <a:t>Going north on 109 from </a:t>
            </a:r>
            <a:r>
              <a:rPr lang="en-US" dirty="0" err="1" smtClean="0">
                <a:solidFill>
                  <a:schemeClr val="bg1"/>
                </a:solidFill>
              </a:rPr>
              <a:t>Moclips</a:t>
            </a:r>
            <a:r>
              <a:rPr lang="en-US" dirty="0" smtClean="0">
                <a:solidFill>
                  <a:schemeClr val="bg1"/>
                </a:solidFill>
              </a:rPr>
              <a:t>, go past the </a:t>
            </a:r>
            <a:r>
              <a:rPr lang="en-US" dirty="0" err="1" smtClean="0">
                <a:solidFill>
                  <a:schemeClr val="bg1"/>
                </a:solidFill>
              </a:rPr>
              <a:t>Moclips</a:t>
            </a:r>
            <a:r>
              <a:rPr lang="en-US" dirty="0" smtClean="0">
                <a:solidFill>
                  <a:schemeClr val="bg1"/>
                </a:solidFill>
              </a:rPr>
              <a:t> Highway, about 1-2 mile later is Shale Road marked with a hand painted sign. (On Google Earth it’s called Orville’s Landing Road)  </a:t>
            </a:r>
          </a:p>
        </p:txBody>
      </p:sp>
      <p:grpSp>
        <p:nvGrpSpPr>
          <p:cNvPr id="14" name="Group 13"/>
          <p:cNvGrpSpPr/>
          <p:nvPr/>
        </p:nvGrpSpPr>
        <p:grpSpPr>
          <a:xfrm>
            <a:off x="1638300" y="3428999"/>
            <a:ext cx="2933700" cy="1763889"/>
            <a:chOff x="1290261" y="3025801"/>
            <a:chExt cx="3281739" cy="2167088"/>
          </a:xfrm>
        </p:grpSpPr>
        <p:pic>
          <p:nvPicPr>
            <p:cNvPr id="10" name="Picture 9" descr="overview_NPOL.tiff"/>
            <p:cNvPicPr>
              <a:picLocks noChangeAspect="1"/>
            </p:cNvPicPr>
            <p:nvPr/>
          </p:nvPicPr>
          <p:blipFill>
            <a:blip r:embed="rId3"/>
            <a:stretch>
              <a:fillRect/>
            </a:stretch>
          </p:blipFill>
          <p:spPr>
            <a:xfrm>
              <a:off x="1290261" y="3025801"/>
              <a:ext cx="3281739" cy="2167088"/>
            </a:xfrm>
            <a:prstGeom prst="rect">
              <a:avLst/>
            </a:prstGeom>
          </p:spPr>
        </p:pic>
        <p:sp>
          <p:nvSpPr>
            <p:cNvPr id="12" name="Rectangle 11"/>
            <p:cNvSpPr/>
            <p:nvPr/>
          </p:nvSpPr>
          <p:spPr>
            <a:xfrm>
              <a:off x="2000250" y="4743450"/>
              <a:ext cx="95250" cy="95250"/>
            </a:xfrm>
            <a:prstGeom prst="rect">
              <a:avLst/>
            </a:prstGeom>
            <a:solidFill>
              <a:schemeClr val="bg1"/>
            </a:solidFill>
            <a:ln w="25400" cap="flat" cmpd="sng" algn="ctr">
              <a:solidFill>
                <a:srgbClr val="CF88A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Capital">
      <a:dk1>
        <a:srgbClr val="FFFFFF"/>
      </a:dk1>
      <a:lt1>
        <a:srgbClr val="000000"/>
      </a:lt1>
      <a:dk2>
        <a:srgbClr val="7C8F97"/>
      </a:dk2>
      <a:lt2>
        <a:srgbClr val="D1D0C8"/>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1583</TotalTime>
  <Words>1630</Words>
  <Application>Microsoft Macintosh PowerPoint</Application>
  <PresentationFormat>On-screen Show (4:3)</PresentationFormat>
  <Paragraphs>190</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Revolution</vt:lpstr>
      <vt:lpstr>Update on OLYMPEX: A Ground Validation Field Campaign in the Pacific Northwest</vt:lpstr>
      <vt:lpstr>Review of the goals of OLYMPEX</vt:lpstr>
      <vt:lpstr>To achieve these goals, we need to observe:</vt:lpstr>
      <vt:lpstr>OLYMPEX meeting of 18-20 November 2013</vt:lpstr>
      <vt:lpstr>Current state of the observational network</vt:lpstr>
      <vt:lpstr>PowerPoint Presentation</vt:lpstr>
      <vt:lpstr>PowerPoint Presentation</vt:lpstr>
      <vt:lpstr>Radars</vt:lpstr>
      <vt:lpstr>NPOL site survey</vt:lpstr>
      <vt:lpstr>NPOL site survey</vt:lpstr>
      <vt:lpstr>NPOL site survey</vt:lpstr>
      <vt:lpstr>Rain Measurements in the Olympics</vt:lpstr>
      <vt:lpstr>PowerPoint Presentation</vt:lpstr>
      <vt:lpstr>PowerPoint Presentation</vt:lpstr>
      <vt:lpstr>PowerPoint Presentation</vt:lpstr>
      <vt:lpstr>PowerPoint Presentation</vt:lpstr>
      <vt:lpstr>PowerPoint Presentation</vt:lpstr>
      <vt:lpstr>Enhanced Rain/Snow Measurements in the Olympics</vt:lpstr>
      <vt:lpstr>Enhanced Rain/Snow Measurements in the Olympics</vt:lpstr>
      <vt:lpstr>Snow Measurements in the high terrain of the Olympics</vt:lpstr>
      <vt:lpstr>Hurricane Ridge 2014-15 Test site</vt:lpstr>
      <vt:lpstr>Snow Cameras in the Olympics</vt:lpstr>
      <vt:lpstr>Snow depth = comparable (differences, which are &lt;&lt;10%, explained by within-site variability)</vt:lpstr>
      <vt:lpstr>Tested 3 methods to estimate snow density to achieve SWE:</vt:lpstr>
      <vt:lpstr>Deployment 2014-15 in Progress:  18 new sites in headwaters of Quinault and Chehalis</vt:lpstr>
      <vt:lpstr>Precipitation event (snow) + Accumulation 1 of 2</vt:lpstr>
      <vt:lpstr>Accumulation 2 of 2</vt:lpstr>
      <vt:lpstr>Snow Measurements in the Olympics</vt:lpstr>
      <vt:lpstr>Low Divide</vt:lpstr>
      <vt:lpstr>Low Divide mock-up will be at Snoqualmie Pass in the Cascades </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OLYMPEX: A Ground Validation Field Campaign in the Pacific Northwest</dc:title>
  <dc:creator>Lynn McMurdie</dc:creator>
  <cp:lastModifiedBy>Robert Houze</cp:lastModifiedBy>
  <cp:revision>10</cp:revision>
  <dcterms:created xsi:type="dcterms:W3CDTF">2014-08-01T23:01:14Z</dcterms:created>
  <dcterms:modified xsi:type="dcterms:W3CDTF">2014-08-02T17:36:15Z</dcterms:modified>
</cp:coreProperties>
</file>