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tif" ContentType="image/tif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5" r:id="rId1"/>
  </p:sldMasterIdLst>
  <p:notesMasterIdLst>
    <p:notesMasterId r:id="rId7"/>
  </p:notesMasterIdLst>
  <p:sldIdLst>
    <p:sldId id="355" r:id="rId2"/>
    <p:sldId id="356" r:id="rId3"/>
    <p:sldId id="360" r:id="rId4"/>
    <p:sldId id="362" r:id="rId5"/>
    <p:sldId id="361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FFE8"/>
    <a:srgbClr val="C5C640"/>
    <a:srgbClr val="2273C6"/>
    <a:srgbClr val="649F76"/>
    <a:srgbClr val="D7FFE7"/>
    <a:srgbClr val="C9FFC8"/>
    <a:srgbClr val="ADFC8D"/>
    <a:srgbClr val="CD38CA"/>
    <a:srgbClr val="889F66"/>
    <a:srgbClr val="82F3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7119" autoAdjust="0"/>
  </p:normalViewPr>
  <p:slideViewPr>
    <p:cSldViewPr snapToGrid="0" showGuides="1">
      <p:cViewPr>
        <p:scale>
          <a:sx n="100" d="100"/>
          <a:sy n="100" d="100"/>
        </p:scale>
        <p:origin x="-1784" y="-400"/>
      </p:cViewPr>
      <p:guideLst>
        <p:guide orient="horz" pos="2168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B8C181-C94D-7E40-A99F-2BEA9C251710}" type="datetimeFigureOut">
              <a:rPr lang="en-US" smtClean="0"/>
              <a:pPr/>
              <a:t>8/18/14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16A6BC-10F1-E54A-B5BF-CCE406699D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391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6A371-2388-524B-BD7F-B53E90A06E62}" type="datetimeFigureOut">
              <a:rPr lang="en-US" smtClean="0"/>
              <a:pPr/>
              <a:t>8/18/14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82DDA-DD09-EA4E-A7E2-24633559E2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6A371-2388-524B-BD7F-B53E90A06E62}" type="datetimeFigureOut">
              <a:rPr lang="en-US" smtClean="0"/>
              <a:pPr/>
              <a:t>8/18/14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82DDA-DD09-EA4E-A7E2-24633559E2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6A371-2388-524B-BD7F-B53E90A06E62}" type="datetimeFigureOut">
              <a:rPr lang="en-US" smtClean="0"/>
              <a:pPr/>
              <a:t>8/18/14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82DDA-DD09-EA4E-A7E2-24633559E2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6A371-2388-524B-BD7F-B53E90A06E62}" type="datetimeFigureOut">
              <a:rPr lang="en-US" smtClean="0"/>
              <a:pPr/>
              <a:t>8/18/14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82DDA-DD09-EA4E-A7E2-24633559E2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6A371-2388-524B-BD7F-B53E90A06E62}" type="datetimeFigureOut">
              <a:rPr lang="en-US" smtClean="0"/>
              <a:pPr/>
              <a:t>8/18/14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82DDA-DD09-EA4E-A7E2-24633559E2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6A371-2388-524B-BD7F-B53E90A06E62}" type="datetimeFigureOut">
              <a:rPr lang="en-US" smtClean="0"/>
              <a:pPr/>
              <a:t>8/18/14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82DDA-DD09-EA4E-A7E2-24633559E2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6A371-2388-524B-BD7F-B53E90A06E62}" type="datetimeFigureOut">
              <a:rPr lang="en-US" smtClean="0"/>
              <a:pPr/>
              <a:t>8/18/14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82DDA-DD09-EA4E-A7E2-24633559E2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6A371-2388-524B-BD7F-B53E90A06E62}" type="datetimeFigureOut">
              <a:rPr lang="en-US" smtClean="0"/>
              <a:pPr/>
              <a:t>8/18/14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82DDA-DD09-EA4E-A7E2-24633559E2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6A371-2388-524B-BD7F-B53E90A06E62}" type="datetimeFigureOut">
              <a:rPr lang="en-US" smtClean="0"/>
              <a:pPr/>
              <a:t>8/18/14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82DDA-DD09-EA4E-A7E2-24633559E2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6A371-2388-524B-BD7F-B53E90A06E62}" type="datetimeFigureOut">
              <a:rPr lang="en-US" smtClean="0"/>
              <a:pPr/>
              <a:t>8/18/14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82DDA-DD09-EA4E-A7E2-24633559E2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6A371-2388-524B-BD7F-B53E90A06E62}" type="datetimeFigureOut">
              <a:rPr lang="en-US" smtClean="0"/>
              <a:pPr/>
              <a:t>8/18/14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82DDA-DD09-EA4E-A7E2-24633559E2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F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6A371-2388-524B-BD7F-B53E90A06E62}" type="datetimeFigureOut">
              <a:rPr lang="en-US" smtClean="0"/>
              <a:pPr/>
              <a:t>8/18/14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182DDA-DD09-EA4E-A7E2-24633559E22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22300" y="177800"/>
            <a:ext cx="7950200" cy="1358900"/>
          </a:xfrm>
          <a:prstGeom prst="roundRect">
            <a:avLst/>
          </a:prstGeom>
          <a:solidFill>
            <a:srgbClr val="649F76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black"/>
                </a:solidFill>
              </a:rPr>
              <a:t>Request </a:t>
            </a:r>
            <a:r>
              <a:rPr lang="en-US" sz="3200" dirty="0" smtClean="0">
                <a:solidFill>
                  <a:prstClr val="black"/>
                </a:solidFill>
              </a:rPr>
              <a:t>to embed a DOW in </a:t>
            </a:r>
            <a:r>
              <a:rPr lang="en-US" sz="3200" dirty="0" smtClean="0">
                <a:solidFill>
                  <a:prstClr val="black"/>
                </a:solidFill>
              </a:rPr>
              <a:t>NASA’s </a:t>
            </a:r>
            <a:r>
              <a:rPr lang="en-US" sz="3200" dirty="0" smtClean="0">
                <a:solidFill>
                  <a:prstClr val="black"/>
                </a:solidFill>
              </a:rPr>
              <a:t>OLYMPEX </a:t>
            </a:r>
            <a:r>
              <a:rPr lang="en-US" sz="3200" dirty="0" smtClean="0">
                <a:solidFill>
                  <a:prstClr val="black"/>
                </a:solidFill>
              </a:rPr>
              <a:t>validation campaign for GPM (Houze)</a:t>
            </a:r>
            <a:endParaRPr lang="en-US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92100" y="1714352"/>
            <a:ext cx="8455886" cy="4892158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OLYMPEX is a NASA ground validation campaign for the recently launched GPM satellite</a:t>
            </a:r>
          </a:p>
          <a:p>
            <a:r>
              <a:rPr lang="en-US" sz="2400" dirty="0" smtClean="0"/>
              <a:t>The NPOL radar (similar to S-Pol) will be sited to make dual polarimetric Doppler radar measurements over the windward slopes of the Olympic Mountains</a:t>
            </a:r>
          </a:p>
          <a:p>
            <a:r>
              <a:rPr lang="en-US" sz="2400" dirty="0" smtClean="0"/>
              <a:t>The NASA DC-8 aircraft will make airborne radar and passive microwave measurements, similar to those of GPM</a:t>
            </a:r>
          </a:p>
          <a:p>
            <a:r>
              <a:rPr lang="en-US" sz="2400" dirty="0" smtClean="0"/>
              <a:t>The NASA/North Dakota Citation will make microphysical measurements</a:t>
            </a:r>
          </a:p>
          <a:p>
            <a:r>
              <a:rPr lang="en-US" sz="2400" dirty="0" smtClean="0"/>
              <a:t>Numerous ground sites will make rain, snow, and particle size measurements.</a:t>
            </a:r>
          </a:p>
          <a:p>
            <a:r>
              <a:rPr lang="en-US" sz="2400" u="sng" dirty="0" smtClean="0"/>
              <a:t>The DOW will be embedded in this extensive </a:t>
            </a:r>
            <a:r>
              <a:rPr lang="en-US" sz="2400" u="sng" dirty="0" smtClean="0"/>
              <a:t>network to achieve goals of the PI’s NSF grant</a:t>
            </a:r>
            <a:r>
              <a:rPr lang="en-US" sz="2400" dirty="0" smtClean="0"/>
              <a:t>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67813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22300" y="177800"/>
            <a:ext cx="7950200" cy="1358900"/>
          </a:xfrm>
          <a:prstGeom prst="roundRect">
            <a:avLst/>
          </a:prstGeom>
          <a:solidFill>
            <a:srgbClr val="649F76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black"/>
                </a:solidFill>
              </a:rPr>
              <a:t>Hypotheses based on MAP and IMPROVE II results</a:t>
            </a:r>
            <a:endParaRPr lang="en-US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92100" y="1714352"/>
            <a:ext cx="8455886" cy="489215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 smtClean="0"/>
              <a:t>The NSF field programs MAP &amp; IMPROVE II </a:t>
            </a:r>
            <a:r>
              <a:rPr lang="en-US" sz="2400" dirty="0" smtClean="0"/>
              <a:t>(using combos of S-Pol, DOW, &amp; ELDORA) </a:t>
            </a:r>
            <a:r>
              <a:rPr lang="en-US" sz="2400" dirty="0" smtClean="0"/>
              <a:t>showed rapid </a:t>
            </a:r>
            <a:r>
              <a:rPr lang="en-US" sz="2400" dirty="0" smtClean="0"/>
              <a:t>precipitation enhancement of frontal precipitation </a:t>
            </a:r>
            <a:r>
              <a:rPr lang="en-US" sz="2400" dirty="0" smtClean="0"/>
              <a:t>on </a:t>
            </a:r>
            <a:r>
              <a:rPr lang="en-US" sz="2400" dirty="0" smtClean="0"/>
              <a:t>the lower slopes of a mountain barrier whether the moist airflow over the barrier is stable or </a:t>
            </a:r>
            <a:r>
              <a:rPr lang="en-US" sz="2400" dirty="0" smtClean="0"/>
              <a:t>not. The data suggest the 3-part hypothesis: </a:t>
            </a:r>
            <a:endParaRPr lang="en-US" sz="2400" dirty="0" smtClean="0"/>
          </a:p>
          <a:p>
            <a:pPr marL="565150">
              <a:lnSpc>
                <a:spcPct val="160000"/>
              </a:lnSpc>
            </a:pPr>
            <a:r>
              <a:rPr lang="en-US" sz="2400" dirty="0" smtClean="0"/>
              <a:t>In highly unstable flows convection is released</a:t>
            </a:r>
          </a:p>
          <a:p>
            <a:pPr marL="565150"/>
            <a:r>
              <a:rPr lang="en-US" sz="2400" dirty="0" smtClean="0"/>
              <a:t>In nearly neutral or slightly moist unstable flows, the lower and midlevel airflows are “</a:t>
            </a:r>
            <a:r>
              <a:rPr lang="en-US" sz="2400" dirty="0"/>
              <a:t>coupled,</a:t>
            </a:r>
            <a:r>
              <a:rPr lang="en-US" sz="2400" dirty="0" smtClean="0"/>
              <a:t>” and </a:t>
            </a:r>
            <a:r>
              <a:rPr lang="en-US" sz="2400" dirty="0"/>
              <a:t>the cross barrier wind components at lower and </a:t>
            </a:r>
            <a:r>
              <a:rPr lang="en-US" sz="2400" dirty="0" smtClean="0"/>
              <a:t>midlevels </a:t>
            </a:r>
            <a:r>
              <a:rPr lang="en-US" sz="2400" dirty="0"/>
              <a:t>go </a:t>
            </a:r>
            <a:r>
              <a:rPr lang="en-US" sz="2400" dirty="0" smtClean="0"/>
              <a:t>up </a:t>
            </a:r>
            <a:r>
              <a:rPr lang="en-US" sz="2400" dirty="0"/>
              <a:t>and </a:t>
            </a:r>
            <a:r>
              <a:rPr lang="en-US" sz="2400" dirty="0" smtClean="0"/>
              <a:t>over the </a:t>
            </a:r>
            <a:r>
              <a:rPr lang="en-US" sz="2400" dirty="0"/>
              <a:t>barrier in </a:t>
            </a:r>
            <a:r>
              <a:rPr lang="en-US" sz="2400" dirty="0" smtClean="0"/>
              <a:t>unison, and deep lifting and condensation occur</a:t>
            </a:r>
          </a:p>
          <a:p>
            <a:pPr marL="565150"/>
            <a:r>
              <a:rPr lang="en-US" sz="2400" dirty="0" smtClean="0"/>
              <a:t>In stable conditions, the lower flow is retarded or blocked so that it is “decoupled,” </a:t>
            </a:r>
            <a:r>
              <a:rPr lang="en-US" sz="2400" dirty="0" err="1" smtClean="0"/>
              <a:t>i</a:t>
            </a:r>
            <a:r>
              <a:rPr lang="en-US" sz="2400" dirty="0" smtClean="0"/>
              <a:t>. e. separated from the midlevel flow by a shear layer, and overturning in the shear layer contributes to windward-side enhancement of the precipitation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09430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22300" y="177800"/>
            <a:ext cx="7950200" cy="1358900"/>
          </a:xfrm>
          <a:prstGeom prst="roundRect">
            <a:avLst/>
          </a:prstGeom>
          <a:solidFill>
            <a:srgbClr val="649F76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black"/>
                </a:solidFill>
              </a:rPr>
              <a:t>Thes</a:t>
            </a:r>
            <a:r>
              <a:rPr lang="en-US" sz="3200" dirty="0" smtClean="0">
                <a:solidFill>
                  <a:prstClr val="black"/>
                </a:solidFill>
              </a:rPr>
              <a:t>e c</a:t>
            </a:r>
            <a:r>
              <a:rPr lang="en-US" sz="3200" dirty="0" smtClean="0">
                <a:solidFill>
                  <a:prstClr val="black"/>
                </a:solidFill>
              </a:rPr>
              <a:t>onceptual </a:t>
            </a:r>
            <a:r>
              <a:rPr lang="en-US" sz="3200" dirty="0" smtClean="0">
                <a:solidFill>
                  <a:prstClr val="black"/>
                </a:solidFill>
              </a:rPr>
              <a:t>models </a:t>
            </a:r>
            <a:r>
              <a:rPr lang="en-US" sz="3200" dirty="0" smtClean="0">
                <a:solidFill>
                  <a:prstClr val="black"/>
                </a:solidFill>
              </a:rPr>
              <a:t>can be tested if DOW is added to the NASA OLYMPEX network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2600"/>
            <a:ext cx="9144000" cy="410993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83931" y="1868705"/>
            <a:ext cx="2554700" cy="2043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99942" y="1756665"/>
            <a:ext cx="1884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Coupled flow case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842933" y="1831314"/>
            <a:ext cx="2105849" cy="2472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833301" y="1756665"/>
            <a:ext cx="2114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Decoupled flow case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350000" y="6166556"/>
            <a:ext cx="2555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Rotunno and Houze 2007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668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22300" y="177800"/>
            <a:ext cx="7950200" cy="1358900"/>
          </a:xfrm>
          <a:prstGeom prst="roundRect">
            <a:avLst/>
          </a:prstGeom>
          <a:solidFill>
            <a:srgbClr val="649F76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black"/>
                </a:solidFill>
              </a:rPr>
              <a:t>NASA’s OLYMPEX network</a:t>
            </a:r>
            <a:endParaRPr lang="en-US" sz="3200" dirty="0" smtClean="0">
              <a:solidFill>
                <a:prstClr val="black"/>
              </a:solidFill>
            </a:endParaRPr>
          </a:p>
        </p:txBody>
      </p:sp>
      <p:pic>
        <p:nvPicPr>
          <p:cNvPr id="2" name="Picture 1" descr="F07_v06_CMYK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454" y="1879599"/>
            <a:ext cx="4866546" cy="4553891"/>
          </a:xfrm>
          <a:prstGeom prst="rect">
            <a:avLst/>
          </a:prstGeom>
        </p:spPr>
      </p:pic>
      <p:sp>
        <p:nvSpPr>
          <p:cNvPr id="5" name="Content Placeholder 6"/>
          <p:cNvSpPr>
            <a:spLocks noGrp="1"/>
          </p:cNvSpPr>
          <p:nvPr>
            <p:ph idx="1"/>
          </p:nvPr>
        </p:nvSpPr>
        <p:spPr>
          <a:xfrm>
            <a:off x="177800" y="1922741"/>
            <a:ext cx="4114800" cy="4655859"/>
          </a:xfrm>
        </p:spPr>
        <p:txBody>
          <a:bodyPr>
            <a:normAutofit fontScale="62500" lnSpcReduction="20000"/>
          </a:bodyPr>
          <a:lstStyle/>
          <a:p>
            <a:r>
              <a:rPr lang="en-US" sz="2400" dirty="0"/>
              <a:t>NPOL will do RHI’s in the indicated </a:t>
            </a:r>
            <a:r>
              <a:rPr lang="en-US" sz="2400" dirty="0" smtClean="0"/>
              <a:t>sector but will not see lower levels in the </a:t>
            </a:r>
            <a:r>
              <a:rPr lang="en-US" sz="2400" dirty="0" smtClean="0"/>
              <a:t>valley</a:t>
            </a:r>
            <a:endParaRPr lang="en-US" sz="2400" dirty="0"/>
          </a:p>
          <a:p>
            <a:r>
              <a:rPr lang="en-US" sz="2400" dirty="0" smtClean="0"/>
              <a:t>DOW will be embedded in the concentrated area of observations on the SW side to observe the lower level airflow and microphysics below the lowest scans seen by </a:t>
            </a:r>
            <a:r>
              <a:rPr lang="en-US" sz="2400" dirty="0" smtClean="0"/>
              <a:t>NPOL</a:t>
            </a:r>
          </a:p>
          <a:p>
            <a:r>
              <a:rPr lang="en-US" sz="2400" dirty="0" smtClean="0"/>
              <a:t>DOW will operate as it did in MAP, located in a valley, performing RHI scans looking up &amp; down the valley</a:t>
            </a:r>
          </a:p>
          <a:p>
            <a:r>
              <a:rPr lang="en-US" sz="2400" dirty="0" smtClean="0"/>
              <a:t>This simple strategy was highly successful in identifying the coupled and uncoupled regimes in MAP</a:t>
            </a:r>
          </a:p>
          <a:p>
            <a:r>
              <a:rPr lang="en-US" sz="2400" dirty="0" smtClean="0"/>
              <a:t>This strategy will test the generality of the MAP &amp; IMPROVE II results</a:t>
            </a:r>
          </a:p>
          <a:p>
            <a:r>
              <a:rPr lang="en-US" sz="2400" dirty="0" smtClean="0"/>
              <a:t>The polarimetric capability of the current DOW (not available for MAP) will allow the microphysics and dynamics to be documented simultaneously</a:t>
            </a:r>
          </a:p>
          <a:p>
            <a:r>
              <a:rPr lang="en-US" sz="2400" dirty="0" smtClean="0"/>
              <a:t>This network is for ground validation of GPM and without DOW will not test the hypotheses arising from MAP and IMPROVE II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249413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22300" y="177800"/>
            <a:ext cx="7950200" cy="1358900"/>
          </a:xfrm>
          <a:prstGeom prst="roundRect">
            <a:avLst/>
          </a:prstGeom>
          <a:solidFill>
            <a:srgbClr val="649F76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black"/>
                </a:solidFill>
              </a:rPr>
              <a:t>Proposed DOW location relative to other OLYMPEX radars</a:t>
            </a:r>
            <a:endParaRPr lang="en-US" sz="3200" dirty="0"/>
          </a:p>
        </p:txBody>
      </p:sp>
      <p:pic>
        <p:nvPicPr>
          <p:cNvPr id="3" name="Picture 2" descr="FXX_radar-only_v02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817" y="2133600"/>
            <a:ext cx="3726503" cy="3487091"/>
          </a:xfrm>
          <a:prstGeom prst="rect">
            <a:avLst/>
          </a:prstGeom>
        </p:spPr>
      </p:pic>
      <p:sp>
        <p:nvSpPr>
          <p:cNvPr id="5" name="Content Placeholder 6"/>
          <p:cNvSpPr>
            <a:spLocks noGrp="1"/>
          </p:cNvSpPr>
          <p:nvPr>
            <p:ph idx="1"/>
          </p:nvPr>
        </p:nvSpPr>
        <p:spPr>
          <a:xfrm>
            <a:off x="254000" y="1911329"/>
            <a:ext cx="5194300" cy="4422540"/>
          </a:xfrm>
        </p:spPr>
        <p:txBody>
          <a:bodyPr>
            <a:normAutofit fontScale="70000" lnSpcReduction="20000"/>
          </a:bodyPr>
          <a:lstStyle/>
          <a:p>
            <a:r>
              <a:rPr lang="en-US" sz="2400" dirty="0" smtClean="0"/>
              <a:t>The NWS WSR</a:t>
            </a:r>
            <a:r>
              <a:rPr lang="en-US" sz="2400" dirty="0"/>
              <a:t>-88D will provide </a:t>
            </a:r>
            <a:r>
              <a:rPr lang="en-US" sz="2400" dirty="0" smtClean="0"/>
              <a:t>background surveillance </a:t>
            </a:r>
            <a:r>
              <a:rPr lang="en-US" sz="2400" dirty="0"/>
              <a:t>on the SW </a:t>
            </a:r>
            <a:r>
              <a:rPr lang="en-US" sz="2400" dirty="0" smtClean="0"/>
              <a:t>side of the Olympics</a:t>
            </a:r>
            <a:endParaRPr lang="en-US" sz="2400" dirty="0"/>
          </a:p>
          <a:p>
            <a:r>
              <a:rPr lang="en-US" sz="2400" dirty="0" smtClean="0"/>
              <a:t>A Canadian </a:t>
            </a:r>
            <a:r>
              <a:rPr lang="en-US" sz="2400" dirty="0"/>
              <a:t>X-band </a:t>
            </a:r>
            <a:r>
              <a:rPr lang="en-US" sz="2400" dirty="0" smtClean="0"/>
              <a:t>polarimetric radar will </a:t>
            </a:r>
            <a:r>
              <a:rPr lang="en-US" sz="2400" dirty="0"/>
              <a:t>look at the NE side of the </a:t>
            </a:r>
            <a:r>
              <a:rPr lang="en-US" sz="2400" dirty="0" smtClean="0"/>
              <a:t>Olympics to provide comparison between the windward and lee sides of the Olympics</a:t>
            </a:r>
          </a:p>
          <a:p>
            <a:r>
              <a:rPr lang="en-US" sz="2400" dirty="0" smtClean="0"/>
              <a:t>NPOL </a:t>
            </a:r>
            <a:r>
              <a:rPr lang="en-US" sz="2400" dirty="0" smtClean="0"/>
              <a:t>will look up the Quinault Valley on the SW side of </a:t>
            </a:r>
            <a:r>
              <a:rPr lang="en-US" sz="2400" dirty="0"/>
              <a:t>the </a:t>
            </a:r>
            <a:r>
              <a:rPr lang="en-US" sz="2400" dirty="0" smtClean="0"/>
              <a:t>Olympics with sectors of RHIs, </a:t>
            </a:r>
            <a:r>
              <a:rPr lang="en-US" sz="2400" dirty="0" smtClean="0"/>
              <a:t>but lower elevation angles will be </a:t>
            </a:r>
            <a:r>
              <a:rPr lang="en-US" sz="2400" dirty="0" smtClean="0"/>
              <a:t>blocked.</a:t>
            </a:r>
            <a:endParaRPr lang="en-US" sz="2400" dirty="0"/>
          </a:p>
          <a:p>
            <a:r>
              <a:rPr lang="en-US" sz="2400" dirty="0" smtClean="0"/>
              <a:t>DOW will be located in the valley to observe the lower elevations, where many key processes </a:t>
            </a:r>
            <a:r>
              <a:rPr lang="en-US" sz="2400" dirty="0" smtClean="0"/>
              <a:t>occur, and the Doppler and polarimetric data will combine with the NPOL to provide a complete documentation</a:t>
            </a:r>
          </a:p>
          <a:p>
            <a:r>
              <a:rPr lang="en-US" sz="2400" dirty="0" smtClean="0"/>
              <a:t>The combined NPOL/DOW observations on the SW side will test the generality of the processes observed in MAP </a:t>
            </a:r>
          </a:p>
          <a:p>
            <a:r>
              <a:rPr lang="en-US" sz="2400" dirty="0" smtClean="0"/>
              <a:t>The observations will be robust enough to show whether different processes occur here than were seen in MAP and IMPROVE II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40857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24206</TotalTime>
  <Words>607</Words>
  <Application>Microsoft Macintosh PowerPoint</Application>
  <PresentationFormat>On-screen Show (4:3)</PresentationFormat>
  <Paragraphs>31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Washington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OLYMPEX: A Ground Validation Program on the Olympic Peninsula in the Pacific NW </dc:title>
  <dc:creator>Lynn McMurdie</dc:creator>
  <cp:lastModifiedBy>Robert Houze</cp:lastModifiedBy>
  <cp:revision>81</cp:revision>
  <dcterms:created xsi:type="dcterms:W3CDTF">2014-05-22T14:36:38Z</dcterms:created>
  <dcterms:modified xsi:type="dcterms:W3CDTF">2014-08-19T04:33:28Z</dcterms:modified>
</cp:coreProperties>
</file>