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13"/>
  </p:notesMasterIdLst>
  <p:sldIdLst>
    <p:sldId id="256" r:id="rId2"/>
    <p:sldId id="257" r:id="rId3"/>
    <p:sldId id="355" r:id="rId4"/>
    <p:sldId id="356" r:id="rId5"/>
    <p:sldId id="360" r:id="rId6"/>
    <p:sldId id="357" r:id="rId7"/>
    <p:sldId id="362" r:id="rId8"/>
    <p:sldId id="361" r:id="rId9"/>
    <p:sldId id="364" r:id="rId10"/>
    <p:sldId id="363" r:id="rId11"/>
    <p:sldId id="358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FFE8"/>
    <a:srgbClr val="C5C640"/>
    <a:srgbClr val="2273C6"/>
    <a:srgbClr val="649F76"/>
    <a:srgbClr val="D7FFE7"/>
    <a:srgbClr val="C9FFC8"/>
    <a:srgbClr val="ADFC8D"/>
    <a:srgbClr val="CD38CA"/>
    <a:srgbClr val="889F66"/>
    <a:srgbClr val="82F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119" autoAdjust="0"/>
  </p:normalViewPr>
  <p:slideViewPr>
    <p:cSldViewPr snapToGrid="0" showGuides="1">
      <p:cViewPr varScale="1">
        <p:scale>
          <a:sx n="114" d="100"/>
          <a:sy n="114" d="100"/>
        </p:scale>
        <p:origin x="-640" y="-96"/>
      </p:cViewPr>
      <p:guideLst>
        <p:guide orient="horz" pos="216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8C181-C94D-7E40-A99F-2BEA9C251710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A6BC-10F1-E54A-B5BF-CCE406699D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9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6A371-2388-524B-BD7F-B53E90A06E62}" type="datetimeFigureOut">
              <a:rPr lang="en-US" smtClean="0"/>
              <a:pPr/>
              <a:t>8/2/14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82DDA-DD09-EA4E-A7E2-24633559E22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2.emf"/><Relationship Id="rId5" Type="http://schemas.openxmlformats.org/officeDocument/2006/relationships/image" Target="../media/image1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508000" y="704849"/>
            <a:ext cx="8229600" cy="17018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622299"/>
            <a:ext cx="8204200" cy="1866901"/>
          </a:xfrm>
          <a:noFill/>
        </p:spPr>
        <p:txBody>
          <a:bodyPr>
            <a:normAutofit/>
          </a:bodyPr>
          <a:lstStyle/>
          <a:p>
            <a:r>
              <a:rPr lang="en-US" sz="3200" dirty="0" smtClean="0"/>
              <a:t>Request to Deploy One DOW in OLYMPEX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9401" y="3178684"/>
            <a:ext cx="6762749" cy="967504"/>
          </a:xfrm>
          <a:noFill/>
        </p:spPr>
        <p:txBody>
          <a:bodyPr>
            <a:normAutofit lnSpcReduction="10000"/>
          </a:bodyPr>
          <a:lstStyle/>
          <a:p>
            <a:pPr algn="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PI Robert Houze</a:t>
            </a:r>
          </a:p>
          <a:p>
            <a:pPr algn="r"/>
            <a:r>
              <a:rPr lang="en-US" sz="2353" dirty="0" smtClean="0">
                <a:solidFill>
                  <a:schemeClr val="accent3">
                    <a:lumMod val="50000"/>
                  </a:schemeClr>
                </a:solidFill>
              </a:rPr>
              <a:t>University of Washington </a:t>
            </a:r>
            <a:endParaRPr lang="en-US" sz="2353" dirty="0" smtClean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569501" y="4370047"/>
            <a:ext cx="12074659" cy="2214283"/>
            <a:chOff x="19203903" y="4370047"/>
            <a:chExt cx="12074659" cy="2214283"/>
          </a:xfrm>
        </p:grpSpPr>
        <p:pic>
          <p:nvPicPr>
            <p:cNvPr id="7" name="Picture 6" descr="bunch_field_maple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46348" y="4381639"/>
              <a:ext cx="2932214" cy="2199161"/>
            </a:xfrm>
            <a:prstGeom prst="rect">
              <a:avLst/>
            </a:prstGeom>
          </p:spPr>
        </p:pic>
        <p:pic>
          <p:nvPicPr>
            <p:cNvPr id="8" name="Picture 7" descr="_MG_0495_0496_pano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83532" y="4374132"/>
              <a:ext cx="5879748" cy="2210198"/>
            </a:xfrm>
            <a:prstGeom prst="rect">
              <a:avLst/>
            </a:prstGeom>
          </p:spPr>
        </p:pic>
        <p:pic>
          <p:nvPicPr>
            <p:cNvPr id="9" name="Picture 8" descr="seastack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03903" y="4370047"/>
              <a:ext cx="3294239" cy="219646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9721901" y="4522447"/>
            <a:ext cx="12074659" cy="2214283"/>
            <a:chOff x="19203903" y="4370047"/>
            <a:chExt cx="12074659" cy="2214283"/>
          </a:xfrm>
        </p:grpSpPr>
        <p:pic>
          <p:nvPicPr>
            <p:cNvPr id="11" name="Picture 10" descr="bunch_field_maples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46348" y="4381639"/>
              <a:ext cx="2932214" cy="2199161"/>
            </a:xfrm>
            <a:prstGeom prst="rect">
              <a:avLst/>
            </a:prstGeom>
          </p:spPr>
        </p:pic>
        <p:pic>
          <p:nvPicPr>
            <p:cNvPr id="12" name="Picture 11" descr="_MG_0495_0496_pano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83532" y="4374132"/>
              <a:ext cx="5879748" cy="2210198"/>
            </a:xfrm>
            <a:prstGeom prst="rect">
              <a:avLst/>
            </a:prstGeom>
          </p:spPr>
        </p:pic>
        <p:pic>
          <p:nvPicPr>
            <p:cNvPr id="13" name="Picture 12" descr="seastacks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03903" y="4370047"/>
              <a:ext cx="3294239" cy="219646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282700" y="4949826"/>
            <a:ext cx="7010400" cy="1216023"/>
            <a:chOff x="1270000" y="2816226"/>
            <a:chExt cx="7010400" cy="1216023"/>
          </a:xfrm>
        </p:grpSpPr>
        <p:pic>
          <p:nvPicPr>
            <p:cNvPr id="18" name="Picture 17" descr="forest_understory2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5300" y="2816226"/>
              <a:ext cx="1841500" cy="1209675"/>
            </a:xfrm>
            <a:prstGeom prst="rect">
              <a:avLst/>
            </a:prstGeom>
          </p:spPr>
        </p:pic>
        <p:pic>
          <p:nvPicPr>
            <p:cNvPr id="20" name="Picture 19" descr="MtCarrie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3200" y="2819401"/>
              <a:ext cx="1727200" cy="1212124"/>
            </a:xfrm>
            <a:prstGeom prst="rect">
              <a:avLst/>
            </a:prstGeom>
          </p:spPr>
        </p:pic>
        <p:pic>
          <p:nvPicPr>
            <p:cNvPr id="21" name="Picture 20" descr="hoh_valley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0000" y="2817622"/>
              <a:ext cx="1765807" cy="1208278"/>
            </a:xfrm>
            <a:prstGeom prst="rect">
              <a:avLst/>
            </a:prstGeom>
          </p:spPr>
        </p:pic>
        <p:pic>
          <p:nvPicPr>
            <p:cNvPr id="22" name="Picture 21" descr="rialto_beach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4100" y="2822574"/>
              <a:ext cx="1727200" cy="1209675"/>
            </a:xfrm>
            <a:prstGeom prst="rect">
              <a:avLst/>
            </a:prstGeom>
          </p:spPr>
        </p:pic>
      </p:grpSp>
      <p:pic>
        <p:nvPicPr>
          <p:cNvPr id="25" name="Picture 24" descr="logo_image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600" y="2589835"/>
            <a:ext cx="2413000" cy="2045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Example of a decoupled flow observed by DOW in MAP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196418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RHI from DOW pointing upslope in the Alps in MAP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997" y="2770818"/>
            <a:ext cx="9143003" cy="2954418"/>
            <a:chOff x="499" y="2503460"/>
            <a:chExt cx="9143003" cy="2954418"/>
          </a:xfrm>
        </p:grpSpPr>
        <p:grpSp>
          <p:nvGrpSpPr>
            <p:cNvPr id="18" name="Group 17"/>
            <p:cNvGrpSpPr/>
            <p:nvPr/>
          </p:nvGrpSpPr>
          <p:grpSpPr>
            <a:xfrm>
              <a:off x="499" y="2503460"/>
              <a:ext cx="9143003" cy="2954418"/>
              <a:chOff x="996" y="2584455"/>
              <a:chExt cx="9143003" cy="2954418"/>
            </a:xfrm>
          </p:grpSpPr>
          <p:graphicFrame>
            <p:nvGraphicFramePr>
              <p:cNvPr id="2" name="Object 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99473528"/>
                  </p:ext>
                </p:extLst>
              </p:nvPr>
            </p:nvGraphicFramePr>
            <p:xfrm>
              <a:off x="5524500" y="3124200"/>
              <a:ext cx="127000" cy="1905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7" name="Equation" r:id="rId3" imgW="127000" imgH="190500" progId="Equation.DSMT4">
                      <p:embed/>
                    </p:oleObj>
                  </mc:Choice>
                  <mc:Fallback>
                    <p:oleObj name="Equation" r:id="rId3" imgW="127000" imgH="1905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5524500" y="3124200"/>
                            <a:ext cx="127000" cy="1905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/>
              <a:srcRect l="5017" t="65949" r="4710" b="3350"/>
              <a:stretch/>
            </p:blipFill>
            <p:spPr>
              <a:xfrm>
                <a:off x="996" y="2584455"/>
                <a:ext cx="9143003" cy="2954418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999117" y="4779016"/>
                <a:ext cx="14240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/>
                  <a:t>Downslope flow</a:t>
                </a:r>
                <a:endParaRPr lang="en-US" sz="1400" b="1" i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210427" y="4630638"/>
                <a:ext cx="8120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/>
                  <a:t>Melting</a:t>
                </a:r>
                <a:endParaRPr lang="en-US" sz="1400" b="1" i="1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99117" y="4597219"/>
                <a:ext cx="10679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/>
                  <a:t>Shear</a:t>
                </a:r>
                <a:r>
                  <a:rPr lang="en-US" sz="1400" i="1" dirty="0" smtClean="0"/>
                  <a:t> </a:t>
                </a:r>
                <a:r>
                  <a:rPr lang="en-US" sz="1400" b="1" i="1" dirty="0" smtClean="0"/>
                  <a:t>layer</a:t>
                </a:r>
                <a:endParaRPr lang="en-US" sz="1400" b="1" i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99117" y="4374420"/>
                <a:ext cx="119963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i="1" dirty="0" smtClean="0"/>
                  <a:t>Upslope flow</a:t>
                </a:r>
                <a:endParaRPr lang="en-US" sz="1400" b="1" i="1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247795" y="2966772"/>
              <a:ext cx="1534495" cy="369332"/>
            </a:xfrm>
            <a:prstGeom prst="rect">
              <a:avLst/>
            </a:prstGeom>
            <a:solidFill>
              <a:srgbClr val="D6FFE8"/>
            </a:solidFill>
            <a:ln w="190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Radial velocity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32459" y="3022471"/>
              <a:ext cx="1223412" cy="369332"/>
            </a:xfrm>
            <a:prstGeom prst="rect">
              <a:avLst/>
            </a:prstGeom>
            <a:solidFill>
              <a:srgbClr val="D6FFE8"/>
            </a:solidFill>
            <a:ln w="19050" cmpd="sng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Reflectivity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0" y="614814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From Steiner et al. (2003)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51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Summary of the proposed deployment in its historical context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79261" y="2094304"/>
            <a:ext cx="8705173" cy="4277718"/>
          </a:xfrm>
        </p:spPr>
        <p:txBody>
          <a:bodyPr>
            <a:normAutofit fontScale="77500" lnSpcReduction="20000"/>
          </a:bodyPr>
          <a:lstStyle/>
          <a:p>
            <a:r>
              <a:rPr lang="en-US" sz="2400" b="1" u="sng" dirty="0" smtClean="0"/>
              <a:t>1999</a:t>
            </a:r>
            <a:r>
              <a:rPr lang="en-US" sz="2400" u="sng" dirty="0" smtClean="0"/>
              <a:t>: DOW paired with S-Pol in MAP showed</a:t>
            </a:r>
            <a:endParaRPr lang="en-US" sz="2400" u="sng" dirty="0" smtClean="0"/>
          </a:p>
          <a:p>
            <a:pPr lvl="1"/>
            <a:r>
              <a:rPr lang="en-US" sz="2000" dirty="0" smtClean="0"/>
              <a:t>Coupled flow in neutral to slightly unstable conditions</a:t>
            </a:r>
          </a:p>
          <a:p>
            <a:pPr lvl="1"/>
            <a:r>
              <a:rPr lang="en-US" sz="2000" dirty="0" smtClean="0"/>
              <a:t>Decoupled flow in more stable situations</a:t>
            </a:r>
          </a:p>
          <a:p>
            <a:pPr lvl="1"/>
            <a:r>
              <a:rPr lang="en-US" sz="2000" dirty="0" smtClean="0"/>
              <a:t>Reflectivity suggested different microphysics in coupled and decoupled flows</a:t>
            </a:r>
            <a:endParaRPr lang="en-US" sz="2000" dirty="0" smtClean="0"/>
          </a:p>
          <a:p>
            <a:pPr marL="346075" indent="-346075"/>
            <a:r>
              <a:rPr lang="en-US" sz="2400" b="1" u="sng" dirty="0" smtClean="0"/>
              <a:t>2001</a:t>
            </a:r>
            <a:r>
              <a:rPr lang="en-US" sz="2400" u="sng" dirty="0" smtClean="0"/>
              <a:t>: S-Pol in IMPROVE II</a:t>
            </a:r>
            <a:r>
              <a:rPr lang="en-US" sz="2400" dirty="0" smtClean="0"/>
              <a:t> </a:t>
            </a:r>
          </a:p>
          <a:p>
            <a:pPr marL="746125" lvl="1" indent="-346075"/>
            <a:r>
              <a:rPr lang="en-US" sz="2000" dirty="0" smtClean="0"/>
              <a:t>indicated flows similar </a:t>
            </a:r>
            <a:r>
              <a:rPr lang="en-US" sz="2000" dirty="0" smtClean="0"/>
              <a:t>to those in MAP but </a:t>
            </a:r>
            <a:r>
              <a:rPr lang="en-US" sz="2000" dirty="0" smtClean="0"/>
              <a:t>DOW was not deployed</a:t>
            </a:r>
            <a:endParaRPr lang="en-US" sz="2000" dirty="0" smtClean="0"/>
          </a:p>
          <a:p>
            <a:pPr marL="346075" indent="-346075"/>
            <a:r>
              <a:rPr lang="en-US" sz="2400" b="1" u="sng" dirty="0" smtClean="0"/>
              <a:t>2010</a:t>
            </a:r>
            <a:r>
              <a:rPr lang="en-US" sz="2400" u="sng" dirty="0" smtClean="0"/>
              <a:t>: Scanning C-band in SNOWV</a:t>
            </a:r>
            <a:r>
              <a:rPr lang="en-US" sz="2400" u="sng" dirty="0" smtClean="0"/>
              <a:t>-10 </a:t>
            </a:r>
            <a:endParaRPr lang="en-US" sz="2400" u="sng" dirty="0" smtClean="0"/>
          </a:p>
          <a:p>
            <a:pPr marL="746125" lvl="1" indent="-346075"/>
            <a:r>
              <a:rPr lang="en-US" sz="2000" dirty="0" smtClean="0"/>
              <a:t>Project during </a:t>
            </a:r>
            <a:r>
              <a:rPr lang="en-US" sz="2000" dirty="0" smtClean="0"/>
              <a:t>2010 </a:t>
            </a:r>
            <a:r>
              <a:rPr lang="en-US" sz="2000" dirty="0" smtClean="0"/>
              <a:t>Winter Olympic </a:t>
            </a:r>
            <a:r>
              <a:rPr lang="en-US" sz="2000" dirty="0" smtClean="0"/>
              <a:t>Games (results as yet unpublished) </a:t>
            </a:r>
          </a:p>
          <a:p>
            <a:pPr marL="746125" lvl="1" indent="-346075"/>
            <a:r>
              <a:rPr lang="en-US" sz="2000" dirty="0"/>
              <a:t>I</a:t>
            </a:r>
            <a:r>
              <a:rPr lang="en-US" sz="2000" dirty="0" smtClean="0"/>
              <a:t>ndicated that flows </a:t>
            </a:r>
            <a:r>
              <a:rPr lang="en-US" sz="2000" dirty="0" smtClean="0"/>
              <a:t>over west coast mountains </a:t>
            </a:r>
            <a:r>
              <a:rPr lang="en-US" sz="2000" dirty="0" smtClean="0"/>
              <a:t>of British Columbia can </a:t>
            </a:r>
            <a:r>
              <a:rPr lang="en-US" sz="2000" dirty="0" smtClean="0"/>
              <a:t>occasionally be strongly </a:t>
            </a:r>
            <a:r>
              <a:rPr lang="en-US" sz="2000" dirty="0" smtClean="0"/>
              <a:t>decoupled as in MAP. DOW was  not deployed.</a:t>
            </a:r>
            <a:endParaRPr lang="en-US" sz="2000" dirty="0" smtClean="0"/>
          </a:p>
          <a:p>
            <a:r>
              <a:rPr lang="en-US" sz="2400" b="1" u="sng" dirty="0" smtClean="0"/>
              <a:t>2015</a:t>
            </a:r>
            <a:r>
              <a:rPr lang="en-US" sz="2400" u="sng" dirty="0" smtClean="0"/>
              <a:t>: DOW in OLYMPEX</a:t>
            </a:r>
          </a:p>
          <a:p>
            <a:pPr lvl="1"/>
            <a:r>
              <a:rPr lang="en-US" sz="2000" dirty="0" smtClean="0"/>
              <a:t>DOW will provide key new evidence </a:t>
            </a:r>
            <a:r>
              <a:rPr lang="en-US" sz="2000" dirty="0" smtClean="0"/>
              <a:t>indicating the generality, or otherwise, of coupled and decoupled </a:t>
            </a:r>
            <a:r>
              <a:rPr lang="en-US" sz="2000" dirty="0" smtClean="0"/>
              <a:t>flows involved in the orographic enhancement </a:t>
            </a:r>
            <a:r>
              <a:rPr lang="en-US" sz="2000" dirty="0" smtClean="0"/>
              <a:t>of frontal </a:t>
            </a:r>
            <a:r>
              <a:rPr lang="en-US" sz="2000" dirty="0" smtClean="0"/>
              <a:t>precipitation</a:t>
            </a:r>
          </a:p>
          <a:p>
            <a:pPr lvl="1"/>
            <a:r>
              <a:rPr lang="en-US" sz="2000" dirty="0" smtClean="0"/>
              <a:t>DOW’s dual polarization </a:t>
            </a:r>
            <a:r>
              <a:rPr lang="en-US" sz="2000" dirty="0"/>
              <a:t>will allow better inference of the microphysics occurring in the coupled and decoupled flows than was possible in </a:t>
            </a:r>
            <a:r>
              <a:rPr lang="en-US" sz="2000" dirty="0" smtClean="0"/>
              <a:t>MAP</a:t>
            </a:r>
          </a:p>
          <a:p>
            <a:pPr lvl="1"/>
            <a:r>
              <a:rPr lang="en-US" sz="2000" dirty="0" smtClean="0"/>
              <a:t>DOW deployed in OLYMPEX will allow this line of NSF research to reach its next level with a minimum of cost to NSF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5730825"/>
              </p:ext>
            </p:extLst>
          </p:nvPr>
        </p:nvGraphicFramePr>
        <p:xfrm>
          <a:off x="5524500" y="31242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3" imgW="127000" imgH="190500" progId="Equation.DSMT4">
                  <p:embed/>
                </p:oleObj>
              </mc:Choice>
              <mc:Fallback>
                <p:oleObj name="Equation" r:id="rId3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00" y="31242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116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Relationship to NSF research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2100" y="1714352"/>
            <a:ext cx="8455886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PI has an ongoing NSF grant to study orographic effects on precipitation</a:t>
            </a:r>
          </a:p>
          <a:p>
            <a:r>
              <a:rPr lang="en-US" sz="2400" dirty="0" smtClean="0"/>
              <a:t>Fronts passing over the Alps, Cascades, Sierras, and Andes are a focus of this research</a:t>
            </a:r>
          </a:p>
          <a:p>
            <a:r>
              <a:rPr lang="en-US" sz="2400" dirty="0" smtClean="0"/>
              <a:t>The research is related to the PI’s deployments of S-Pol and DOW in MAP and IMPROVE II</a:t>
            </a:r>
          </a:p>
          <a:p>
            <a:r>
              <a:rPr lang="en-US" sz="2400" dirty="0" smtClean="0"/>
              <a:t>Those field projects led to working hypotheses about the mechanisms of enhancement of precipitation by fronts passing over mountain ranges</a:t>
            </a:r>
          </a:p>
          <a:p>
            <a:r>
              <a:rPr lang="en-US" sz="2400" dirty="0" smtClean="0"/>
              <a:t>This simple deployment of a single DOW will allow these hypotheses derived from earlier NSF projects to be tested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NASA’s OLYMPEX in Autumn 2015 is a unique opportunity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2100" y="1714352"/>
            <a:ext cx="8455886" cy="489215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OLYMPEX is a NASA ground validation campaign for the recently launched GPM satellite</a:t>
            </a:r>
          </a:p>
          <a:p>
            <a:r>
              <a:rPr lang="en-US" sz="2400" dirty="0" smtClean="0"/>
              <a:t>The NPOL radar (similar to S-Pol) will be sited to make dual polarimetric Doppler radar measurements over the windward slopes of the Olympic Mountains</a:t>
            </a:r>
          </a:p>
          <a:p>
            <a:r>
              <a:rPr lang="en-US" sz="2400" dirty="0" smtClean="0"/>
              <a:t>The NASA DC-8 aircraft will make airborne radar and passive microwave measurements, similar to those of GPM</a:t>
            </a:r>
          </a:p>
          <a:p>
            <a:r>
              <a:rPr lang="en-US" sz="2400" dirty="0" smtClean="0"/>
              <a:t>The NASA/North Dakota Citation will make microphysical measurements</a:t>
            </a:r>
          </a:p>
          <a:p>
            <a:r>
              <a:rPr lang="en-US" sz="2400" dirty="0" smtClean="0"/>
              <a:t>Numerous ground sites will make rain, snow, and particle size measurements.</a:t>
            </a:r>
          </a:p>
          <a:p>
            <a:r>
              <a:rPr lang="en-US" sz="2400" u="sng" dirty="0" smtClean="0"/>
              <a:t>The DOW will be embedded in this extensive network</a:t>
            </a:r>
            <a:r>
              <a:rPr lang="en-US" sz="2400" dirty="0" smtClean="0"/>
              <a:t>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781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Hypotheses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2100" y="1714352"/>
            <a:ext cx="8455886" cy="489215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Rapid precipitation enhancement of frontal precipitation occurs on the lower slopes of a mountain barrier whether the moist airflow over the barrier is stable or </a:t>
            </a:r>
            <a:r>
              <a:rPr lang="en-US" sz="2400" dirty="0"/>
              <a:t>not </a:t>
            </a:r>
            <a:endParaRPr lang="en-US" sz="2400" dirty="0" smtClean="0"/>
          </a:p>
          <a:p>
            <a:r>
              <a:rPr lang="en-US" sz="2400" dirty="0" smtClean="0"/>
              <a:t>In highly unstable flows convection is released</a:t>
            </a:r>
          </a:p>
          <a:p>
            <a:r>
              <a:rPr lang="en-US" sz="2400" dirty="0" smtClean="0"/>
              <a:t>In nearly neutral or slightly moist unstable flows, the lower and midlevel airflows are “</a:t>
            </a:r>
            <a:r>
              <a:rPr lang="en-US" sz="2400" dirty="0"/>
              <a:t>coupled,</a:t>
            </a:r>
            <a:r>
              <a:rPr lang="en-US" sz="2400" dirty="0" smtClean="0"/>
              <a:t>” and </a:t>
            </a:r>
            <a:r>
              <a:rPr lang="en-US" sz="2400" dirty="0"/>
              <a:t>the cross barrier wind components at lower and </a:t>
            </a:r>
            <a:r>
              <a:rPr lang="en-US" sz="2400" dirty="0" smtClean="0"/>
              <a:t>midlevels </a:t>
            </a:r>
            <a:r>
              <a:rPr lang="en-US" sz="2400" dirty="0"/>
              <a:t>go </a:t>
            </a:r>
            <a:r>
              <a:rPr lang="en-US" sz="2400" dirty="0" smtClean="0"/>
              <a:t>up </a:t>
            </a:r>
            <a:r>
              <a:rPr lang="en-US" sz="2400" dirty="0"/>
              <a:t>and </a:t>
            </a:r>
            <a:r>
              <a:rPr lang="en-US" sz="2400" dirty="0" smtClean="0"/>
              <a:t>over the </a:t>
            </a:r>
            <a:r>
              <a:rPr lang="en-US" sz="2400" dirty="0"/>
              <a:t>barrier in </a:t>
            </a:r>
            <a:r>
              <a:rPr lang="en-US" sz="2400" dirty="0" smtClean="0"/>
              <a:t>unison, and deep lifting and condensation occur</a:t>
            </a:r>
          </a:p>
          <a:p>
            <a:r>
              <a:rPr lang="en-US" sz="2400" dirty="0" smtClean="0"/>
              <a:t>In stable conditions, the lower flow is retarded or blocked so that it is “decoupled,” </a:t>
            </a:r>
            <a:r>
              <a:rPr lang="en-US" sz="2400" dirty="0" err="1" smtClean="0"/>
              <a:t>i</a:t>
            </a:r>
            <a:r>
              <a:rPr lang="en-US" sz="2400" dirty="0" smtClean="0"/>
              <a:t>. e. separated from the midlevel flow by a shear layer, and overturning in the shear layer contributes to windward-side enhancement of the precipitation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09430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Conceptual models to test with the DOW observations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41099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3931" y="1868705"/>
            <a:ext cx="2554700" cy="2043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99942" y="1756665"/>
            <a:ext cx="188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Coupled flow case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42933" y="1831314"/>
            <a:ext cx="2105849" cy="247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33301" y="1756665"/>
            <a:ext cx="2114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Decoupled flow case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50000" y="6166556"/>
            <a:ext cx="255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Rotunno and Houze 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66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Testing the hypotheses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2100" y="1714352"/>
            <a:ext cx="8455886" cy="489215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Deployment of the DOW in the Quinault valley will allow observations of the low-level flow, including situations in which the shear layer separating it from the midlevel flow occurs in connection with decoupling</a:t>
            </a:r>
          </a:p>
          <a:p>
            <a:r>
              <a:rPr lang="en-US" sz="2400" dirty="0" smtClean="0"/>
              <a:t>Single Doppler data in RHI sectors looking up and down the valley will allow the windward flow documentation </a:t>
            </a:r>
          </a:p>
          <a:p>
            <a:r>
              <a:rPr lang="en-US" sz="2400" dirty="0" smtClean="0"/>
              <a:t>The reflectivity data associated with the Doppler velocity will allow the precipitation structure to be associated with the velocity structures.</a:t>
            </a:r>
          </a:p>
          <a:p>
            <a:r>
              <a:rPr lang="en-US" sz="2400" dirty="0" smtClean="0"/>
              <a:t>This type of deployment of the DOW was used successfully in MAP and will be used again here with the additional capability of dual polarization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114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NASA’s </a:t>
            </a:r>
            <a:r>
              <a:rPr lang="en-US" sz="3200" dirty="0">
                <a:solidFill>
                  <a:prstClr val="black"/>
                </a:solidFill>
              </a:rPr>
              <a:t>o</a:t>
            </a:r>
            <a:r>
              <a:rPr lang="en-US" sz="3200" dirty="0" smtClean="0">
                <a:solidFill>
                  <a:prstClr val="black"/>
                </a:solidFill>
              </a:rPr>
              <a:t>verall OLYMPEX </a:t>
            </a:r>
            <a:r>
              <a:rPr lang="en-US" sz="3200" dirty="0" smtClean="0">
                <a:solidFill>
                  <a:prstClr val="black"/>
                </a:solidFill>
              </a:rPr>
              <a:t>network</a:t>
            </a:r>
            <a:endParaRPr lang="en-US" sz="3200" dirty="0"/>
          </a:p>
        </p:txBody>
      </p:sp>
      <p:pic>
        <p:nvPicPr>
          <p:cNvPr id="2" name="Picture 1" descr="F07_v06_CMYK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17" y="1710107"/>
            <a:ext cx="5237683" cy="4901184"/>
          </a:xfrm>
          <a:prstGeom prst="rect">
            <a:avLst/>
          </a:prstGeom>
        </p:spPr>
      </p:pic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292100" y="2049741"/>
            <a:ext cx="3545519" cy="422202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NPOL will do RHI’s in the indicated </a:t>
            </a:r>
            <a:r>
              <a:rPr lang="en-US" sz="2400" dirty="0" smtClean="0"/>
              <a:t>sector but will not see lower levels in the valley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DOW will be embedded in the concentrated area of observations on the SW side to observe the lower level airflow and microphysics below the lowest scans seen by NPOL</a:t>
            </a:r>
          </a:p>
        </p:txBody>
      </p:sp>
    </p:spTree>
    <p:extLst>
      <p:ext uri="{BB962C8B-B14F-4D97-AF65-F5344CB8AC3E}">
        <p14:creationId xmlns:p14="http://schemas.microsoft.com/office/powerpoint/2010/main" val="124941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Proposed </a:t>
            </a:r>
            <a:r>
              <a:rPr lang="en-US" sz="3200" dirty="0" smtClean="0">
                <a:solidFill>
                  <a:prstClr val="black"/>
                </a:solidFill>
              </a:rPr>
              <a:t>DOW </a:t>
            </a:r>
            <a:r>
              <a:rPr lang="en-US" sz="3200" dirty="0" smtClean="0">
                <a:solidFill>
                  <a:prstClr val="black"/>
                </a:solidFill>
              </a:rPr>
              <a:t>location relative to other OLYMPEX radars</a:t>
            </a:r>
            <a:endParaRPr lang="en-US" sz="3200" dirty="0"/>
          </a:p>
        </p:txBody>
      </p:sp>
      <p:pic>
        <p:nvPicPr>
          <p:cNvPr id="3" name="Picture 2" descr="FXX_radar-only_v0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317" y="1710107"/>
            <a:ext cx="5237683" cy="4901184"/>
          </a:xfrm>
          <a:prstGeom prst="rect">
            <a:avLst/>
          </a:prstGeom>
        </p:spPr>
      </p:pic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292100" y="1949429"/>
            <a:ext cx="3545519" cy="442254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NPOL </a:t>
            </a:r>
            <a:r>
              <a:rPr lang="en-US" sz="2400" dirty="0" smtClean="0"/>
              <a:t>will look </a:t>
            </a:r>
            <a:r>
              <a:rPr lang="en-US" sz="2400" dirty="0" smtClean="0"/>
              <a:t>up the Quinault Valley on the SW side of </a:t>
            </a:r>
            <a:r>
              <a:rPr lang="en-US" sz="2400" dirty="0"/>
              <a:t>the </a:t>
            </a:r>
            <a:r>
              <a:rPr lang="en-US" sz="2400" dirty="0" smtClean="0"/>
              <a:t>Olympics, but lower elevation angles will be blocked</a:t>
            </a:r>
          </a:p>
          <a:p>
            <a:endParaRPr lang="en-US" sz="2400" dirty="0"/>
          </a:p>
          <a:p>
            <a:r>
              <a:rPr lang="en-US" sz="2400" dirty="0" smtClean="0"/>
              <a:t>DOW will be located in the valley to observe the lower elevations, where many key processes occur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Canadian X-band will look at the NE </a:t>
            </a:r>
            <a:r>
              <a:rPr lang="en-US" sz="2400" dirty="0" smtClean="0"/>
              <a:t>side of the Olympics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WSR-88D will provide surveillance on the SW side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085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22300" y="177800"/>
            <a:ext cx="7950200" cy="1358900"/>
          </a:xfrm>
          <a:prstGeom prst="roundRect">
            <a:avLst/>
          </a:prstGeom>
          <a:solidFill>
            <a:srgbClr val="649F76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black"/>
                </a:solidFill>
              </a:rPr>
              <a:t>Proposed DOW observational </a:t>
            </a:r>
            <a:r>
              <a:rPr lang="en-US" sz="3200" dirty="0" smtClean="0">
                <a:solidFill>
                  <a:prstClr val="black"/>
                </a:solidFill>
              </a:rPr>
              <a:t>strategy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6979" y="2667000"/>
            <a:ext cx="8705173" cy="21677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Operate as in MAP</a:t>
            </a:r>
            <a:endParaRPr lang="en-US" sz="2400" dirty="0" smtClean="0"/>
          </a:p>
          <a:p>
            <a:pPr lvl="1"/>
            <a:r>
              <a:rPr lang="en-US" sz="2000" dirty="0" smtClean="0"/>
              <a:t>DOW located in a valley</a:t>
            </a:r>
          </a:p>
          <a:p>
            <a:pPr lvl="1"/>
            <a:r>
              <a:rPr lang="en-US" sz="2000" dirty="0" smtClean="0"/>
              <a:t>Perform RHI scans looking up and down the valley</a:t>
            </a:r>
          </a:p>
          <a:p>
            <a:pPr lvl="1"/>
            <a:r>
              <a:rPr lang="en-US" sz="2000" dirty="0" smtClean="0"/>
              <a:t>This simple strategy was highly successful in MAP</a:t>
            </a:r>
          </a:p>
          <a:p>
            <a:pPr lvl="1"/>
            <a:r>
              <a:rPr lang="en-US" sz="2000" dirty="0" smtClean="0"/>
              <a:t>See an example RHI in next slide</a:t>
            </a:r>
            <a:endParaRPr lang="en-US" sz="2000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449646"/>
              </p:ext>
            </p:extLst>
          </p:nvPr>
        </p:nvGraphicFramePr>
        <p:xfrm>
          <a:off x="5524500" y="31242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3" imgW="127000" imgH="190500" progId="Equation.DSMT4">
                  <p:embed/>
                </p:oleObj>
              </mc:Choice>
              <mc:Fallback>
                <p:oleObj name="Equation" r:id="rId3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24500" y="31242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2001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24159</TotalTime>
  <Words>838</Words>
  <Application>Microsoft Macintosh PowerPoint</Application>
  <PresentationFormat>On-screen Show (4:3)</PresentationFormat>
  <Paragraphs>71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Equation</vt:lpstr>
      <vt:lpstr>Request to Deploy One DOW in OLYMPEX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OLYMPEX: A Ground Validation Program on the Olympic Peninsula in the Pacific NW </dc:title>
  <dc:creator>Lynn McMurdie</dc:creator>
  <cp:lastModifiedBy>Robert Houze</cp:lastModifiedBy>
  <cp:revision>74</cp:revision>
  <dcterms:created xsi:type="dcterms:W3CDTF">2014-05-22T14:36:38Z</dcterms:created>
  <dcterms:modified xsi:type="dcterms:W3CDTF">2014-08-02T14:12:33Z</dcterms:modified>
</cp:coreProperties>
</file>