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4396" r:id="rId2"/>
    <p:sldMasterId id="2147484400" r:id="rId3"/>
    <p:sldMasterId id="2147484413" r:id="rId4"/>
    <p:sldMasterId id="2147484431" r:id="rId5"/>
    <p:sldMasterId id="2147484444" r:id="rId6"/>
  </p:sldMasterIdLst>
  <p:notesMasterIdLst>
    <p:notesMasterId r:id="rId38"/>
  </p:notesMasterIdLst>
  <p:sldIdLst>
    <p:sldId id="591" r:id="rId7"/>
    <p:sldId id="583" r:id="rId8"/>
    <p:sldId id="582" r:id="rId9"/>
    <p:sldId id="585" r:id="rId10"/>
    <p:sldId id="590" r:id="rId11"/>
    <p:sldId id="586" r:id="rId12"/>
    <p:sldId id="587" r:id="rId13"/>
    <p:sldId id="584" r:id="rId14"/>
    <p:sldId id="589" r:id="rId15"/>
    <p:sldId id="579" r:id="rId16"/>
    <p:sldId id="616" r:id="rId17"/>
    <p:sldId id="617" r:id="rId18"/>
    <p:sldId id="618" r:id="rId19"/>
    <p:sldId id="608" r:id="rId20"/>
    <p:sldId id="592" r:id="rId21"/>
    <p:sldId id="601" r:id="rId22"/>
    <p:sldId id="599" r:id="rId23"/>
    <p:sldId id="594" r:id="rId24"/>
    <p:sldId id="619" r:id="rId25"/>
    <p:sldId id="620" r:id="rId26"/>
    <p:sldId id="611" r:id="rId27"/>
    <p:sldId id="610" r:id="rId28"/>
    <p:sldId id="598" r:id="rId29"/>
    <p:sldId id="578" r:id="rId30"/>
    <p:sldId id="420" r:id="rId31"/>
    <p:sldId id="567" r:id="rId32"/>
    <p:sldId id="581" r:id="rId33"/>
    <p:sldId id="588" r:id="rId34"/>
    <p:sldId id="612" r:id="rId35"/>
    <p:sldId id="615" r:id="rId36"/>
    <p:sldId id="595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1E1E9"/>
    <a:srgbClr val="BDE6EE"/>
    <a:srgbClr val="C8EAF2"/>
    <a:srgbClr val="FC0019"/>
    <a:srgbClr val="59B62E"/>
    <a:srgbClr val="3679B7"/>
    <a:srgbClr val="000000"/>
    <a:srgbClr val="FC00F3"/>
    <a:srgbClr val="BBE4EF"/>
    <a:srgbClr val="A2D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112" autoAdjust="0"/>
  </p:normalViewPr>
  <p:slideViewPr>
    <p:cSldViewPr snapToGrid="0">
      <p:cViewPr varScale="1">
        <p:scale>
          <a:sx n="93" d="100"/>
          <a:sy n="93" d="100"/>
        </p:scale>
        <p:origin x="-1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5181A65-17D7-D940-A1BE-CD44D5D78DD3}" type="datetimeFigureOut">
              <a:rPr lang="en-US"/>
              <a:pPr>
                <a:defRPr/>
              </a:pPr>
              <a:t>7/22/14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43D89F-4183-414B-8EC0-F82C1B04D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3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CloudSat: W-band, 94 GHz, 3 mm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TRMM: Ka-band, 13.8 GHz, 2.17 cm</a:t>
            </a: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8E279F7-50C1-284A-BCC6-C5DB143164CC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CloudSat: W-band, 94 GHz, 3 mm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TRMM: Ka-band, 13.8 GHz, 2.17 cm</a:t>
            </a: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8E279F7-50C1-284A-BCC6-C5DB143164CC}" type="slidenum">
              <a:rPr lang="en-US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CloudSat: W-band, 94 GHz, 3 mm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TRMM: Ka-band, 13.8 GHz, 2.17 cm</a:t>
            </a: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8E279F7-50C1-284A-BCC6-C5DB143164CC}" type="slidenum">
              <a:rPr lang="en-US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A3DBE180-99B4-104A-A27E-CA9B87317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68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F73F65-4670-4D40-BCDE-7BF246E086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76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A0529-88C9-0E45-9AFE-A1F6A376A86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34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A08B2-1577-6842-BC0E-56135BA4F26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731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801B4-8414-3346-95AD-0762BA0ABA2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569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50FEA-CBA2-7D47-8A55-DC4CAAAF0D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597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B21E3-A26F-354E-8489-D76FAF7D072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541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6CA3CD-ABDA-F347-BECC-5698A71061D4}" type="slidenum">
              <a:rPr lang="en-US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6276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F133E3-73F4-3147-AAB2-92E30C15B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11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205337-631B-CA42-915A-CF08B3831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09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8175B1-AED0-B548-8AD7-5AD140DA7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63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AFA40-6820-A74B-A389-4579EBBFB7F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212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46170-632F-814A-9490-FE8325F2AF71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876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00F8E4-0D10-1341-835A-3DD6D1D5E52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5723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36BEA-DFC2-1545-9CDC-4DFB8922FA3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6005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12D20-BDC2-CA43-B4A9-4E8E098C6AC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087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F73F65-4670-4D40-BCDE-7BF246E086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682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A0529-88C9-0E45-9AFE-A1F6A376A86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004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A08B2-1577-6842-BC0E-56135BA4F26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968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801B4-8414-3346-95AD-0762BA0ABA2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357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50FEA-CBA2-7D47-8A55-DC4CAAAF0D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125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A3DBE180-99B4-104A-A27E-CA9B87317FB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60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B21E3-A26F-354E-8489-D76FAF7D072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636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6CA3CD-ABDA-F347-BECC-5698A71061D4}" type="slidenum">
              <a:rPr lang="en-US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469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AFA40-6820-A74B-A389-4579EBBFB7F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792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46170-632F-814A-9490-FE8325F2AF71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08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00F8E4-0D10-1341-835A-3DD6D1D5E52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014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36BEA-DFC2-1545-9CDC-4DFB8922FA3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1965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12D20-BDC2-CA43-B4A9-4E8E098C6AC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094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F73F65-4670-4D40-BCDE-7BF246E086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237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A0529-88C9-0E45-9AFE-A1F6A376A86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317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A08B2-1577-6842-BC0E-56135BA4F26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117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CFF18B-C84B-7343-8C9D-9F8262313C8B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9005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801B4-8414-3346-95AD-0762BA0ABA2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413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50FEA-CBA2-7D47-8A55-DC4CAAAF0D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3554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B21E3-A26F-354E-8489-D76FAF7D072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470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6CA3CD-ABDA-F347-BECC-5698A71061D4}" type="slidenum">
              <a:rPr lang="en-US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17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AFA40-6820-A74B-A389-4579EBBFB7F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989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46170-632F-814A-9490-FE8325F2AF71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71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00F8E4-0D10-1341-835A-3DD6D1D5E52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730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36BEA-DFC2-1545-9CDC-4DFB8922FA3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57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12D20-BDC2-CA43-B4A9-4E8E098C6AC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31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2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367800-479D-41B0-B3F2-2DCE95BA1381}" type="datetime4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July 22, 2014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44759D-0EFF-4FB2-9CCE-04E00944F0F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0219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  <p:sldLayoutId id="21474844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306C497-5C58-D641-B8C7-D3BC68128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9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367800-479D-41B0-B3F2-2DCE95BA1381}" type="datetime4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July 22, 2014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44759D-0EFF-4FB2-9CCE-04E00944F0F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2701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367800-479D-41B0-B3F2-2DCE95BA1381}" type="datetime4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July 22, 2014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44759D-0EFF-4FB2-9CCE-04E00944F0F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537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image" Target="../media/image41.wmf"/><Relationship Id="rId5" Type="http://schemas.openxmlformats.org/officeDocument/2006/relationships/image" Target="../media/image42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png"/><Relationship Id="rId9" Type="http://schemas.openxmlformats.org/officeDocument/2006/relationships/image" Target="../media/image10.tiff"/><Relationship Id="rId10" Type="http://schemas.openxmlformats.org/officeDocument/2006/relationships/image" Target="../media/image11.tiff"/><Relationship Id="rId11" Type="http://schemas.openxmlformats.org/officeDocument/2006/relationships/image" Target="../media/image12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413292153_19c9a12981_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2868" r="16993" b="1286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9144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  <a:cs typeface="Arial"/>
              </a:rPr>
              <a:t>MJO Insights from the </a:t>
            </a:r>
            <a:r>
              <a:rPr lang="en-US" sz="3200" dirty="0">
                <a:latin typeface="+mj-lt"/>
                <a:cs typeface="Arial"/>
              </a:rPr>
              <a:t>S-PolKa radar in </a:t>
            </a:r>
            <a:r>
              <a:rPr lang="en-US" sz="3200" dirty="0" smtClean="0">
                <a:latin typeface="+mj-lt"/>
                <a:cs typeface="Arial"/>
              </a:rPr>
              <a:t>DYNAMO</a:t>
            </a:r>
            <a:endParaRPr lang="en-US" sz="3200" dirty="0">
              <a:latin typeface="+mj-lt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5959" y="4711502"/>
            <a:ext cx="73720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Robert A. Houze, Jr.</a:t>
            </a:r>
          </a:p>
          <a:p>
            <a:pPr algn="ctr"/>
            <a:r>
              <a:rPr lang="en-US" sz="2800" dirty="0" smtClean="0">
                <a:latin typeface="+mj-lt"/>
              </a:rPr>
              <a:t>H. C. Barnes, S. W. Powell, </a:t>
            </a:r>
            <a:r>
              <a:rPr lang="en-US" sz="2800" dirty="0">
                <a:latin typeface="+mj-lt"/>
              </a:rPr>
              <a:t>A. K. Rowe, </a:t>
            </a:r>
            <a:r>
              <a:rPr lang="en-US" sz="2800" dirty="0" smtClean="0">
                <a:latin typeface="+mj-lt"/>
              </a:rPr>
              <a:t>M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smtClean="0">
                <a:latin typeface="+mj-lt"/>
              </a:rPr>
              <a:t>Zuluaga</a:t>
            </a:r>
          </a:p>
          <a:p>
            <a:pPr algn="ctr"/>
            <a:r>
              <a:rPr lang="en-US" sz="2800" dirty="0" smtClean="0">
                <a:latin typeface="+mj-lt"/>
              </a:rPr>
              <a:t>University of Washington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375" y="6476596"/>
            <a:ext cx="851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Symposium on Progress of MJO Research Through Field Campaigns, Sapporo, Japan, 23-25 July 2014</a:t>
            </a:r>
          </a:p>
        </p:txBody>
      </p:sp>
    </p:spTree>
    <p:extLst>
      <p:ext uri="{BB962C8B-B14F-4D97-AF65-F5344CB8AC3E}">
        <p14:creationId xmlns:p14="http://schemas.microsoft.com/office/powerpoint/2010/main" val="57569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2883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S-PolKa’s view of </a:t>
            </a:r>
            <a:r>
              <a:rPr lang="en-US" sz="3600" b="1" kern="0" dirty="0" smtClean="0">
                <a:solidFill>
                  <a:sysClr val="window" lastClr="FFFFFF"/>
                </a:solidFill>
                <a:latin typeface="Arial"/>
                <a:cs typeface="Arial"/>
              </a:rPr>
              <a:t>the</a:t>
            </a:r>
            <a:r>
              <a:rPr lang="en-US" sz="3600" b="1" kern="0" dirty="0">
                <a:solidFill>
                  <a:sysClr val="window" lastClr="FFFFFF"/>
                </a:solidFill>
                <a:latin typeface="Arial"/>
                <a:cs typeface="Arial"/>
              </a:rPr>
              <a:t> </a:t>
            </a:r>
            <a:r>
              <a:rPr lang="en-US" sz="3600" b="1" kern="0" dirty="0" smtClean="0">
                <a:solidFill>
                  <a:sysClr val="window" lastClr="FFFFFF"/>
                </a:solidFill>
                <a:latin typeface="Arial"/>
                <a:cs typeface="Arial"/>
              </a:rPr>
              <a:t>early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phase of a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deep convective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 outbreak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03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59" y="123456"/>
            <a:ext cx="3438541" cy="909829"/>
          </a:xfrm>
        </p:spPr>
        <p:txBody>
          <a:bodyPr/>
          <a:lstStyle/>
          <a:p>
            <a:r>
              <a:rPr lang="en-US" dirty="0" smtClean="0"/>
              <a:t>6 October</a:t>
            </a:r>
            <a:endParaRPr lang="en-US" dirty="0"/>
          </a:p>
        </p:txBody>
      </p:sp>
      <p:pic>
        <p:nvPicPr>
          <p:cNvPr id="11" name="Picture 10" descr="CP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75"/>
            <a:ext cx="4552950" cy="43624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7935" y="1838721"/>
            <a:ext cx="1146468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0600-1600 UTC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4477" y="6117239"/>
            <a:ext cx="195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Rowe &amp; Houze 2014?</a:t>
            </a:r>
          </a:p>
        </p:txBody>
      </p:sp>
    </p:spTree>
    <p:extLst>
      <p:ext uri="{BB962C8B-B14F-4D97-AF65-F5344CB8AC3E}">
        <p14:creationId xmlns:p14="http://schemas.microsoft.com/office/powerpoint/2010/main" val="247879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59" y="123456"/>
            <a:ext cx="3438541" cy="909829"/>
          </a:xfrm>
        </p:spPr>
        <p:txBody>
          <a:bodyPr/>
          <a:lstStyle/>
          <a:p>
            <a:r>
              <a:rPr lang="en-US" dirty="0" smtClean="0"/>
              <a:t>6 October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946704" y="3285403"/>
            <a:ext cx="4033175" cy="2478188"/>
            <a:chOff x="4419600" y="3505200"/>
            <a:chExt cx="4425950" cy="2744787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19600" y="3505200"/>
              <a:ext cx="4425950" cy="274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Straight Connector 3"/>
            <p:cNvCxnSpPr/>
            <p:nvPr/>
          </p:nvCxnSpPr>
          <p:spPr>
            <a:xfrm>
              <a:off x="4572000" y="5181600"/>
              <a:ext cx="4038600" cy="0"/>
            </a:xfrm>
            <a:prstGeom prst="line">
              <a:avLst/>
            </a:prstGeom>
            <a:ln>
              <a:solidFill>
                <a:srgbClr val="FFFF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4445619" y="5020623"/>
              <a:ext cx="593998" cy="34088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8 km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38345" y="3920934"/>
              <a:ext cx="1460781" cy="30679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1330 UTC (44deg)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19278" y="169056"/>
            <a:ext cx="3917888" cy="2553996"/>
            <a:chOff x="5019278" y="169056"/>
            <a:chExt cx="3917888" cy="255399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19278" y="169056"/>
              <a:ext cx="3917888" cy="25539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670856" y="277749"/>
              <a:ext cx="38974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</a:rPr>
                <a:t>Rain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23842" y="961675"/>
              <a:ext cx="9762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</a:rPr>
                <a:t>Echo-top heights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34102" y="1804757"/>
              <a:ext cx="80074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</a:rPr>
                <a:t>Number cells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6559198" y="230841"/>
            <a:ext cx="378586" cy="2210190"/>
          </a:xfrm>
          <a:prstGeom prst="ellipse">
            <a:avLst/>
          </a:prstGeom>
          <a:noFill/>
          <a:ln w="28575" cmpd="sng">
            <a:solidFill>
              <a:srgbClr val="0000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 descr="CP0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75"/>
            <a:ext cx="4552950" cy="4362450"/>
          </a:xfrm>
          <a:prstGeom prst="rect">
            <a:avLst/>
          </a:prstGeom>
        </p:spPr>
      </p:pic>
      <p:pic>
        <p:nvPicPr>
          <p:cNvPr id="8" name="Picture 7" descr="CP0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75"/>
            <a:ext cx="4552950" cy="43624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7935" y="1838721"/>
            <a:ext cx="1146468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0600-1600 UTC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94477" y="6117239"/>
            <a:ext cx="195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Rowe &amp; Houze 2014?</a:t>
            </a:r>
          </a:p>
        </p:txBody>
      </p:sp>
    </p:spTree>
    <p:extLst>
      <p:ext uri="{BB962C8B-B14F-4D97-AF65-F5344CB8AC3E}">
        <p14:creationId xmlns:p14="http://schemas.microsoft.com/office/powerpoint/2010/main" val="3575915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6"/>
            </p:par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031857" y="2851597"/>
            <a:ext cx="3781003" cy="3670930"/>
            <a:chOff x="5031857" y="2851597"/>
            <a:chExt cx="3781003" cy="3670930"/>
          </a:xfrm>
        </p:grpSpPr>
        <p:pic>
          <p:nvPicPr>
            <p:cNvPr id="27" name="Picture 26" descr="SPOL_coldpools_10Oct_1216UTC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857" y="2851597"/>
              <a:ext cx="3781003" cy="367093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364071" y="3208525"/>
              <a:ext cx="78739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1216 UTC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38541" cy="909829"/>
          </a:xfrm>
        </p:spPr>
        <p:txBody>
          <a:bodyPr/>
          <a:lstStyle/>
          <a:p>
            <a:r>
              <a:rPr lang="en-US" dirty="0" smtClean="0"/>
              <a:t>10 October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19278" y="169056"/>
            <a:ext cx="3917888" cy="2553996"/>
            <a:chOff x="5019278" y="169056"/>
            <a:chExt cx="3917888" cy="2553996"/>
          </a:xfrm>
        </p:grpSpPr>
        <p:grpSp>
          <p:nvGrpSpPr>
            <p:cNvPr id="11" name="Group 10"/>
            <p:cNvGrpSpPr/>
            <p:nvPr/>
          </p:nvGrpSpPr>
          <p:grpSpPr>
            <a:xfrm>
              <a:off x="5019278" y="169056"/>
              <a:ext cx="3917888" cy="2553996"/>
              <a:chOff x="533400" y="1267762"/>
              <a:chExt cx="8122881" cy="5078413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3400" y="1267762"/>
                <a:ext cx="8122881" cy="5078413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884304" y="1483889"/>
                <a:ext cx="808049" cy="458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>
                    <a:solidFill>
                      <a:prstClr val="black"/>
                    </a:solidFill>
                  </a:rPr>
                  <a:t>Rain</a:t>
                </a:r>
                <a:endParaRPr lang="en-US" sz="9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579503" y="2843820"/>
                <a:ext cx="2024011" cy="458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>
                    <a:solidFill>
                      <a:prstClr val="black"/>
                    </a:solidFill>
                  </a:rPr>
                  <a:t>Echo-top heights</a:t>
                </a:r>
                <a:endParaRPr lang="en-US" sz="9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808103" y="4520220"/>
                <a:ext cx="1660169" cy="458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>
                    <a:solidFill>
                      <a:prstClr val="black"/>
                    </a:solidFill>
                  </a:rPr>
                  <a:t>Number cells</a:t>
                </a:r>
                <a:endParaRPr lang="en-US" sz="9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7510565" y="219798"/>
              <a:ext cx="378586" cy="221019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885846" y="4053101"/>
            <a:ext cx="1887063" cy="1991341"/>
            <a:chOff x="5885846" y="4053101"/>
            <a:chExt cx="1887063" cy="1991341"/>
          </a:xfrm>
        </p:grpSpPr>
        <p:sp>
          <p:nvSpPr>
            <p:cNvPr id="32" name="Oval 31"/>
            <p:cNvSpPr/>
            <p:nvPr/>
          </p:nvSpPr>
          <p:spPr>
            <a:xfrm>
              <a:off x="6704581" y="4554701"/>
              <a:ext cx="622831" cy="42738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216087" y="4859977"/>
              <a:ext cx="635043" cy="439596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899980" y="4951322"/>
              <a:ext cx="500706" cy="384883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7272203" y="5176988"/>
              <a:ext cx="500706" cy="384883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885846" y="4376930"/>
              <a:ext cx="500706" cy="384883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240513" y="4053101"/>
              <a:ext cx="530473" cy="384883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887768" y="4249426"/>
              <a:ext cx="476282" cy="365380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729007" y="5549186"/>
              <a:ext cx="610109" cy="495256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5039" y="2810632"/>
            <a:ext cx="4006263" cy="3838636"/>
            <a:chOff x="355039" y="2810632"/>
            <a:chExt cx="4006263" cy="3838636"/>
          </a:xfrm>
        </p:grpSpPr>
        <p:pic>
          <p:nvPicPr>
            <p:cNvPr id="3" name="Picture 2" descr="CP01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39" y="2810632"/>
              <a:ext cx="4006263" cy="383863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69110" y="3192348"/>
              <a:ext cx="784064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0953 UTC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280517" y="4082094"/>
            <a:ext cx="771440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20-30 km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4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  <p:par>
              <p:cTn id="20"/>
            </p:par>
          </p:childTnLst>
        </p:cTn>
      </p:par>
    </p:tnLst>
    <p:bldLst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10" y="128106"/>
            <a:ext cx="4335386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Cold pool &amp; cell Tracking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228" y="1624622"/>
            <a:ext cx="4195706" cy="4525963"/>
          </a:xfrm>
        </p:spPr>
        <p:txBody>
          <a:bodyPr/>
          <a:lstStyle/>
          <a:p>
            <a:r>
              <a:rPr lang="en-US" sz="2000" dirty="0" smtClean="0">
                <a:solidFill>
                  <a:srgbClr val="FFFFFF"/>
                </a:solidFill>
              </a:rPr>
              <a:t>Track cells (max height, reflectivity, rain rate) and estimate maximum diameter of resulting cold pools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Describe characteristics of new convection initiating along cold pool boundaries</a:t>
            </a:r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Deeper convection forms on intersecting boundaries compared to convection forming on single cold pools (consistent with Zhe Feng’s modeling results)</a:t>
            </a:r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More cells, more intersecting boundaries, deeper convection as move toward active phase</a:t>
            </a: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86493" y="122110"/>
            <a:ext cx="3307955" cy="3284757"/>
            <a:chOff x="5286493" y="122110"/>
            <a:chExt cx="3307955" cy="3284757"/>
          </a:xfrm>
        </p:grpSpPr>
        <p:pic>
          <p:nvPicPr>
            <p:cNvPr id="4" name="Picture 3" descr="SPOL_12Oct_1346UT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493" y="122110"/>
              <a:ext cx="3307955" cy="32847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559445" y="439596"/>
              <a:ext cx="662173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12 Oct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6888" y="3448699"/>
            <a:ext cx="3367990" cy="3274979"/>
            <a:chOff x="5226888" y="3448699"/>
            <a:chExt cx="3367990" cy="3274979"/>
          </a:xfrm>
        </p:grpSpPr>
        <p:pic>
          <p:nvPicPr>
            <p:cNvPr id="6" name="Picture 5" descr="SPOL_24Oct_0446UTC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888" y="3448699"/>
              <a:ext cx="3367990" cy="32749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99634" y="3705799"/>
              <a:ext cx="662173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24 Oct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073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2883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Microphysical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aspe</a:t>
            </a:r>
            <a:r>
              <a:rPr lang="en-US" sz="3600" b="1" kern="0" dirty="0" err="1" smtClean="0">
                <a:solidFill>
                  <a:sysClr val="window" lastClr="FFFFFF"/>
                </a:solidFill>
                <a:latin typeface="Arial"/>
                <a:cs typeface="Arial"/>
              </a:rPr>
              <a:t>cts</a:t>
            </a:r>
            <a:r>
              <a:rPr lang="en-US" sz="3600" b="1" kern="0" dirty="0" smtClean="0">
                <a:solidFill>
                  <a:sysClr val="window" lastClr="FFFFFF"/>
                </a:solidFill>
                <a:latin typeface="Arial"/>
                <a:cs typeface="Arial"/>
              </a:rPr>
              <a:t> of deep convection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137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407802"/>
            <a:ext cx="9144000" cy="4042397"/>
            <a:chOff x="0" y="1367801"/>
            <a:chExt cx="9144000" cy="4042397"/>
          </a:xfrm>
        </p:grpSpPr>
        <p:sp>
          <p:nvSpPr>
            <p:cNvPr id="5" name="Rectangle 4"/>
            <p:cNvSpPr/>
            <p:nvPr/>
          </p:nvSpPr>
          <p:spPr>
            <a:xfrm>
              <a:off x="0" y="1367801"/>
              <a:ext cx="9144000" cy="40423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9496" r="1749"/>
            <a:stretch/>
          </p:blipFill>
          <p:spPr>
            <a:xfrm>
              <a:off x="4385731" y="2136172"/>
              <a:ext cx="4724403" cy="301548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r="33234"/>
            <a:stretch/>
          </p:blipFill>
          <p:spPr>
            <a:xfrm>
              <a:off x="0" y="2113190"/>
              <a:ext cx="4487333" cy="308458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88686" y="1447803"/>
              <a:ext cx="16632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D0D0D"/>
                  </a:solidFill>
                </a:rPr>
                <a:t>Stratiform</a:t>
              </a:r>
              <a:br>
                <a:rPr lang="en-US" sz="2800" dirty="0" smtClean="0">
                  <a:solidFill>
                    <a:srgbClr val="0D0D0D"/>
                  </a:solidFill>
                </a:rPr>
              </a:br>
              <a:r>
                <a:rPr lang="en-US" sz="2800" dirty="0" smtClean="0">
                  <a:solidFill>
                    <a:srgbClr val="0D0D0D"/>
                  </a:solidFill>
                </a:rPr>
                <a:t>region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22799" y="1447803"/>
              <a:ext cx="177472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D0D0D"/>
                  </a:solidFill>
                </a:rPr>
                <a:t>Convective</a:t>
              </a:r>
              <a:br>
                <a:rPr lang="en-US" sz="2800" dirty="0" smtClean="0">
                  <a:solidFill>
                    <a:srgbClr val="0D0D0D"/>
                  </a:solidFill>
                </a:rPr>
              </a:br>
              <a:r>
                <a:rPr lang="en-US" sz="2800" dirty="0" smtClean="0">
                  <a:solidFill>
                    <a:srgbClr val="0D0D0D"/>
                  </a:solidFill>
                </a:rPr>
                <a:t>region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457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/>
              </a:rPr>
              <a:t>Composite microphysics in an individual</a:t>
            </a:r>
            <a:r>
              <a:rPr kumimoji="0" lang="en-US" sz="2800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/>
              </a:rPr>
              <a:t> MCS </a:t>
            </a: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4628" y="6267048"/>
            <a:ext cx="3129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Barnes and Houze 2014</a:t>
            </a:r>
          </a:p>
        </p:txBody>
      </p:sp>
    </p:spTree>
    <p:extLst>
      <p:ext uri="{BB962C8B-B14F-4D97-AF65-F5344CB8AC3E}">
        <p14:creationId xmlns:p14="http://schemas.microsoft.com/office/powerpoint/2010/main" val="135589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Picture 1" descr="C06F011.tif"/>
          <p:cNvSpPr>
            <a:spLocks noChangeAspect="1"/>
          </p:cNvSpPr>
          <p:nvPr/>
        </p:nvSpPr>
        <p:spPr bwMode="auto">
          <a:xfrm>
            <a:off x="1441674" y="1536368"/>
            <a:ext cx="6261443" cy="477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72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761418"/>
            <a:ext cx="7696622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Box 3"/>
          <p:cNvSpPr txBox="1">
            <a:spLocks noChangeArrowheads="1"/>
          </p:cNvSpPr>
          <p:nvPr/>
        </p:nvSpPr>
        <p:spPr bwMode="auto">
          <a:xfrm>
            <a:off x="5993263" y="6381252"/>
            <a:ext cx="3150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FF"/>
                </a:solidFill>
              </a:rPr>
              <a:t>Rowe and Houze (2014)</a:t>
            </a:r>
          </a:p>
        </p:txBody>
      </p:sp>
      <p:sp>
        <p:nvSpPr>
          <p:cNvPr id="97287" name="Rectangle 6"/>
          <p:cNvSpPr>
            <a:spLocks noChangeArrowheads="1"/>
          </p:cNvSpPr>
          <p:nvPr/>
        </p:nvSpPr>
        <p:spPr bwMode="auto">
          <a:xfrm>
            <a:off x="2605845" y="1399129"/>
            <a:ext cx="746357" cy="6938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288" name="TextBox 5"/>
          <p:cNvSpPr txBox="1">
            <a:spLocks noChangeArrowheads="1"/>
          </p:cNvSpPr>
          <p:nvPr/>
        </p:nvSpPr>
        <p:spPr bwMode="auto">
          <a:xfrm>
            <a:off x="1963113" y="1200704"/>
            <a:ext cx="1589585" cy="107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Wet aggregates</a:t>
            </a:r>
          </a:p>
          <a:p>
            <a:pPr eaLnBrk="1" hangingPunct="1"/>
            <a:r>
              <a:rPr lang="en-US" sz="1600">
                <a:solidFill>
                  <a:srgbClr val="3679B7"/>
                </a:solidFill>
              </a:rPr>
              <a:t>Dry aggregates</a:t>
            </a:r>
          </a:p>
          <a:p>
            <a:pPr eaLnBrk="1" hangingPunct="1"/>
            <a:r>
              <a:rPr lang="en-US" sz="1600">
                <a:solidFill>
                  <a:srgbClr val="59B62E"/>
                </a:solidFill>
              </a:rPr>
              <a:t>Non-oriented ice</a:t>
            </a:r>
          </a:p>
          <a:p>
            <a:pPr eaLnBrk="1" hangingPunct="1"/>
            <a:r>
              <a:rPr lang="en-US" sz="1600">
                <a:solidFill>
                  <a:srgbClr val="FC0019"/>
                </a:solidFill>
              </a:rPr>
              <a:t>Graupel</a:t>
            </a:r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5036604" y="1381310"/>
            <a:ext cx="746357" cy="6938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7318774" y="1418255"/>
            <a:ext cx="746357" cy="6938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283" name="TextBox 8"/>
          <p:cNvSpPr txBox="1">
            <a:spLocks noChangeArrowheads="1"/>
          </p:cNvSpPr>
          <p:nvPr/>
        </p:nvSpPr>
        <p:spPr bwMode="auto">
          <a:xfrm>
            <a:off x="0" y="13575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FFFFFF"/>
                </a:solidFill>
              </a:rPr>
              <a:t>Combined microphysical characteristics of MCSs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703770" y="3421472"/>
            <a:ext cx="3004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041034" y="3421472"/>
            <a:ext cx="3004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7323677" y="3421472"/>
            <a:ext cx="3004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705961" y="5826873"/>
            <a:ext cx="3004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043225" y="5826873"/>
            <a:ext cx="3004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7325868" y="5826873"/>
            <a:ext cx="3004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607333" y="3836575"/>
            <a:ext cx="746357" cy="6938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5006485" y="3793580"/>
            <a:ext cx="746357" cy="6938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253236" y="3765667"/>
            <a:ext cx="746357" cy="6938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6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2883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ysClr val="window" lastClr="FFFFFF"/>
                </a:solidFill>
                <a:latin typeface="Arial"/>
                <a:cs typeface="Arial"/>
              </a:rPr>
              <a:t>Apparent large-scale control of MJO convective outbreaks</a:t>
            </a:r>
          </a:p>
        </p:txBody>
      </p:sp>
    </p:spTree>
    <p:extLst>
      <p:ext uri="{BB962C8B-B14F-4D97-AF65-F5344CB8AC3E}">
        <p14:creationId xmlns:p14="http://schemas.microsoft.com/office/powerpoint/2010/main" val="789738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799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Echo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 Height Statistics for all of DYNAMO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1524000"/>
            <a:ext cx="9144000" cy="4535464"/>
            <a:chOff x="0" y="1524000"/>
            <a:chExt cx="9144000" cy="4535464"/>
          </a:xfrm>
        </p:grpSpPr>
        <p:sp>
          <p:nvSpPr>
            <p:cNvPr id="8" name="Rectangle 7"/>
            <p:cNvSpPr/>
            <p:nvPr/>
          </p:nvSpPr>
          <p:spPr>
            <a:xfrm>
              <a:off x="0" y="1524000"/>
              <a:ext cx="9144000" cy="45354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890037" y="2113609"/>
              <a:ext cx="861857" cy="3628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947595" y="2084590"/>
              <a:ext cx="861857" cy="3628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566664" y="2070690"/>
              <a:ext cx="861857" cy="3628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36296"/>
              <a:ext cx="9144000" cy="392728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347079" y="1621451"/>
            <a:ext cx="3631266" cy="515252"/>
            <a:chOff x="2362200" y="1636569"/>
            <a:chExt cx="3631266" cy="515252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2362200" y="1636569"/>
              <a:ext cx="0" cy="51525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29037" y="1636569"/>
              <a:ext cx="0" cy="51525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993466" y="1636569"/>
              <a:ext cx="0" cy="51525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080819" y="6103585"/>
            <a:ext cx="1952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Powell &amp; Houze 2013</a:t>
            </a:r>
          </a:p>
        </p:txBody>
      </p:sp>
    </p:spTree>
    <p:extLst>
      <p:ext uri="{BB962C8B-B14F-4D97-AF65-F5344CB8AC3E}">
        <p14:creationId xmlns:p14="http://schemas.microsoft.com/office/powerpoint/2010/main" val="416501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8481" y="3105835"/>
            <a:ext cx="3827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Before DYNAMO</a:t>
            </a:r>
          </a:p>
        </p:txBody>
      </p:sp>
    </p:spTree>
    <p:extLst>
      <p:ext uri="{BB962C8B-B14F-4D97-AF65-F5344CB8AC3E}">
        <p14:creationId xmlns:p14="http://schemas.microsoft.com/office/powerpoint/2010/main" val="308910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23333" y="1650476"/>
            <a:ext cx="77385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51413" y="990600"/>
            <a:ext cx="8390375" cy="4726806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3" t="3139" b="1452"/>
          <a:stretch/>
        </p:blipFill>
        <p:spPr>
          <a:xfrm>
            <a:off x="378712" y="1658941"/>
            <a:ext cx="3324459" cy="3869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775" r="1336"/>
          <a:stretch/>
        </p:blipFill>
        <p:spPr>
          <a:xfrm>
            <a:off x="4139159" y="1658942"/>
            <a:ext cx="4339855" cy="3942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0191" y="1116085"/>
            <a:ext cx="201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Suppressed periods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2244" y="107512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periods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89641" y="5767673"/>
            <a:ext cx="1952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Powell &amp; Houze 2014</a:t>
            </a:r>
          </a:p>
        </p:txBody>
      </p:sp>
    </p:spTree>
    <p:extLst>
      <p:ext uri="{BB962C8B-B14F-4D97-AF65-F5344CB8AC3E}">
        <p14:creationId xmlns:p14="http://schemas.microsoft.com/office/powerpoint/2010/main" val="313806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2883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Transition back to suppressed</a:t>
            </a:r>
          </a:p>
        </p:txBody>
      </p:sp>
    </p:spTree>
    <p:extLst>
      <p:ext uri="{BB962C8B-B14F-4D97-AF65-F5344CB8AC3E}">
        <p14:creationId xmlns:p14="http://schemas.microsoft.com/office/powerpoint/2010/main" val="282339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35" y="418672"/>
            <a:ext cx="2472648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For example 31 October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2945" y="117846"/>
            <a:ext cx="3396455" cy="32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7"/>
          <p:cNvPicPr>
            <a:picLocks noChangeAspect="1" noChangeArrowheads="1"/>
          </p:cNvPicPr>
          <p:nvPr/>
        </p:nvPicPr>
        <p:blipFill rotWithShape="1">
          <a:blip r:embed="rId3" cstate="print"/>
          <a:srcRect b="52524"/>
          <a:stretch/>
        </p:blipFill>
        <p:spPr bwMode="auto">
          <a:xfrm>
            <a:off x="4158522" y="3962400"/>
            <a:ext cx="4865209" cy="14436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184699" y="2027034"/>
            <a:ext cx="3813522" cy="4035503"/>
            <a:chOff x="184699" y="2027034"/>
            <a:chExt cx="3813522" cy="4035503"/>
          </a:xfrm>
        </p:grpSpPr>
        <p:pic>
          <p:nvPicPr>
            <p:cNvPr id="4" name="Picture 4" descr="research.SkewT.201110310300.Ga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4699" y="2027034"/>
              <a:ext cx="3813522" cy="4035503"/>
            </a:xfrm>
            <a:prstGeom prst="rect">
              <a:avLst/>
            </a:prstGeom>
            <a:noFill/>
          </p:spPr>
        </p:pic>
        <p:sp>
          <p:nvSpPr>
            <p:cNvPr id="6" name="Oval 5"/>
            <p:cNvSpPr/>
            <p:nvPr/>
          </p:nvSpPr>
          <p:spPr>
            <a:xfrm>
              <a:off x="3390879" y="4855523"/>
              <a:ext cx="381000" cy="9144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126020" y="4674570"/>
              <a:ext cx="890341" cy="39282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6914403" y="5953385"/>
            <a:ext cx="195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Rowe &amp; Houze 2015?</a:t>
            </a:r>
          </a:p>
        </p:txBody>
      </p:sp>
    </p:spTree>
    <p:extLst>
      <p:ext uri="{BB962C8B-B14F-4D97-AF65-F5344CB8AC3E}">
        <p14:creationId xmlns:p14="http://schemas.microsoft.com/office/powerpoint/2010/main" val="244497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413292153_19c9a12981_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8" r="38051" b="15775"/>
          <a:stretch/>
        </p:blipFill>
        <p:spPr>
          <a:xfrm>
            <a:off x="-152400" y="-83872"/>
            <a:ext cx="9296400" cy="697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618" y="304800"/>
            <a:ext cx="8244850" cy="646331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Conclusions from S-PolKa</a:t>
            </a:r>
          </a:p>
        </p:txBody>
      </p:sp>
      <p:sp>
        <p:nvSpPr>
          <p:cNvPr id="9" name="Rectangle 8"/>
          <p:cNvSpPr/>
          <p:nvPr/>
        </p:nvSpPr>
        <p:spPr>
          <a:xfrm>
            <a:off x="259969" y="1617531"/>
            <a:ext cx="5918292" cy="4553030"/>
          </a:xfrm>
          <a:prstGeom prst="rect">
            <a:avLst/>
          </a:prstGeom>
          <a:solidFill>
            <a:schemeClr val="tx1">
              <a:alpha val="25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7500" y="1795821"/>
            <a:ext cx="59027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600"/>
              </a:spcAft>
              <a:buFont typeface="Arial"/>
              <a:buChar char="•"/>
            </a:pPr>
            <a:r>
              <a:rPr lang="en-US" u="sng" dirty="0">
                <a:solidFill>
                  <a:schemeClr val="bg1"/>
                </a:solidFill>
              </a:rPr>
              <a:t>M</a:t>
            </a:r>
            <a:r>
              <a:rPr lang="en-US" u="sng" dirty="0" smtClean="0">
                <a:solidFill>
                  <a:schemeClr val="bg1"/>
                </a:solidFill>
              </a:rPr>
              <a:t>esoscale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systems with stratiform </a:t>
            </a:r>
            <a:r>
              <a:rPr lang="en-US" dirty="0" smtClean="0">
                <a:solidFill>
                  <a:schemeClr val="bg1"/>
                </a:solidFill>
              </a:rPr>
              <a:t>regions are the biggest change in cloud population </a:t>
            </a:r>
          </a:p>
          <a:p>
            <a:pPr marL="234950" indent="-234950">
              <a:spcAft>
                <a:spcPts val="600"/>
              </a:spcAft>
              <a:buFont typeface="Arial"/>
              <a:buChar char="•"/>
            </a:pPr>
            <a:r>
              <a:rPr lang="en-US" u="sng" dirty="0" smtClean="0">
                <a:solidFill>
                  <a:schemeClr val="bg1"/>
                </a:solidFill>
              </a:rPr>
              <a:t>Episodes </a:t>
            </a:r>
            <a:r>
              <a:rPr lang="en-US" dirty="0" smtClean="0">
                <a:solidFill>
                  <a:schemeClr val="bg1"/>
                </a:solidFill>
              </a:rPr>
              <a:t>of deep &amp; mesoscale convective outbreaks are ~2-6 days, not continuous for whole MJO active period</a:t>
            </a:r>
          </a:p>
          <a:p>
            <a:pPr marL="234950" indent="-234950">
              <a:spcAft>
                <a:spcPts val="600"/>
              </a:spcAft>
              <a:buFont typeface="Arial"/>
              <a:buChar char="•"/>
            </a:pPr>
            <a:r>
              <a:rPr lang="en-US" u="sng" dirty="0">
                <a:solidFill>
                  <a:schemeClr val="bg1"/>
                </a:solidFill>
              </a:rPr>
              <a:t>S</a:t>
            </a:r>
            <a:r>
              <a:rPr lang="en-US" u="sng" dirty="0" smtClean="0">
                <a:solidFill>
                  <a:schemeClr val="bg1"/>
                </a:solidFill>
              </a:rPr>
              <a:t>ynoptic-scale </a:t>
            </a:r>
            <a:r>
              <a:rPr lang="en-US" dirty="0" smtClean="0">
                <a:solidFill>
                  <a:schemeClr val="bg1"/>
                </a:solidFill>
              </a:rPr>
              <a:t>waves control episodes</a:t>
            </a:r>
          </a:p>
          <a:p>
            <a:pPr marL="234950" indent="-234950">
              <a:spcAft>
                <a:spcPts val="600"/>
              </a:spcAft>
              <a:buFont typeface="Arial"/>
              <a:buChar char="•"/>
            </a:pPr>
            <a:r>
              <a:rPr lang="en-US" u="sng" dirty="0" smtClean="0">
                <a:solidFill>
                  <a:schemeClr val="bg1"/>
                </a:solidFill>
              </a:rPr>
              <a:t>Lines of nonprecipitating cumulus</a:t>
            </a:r>
            <a:r>
              <a:rPr lang="en-US" dirty="0" smtClean="0">
                <a:solidFill>
                  <a:schemeClr val="bg1"/>
                </a:solidFill>
              </a:rPr>
              <a:t> mark beginning of episodes</a:t>
            </a:r>
          </a:p>
          <a:p>
            <a:pPr marL="234950" indent="-234950">
              <a:spcAft>
                <a:spcPts val="600"/>
              </a:spcAft>
              <a:buFont typeface="Arial"/>
              <a:buChar char="•"/>
            </a:pPr>
            <a:r>
              <a:rPr lang="en-US" u="sng" dirty="0" smtClean="0">
                <a:solidFill>
                  <a:schemeClr val="bg1"/>
                </a:solidFill>
              </a:rPr>
              <a:t>Cold pools </a:t>
            </a:r>
            <a:r>
              <a:rPr lang="en-US" dirty="0" smtClean="0">
                <a:solidFill>
                  <a:schemeClr val="bg1"/>
                </a:solidFill>
              </a:rPr>
              <a:t>start developing with first </a:t>
            </a:r>
            <a:r>
              <a:rPr lang="en-US" dirty="0" err="1" smtClean="0">
                <a:solidFill>
                  <a:schemeClr val="bg1"/>
                </a:solidFill>
              </a:rPr>
              <a:t>rainshowers</a:t>
            </a:r>
            <a:r>
              <a:rPr lang="en-US" dirty="0" smtClean="0">
                <a:solidFill>
                  <a:schemeClr val="bg1"/>
                </a:solidFill>
              </a:rPr>
              <a:t> and interact to produce ever deeper convection</a:t>
            </a:r>
          </a:p>
          <a:p>
            <a:pPr marL="234950" indent="-234950">
              <a:spcAft>
                <a:spcPts val="600"/>
              </a:spcAft>
              <a:buFont typeface="Arial"/>
              <a:buChar char="•"/>
            </a:pPr>
            <a:r>
              <a:rPr lang="en-US" u="sng" dirty="0" smtClean="0">
                <a:solidFill>
                  <a:schemeClr val="bg1"/>
                </a:solidFill>
              </a:rPr>
              <a:t>Microphysics are similar </a:t>
            </a:r>
            <a:r>
              <a:rPr lang="en-US" dirty="0" smtClean="0">
                <a:solidFill>
                  <a:schemeClr val="bg1"/>
                </a:solidFill>
              </a:rPr>
              <a:t>in all convective and all stratiform rain elements, but vary quantitatively from cloud to cloud</a:t>
            </a:r>
          </a:p>
          <a:p>
            <a:pPr marL="234950" indent="-234950">
              <a:spcAft>
                <a:spcPts val="600"/>
              </a:spcAft>
              <a:buFont typeface="Arial"/>
              <a:buChar char="•"/>
            </a:pPr>
            <a:r>
              <a:rPr lang="en-US" u="sng" dirty="0" smtClean="0">
                <a:solidFill>
                  <a:schemeClr val="bg1"/>
                </a:solidFill>
              </a:rPr>
              <a:t>Mesoscale systems </a:t>
            </a:r>
            <a:r>
              <a:rPr lang="en-US" dirty="0" smtClean="0">
                <a:solidFill>
                  <a:schemeClr val="bg1"/>
                </a:solidFill>
              </a:rPr>
              <a:t>suppressed </a:t>
            </a:r>
            <a:r>
              <a:rPr lang="en-US" dirty="0">
                <a:solidFill>
                  <a:schemeClr val="bg1"/>
                </a:solidFill>
              </a:rPr>
              <a:t>or </a:t>
            </a:r>
            <a:r>
              <a:rPr lang="en-US" dirty="0" smtClean="0">
                <a:solidFill>
                  <a:schemeClr val="bg1"/>
                </a:solidFill>
              </a:rPr>
              <a:t>allowed </a:t>
            </a:r>
            <a:r>
              <a:rPr lang="en-US" dirty="0">
                <a:solidFill>
                  <a:schemeClr val="bg1"/>
                </a:solidFill>
              </a:rPr>
              <a:t>(not </a:t>
            </a:r>
            <a:r>
              <a:rPr lang="en-US" dirty="0" smtClean="0">
                <a:solidFill>
                  <a:schemeClr val="bg1"/>
                </a:solidFill>
              </a:rPr>
              <a:t>caused) by large</a:t>
            </a:r>
            <a:r>
              <a:rPr lang="en-US" dirty="0">
                <a:solidFill>
                  <a:schemeClr val="bg1"/>
                </a:solidFill>
              </a:rPr>
              <a:t>-scale upper tropospheric motions</a:t>
            </a:r>
          </a:p>
        </p:txBody>
      </p:sp>
    </p:spTree>
    <p:extLst>
      <p:ext uri="{BB962C8B-B14F-4D97-AF65-F5344CB8AC3E}">
        <p14:creationId xmlns:p14="http://schemas.microsoft.com/office/powerpoint/2010/main" val="299950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749" y="128470"/>
            <a:ext cx="8914547" cy="6601061"/>
            <a:chOff x="176022" y="128470"/>
            <a:chExt cx="8914547" cy="66010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2390" t="1706" r="1316" b="2041"/>
            <a:stretch/>
          </p:blipFill>
          <p:spPr>
            <a:xfrm>
              <a:off x="3910779" y="128470"/>
              <a:ext cx="5179790" cy="6601061"/>
            </a:xfrm>
            <a:prstGeom prst="rect">
              <a:avLst/>
            </a:prstGeom>
            <a:ln>
              <a:solidFill>
                <a:srgbClr val="B1E1E9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76022" y="3198168"/>
              <a:ext cx="3575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white"/>
                  </a:solidFill>
                </a:rPr>
                <a:t>Coming in September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5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74988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n-ea"/>
                <a:cs typeface="Century Gothic"/>
              </a:rPr>
              <a:t>End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47963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This research was supported by 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NASA grants NNX13AQ37G, NNX12AJ82G, &amp; NNX13AG71G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DOE </a:t>
            </a:r>
            <a:r>
              <a:rPr lang="en-US" sz="1600" dirty="0">
                <a:solidFill>
                  <a:srgbClr val="FFFFFF"/>
                </a:solidFill>
              </a:rPr>
              <a:t>grants DE-</a:t>
            </a:r>
            <a:r>
              <a:rPr lang="en-US" sz="1600" dirty="0" smtClean="0">
                <a:solidFill>
                  <a:srgbClr val="FFFFFF"/>
                </a:solidFill>
              </a:rPr>
              <a:t>SC0008452 &amp; PNNL 228238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74988"/>
            <a:ext cx="9144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n-ea"/>
                <a:cs typeface="Century Gothic"/>
              </a:rPr>
              <a:t>Extra Slides</a:t>
            </a:r>
            <a:endParaRPr lang="en-US" sz="4000" b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460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Box 110"/>
          <p:cNvSpPr txBox="1">
            <a:spLocks noChangeArrowheads="1"/>
          </p:cNvSpPr>
          <p:nvPr/>
        </p:nvSpPr>
        <p:spPr bwMode="auto">
          <a:xfrm>
            <a:off x="1350963" y="112713"/>
            <a:ext cx="72564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B9D3EF"/>
                </a:solidFill>
                <a:latin typeface="Arial" charset="0"/>
              </a:rPr>
              <a:t>TRMM Radar Observations of the MJO over the Indian Ocean</a:t>
            </a:r>
          </a:p>
        </p:txBody>
      </p:sp>
      <p:sp>
        <p:nvSpPr>
          <p:cNvPr id="86019" name="Rectangle 108"/>
          <p:cNvSpPr>
            <a:spLocks noChangeArrowheads="1"/>
          </p:cNvSpPr>
          <p:nvPr/>
        </p:nvSpPr>
        <p:spPr bwMode="auto">
          <a:xfrm>
            <a:off x="0" y="1136650"/>
            <a:ext cx="9144000" cy="572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6020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257675"/>
            <a:ext cx="380047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56275" y="6211888"/>
            <a:ext cx="1003300" cy="411162"/>
          </a:xfrm>
          <a:prstGeom prst="rect">
            <a:avLst/>
          </a:prstGeom>
          <a:solidFill>
            <a:sysClr val="window" lastClr="FFFFFF">
              <a:alpha val="71000"/>
            </a:sysClr>
          </a:solidFill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Phase 7</a:t>
            </a:r>
          </a:p>
        </p:txBody>
      </p:sp>
      <p:pic>
        <p:nvPicPr>
          <p:cNvPr id="86022" name="Pictur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692275"/>
            <a:ext cx="38258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1692275"/>
            <a:ext cx="38258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Rectangle 126"/>
          <p:cNvSpPr>
            <a:spLocks noChangeArrowheads="1"/>
          </p:cNvSpPr>
          <p:nvPr/>
        </p:nvSpPr>
        <p:spPr bwMode="auto">
          <a:xfrm>
            <a:off x="869950" y="1717675"/>
            <a:ext cx="2189163" cy="133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6025" name="Rectangle 127"/>
          <p:cNvSpPr>
            <a:spLocks noChangeArrowheads="1"/>
          </p:cNvSpPr>
          <p:nvPr/>
        </p:nvSpPr>
        <p:spPr bwMode="auto">
          <a:xfrm>
            <a:off x="6149975" y="1717675"/>
            <a:ext cx="2190750" cy="133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6026" name="Rectangle 128"/>
          <p:cNvSpPr>
            <a:spLocks noChangeArrowheads="1"/>
          </p:cNvSpPr>
          <p:nvPr/>
        </p:nvSpPr>
        <p:spPr bwMode="auto">
          <a:xfrm>
            <a:off x="862013" y="4300538"/>
            <a:ext cx="2190750" cy="133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4513" y="1211263"/>
            <a:ext cx="285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/>
              </a:rPr>
              <a:t>Active Phase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00700" y="1211263"/>
            <a:ext cx="30829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/>
              </a:rPr>
              <a:t>Suppressed Phase</a:t>
            </a:r>
          </a:p>
        </p:txBody>
      </p:sp>
      <p:sp>
        <p:nvSpPr>
          <p:cNvPr id="86029" name="TextBox 111"/>
          <p:cNvSpPr txBox="1">
            <a:spLocks noChangeArrowheads="1"/>
          </p:cNvSpPr>
          <p:nvPr/>
        </p:nvSpPr>
        <p:spPr bwMode="auto">
          <a:xfrm>
            <a:off x="3532188" y="2128838"/>
            <a:ext cx="20796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00"/>
                </a:solidFill>
                <a:latin typeface="Arial" charset="0"/>
              </a:rPr>
              <a:t>Deep Convective Cores</a:t>
            </a:r>
          </a:p>
        </p:txBody>
      </p:sp>
      <p:pic>
        <p:nvPicPr>
          <p:cNvPr id="860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4249738"/>
            <a:ext cx="380047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1" name="Rectangle 129"/>
          <p:cNvSpPr>
            <a:spLocks noChangeArrowheads="1"/>
          </p:cNvSpPr>
          <p:nvPr/>
        </p:nvSpPr>
        <p:spPr bwMode="auto">
          <a:xfrm>
            <a:off x="5791200" y="4278313"/>
            <a:ext cx="2190750" cy="133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6032" name="TextBox 124"/>
          <p:cNvSpPr txBox="1">
            <a:spLocks noChangeArrowheads="1"/>
          </p:cNvSpPr>
          <p:nvPr/>
        </p:nvSpPr>
        <p:spPr bwMode="auto">
          <a:xfrm>
            <a:off x="3862388" y="4643438"/>
            <a:ext cx="14176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00"/>
                </a:solidFill>
                <a:latin typeface="Arial" charset="0"/>
              </a:rPr>
              <a:t>Broad Stratiform Rain Areas</a:t>
            </a:r>
          </a:p>
        </p:txBody>
      </p:sp>
    </p:spTree>
    <p:extLst>
      <p:ext uri="{BB962C8B-B14F-4D97-AF65-F5344CB8AC3E}">
        <p14:creationId xmlns:p14="http://schemas.microsoft.com/office/powerpoint/2010/main" val="324523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77508"/>
            <a:ext cx="9144000" cy="6433954"/>
            <a:chOff x="0" y="-138307"/>
            <a:chExt cx="9144000" cy="6433954"/>
          </a:xfrm>
        </p:grpSpPr>
        <p:grpSp>
          <p:nvGrpSpPr>
            <p:cNvPr id="4" name="Group 3"/>
            <p:cNvGrpSpPr/>
            <p:nvPr/>
          </p:nvGrpSpPr>
          <p:grpSpPr>
            <a:xfrm>
              <a:off x="1498103" y="999738"/>
              <a:ext cx="6147795" cy="5295909"/>
              <a:chOff x="1499790" y="999738"/>
              <a:chExt cx="6147795" cy="5295909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1499790" y="999738"/>
                <a:ext cx="6147795" cy="5295909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776261" y="1211495"/>
                <a:ext cx="5591478" cy="4516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503132" y="5880718"/>
                <a:ext cx="28783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i="1" dirty="0" err="1" smtClean="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Zuluaga</a:t>
                </a:r>
                <a:r>
                  <a:rPr lang="en-US" i="1" dirty="0" smtClean="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 and Houze 2013</a:t>
                </a:r>
                <a:endParaRPr lang="en-US" i="1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0" y="-138307"/>
              <a:ext cx="9144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prstClr val="white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Composite large-scale divergence and vertical motion during 2-day rainfall episodes</a:t>
              </a:r>
              <a:endParaRPr lang="en-US" sz="28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" name="Up Arrow 8"/>
          <p:cNvSpPr/>
          <p:nvPr/>
        </p:nvSpPr>
        <p:spPr bwMode="auto">
          <a:xfrm>
            <a:off x="4087090" y="2708550"/>
            <a:ext cx="256310" cy="1652663"/>
          </a:xfrm>
          <a:prstGeom prst="upArrow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Arial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Up Arrow 9"/>
          <p:cNvSpPr/>
          <p:nvPr/>
        </p:nvSpPr>
        <p:spPr bwMode="auto">
          <a:xfrm>
            <a:off x="5451764" y="2034307"/>
            <a:ext cx="254001" cy="735954"/>
          </a:xfrm>
          <a:prstGeom prst="upArrow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Arial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Up Arrow 10"/>
          <p:cNvSpPr/>
          <p:nvPr/>
        </p:nvSpPr>
        <p:spPr bwMode="auto">
          <a:xfrm flipV="1">
            <a:off x="6031346" y="3629886"/>
            <a:ext cx="254001" cy="735954"/>
          </a:xfrm>
          <a:prstGeom prst="upArrow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Arial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41769" y="5238200"/>
            <a:ext cx="122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Divergence</a:t>
            </a:r>
          </a:p>
        </p:txBody>
      </p:sp>
    </p:spTree>
    <p:extLst>
      <p:ext uri="{BB962C8B-B14F-4D97-AF65-F5344CB8AC3E}">
        <p14:creationId xmlns:p14="http://schemas.microsoft.com/office/powerpoint/2010/main" val="425527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5407"/>
          </a:xfrm>
        </p:spPr>
        <p:txBody>
          <a:bodyPr/>
          <a:lstStyle/>
          <a:p>
            <a:r>
              <a:rPr lang="en-US" dirty="0" smtClean="0"/>
              <a:t>October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33400" y="1243622"/>
            <a:ext cx="8122881" cy="5078413"/>
            <a:chOff x="533400" y="1219200"/>
            <a:chExt cx="8122881" cy="5078413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219200"/>
              <a:ext cx="8122881" cy="507841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352800" y="1483890"/>
              <a:ext cx="594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Rain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48000" y="2843822"/>
              <a:ext cx="1767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Echo-top heights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76600" y="4520222"/>
              <a:ext cx="1416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Number cells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81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3" name="Group 17"/>
          <p:cNvGrpSpPr>
            <a:grpSpLocks/>
          </p:cNvGrpSpPr>
          <p:nvPr/>
        </p:nvGrpSpPr>
        <p:grpSpPr bwMode="auto">
          <a:xfrm>
            <a:off x="4062413" y="179388"/>
            <a:ext cx="4603750" cy="6373812"/>
            <a:chOff x="4063157" y="179294"/>
            <a:chExt cx="4603568" cy="6373906"/>
          </a:xfrm>
        </p:grpSpPr>
        <p:sp>
          <p:nvSpPr>
            <p:cNvPr id="87044" name="Rectangle 1"/>
            <p:cNvSpPr>
              <a:spLocks noChangeArrowheads="1"/>
            </p:cNvSpPr>
            <p:nvPr/>
          </p:nvSpPr>
          <p:spPr bwMode="auto">
            <a:xfrm>
              <a:off x="4063157" y="179294"/>
              <a:ext cx="4603568" cy="63739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b="1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87045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8" r="18922"/>
            <a:stretch>
              <a:fillRect/>
            </a:stretch>
          </p:blipFill>
          <p:spPr bwMode="auto">
            <a:xfrm>
              <a:off x="4265193" y="1029274"/>
              <a:ext cx="2687370" cy="527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6" name="TextBox 14"/>
            <p:cNvSpPr txBox="1">
              <a:spLocks noChangeArrowheads="1"/>
            </p:cNvSpPr>
            <p:nvPr/>
          </p:nvSpPr>
          <p:spPr bwMode="auto">
            <a:xfrm>
              <a:off x="6929135" y="1645951"/>
              <a:ext cx="12081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404040"/>
                  </a:solidFill>
                  <a:latin typeface="Arial" charset="0"/>
                  <a:cs typeface="Arial" charset="0"/>
                </a:rPr>
                <a:t>Connected MCSs</a:t>
              </a:r>
            </a:p>
          </p:txBody>
        </p:sp>
        <p:sp>
          <p:nvSpPr>
            <p:cNvPr id="87047" name="TextBox 19"/>
            <p:cNvSpPr txBox="1">
              <a:spLocks noChangeArrowheads="1"/>
            </p:cNvSpPr>
            <p:nvPr/>
          </p:nvSpPr>
          <p:spPr bwMode="auto">
            <a:xfrm>
              <a:off x="6943567" y="2960069"/>
              <a:ext cx="12081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404040"/>
                  </a:solidFill>
                  <a:latin typeface="Arial" charset="0"/>
                  <a:cs typeface="Arial" charset="0"/>
                </a:rPr>
                <a:t>Separated MCSs</a:t>
              </a:r>
            </a:p>
          </p:txBody>
        </p:sp>
        <p:sp>
          <p:nvSpPr>
            <p:cNvPr id="87048" name="TextBox 20"/>
            <p:cNvSpPr txBox="1">
              <a:spLocks noChangeArrowheads="1"/>
            </p:cNvSpPr>
            <p:nvPr/>
          </p:nvSpPr>
          <p:spPr bwMode="auto">
            <a:xfrm>
              <a:off x="6943567" y="4529295"/>
              <a:ext cx="16280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404040"/>
                  </a:solidFill>
                  <a:latin typeface="Arial" charset="0"/>
                  <a:cs typeface="Arial" charset="0"/>
                </a:rPr>
                <a:t>Other high cloud systems</a:t>
              </a:r>
            </a:p>
          </p:txBody>
        </p:sp>
        <p:sp>
          <p:nvSpPr>
            <p:cNvPr id="87049" name="TextBox 9"/>
            <p:cNvSpPr txBox="1">
              <a:spLocks noChangeArrowheads="1"/>
            </p:cNvSpPr>
            <p:nvPr/>
          </p:nvSpPr>
          <p:spPr bwMode="auto">
            <a:xfrm>
              <a:off x="5402542" y="354106"/>
              <a:ext cx="7235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  <a:cs typeface="Arial" charset="0"/>
                </a:rPr>
                <a:t>Active</a:t>
              </a:r>
            </a:p>
          </p:txBody>
        </p:sp>
        <p:cxnSp>
          <p:nvCxnSpPr>
            <p:cNvPr id="87050" name="Straight Connector 6"/>
            <p:cNvCxnSpPr>
              <a:cxnSpLocks noChangeShapeType="1"/>
              <a:endCxn id="87049" idx="2"/>
            </p:cNvCxnSpPr>
            <p:nvPr/>
          </p:nvCxnSpPr>
          <p:spPr bwMode="auto">
            <a:xfrm flipV="1">
              <a:off x="5737412" y="661883"/>
              <a:ext cx="26899" cy="227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051" name="Straight Connector 8"/>
            <p:cNvCxnSpPr>
              <a:cxnSpLocks noChangeShapeType="1"/>
            </p:cNvCxnSpPr>
            <p:nvPr/>
          </p:nvCxnSpPr>
          <p:spPr bwMode="auto">
            <a:xfrm flipV="1">
              <a:off x="5767295" y="660400"/>
              <a:ext cx="0" cy="3884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052" name="TextBox 21"/>
            <p:cNvSpPr txBox="1">
              <a:spLocks noChangeArrowheads="1"/>
            </p:cNvSpPr>
            <p:nvPr/>
          </p:nvSpPr>
          <p:spPr bwMode="auto">
            <a:xfrm>
              <a:off x="6107765" y="354106"/>
              <a:ext cx="121235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  <a:cs typeface="Arial" charset="0"/>
                </a:rPr>
                <a:t>Suppressed</a:t>
              </a:r>
            </a:p>
          </p:txBody>
        </p:sp>
        <p:cxnSp>
          <p:nvCxnSpPr>
            <p:cNvPr id="87053" name="Straight Connector 23"/>
            <p:cNvCxnSpPr>
              <a:cxnSpLocks noChangeShapeType="1"/>
              <a:endCxn id="87052" idx="2"/>
            </p:cNvCxnSpPr>
            <p:nvPr/>
          </p:nvCxnSpPr>
          <p:spPr bwMode="auto">
            <a:xfrm>
              <a:off x="6442637" y="657786"/>
              <a:ext cx="271305" cy="40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054" name="Straight Connector 24"/>
            <p:cNvCxnSpPr>
              <a:cxnSpLocks noChangeShapeType="1"/>
            </p:cNvCxnSpPr>
            <p:nvPr/>
          </p:nvCxnSpPr>
          <p:spPr bwMode="auto">
            <a:xfrm flipV="1">
              <a:off x="6592048" y="660400"/>
              <a:ext cx="0" cy="1244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6562849" y="6176510"/>
            <a:ext cx="20749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</a:rPr>
              <a:t>Yuan and Houze 2012</a:t>
            </a:r>
            <a:endParaRPr lang="en-US" sz="16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3666" y="1525354"/>
            <a:ext cx="3905577" cy="3807293"/>
            <a:chOff x="203666" y="583656"/>
            <a:chExt cx="3905577" cy="3807293"/>
          </a:xfrm>
        </p:grpSpPr>
        <p:sp>
          <p:nvSpPr>
            <p:cNvPr id="6" name="TextBox 5"/>
            <p:cNvSpPr txBox="1"/>
            <p:nvPr/>
          </p:nvSpPr>
          <p:spPr>
            <a:xfrm>
              <a:off x="706840" y="1713293"/>
              <a:ext cx="3402403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/>
                  <a:ea typeface="+mn-ea"/>
                  <a:cs typeface="Century Gothic"/>
                </a:rPr>
                <a:t>…rainfall in the MJO is dominated by the </a:t>
              </a:r>
              <a:r>
                <a:rPr lang="en-US" sz="2800" b="1" u="sng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/>
                  <a:ea typeface="+mn-ea"/>
                  <a:cs typeface="Century Gothic"/>
                </a:rPr>
                <a:t>largest mesoscale </a:t>
              </a: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/>
                  <a:ea typeface="+mn-ea"/>
                  <a:cs typeface="Century Gothic"/>
                </a:rPr>
                <a:t>convective systems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3666" y="583656"/>
              <a:ext cx="38217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/>
                  <a:ea typeface="+mn-ea"/>
                  <a:cs typeface="Century Gothic"/>
                </a:rPr>
                <a:t>From the A-Train constellation…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04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35" y="418672"/>
            <a:ext cx="2472648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For example 31 October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2945" y="117846"/>
            <a:ext cx="3396455" cy="32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8522" y="3404448"/>
            <a:ext cx="4865209" cy="30407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184699" y="2027034"/>
            <a:ext cx="3813522" cy="4035503"/>
            <a:chOff x="184699" y="2027034"/>
            <a:chExt cx="3813522" cy="4035503"/>
          </a:xfrm>
        </p:grpSpPr>
        <p:pic>
          <p:nvPicPr>
            <p:cNvPr id="4" name="Picture 4" descr="research.SkewT.201110310300.Ga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4699" y="2027034"/>
              <a:ext cx="3813522" cy="4035503"/>
            </a:xfrm>
            <a:prstGeom prst="rect">
              <a:avLst/>
            </a:prstGeom>
            <a:noFill/>
          </p:spPr>
        </p:pic>
        <p:sp>
          <p:nvSpPr>
            <p:cNvPr id="6" name="Oval 5"/>
            <p:cNvSpPr/>
            <p:nvPr/>
          </p:nvSpPr>
          <p:spPr>
            <a:xfrm>
              <a:off x="3390879" y="4855523"/>
              <a:ext cx="381000" cy="9144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126020" y="4674570"/>
              <a:ext cx="890341" cy="39282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494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68" y="1702831"/>
            <a:ext cx="6400800" cy="4580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799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Time scales obscured by compositing</a:t>
            </a:r>
          </a:p>
        </p:txBody>
      </p:sp>
    </p:spTree>
    <p:extLst>
      <p:ext uri="{BB962C8B-B14F-4D97-AF65-F5344CB8AC3E}">
        <p14:creationId xmlns:p14="http://schemas.microsoft.com/office/powerpoint/2010/main" val="72422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06_v02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632" y="2129417"/>
            <a:ext cx="372166" cy="3412415"/>
          </a:xfrm>
          <a:prstGeom prst="rect">
            <a:avLst/>
          </a:prstGeom>
        </p:spPr>
      </p:pic>
      <p:pic>
        <p:nvPicPr>
          <p:cNvPr id="8" name="Picture 7" descr="f03_v05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0574" y="2129417"/>
            <a:ext cx="362696" cy="3412415"/>
          </a:xfrm>
          <a:prstGeom prst="rect">
            <a:avLst/>
          </a:prstGeom>
        </p:spPr>
      </p:pic>
      <p:pic>
        <p:nvPicPr>
          <p:cNvPr id="9" name="Picture 8" descr="f04_v02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6094" y="2129417"/>
            <a:ext cx="343434" cy="34124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0" y="1249659"/>
            <a:ext cx="9144000" cy="5233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b="1" dirty="0">
              <a:solidFill>
                <a:prstClr val="white"/>
              </a:solidFill>
              <a:latin typeface="Arial" pitchFamily="-111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8690"/>
            <a:ext cx="8652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TRMM radar shows how the scale of individual convective entities vary with phase of the MJO</a:t>
            </a:r>
            <a:endParaRPr lang="en-US" sz="280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55762" y="6153614"/>
            <a:ext cx="272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Arial" charset="0"/>
              </a:rPr>
              <a:t>Barnes and Houze 2013</a:t>
            </a:r>
            <a:endParaRPr lang="en-US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8048" y="1412952"/>
            <a:ext cx="220878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</a:rPr>
              <a:t>Shallow Isolated Echoes</a:t>
            </a:r>
            <a:endParaRPr lang="en-US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7692" y="1412952"/>
            <a:ext cx="228737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</a:rPr>
              <a:t>Deep Convective Cores</a:t>
            </a:r>
            <a:endParaRPr lang="en-US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5277" y="1412952"/>
            <a:ext cx="189984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</a:rPr>
              <a:t>Broad Stratiform Regions</a:t>
            </a:r>
            <a:endParaRPr lang="en-US" kern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5" descr="f03_v05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7295"/>
            <a:ext cx="2289393" cy="1548132"/>
          </a:xfrm>
          <a:prstGeom prst="rect">
            <a:avLst/>
          </a:prstGeom>
        </p:spPr>
      </p:pic>
      <p:pic>
        <p:nvPicPr>
          <p:cNvPr id="10" name="Picture 9" descr="f04_v02.ti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3827" y="4287295"/>
            <a:ext cx="2289393" cy="1548132"/>
          </a:xfrm>
          <a:prstGeom prst="rect">
            <a:avLst/>
          </a:prstGeom>
        </p:spPr>
      </p:pic>
      <p:pic>
        <p:nvPicPr>
          <p:cNvPr id="12" name="Picture 11" descr="f06_v02.ti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4677" y="4287295"/>
            <a:ext cx="2289393" cy="15481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8069" b="49593"/>
          <a:stretch/>
        </p:blipFill>
        <p:spPr>
          <a:xfrm>
            <a:off x="4518459" y="4249046"/>
            <a:ext cx="2270215" cy="161187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0" y="2088243"/>
            <a:ext cx="9034071" cy="1615901"/>
            <a:chOff x="0" y="4522910"/>
            <a:chExt cx="9034071" cy="1615901"/>
          </a:xfrm>
        </p:grpSpPr>
        <p:pic>
          <p:nvPicPr>
            <p:cNvPr id="7" name="Picture 6" descr="f03_v05.tif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48903"/>
              <a:ext cx="2289393" cy="1548132"/>
            </a:xfrm>
            <a:prstGeom prst="rect">
              <a:avLst/>
            </a:prstGeom>
          </p:spPr>
        </p:pic>
        <p:pic>
          <p:nvPicPr>
            <p:cNvPr id="11" name="Picture 10" descr="f04_v02.tif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3827" y="4548903"/>
              <a:ext cx="2289393" cy="1548132"/>
            </a:xfrm>
            <a:prstGeom prst="rect">
              <a:avLst/>
            </a:prstGeom>
          </p:spPr>
        </p:pic>
        <p:pic>
          <p:nvPicPr>
            <p:cNvPr id="13" name="Picture 12" descr="f06_v02.tif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4678" y="4548903"/>
              <a:ext cx="2289393" cy="15481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/>
            <a:srcRect l="7259" t="49156"/>
            <a:stretch/>
          </p:blipFill>
          <p:spPr>
            <a:xfrm>
              <a:off x="4514192" y="4522910"/>
              <a:ext cx="2276203" cy="1615901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4491359" y="1412952"/>
            <a:ext cx="228737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</a:rPr>
              <a:t>Wide Convective Cores</a:t>
            </a:r>
            <a:endParaRPr lang="en-US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5400000">
            <a:off x="1426357" y="4728183"/>
            <a:ext cx="461665" cy="243330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Arial" charset="0"/>
              </a:rPr>
              <a:t>Active conditions</a:t>
            </a:r>
            <a:endParaRPr lang="en-US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5400000">
            <a:off x="1992083" y="1950861"/>
            <a:ext cx="461665" cy="356475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Arial" charset="0"/>
              </a:rPr>
              <a:t>Suppressed conditions</a:t>
            </a:r>
            <a:endParaRPr lang="en-US" kern="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5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10583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Linking S-PolKa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 to Satellite Observations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19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100667"/>
            <a:ext cx="9144000" cy="5263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8042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S-PolKa Radar Rainfall at Addu Atoll in DYNAMO 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141956"/>
            <a:ext cx="9144000" cy="5035948"/>
            <a:chOff x="0" y="1141956"/>
            <a:chExt cx="9144000" cy="5035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41956"/>
              <a:ext cx="9144000" cy="503594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160747" y="2285697"/>
              <a:ext cx="610287" cy="23093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72011" y="2318688"/>
              <a:ext cx="494828" cy="19794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234827" y="2318688"/>
              <a:ext cx="676264" cy="19794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255762" y="5917769"/>
            <a:ext cx="267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Powell and Houze 2013</a:t>
            </a:r>
            <a:endParaRPr lang="en-US" i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88998" y="4127499"/>
            <a:ext cx="7567994" cy="1376116"/>
            <a:chOff x="888998" y="4127499"/>
            <a:chExt cx="7567994" cy="1376116"/>
          </a:xfrm>
        </p:grpSpPr>
        <p:sp>
          <p:nvSpPr>
            <p:cNvPr id="13" name="Freeform 12"/>
            <p:cNvSpPr/>
            <p:nvPr/>
          </p:nvSpPr>
          <p:spPr>
            <a:xfrm flipV="1">
              <a:off x="888998" y="4127499"/>
              <a:ext cx="6860676" cy="1376116"/>
            </a:xfrm>
            <a:custGeom>
              <a:avLst/>
              <a:gdLst>
                <a:gd name="connsiteX0" fmla="*/ 0 w 7366000"/>
                <a:gd name="connsiteY0" fmla="*/ 617051 h 2204836"/>
                <a:gd name="connsiteX1" fmla="*/ 402167 w 7366000"/>
                <a:gd name="connsiteY1" fmla="*/ 193717 h 2204836"/>
                <a:gd name="connsiteX2" fmla="*/ 1037167 w 7366000"/>
                <a:gd name="connsiteY2" fmla="*/ 1294384 h 2204836"/>
                <a:gd name="connsiteX3" fmla="*/ 1418167 w 7366000"/>
                <a:gd name="connsiteY3" fmla="*/ 1823551 h 2204836"/>
                <a:gd name="connsiteX4" fmla="*/ 2010833 w 7366000"/>
                <a:gd name="connsiteY4" fmla="*/ 1315551 h 2204836"/>
                <a:gd name="connsiteX5" fmla="*/ 2645833 w 7366000"/>
                <a:gd name="connsiteY5" fmla="*/ 341884 h 2204836"/>
                <a:gd name="connsiteX6" fmla="*/ 2878667 w 7366000"/>
                <a:gd name="connsiteY6" fmla="*/ 151384 h 2204836"/>
                <a:gd name="connsiteX7" fmla="*/ 3471333 w 7366000"/>
                <a:gd name="connsiteY7" fmla="*/ 1188551 h 2204836"/>
                <a:gd name="connsiteX8" fmla="*/ 3683000 w 7366000"/>
                <a:gd name="connsiteY8" fmla="*/ 1760051 h 2204836"/>
                <a:gd name="connsiteX9" fmla="*/ 4021667 w 7366000"/>
                <a:gd name="connsiteY9" fmla="*/ 2204551 h 2204836"/>
                <a:gd name="connsiteX10" fmla="*/ 4339167 w 7366000"/>
                <a:gd name="connsiteY10" fmla="*/ 1696551 h 2204836"/>
                <a:gd name="connsiteX11" fmla="*/ 4804833 w 7366000"/>
                <a:gd name="connsiteY11" fmla="*/ 214884 h 2204836"/>
                <a:gd name="connsiteX12" fmla="*/ 4953000 w 7366000"/>
                <a:gd name="connsiteY12" fmla="*/ 45551 h 2204836"/>
                <a:gd name="connsiteX13" fmla="*/ 5334000 w 7366000"/>
                <a:gd name="connsiteY13" fmla="*/ 574717 h 2204836"/>
                <a:gd name="connsiteX14" fmla="*/ 5609167 w 7366000"/>
                <a:gd name="connsiteY14" fmla="*/ 1315551 h 2204836"/>
                <a:gd name="connsiteX15" fmla="*/ 5842000 w 7366000"/>
                <a:gd name="connsiteY15" fmla="*/ 1717717 h 2204836"/>
                <a:gd name="connsiteX16" fmla="*/ 5990167 w 7366000"/>
                <a:gd name="connsiteY16" fmla="*/ 1781217 h 2204836"/>
                <a:gd name="connsiteX17" fmla="*/ 6328833 w 7366000"/>
                <a:gd name="connsiteY17" fmla="*/ 1315551 h 2204836"/>
                <a:gd name="connsiteX18" fmla="*/ 6667500 w 7366000"/>
                <a:gd name="connsiteY18" fmla="*/ 532384 h 2204836"/>
                <a:gd name="connsiteX19" fmla="*/ 6900333 w 7366000"/>
                <a:gd name="connsiteY19" fmla="*/ 426551 h 2204836"/>
                <a:gd name="connsiteX20" fmla="*/ 7366000 w 7366000"/>
                <a:gd name="connsiteY20" fmla="*/ 786384 h 2204836"/>
                <a:gd name="connsiteX0" fmla="*/ 0 w 7366000"/>
                <a:gd name="connsiteY0" fmla="*/ 617051 h 2204836"/>
                <a:gd name="connsiteX1" fmla="*/ 402167 w 7366000"/>
                <a:gd name="connsiteY1" fmla="*/ 193717 h 2204836"/>
                <a:gd name="connsiteX2" fmla="*/ 1037167 w 7366000"/>
                <a:gd name="connsiteY2" fmla="*/ 1294384 h 2204836"/>
                <a:gd name="connsiteX3" fmla="*/ 1418167 w 7366000"/>
                <a:gd name="connsiteY3" fmla="*/ 1823551 h 2204836"/>
                <a:gd name="connsiteX4" fmla="*/ 2010833 w 7366000"/>
                <a:gd name="connsiteY4" fmla="*/ 1315551 h 2204836"/>
                <a:gd name="connsiteX5" fmla="*/ 2645833 w 7366000"/>
                <a:gd name="connsiteY5" fmla="*/ 341884 h 2204836"/>
                <a:gd name="connsiteX6" fmla="*/ 2984501 w 7366000"/>
                <a:gd name="connsiteY6" fmla="*/ 214884 h 2204836"/>
                <a:gd name="connsiteX7" fmla="*/ 3471333 w 7366000"/>
                <a:gd name="connsiteY7" fmla="*/ 1188551 h 2204836"/>
                <a:gd name="connsiteX8" fmla="*/ 3683000 w 7366000"/>
                <a:gd name="connsiteY8" fmla="*/ 1760051 h 2204836"/>
                <a:gd name="connsiteX9" fmla="*/ 4021667 w 7366000"/>
                <a:gd name="connsiteY9" fmla="*/ 2204551 h 2204836"/>
                <a:gd name="connsiteX10" fmla="*/ 4339167 w 7366000"/>
                <a:gd name="connsiteY10" fmla="*/ 1696551 h 2204836"/>
                <a:gd name="connsiteX11" fmla="*/ 4804833 w 7366000"/>
                <a:gd name="connsiteY11" fmla="*/ 214884 h 2204836"/>
                <a:gd name="connsiteX12" fmla="*/ 4953000 w 7366000"/>
                <a:gd name="connsiteY12" fmla="*/ 45551 h 2204836"/>
                <a:gd name="connsiteX13" fmla="*/ 5334000 w 7366000"/>
                <a:gd name="connsiteY13" fmla="*/ 574717 h 2204836"/>
                <a:gd name="connsiteX14" fmla="*/ 5609167 w 7366000"/>
                <a:gd name="connsiteY14" fmla="*/ 1315551 h 2204836"/>
                <a:gd name="connsiteX15" fmla="*/ 5842000 w 7366000"/>
                <a:gd name="connsiteY15" fmla="*/ 1717717 h 2204836"/>
                <a:gd name="connsiteX16" fmla="*/ 5990167 w 7366000"/>
                <a:gd name="connsiteY16" fmla="*/ 1781217 h 2204836"/>
                <a:gd name="connsiteX17" fmla="*/ 6328833 w 7366000"/>
                <a:gd name="connsiteY17" fmla="*/ 1315551 h 2204836"/>
                <a:gd name="connsiteX18" fmla="*/ 6667500 w 7366000"/>
                <a:gd name="connsiteY18" fmla="*/ 532384 h 2204836"/>
                <a:gd name="connsiteX19" fmla="*/ 6900333 w 7366000"/>
                <a:gd name="connsiteY19" fmla="*/ 426551 h 2204836"/>
                <a:gd name="connsiteX20" fmla="*/ 7366000 w 7366000"/>
                <a:gd name="connsiteY20" fmla="*/ 786384 h 2204836"/>
                <a:gd name="connsiteX0" fmla="*/ 0 w 7366000"/>
                <a:gd name="connsiteY0" fmla="*/ 472814 h 2060599"/>
                <a:gd name="connsiteX1" fmla="*/ 402167 w 7366000"/>
                <a:gd name="connsiteY1" fmla="*/ 49480 h 2060599"/>
                <a:gd name="connsiteX2" fmla="*/ 1037167 w 7366000"/>
                <a:gd name="connsiteY2" fmla="*/ 1150147 h 2060599"/>
                <a:gd name="connsiteX3" fmla="*/ 1418167 w 7366000"/>
                <a:gd name="connsiteY3" fmla="*/ 1679314 h 2060599"/>
                <a:gd name="connsiteX4" fmla="*/ 2010833 w 7366000"/>
                <a:gd name="connsiteY4" fmla="*/ 1171314 h 2060599"/>
                <a:gd name="connsiteX5" fmla="*/ 2645833 w 7366000"/>
                <a:gd name="connsiteY5" fmla="*/ 197647 h 2060599"/>
                <a:gd name="connsiteX6" fmla="*/ 2984501 w 7366000"/>
                <a:gd name="connsiteY6" fmla="*/ 70647 h 2060599"/>
                <a:gd name="connsiteX7" fmla="*/ 3471333 w 7366000"/>
                <a:gd name="connsiteY7" fmla="*/ 1044314 h 2060599"/>
                <a:gd name="connsiteX8" fmla="*/ 3683000 w 7366000"/>
                <a:gd name="connsiteY8" fmla="*/ 1615814 h 2060599"/>
                <a:gd name="connsiteX9" fmla="*/ 4021667 w 7366000"/>
                <a:gd name="connsiteY9" fmla="*/ 2060314 h 2060599"/>
                <a:gd name="connsiteX10" fmla="*/ 4339167 w 7366000"/>
                <a:gd name="connsiteY10" fmla="*/ 1552314 h 2060599"/>
                <a:gd name="connsiteX11" fmla="*/ 4804833 w 7366000"/>
                <a:gd name="connsiteY11" fmla="*/ 70647 h 2060599"/>
                <a:gd name="connsiteX12" fmla="*/ 5334000 w 7366000"/>
                <a:gd name="connsiteY12" fmla="*/ 430480 h 2060599"/>
                <a:gd name="connsiteX13" fmla="*/ 5609167 w 7366000"/>
                <a:gd name="connsiteY13" fmla="*/ 1171314 h 2060599"/>
                <a:gd name="connsiteX14" fmla="*/ 5842000 w 7366000"/>
                <a:gd name="connsiteY14" fmla="*/ 1573480 h 2060599"/>
                <a:gd name="connsiteX15" fmla="*/ 5990167 w 7366000"/>
                <a:gd name="connsiteY15" fmla="*/ 1636980 h 2060599"/>
                <a:gd name="connsiteX16" fmla="*/ 6328833 w 7366000"/>
                <a:gd name="connsiteY16" fmla="*/ 1171314 h 2060599"/>
                <a:gd name="connsiteX17" fmla="*/ 6667500 w 7366000"/>
                <a:gd name="connsiteY17" fmla="*/ 388147 h 2060599"/>
                <a:gd name="connsiteX18" fmla="*/ 6900333 w 7366000"/>
                <a:gd name="connsiteY18" fmla="*/ 282314 h 2060599"/>
                <a:gd name="connsiteX19" fmla="*/ 7366000 w 7366000"/>
                <a:gd name="connsiteY19" fmla="*/ 642147 h 2060599"/>
                <a:gd name="connsiteX0" fmla="*/ 0 w 7366000"/>
                <a:gd name="connsiteY0" fmla="*/ 532570 h 2120355"/>
                <a:gd name="connsiteX1" fmla="*/ 402167 w 7366000"/>
                <a:gd name="connsiteY1" fmla="*/ 109236 h 2120355"/>
                <a:gd name="connsiteX2" fmla="*/ 1037167 w 7366000"/>
                <a:gd name="connsiteY2" fmla="*/ 1209903 h 2120355"/>
                <a:gd name="connsiteX3" fmla="*/ 1418167 w 7366000"/>
                <a:gd name="connsiteY3" fmla="*/ 1739070 h 2120355"/>
                <a:gd name="connsiteX4" fmla="*/ 2010833 w 7366000"/>
                <a:gd name="connsiteY4" fmla="*/ 1231070 h 2120355"/>
                <a:gd name="connsiteX5" fmla="*/ 2645833 w 7366000"/>
                <a:gd name="connsiteY5" fmla="*/ 257403 h 2120355"/>
                <a:gd name="connsiteX6" fmla="*/ 2984501 w 7366000"/>
                <a:gd name="connsiteY6" fmla="*/ 130403 h 2120355"/>
                <a:gd name="connsiteX7" fmla="*/ 3471333 w 7366000"/>
                <a:gd name="connsiteY7" fmla="*/ 1104070 h 2120355"/>
                <a:gd name="connsiteX8" fmla="*/ 3683000 w 7366000"/>
                <a:gd name="connsiteY8" fmla="*/ 1675570 h 2120355"/>
                <a:gd name="connsiteX9" fmla="*/ 4021667 w 7366000"/>
                <a:gd name="connsiteY9" fmla="*/ 2120070 h 2120355"/>
                <a:gd name="connsiteX10" fmla="*/ 4339167 w 7366000"/>
                <a:gd name="connsiteY10" fmla="*/ 1612070 h 2120355"/>
                <a:gd name="connsiteX11" fmla="*/ 4825999 w 7366000"/>
                <a:gd name="connsiteY11" fmla="*/ 45737 h 2120355"/>
                <a:gd name="connsiteX12" fmla="*/ 5334000 w 7366000"/>
                <a:gd name="connsiteY12" fmla="*/ 490236 h 2120355"/>
                <a:gd name="connsiteX13" fmla="*/ 5609167 w 7366000"/>
                <a:gd name="connsiteY13" fmla="*/ 1231070 h 2120355"/>
                <a:gd name="connsiteX14" fmla="*/ 5842000 w 7366000"/>
                <a:gd name="connsiteY14" fmla="*/ 1633236 h 2120355"/>
                <a:gd name="connsiteX15" fmla="*/ 5990167 w 7366000"/>
                <a:gd name="connsiteY15" fmla="*/ 1696736 h 2120355"/>
                <a:gd name="connsiteX16" fmla="*/ 6328833 w 7366000"/>
                <a:gd name="connsiteY16" fmla="*/ 1231070 h 2120355"/>
                <a:gd name="connsiteX17" fmla="*/ 6667500 w 7366000"/>
                <a:gd name="connsiteY17" fmla="*/ 447903 h 2120355"/>
                <a:gd name="connsiteX18" fmla="*/ 6900333 w 7366000"/>
                <a:gd name="connsiteY18" fmla="*/ 342070 h 2120355"/>
                <a:gd name="connsiteX19" fmla="*/ 7366000 w 7366000"/>
                <a:gd name="connsiteY19" fmla="*/ 701903 h 2120355"/>
                <a:gd name="connsiteX0" fmla="*/ 0 w 7366000"/>
                <a:gd name="connsiteY0" fmla="*/ 532570 h 2120355"/>
                <a:gd name="connsiteX1" fmla="*/ 402167 w 7366000"/>
                <a:gd name="connsiteY1" fmla="*/ 109236 h 2120355"/>
                <a:gd name="connsiteX2" fmla="*/ 1037167 w 7366000"/>
                <a:gd name="connsiteY2" fmla="*/ 1209903 h 2120355"/>
                <a:gd name="connsiteX3" fmla="*/ 1418167 w 7366000"/>
                <a:gd name="connsiteY3" fmla="*/ 1739070 h 2120355"/>
                <a:gd name="connsiteX4" fmla="*/ 2010833 w 7366000"/>
                <a:gd name="connsiteY4" fmla="*/ 1231070 h 2120355"/>
                <a:gd name="connsiteX5" fmla="*/ 2645833 w 7366000"/>
                <a:gd name="connsiteY5" fmla="*/ 257403 h 2120355"/>
                <a:gd name="connsiteX6" fmla="*/ 2984501 w 7366000"/>
                <a:gd name="connsiteY6" fmla="*/ 130403 h 2120355"/>
                <a:gd name="connsiteX7" fmla="*/ 3471333 w 7366000"/>
                <a:gd name="connsiteY7" fmla="*/ 1104070 h 2120355"/>
                <a:gd name="connsiteX8" fmla="*/ 3683000 w 7366000"/>
                <a:gd name="connsiteY8" fmla="*/ 1675570 h 2120355"/>
                <a:gd name="connsiteX9" fmla="*/ 4021667 w 7366000"/>
                <a:gd name="connsiteY9" fmla="*/ 2120070 h 2120355"/>
                <a:gd name="connsiteX10" fmla="*/ 4339167 w 7366000"/>
                <a:gd name="connsiteY10" fmla="*/ 1612070 h 2120355"/>
                <a:gd name="connsiteX11" fmla="*/ 4825999 w 7366000"/>
                <a:gd name="connsiteY11" fmla="*/ 45737 h 2120355"/>
                <a:gd name="connsiteX12" fmla="*/ 5334000 w 7366000"/>
                <a:gd name="connsiteY12" fmla="*/ 490236 h 2120355"/>
                <a:gd name="connsiteX13" fmla="*/ 5609167 w 7366000"/>
                <a:gd name="connsiteY13" fmla="*/ 1231070 h 2120355"/>
                <a:gd name="connsiteX14" fmla="*/ 5842000 w 7366000"/>
                <a:gd name="connsiteY14" fmla="*/ 1633236 h 2120355"/>
                <a:gd name="connsiteX15" fmla="*/ 6328833 w 7366000"/>
                <a:gd name="connsiteY15" fmla="*/ 1231070 h 2120355"/>
                <a:gd name="connsiteX16" fmla="*/ 6667500 w 7366000"/>
                <a:gd name="connsiteY16" fmla="*/ 447903 h 2120355"/>
                <a:gd name="connsiteX17" fmla="*/ 6900333 w 7366000"/>
                <a:gd name="connsiteY17" fmla="*/ 342070 h 2120355"/>
                <a:gd name="connsiteX18" fmla="*/ 7366000 w 7366000"/>
                <a:gd name="connsiteY18" fmla="*/ 701903 h 2120355"/>
                <a:gd name="connsiteX0" fmla="*/ 0 w 6900333"/>
                <a:gd name="connsiteY0" fmla="*/ 532570 h 2120355"/>
                <a:gd name="connsiteX1" fmla="*/ 402167 w 6900333"/>
                <a:gd name="connsiteY1" fmla="*/ 109236 h 2120355"/>
                <a:gd name="connsiteX2" fmla="*/ 1037167 w 6900333"/>
                <a:gd name="connsiteY2" fmla="*/ 1209903 h 2120355"/>
                <a:gd name="connsiteX3" fmla="*/ 1418167 w 6900333"/>
                <a:gd name="connsiteY3" fmla="*/ 1739070 h 2120355"/>
                <a:gd name="connsiteX4" fmla="*/ 2010833 w 6900333"/>
                <a:gd name="connsiteY4" fmla="*/ 1231070 h 2120355"/>
                <a:gd name="connsiteX5" fmla="*/ 2645833 w 6900333"/>
                <a:gd name="connsiteY5" fmla="*/ 257403 h 2120355"/>
                <a:gd name="connsiteX6" fmla="*/ 2984501 w 6900333"/>
                <a:gd name="connsiteY6" fmla="*/ 130403 h 2120355"/>
                <a:gd name="connsiteX7" fmla="*/ 3471333 w 6900333"/>
                <a:gd name="connsiteY7" fmla="*/ 1104070 h 2120355"/>
                <a:gd name="connsiteX8" fmla="*/ 3683000 w 6900333"/>
                <a:gd name="connsiteY8" fmla="*/ 1675570 h 2120355"/>
                <a:gd name="connsiteX9" fmla="*/ 4021667 w 6900333"/>
                <a:gd name="connsiteY9" fmla="*/ 2120070 h 2120355"/>
                <a:gd name="connsiteX10" fmla="*/ 4339167 w 6900333"/>
                <a:gd name="connsiteY10" fmla="*/ 1612070 h 2120355"/>
                <a:gd name="connsiteX11" fmla="*/ 4825999 w 6900333"/>
                <a:gd name="connsiteY11" fmla="*/ 45737 h 2120355"/>
                <a:gd name="connsiteX12" fmla="*/ 5334000 w 6900333"/>
                <a:gd name="connsiteY12" fmla="*/ 490236 h 2120355"/>
                <a:gd name="connsiteX13" fmla="*/ 5609167 w 6900333"/>
                <a:gd name="connsiteY13" fmla="*/ 1231070 h 2120355"/>
                <a:gd name="connsiteX14" fmla="*/ 5842000 w 6900333"/>
                <a:gd name="connsiteY14" fmla="*/ 1633236 h 2120355"/>
                <a:gd name="connsiteX15" fmla="*/ 6328833 w 6900333"/>
                <a:gd name="connsiteY15" fmla="*/ 1231070 h 2120355"/>
                <a:gd name="connsiteX16" fmla="*/ 6667500 w 6900333"/>
                <a:gd name="connsiteY16" fmla="*/ 447903 h 2120355"/>
                <a:gd name="connsiteX17" fmla="*/ 6900333 w 6900333"/>
                <a:gd name="connsiteY17" fmla="*/ 342070 h 212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00333" h="2120355">
                  <a:moveTo>
                    <a:pt x="0" y="532570"/>
                  </a:moveTo>
                  <a:cubicBezTo>
                    <a:pt x="114653" y="264458"/>
                    <a:pt x="229306" y="-3653"/>
                    <a:pt x="402167" y="109236"/>
                  </a:cubicBezTo>
                  <a:cubicBezTo>
                    <a:pt x="575028" y="222125"/>
                    <a:pt x="867834" y="938264"/>
                    <a:pt x="1037167" y="1209903"/>
                  </a:cubicBezTo>
                  <a:cubicBezTo>
                    <a:pt x="1206500" y="1481542"/>
                    <a:pt x="1255889" y="1735542"/>
                    <a:pt x="1418167" y="1739070"/>
                  </a:cubicBezTo>
                  <a:cubicBezTo>
                    <a:pt x="1580445" y="1742598"/>
                    <a:pt x="1806222" y="1478015"/>
                    <a:pt x="2010833" y="1231070"/>
                  </a:cubicBezTo>
                  <a:cubicBezTo>
                    <a:pt x="2215444" y="984126"/>
                    <a:pt x="2483555" y="440847"/>
                    <a:pt x="2645833" y="257403"/>
                  </a:cubicBezTo>
                  <a:cubicBezTo>
                    <a:pt x="2808111" y="73959"/>
                    <a:pt x="2846918" y="-10708"/>
                    <a:pt x="2984501" y="130403"/>
                  </a:cubicBezTo>
                  <a:cubicBezTo>
                    <a:pt x="3122084" y="271514"/>
                    <a:pt x="3354917" y="846542"/>
                    <a:pt x="3471333" y="1104070"/>
                  </a:cubicBezTo>
                  <a:cubicBezTo>
                    <a:pt x="3587749" y="1361598"/>
                    <a:pt x="3591278" y="1506237"/>
                    <a:pt x="3683000" y="1675570"/>
                  </a:cubicBezTo>
                  <a:cubicBezTo>
                    <a:pt x="3774722" y="1844903"/>
                    <a:pt x="3912306" y="2130653"/>
                    <a:pt x="4021667" y="2120070"/>
                  </a:cubicBezTo>
                  <a:cubicBezTo>
                    <a:pt x="4131028" y="2109487"/>
                    <a:pt x="4205112" y="1957792"/>
                    <a:pt x="4339167" y="1612070"/>
                  </a:cubicBezTo>
                  <a:cubicBezTo>
                    <a:pt x="4473222" y="1266348"/>
                    <a:pt x="4660194" y="232709"/>
                    <a:pt x="4825999" y="45737"/>
                  </a:cubicBezTo>
                  <a:cubicBezTo>
                    <a:pt x="4991804" y="-141235"/>
                    <a:pt x="5203472" y="292681"/>
                    <a:pt x="5334000" y="490236"/>
                  </a:cubicBezTo>
                  <a:cubicBezTo>
                    <a:pt x="5464528" y="687791"/>
                    <a:pt x="5524500" y="1040570"/>
                    <a:pt x="5609167" y="1231070"/>
                  </a:cubicBezTo>
                  <a:cubicBezTo>
                    <a:pt x="5693834" y="1421570"/>
                    <a:pt x="5722056" y="1633236"/>
                    <a:pt x="5842000" y="1633236"/>
                  </a:cubicBezTo>
                  <a:cubicBezTo>
                    <a:pt x="5961944" y="1633236"/>
                    <a:pt x="6191250" y="1428626"/>
                    <a:pt x="6328833" y="1231070"/>
                  </a:cubicBezTo>
                  <a:cubicBezTo>
                    <a:pt x="6466416" y="1033515"/>
                    <a:pt x="6572250" y="596070"/>
                    <a:pt x="6667500" y="447903"/>
                  </a:cubicBezTo>
                  <a:cubicBezTo>
                    <a:pt x="6762750" y="299736"/>
                    <a:pt x="6783916" y="299737"/>
                    <a:pt x="6900333" y="342070"/>
                  </a:cubicBezTo>
                </a:path>
              </a:pathLst>
            </a:custGeom>
            <a:noFill/>
            <a:ln w="571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75508" y="4970065"/>
              <a:ext cx="7814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0000"/>
                  </a:solidFill>
                </a:rPr>
                <a:t>OLR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705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467824" y="3423106"/>
            <a:ext cx="2107064" cy="394087"/>
          </a:xfrm>
          <a:custGeom>
            <a:avLst/>
            <a:gdLst>
              <a:gd name="connsiteX0" fmla="*/ 0 w 7934660"/>
              <a:gd name="connsiteY0" fmla="*/ 1283643 h 1415607"/>
              <a:gd name="connsiteX1" fmla="*/ 560804 w 7934660"/>
              <a:gd name="connsiteY1" fmla="*/ 1316634 h 1415607"/>
              <a:gd name="connsiteX2" fmla="*/ 1352528 w 7934660"/>
              <a:gd name="connsiteY2" fmla="*/ 491859 h 1415607"/>
              <a:gd name="connsiteX3" fmla="*/ 2441149 w 7934660"/>
              <a:gd name="connsiteY3" fmla="*/ 1201165 h 1415607"/>
              <a:gd name="connsiteX4" fmla="*/ 2869999 w 7934660"/>
              <a:gd name="connsiteY4" fmla="*/ 1250652 h 1415607"/>
              <a:gd name="connsiteX5" fmla="*/ 3513275 w 7934660"/>
              <a:gd name="connsiteY5" fmla="*/ 673310 h 1415607"/>
              <a:gd name="connsiteX6" fmla="*/ 3958620 w 7934660"/>
              <a:gd name="connsiteY6" fmla="*/ 13490 h 1415607"/>
              <a:gd name="connsiteX7" fmla="*/ 4915286 w 7934660"/>
              <a:gd name="connsiteY7" fmla="*/ 1316634 h 1415607"/>
              <a:gd name="connsiteX8" fmla="*/ 5954424 w 7934660"/>
              <a:gd name="connsiteY8" fmla="*/ 425877 h 1415607"/>
              <a:gd name="connsiteX9" fmla="*/ 6696665 w 7934660"/>
              <a:gd name="connsiteY9" fmla="*/ 1283643 h 1415607"/>
              <a:gd name="connsiteX10" fmla="*/ 7752297 w 7934660"/>
              <a:gd name="connsiteY10" fmla="*/ 1234156 h 1415607"/>
              <a:gd name="connsiteX11" fmla="*/ 7933734 w 7934660"/>
              <a:gd name="connsiteY11" fmla="*/ 1415607 h 1415607"/>
              <a:gd name="connsiteX0" fmla="*/ 0 w 7934660"/>
              <a:gd name="connsiteY0" fmla="*/ 1270239 h 1402203"/>
              <a:gd name="connsiteX1" fmla="*/ 560804 w 7934660"/>
              <a:gd name="connsiteY1" fmla="*/ 1303230 h 1402203"/>
              <a:gd name="connsiteX2" fmla="*/ 1352528 w 7934660"/>
              <a:gd name="connsiteY2" fmla="*/ 478455 h 1402203"/>
              <a:gd name="connsiteX3" fmla="*/ 2441149 w 7934660"/>
              <a:gd name="connsiteY3" fmla="*/ 1187761 h 1402203"/>
              <a:gd name="connsiteX4" fmla="*/ 2869999 w 7934660"/>
              <a:gd name="connsiteY4" fmla="*/ 1237248 h 1402203"/>
              <a:gd name="connsiteX5" fmla="*/ 3958620 w 7934660"/>
              <a:gd name="connsiteY5" fmla="*/ 86 h 1402203"/>
              <a:gd name="connsiteX6" fmla="*/ 4915286 w 7934660"/>
              <a:gd name="connsiteY6" fmla="*/ 1303230 h 1402203"/>
              <a:gd name="connsiteX7" fmla="*/ 5954424 w 7934660"/>
              <a:gd name="connsiteY7" fmla="*/ 412473 h 1402203"/>
              <a:gd name="connsiteX8" fmla="*/ 6696665 w 7934660"/>
              <a:gd name="connsiteY8" fmla="*/ 1270239 h 1402203"/>
              <a:gd name="connsiteX9" fmla="*/ 7752297 w 7934660"/>
              <a:gd name="connsiteY9" fmla="*/ 1220752 h 1402203"/>
              <a:gd name="connsiteX10" fmla="*/ 7933734 w 7934660"/>
              <a:gd name="connsiteY10" fmla="*/ 1402203 h 1402203"/>
              <a:gd name="connsiteX0" fmla="*/ 0 w 7752297"/>
              <a:gd name="connsiteY0" fmla="*/ 1270239 h 1372539"/>
              <a:gd name="connsiteX1" fmla="*/ 560804 w 7752297"/>
              <a:gd name="connsiteY1" fmla="*/ 1303230 h 1372539"/>
              <a:gd name="connsiteX2" fmla="*/ 1352528 w 7752297"/>
              <a:gd name="connsiteY2" fmla="*/ 478455 h 1372539"/>
              <a:gd name="connsiteX3" fmla="*/ 2441149 w 7752297"/>
              <a:gd name="connsiteY3" fmla="*/ 1187761 h 1372539"/>
              <a:gd name="connsiteX4" fmla="*/ 2869999 w 7752297"/>
              <a:gd name="connsiteY4" fmla="*/ 1237248 h 1372539"/>
              <a:gd name="connsiteX5" fmla="*/ 3958620 w 7752297"/>
              <a:gd name="connsiteY5" fmla="*/ 86 h 1372539"/>
              <a:gd name="connsiteX6" fmla="*/ 4915286 w 7752297"/>
              <a:gd name="connsiteY6" fmla="*/ 1303230 h 1372539"/>
              <a:gd name="connsiteX7" fmla="*/ 5954424 w 7752297"/>
              <a:gd name="connsiteY7" fmla="*/ 412473 h 1372539"/>
              <a:gd name="connsiteX8" fmla="*/ 6696665 w 7752297"/>
              <a:gd name="connsiteY8" fmla="*/ 1270239 h 1372539"/>
              <a:gd name="connsiteX9" fmla="*/ 7752297 w 7752297"/>
              <a:gd name="connsiteY9" fmla="*/ 1220752 h 1372539"/>
              <a:gd name="connsiteX0" fmla="*/ 0 w 7323447"/>
              <a:gd name="connsiteY0" fmla="*/ 1270239 h 1372539"/>
              <a:gd name="connsiteX1" fmla="*/ 560804 w 7323447"/>
              <a:gd name="connsiteY1" fmla="*/ 1303230 h 1372539"/>
              <a:gd name="connsiteX2" fmla="*/ 1352528 w 7323447"/>
              <a:gd name="connsiteY2" fmla="*/ 478455 h 1372539"/>
              <a:gd name="connsiteX3" fmla="*/ 2441149 w 7323447"/>
              <a:gd name="connsiteY3" fmla="*/ 1187761 h 1372539"/>
              <a:gd name="connsiteX4" fmla="*/ 2869999 w 7323447"/>
              <a:gd name="connsiteY4" fmla="*/ 1237248 h 1372539"/>
              <a:gd name="connsiteX5" fmla="*/ 3958620 w 7323447"/>
              <a:gd name="connsiteY5" fmla="*/ 86 h 1372539"/>
              <a:gd name="connsiteX6" fmla="*/ 4915286 w 7323447"/>
              <a:gd name="connsiteY6" fmla="*/ 1303230 h 1372539"/>
              <a:gd name="connsiteX7" fmla="*/ 5954424 w 7323447"/>
              <a:gd name="connsiteY7" fmla="*/ 412473 h 1372539"/>
              <a:gd name="connsiteX8" fmla="*/ 6696665 w 7323447"/>
              <a:gd name="connsiteY8" fmla="*/ 1270239 h 1372539"/>
              <a:gd name="connsiteX9" fmla="*/ 7323447 w 7323447"/>
              <a:gd name="connsiteY9" fmla="*/ 1303229 h 1372539"/>
              <a:gd name="connsiteX0" fmla="*/ 0 w 7438907"/>
              <a:gd name="connsiteY0" fmla="*/ 1220752 h 1355568"/>
              <a:gd name="connsiteX1" fmla="*/ 676264 w 7438907"/>
              <a:gd name="connsiteY1" fmla="*/ 1303230 h 1355568"/>
              <a:gd name="connsiteX2" fmla="*/ 1467988 w 7438907"/>
              <a:gd name="connsiteY2" fmla="*/ 478455 h 1355568"/>
              <a:gd name="connsiteX3" fmla="*/ 2556609 w 7438907"/>
              <a:gd name="connsiteY3" fmla="*/ 1187761 h 1355568"/>
              <a:gd name="connsiteX4" fmla="*/ 2985459 w 7438907"/>
              <a:gd name="connsiteY4" fmla="*/ 1237248 h 1355568"/>
              <a:gd name="connsiteX5" fmla="*/ 4074080 w 7438907"/>
              <a:gd name="connsiteY5" fmla="*/ 86 h 1355568"/>
              <a:gd name="connsiteX6" fmla="*/ 5030746 w 7438907"/>
              <a:gd name="connsiteY6" fmla="*/ 1303230 h 1355568"/>
              <a:gd name="connsiteX7" fmla="*/ 6069884 w 7438907"/>
              <a:gd name="connsiteY7" fmla="*/ 412473 h 1355568"/>
              <a:gd name="connsiteX8" fmla="*/ 6812125 w 7438907"/>
              <a:gd name="connsiteY8" fmla="*/ 1270239 h 1355568"/>
              <a:gd name="connsiteX9" fmla="*/ 7438907 w 7438907"/>
              <a:gd name="connsiteY9" fmla="*/ 1303229 h 1355568"/>
              <a:gd name="connsiteX0" fmla="*/ 0 w 7174999"/>
              <a:gd name="connsiteY0" fmla="*/ 1270239 h 1372539"/>
              <a:gd name="connsiteX1" fmla="*/ 412356 w 7174999"/>
              <a:gd name="connsiteY1" fmla="*/ 1303230 h 1372539"/>
              <a:gd name="connsiteX2" fmla="*/ 1204080 w 7174999"/>
              <a:gd name="connsiteY2" fmla="*/ 478455 h 1372539"/>
              <a:gd name="connsiteX3" fmla="*/ 2292701 w 7174999"/>
              <a:gd name="connsiteY3" fmla="*/ 1187761 h 1372539"/>
              <a:gd name="connsiteX4" fmla="*/ 2721551 w 7174999"/>
              <a:gd name="connsiteY4" fmla="*/ 1237248 h 1372539"/>
              <a:gd name="connsiteX5" fmla="*/ 3810172 w 7174999"/>
              <a:gd name="connsiteY5" fmla="*/ 86 h 1372539"/>
              <a:gd name="connsiteX6" fmla="*/ 4766838 w 7174999"/>
              <a:gd name="connsiteY6" fmla="*/ 1303230 h 1372539"/>
              <a:gd name="connsiteX7" fmla="*/ 5805976 w 7174999"/>
              <a:gd name="connsiteY7" fmla="*/ 412473 h 1372539"/>
              <a:gd name="connsiteX8" fmla="*/ 6548217 w 7174999"/>
              <a:gd name="connsiteY8" fmla="*/ 1270239 h 1372539"/>
              <a:gd name="connsiteX9" fmla="*/ 7174999 w 7174999"/>
              <a:gd name="connsiteY9" fmla="*/ 1303229 h 1372539"/>
              <a:gd name="connsiteX0" fmla="*/ 0 w 7174999"/>
              <a:gd name="connsiteY0" fmla="*/ 1270239 h 1341953"/>
              <a:gd name="connsiteX1" fmla="*/ 1204080 w 7174999"/>
              <a:gd name="connsiteY1" fmla="*/ 478455 h 1341953"/>
              <a:gd name="connsiteX2" fmla="*/ 2292701 w 7174999"/>
              <a:gd name="connsiteY2" fmla="*/ 1187761 h 1341953"/>
              <a:gd name="connsiteX3" fmla="*/ 2721551 w 7174999"/>
              <a:gd name="connsiteY3" fmla="*/ 1237248 h 1341953"/>
              <a:gd name="connsiteX4" fmla="*/ 3810172 w 7174999"/>
              <a:gd name="connsiteY4" fmla="*/ 86 h 1341953"/>
              <a:gd name="connsiteX5" fmla="*/ 4766838 w 7174999"/>
              <a:gd name="connsiteY5" fmla="*/ 1303230 h 1341953"/>
              <a:gd name="connsiteX6" fmla="*/ 5805976 w 7174999"/>
              <a:gd name="connsiteY6" fmla="*/ 412473 h 1341953"/>
              <a:gd name="connsiteX7" fmla="*/ 6548217 w 7174999"/>
              <a:gd name="connsiteY7" fmla="*/ 1270239 h 1341953"/>
              <a:gd name="connsiteX8" fmla="*/ 7174999 w 7174999"/>
              <a:gd name="connsiteY8" fmla="*/ 1303229 h 1341953"/>
              <a:gd name="connsiteX0" fmla="*/ 0 w 7174999"/>
              <a:gd name="connsiteY0" fmla="*/ 1270239 h 1341953"/>
              <a:gd name="connsiteX1" fmla="*/ 494829 w 7174999"/>
              <a:gd name="connsiteY1" fmla="*/ 824861 h 1341953"/>
              <a:gd name="connsiteX2" fmla="*/ 1204080 w 7174999"/>
              <a:gd name="connsiteY2" fmla="*/ 478455 h 1341953"/>
              <a:gd name="connsiteX3" fmla="*/ 2292701 w 7174999"/>
              <a:gd name="connsiteY3" fmla="*/ 1187761 h 1341953"/>
              <a:gd name="connsiteX4" fmla="*/ 2721551 w 7174999"/>
              <a:gd name="connsiteY4" fmla="*/ 1237248 h 1341953"/>
              <a:gd name="connsiteX5" fmla="*/ 3810172 w 7174999"/>
              <a:gd name="connsiteY5" fmla="*/ 86 h 1341953"/>
              <a:gd name="connsiteX6" fmla="*/ 4766838 w 7174999"/>
              <a:gd name="connsiteY6" fmla="*/ 1303230 h 1341953"/>
              <a:gd name="connsiteX7" fmla="*/ 5805976 w 7174999"/>
              <a:gd name="connsiteY7" fmla="*/ 412473 h 1341953"/>
              <a:gd name="connsiteX8" fmla="*/ 6548217 w 7174999"/>
              <a:gd name="connsiteY8" fmla="*/ 1270239 h 1341953"/>
              <a:gd name="connsiteX9" fmla="*/ 7174999 w 7174999"/>
              <a:gd name="connsiteY9" fmla="*/ 1303229 h 1341953"/>
              <a:gd name="connsiteX0" fmla="*/ 0 w 7174999"/>
              <a:gd name="connsiteY0" fmla="*/ 1270239 h 1341953"/>
              <a:gd name="connsiteX1" fmla="*/ 626783 w 7174999"/>
              <a:gd name="connsiteY1" fmla="*/ 890843 h 1341953"/>
              <a:gd name="connsiteX2" fmla="*/ 1204080 w 7174999"/>
              <a:gd name="connsiteY2" fmla="*/ 478455 h 1341953"/>
              <a:gd name="connsiteX3" fmla="*/ 2292701 w 7174999"/>
              <a:gd name="connsiteY3" fmla="*/ 1187761 h 1341953"/>
              <a:gd name="connsiteX4" fmla="*/ 2721551 w 7174999"/>
              <a:gd name="connsiteY4" fmla="*/ 1237248 h 1341953"/>
              <a:gd name="connsiteX5" fmla="*/ 3810172 w 7174999"/>
              <a:gd name="connsiteY5" fmla="*/ 86 h 1341953"/>
              <a:gd name="connsiteX6" fmla="*/ 4766838 w 7174999"/>
              <a:gd name="connsiteY6" fmla="*/ 1303230 h 1341953"/>
              <a:gd name="connsiteX7" fmla="*/ 5805976 w 7174999"/>
              <a:gd name="connsiteY7" fmla="*/ 412473 h 1341953"/>
              <a:gd name="connsiteX8" fmla="*/ 6548217 w 7174999"/>
              <a:gd name="connsiteY8" fmla="*/ 1270239 h 1341953"/>
              <a:gd name="connsiteX9" fmla="*/ 7174999 w 7174999"/>
              <a:gd name="connsiteY9" fmla="*/ 1303229 h 1341953"/>
              <a:gd name="connsiteX0" fmla="*/ 0 w 7174999"/>
              <a:gd name="connsiteY0" fmla="*/ 1270235 h 1341949"/>
              <a:gd name="connsiteX1" fmla="*/ 626783 w 7174999"/>
              <a:gd name="connsiteY1" fmla="*/ 890839 h 1341949"/>
              <a:gd name="connsiteX2" fmla="*/ 1204080 w 7174999"/>
              <a:gd name="connsiteY2" fmla="*/ 478451 h 1341949"/>
              <a:gd name="connsiteX3" fmla="*/ 2292701 w 7174999"/>
              <a:gd name="connsiteY3" fmla="*/ 1187757 h 1341949"/>
              <a:gd name="connsiteX4" fmla="*/ 2721551 w 7174999"/>
              <a:gd name="connsiteY4" fmla="*/ 1237244 h 1341949"/>
              <a:gd name="connsiteX5" fmla="*/ 3810172 w 7174999"/>
              <a:gd name="connsiteY5" fmla="*/ 82 h 1341949"/>
              <a:gd name="connsiteX6" fmla="*/ 4766838 w 7174999"/>
              <a:gd name="connsiteY6" fmla="*/ 1170928 h 1341949"/>
              <a:gd name="connsiteX7" fmla="*/ 5805976 w 7174999"/>
              <a:gd name="connsiteY7" fmla="*/ 412469 h 1341949"/>
              <a:gd name="connsiteX8" fmla="*/ 6548217 w 7174999"/>
              <a:gd name="connsiteY8" fmla="*/ 1270235 h 1341949"/>
              <a:gd name="connsiteX9" fmla="*/ 7174999 w 7174999"/>
              <a:gd name="connsiteY9" fmla="*/ 1303225 h 1341949"/>
              <a:gd name="connsiteX0" fmla="*/ 0 w 7174999"/>
              <a:gd name="connsiteY0" fmla="*/ 1270235 h 1341949"/>
              <a:gd name="connsiteX1" fmla="*/ 626783 w 7174999"/>
              <a:gd name="connsiteY1" fmla="*/ 890839 h 1341949"/>
              <a:gd name="connsiteX2" fmla="*/ 1204080 w 7174999"/>
              <a:gd name="connsiteY2" fmla="*/ 478451 h 1341949"/>
              <a:gd name="connsiteX3" fmla="*/ 2292701 w 7174999"/>
              <a:gd name="connsiteY3" fmla="*/ 1187757 h 1341949"/>
              <a:gd name="connsiteX4" fmla="*/ 2721551 w 7174999"/>
              <a:gd name="connsiteY4" fmla="*/ 1237244 h 1341949"/>
              <a:gd name="connsiteX5" fmla="*/ 3810172 w 7174999"/>
              <a:gd name="connsiteY5" fmla="*/ 82 h 1341949"/>
              <a:gd name="connsiteX6" fmla="*/ 4766838 w 7174999"/>
              <a:gd name="connsiteY6" fmla="*/ 1170928 h 1341949"/>
              <a:gd name="connsiteX7" fmla="*/ 5938258 w 7174999"/>
              <a:gd name="connsiteY7" fmla="*/ 505077 h 1341949"/>
              <a:gd name="connsiteX8" fmla="*/ 6548217 w 7174999"/>
              <a:gd name="connsiteY8" fmla="*/ 1270235 h 1341949"/>
              <a:gd name="connsiteX9" fmla="*/ 7174999 w 7174999"/>
              <a:gd name="connsiteY9" fmla="*/ 1303225 h 1341949"/>
              <a:gd name="connsiteX0" fmla="*/ 0 w 7174999"/>
              <a:gd name="connsiteY0" fmla="*/ 1270236 h 1341950"/>
              <a:gd name="connsiteX1" fmla="*/ 626783 w 7174999"/>
              <a:gd name="connsiteY1" fmla="*/ 890840 h 1341950"/>
              <a:gd name="connsiteX2" fmla="*/ 1204080 w 7174999"/>
              <a:gd name="connsiteY2" fmla="*/ 478452 h 1341950"/>
              <a:gd name="connsiteX3" fmla="*/ 2292701 w 7174999"/>
              <a:gd name="connsiteY3" fmla="*/ 1187758 h 1341950"/>
              <a:gd name="connsiteX4" fmla="*/ 2721551 w 7174999"/>
              <a:gd name="connsiteY4" fmla="*/ 1237245 h 1341950"/>
              <a:gd name="connsiteX5" fmla="*/ 3810172 w 7174999"/>
              <a:gd name="connsiteY5" fmla="*/ 83 h 1341950"/>
              <a:gd name="connsiteX6" fmla="*/ 4766838 w 7174999"/>
              <a:gd name="connsiteY6" fmla="*/ 1170929 h 1341950"/>
              <a:gd name="connsiteX7" fmla="*/ 5779519 w 7174999"/>
              <a:gd name="connsiteY7" fmla="*/ 531538 h 1341950"/>
              <a:gd name="connsiteX8" fmla="*/ 6548217 w 7174999"/>
              <a:gd name="connsiteY8" fmla="*/ 1270236 h 1341950"/>
              <a:gd name="connsiteX9" fmla="*/ 7174999 w 7174999"/>
              <a:gd name="connsiteY9" fmla="*/ 1303226 h 1341950"/>
              <a:gd name="connsiteX0" fmla="*/ 0 w 7174999"/>
              <a:gd name="connsiteY0" fmla="*/ 1270236 h 1341950"/>
              <a:gd name="connsiteX1" fmla="*/ 1204080 w 7174999"/>
              <a:gd name="connsiteY1" fmla="*/ 478452 h 1341950"/>
              <a:gd name="connsiteX2" fmla="*/ 2292701 w 7174999"/>
              <a:gd name="connsiteY2" fmla="*/ 1187758 h 1341950"/>
              <a:gd name="connsiteX3" fmla="*/ 2721551 w 7174999"/>
              <a:gd name="connsiteY3" fmla="*/ 1237245 h 1341950"/>
              <a:gd name="connsiteX4" fmla="*/ 3810172 w 7174999"/>
              <a:gd name="connsiteY4" fmla="*/ 83 h 1341950"/>
              <a:gd name="connsiteX5" fmla="*/ 4766838 w 7174999"/>
              <a:gd name="connsiteY5" fmla="*/ 1170929 h 1341950"/>
              <a:gd name="connsiteX6" fmla="*/ 5779519 w 7174999"/>
              <a:gd name="connsiteY6" fmla="*/ 531538 h 1341950"/>
              <a:gd name="connsiteX7" fmla="*/ 6548217 w 7174999"/>
              <a:gd name="connsiteY7" fmla="*/ 1270236 h 1341950"/>
              <a:gd name="connsiteX8" fmla="*/ 7174999 w 7174999"/>
              <a:gd name="connsiteY8" fmla="*/ 1303226 h 1341950"/>
              <a:gd name="connsiteX0" fmla="*/ 0 w 7174999"/>
              <a:gd name="connsiteY0" fmla="*/ 1270236 h 1341950"/>
              <a:gd name="connsiteX1" fmla="*/ 809383 w 7174999"/>
              <a:gd name="connsiteY1" fmla="*/ 619824 h 1341950"/>
              <a:gd name="connsiteX2" fmla="*/ 1204080 w 7174999"/>
              <a:gd name="connsiteY2" fmla="*/ 478452 h 1341950"/>
              <a:gd name="connsiteX3" fmla="*/ 2292701 w 7174999"/>
              <a:gd name="connsiteY3" fmla="*/ 1187758 h 1341950"/>
              <a:gd name="connsiteX4" fmla="*/ 2721551 w 7174999"/>
              <a:gd name="connsiteY4" fmla="*/ 1237245 h 1341950"/>
              <a:gd name="connsiteX5" fmla="*/ 3810172 w 7174999"/>
              <a:gd name="connsiteY5" fmla="*/ 83 h 1341950"/>
              <a:gd name="connsiteX6" fmla="*/ 4766838 w 7174999"/>
              <a:gd name="connsiteY6" fmla="*/ 1170929 h 1341950"/>
              <a:gd name="connsiteX7" fmla="*/ 5779519 w 7174999"/>
              <a:gd name="connsiteY7" fmla="*/ 531538 h 1341950"/>
              <a:gd name="connsiteX8" fmla="*/ 6548217 w 7174999"/>
              <a:gd name="connsiteY8" fmla="*/ 1270236 h 1341950"/>
              <a:gd name="connsiteX9" fmla="*/ 7174999 w 7174999"/>
              <a:gd name="connsiteY9" fmla="*/ 1303226 h 1341950"/>
              <a:gd name="connsiteX0" fmla="*/ 0 w 7174999"/>
              <a:gd name="connsiteY0" fmla="*/ 1270236 h 1341950"/>
              <a:gd name="connsiteX1" fmla="*/ 333168 w 7174999"/>
              <a:gd name="connsiteY1" fmla="*/ 1135786 h 1341950"/>
              <a:gd name="connsiteX2" fmla="*/ 1204080 w 7174999"/>
              <a:gd name="connsiteY2" fmla="*/ 478452 h 1341950"/>
              <a:gd name="connsiteX3" fmla="*/ 2292701 w 7174999"/>
              <a:gd name="connsiteY3" fmla="*/ 1187758 h 1341950"/>
              <a:gd name="connsiteX4" fmla="*/ 2721551 w 7174999"/>
              <a:gd name="connsiteY4" fmla="*/ 1237245 h 1341950"/>
              <a:gd name="connsiteX5" fmla="*/ 3810172 w 7174999"/>
              <a:gd name="connsiteY5" fmla="*/ 83 h 1341950"/>
              <a:gd name="connsiteX6" fmla="*/ 4766838 w 7174999"/>
              <a:gd name="connsiteY6" fmla="*/ 1170929 h 1341950"/>
              <a:gd name="connsiteX7" fmla="*/ 5779519 w 7174999"/>
              <a:gd name="connsiteY7" fmla="*/ 531538 h 1341950"/>
              <a:gd name="connsiteX8" fmla="*/ 6548217 w 7174999"/>
              <a:gd name="connsiteY8" fmla="*/ 1270236 h 1341950"/>
              <a:gd name="connsiteX9" fmla="*/ 7174999 w 7174999"/>
              <a:gd name="connsiteY9" fmla="*/ 1303226 h 134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74999" h="1341950">
                <a:moveTo>
                  <a:pt x="0" y="1270236"/>
                </a:moveTo>
                <a:cubicBezTo>
                  <a:pt x="134897" y="1161834"/>
                  <a:pt x="132488" y="1267750"/>
                  <a:pt x="333168" y="1135786"/>
                </a:cubicBezTo>
                <a:cubicBezTo>
                  <a:pt x="533848" y="1003822"/>
                  <a:pt x="877491" y="469790"/>
                  <a:pt x="1204080" y="478452"/>
                </a:cubicBezTo>
                <a:cubicBezTo>
                  <a:pt x="1530669" y="487114"/>
                  <a:pt x="2039789" y="1061292"/>
                  <a:pt x="2292701" y="1187758"/>
                </a:cubicBezTo>
                <a:cubicBezTo>
                  <a:pt x="2545613" y="1314224"/>
                  <a:pt x="2468639" y="1435191"/>
                  <a:pt x="2721551" y="1237245"/>
                </a:cubicBezTo>
                <a:cubicBezTo>
                  <a:pt x="2974463" y="1039299"/>
                  <a:pt x="3469291" y="11136"/>
                  <a:pt x="3810172" y="83"/>
                </a:cubicBezTo>
                <a:cubicBezTo>
                  <a:pt x="4151053" y="-10970"/>
                  <a:pt x="4438614" y="1082353"/>
                  <a:pt x="4766838" y="1170929"/>
                </a:cubicBezTo>
                <a:cubicBezTo>
                  <a:pt x="5095063" y="1259505"/>
                  <a:pt x="5482622" y="514987"/>
                  <a:pt x="5779519" y="531538"/>
                </a:cubicBezTo>
                <a:cubicBezTo>
                  <a:pt x="6076416" y="548089"/>
                  <a:pt x="6320047" y="1121777"/>
                  <a:pt x="6548217" y="1270236"/>
                </a:cubicBezTo>
                <a:cubicBezTo>
                  <a:pt x="6776387" y="1418695"/>
                  <a:pt x="6968821" y="1281232"/>
                  <a:pt x="7174999" y="1303226"/>
                </a:cubicBezTo>
              </a:path>
            </a:pathLst>
          </a:cu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7140" t="10908" r="2440" b="6383"/>
          <a:stretch/>
        </p:blipFill>
        <p:spPr>
          <a:xfrm>
            <a:off x="222250" y="2730500"/>
            <a:ext cx="2815167" cy="141816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35697" y="2932898"/>
            <a:ext cx="207792" cy="786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454545" y="2944131"/>
            <a:ext cx="168480" cy="673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122850" y="2944131"/>
            <a:ext cx="230256" cy="673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 flipV="1">
            <a:off x="302688" y="3560000"/>
            <a:ext cx="2335941" cy="468544"/>
          </a:xfrm>
          <a:custGeom>
            <a:avLst/>
            <a:gdLst>
              <a:gd name="connsiteX0" fmla="*/ 0 w 7366000"/>
              <a:gd name="connsiteY0" fmla="*/ 617051 h 2204836"/>
              <a:gd name="connsiteX1" fmla="*/ 402167 w 7366000"/>
              <a:gd name="connsiteY1" fmla="*/ 193717 h 2204836"/>
              <a:gd name="connsiteX2" fmla="*/ 1037167 w 7366000"/>
              <a:gd name="connsiteY2" fmla="*/ 1294384 h 2204836"/>
              <a:gd name="connsiteX3" fmla="*/ 1418167 w 7366000"/>
              <a:gd name="connsiteY3" fmla="*/ 1823551 h 2204836"/>
              <a:gd name="connsiteX4" fmla="*/ 2010833 w 7366000"/>
              <a:gd name="connsiteY4" fmla="*/ 1315551 h 2204836"/>
              <a:gd name="connsiteX5" fmla="*/ 2645833 w 7366000"/>
              <a:gd name="connsiteY5" fmla="*/ 341884 h 2204836"/>
              <a:gd name="connsiteX6" fmla="*/ 2878667 w 7366000"/>
              <a:gd name="connsiteY6" fmla="*/ 151384 h 2204836"/>
              <a:gd name="connsiteX7" fmla="*/ 3471333 w 7366000"/>
              <a:gd name="connsiteY7" fmla="*/ 1188551 h 2204836"/>
              <a:gd name="connsiteX8" fmla="*/ 3683000 w 7366000"/>
              <a:gd name="connsiteY8" fmla="*/ 1760051 h 2204836"/>
              <a:gd name="connsiteX9" fmla="*/ 4021667 w 7366000"/>
              <a:gd name="connsiteY9" fmla="*/ 2204551 h 2204836"/>
              <a:gd name="connsiteX10" fmla="*/ 4339167 w 7366000"/>
              <a:gd name="connsiteY10" fmla="*/ 1696551 h 2204836"/>
              <a:gd name="connsiteX11" fmla="*/ 4804833 w 7366000"/>
              <a:gd name="connsiteY11" fmla="*/ 214884 h 2204836"/>
              <a:gd name="connsiteX12" fmla="*/ 4953000 w 7366000"/>
              <a:gd name="connsiteY12" fmla="*/ 45551 h 2204836"/>
              <a:gd name="connsiteX13" fmla="*/ 5334000 w 7366000"/>
              <a:gd name="connsiteY13" fmla="*/ 574717 h 2204836"/>
              <a:gd name="connsiteX14" fmla="*/ 5609167 w 7366000"/>
              <a:gd name="connsiteY14" fmla="*/ 1315551 h 2204836"/>
              <a:gd name="connsiteX15" fmla="*/ 5842000 w 7366000"/>
              <a:gd name="connsiteY15" fmla="*/ 1717717 h 2204836"/>
              <a:gd name="connsiteX16" fmla="*/ 5990167 w 7366000"/>
              <a:gd name="connsiteY16" fmla="*/ 1781217 h 2204836"/>
              <a:gd name="connsiteX17" fmla="*/ 6328833 w 7366000"/>
              <a:gd name="connsiteY17" fmla="*/ 1315551 h 2204836"/>
              <a:gd name="connsiteX18" fmla="*/ 6667500 w 7366000"/>
              <a:gd name="connsiteY18" fmla="*/ 532384 h 2204836"/>
              <a:gd name="connsiteX19" fmla="*/ 6900333 w 7366000"/>
              <a:gd name="connsiteY19" fmla="*/ 426551 h 2204836"/>
              <a:gd name="connsiteX20" fmla="*/ 7366000 w 7366000"/>
              <a:gd name="connsiteY20" fmla="*/ 786384 h 2204836"/>
              <a:gd name="connsiteX0" fmla="*/ 0 w 7366000"/>
              <a:gd name="connsiteY0" fmla="*/ 617051 h 2204836"/>
              <a:gd name="connsiteX1" fmla="*/ 402167 w 7366000"/>
              <a:gd name="connsiteY1" fmla="*/ 193717 h 2204836"/>
              <a:gd name="connsiteX2" fmla="*/ 1037167 w 7366000"/>
              <a:gd name="connsiteY2" fmla="*/ 1294384 h 2204836"/>
              <a:gd name="connsiteX3" fmla="*/ 1418167 w 7366000"/>
              <a:gd name="connsiteY3" fmla="*/ 1823551 h 2204836"/>
              <a:gd name="connsiteX4" fmla="*/ 2010833 w 7366000"/>
              <a:gd name="connsiteY4" fmla="*/ 1315551 h 2204836"/>
              <a:gd name="connsiteX5" fmla="*/ 2645833 w 7366000"/>
              <a:gd name="connsiteY5" fmla="*/ 341884 h 2204836"/>
              <a:gd name="connsiteX6" fmla="*/ 2984501 w 7366000"/>
              <a:gd name="connsiteY6" fmla="*/ 214884 h 2204836"/>
              <a:gd name="connsiteX7" fmla="*/ 3471333 w 7366000"/>
              <a:gd name="connsiteY7" fmla="*/ 1188551 h 2204836"/>
              <a:gd name="connsiteX8" fmla="*/ 3683000 w 7366000"/>
              <a:gd name="connsiteY8" fmla="*/ 1760051 h 2204836"/>
              <a:gd name="connsiteX9" fmla="*/ 4021667 w 7366000"/>
              <a:gd name="connsiteY9" fmla="*/ 2204551 h 2204836"/>
              <a:gd name="connsiteX10" fmla="*/ 4339167 w 7366000"/>
              <a:gd name="connsiteY10" fmla="*/ 1696551 h 2204836"/>
              <a:gd name="connsiteX11" fmla="*/ 4804833 w 7366000"/>
              <a:gd name="connsiteY11" fmla="*/ 214884 h 2204836"/>
              <a:gd name="connsiteX12" fmla="*/ 4953000 w 7366000"/>
              <a:gd name="connsiteY12" fmla="*/ 45551 h 2204836"/>
              <a:gd name="connsiteX13" fmla="*/ 5334000 w 7366000"/>
              <a:gd name="connsiteY13" fmla="*/ 574717 h 2204836"/>
              <a:gd name="connsiteX14" fmla="*/ 5609167 w 7366000"/>
              <a:gd name="connsiteY14" fmla="*/ 1315551 h 2204836"/>
              <a:gd name="connsiteX15" fmla="*/ 5842000 w 7366000"/>
              <a:gd name="connsiteY15" fmla="*/ 1717717 h 2204836"/>
              <a:gd name="connsiteX16" fmla="*/ 5990167 w 7366000"/>
              <a:gd name="connsiteY16" fmla="*/ 1781217 h 2204836"/>
              <a:gd name="connsiteX17" fmla="*/ 6328833 w 7366000"/>
              <a:gd name="connsiteY17" fmla="*/ 1315551 h 2204836"/>
              <a:gd name="connsiteX18" fmla="*/ 6667500 w 7366000"/>
              <a:gd name="connsiteY18" fmla="*/ 532384 h 2204836"/>
              <a:gd name="connsiteX19" fmla="*/ 6900333 w 7366000"/>
              <a:gd name="connsiteY19" fmla="*/ 426551 h 2204836"/>
              <a:gd name="connsiteX20" fmla="*/ 7366000 w 7366000"/>
              <a:gd name="connsiteY20" fmla="*/ 786384 h 2204836"/>
              <a:gd name="connsiteX0" fmla="*/ 0 w 7366000"/>
              <a:gd name="connsiteY0" fmla="*/ 472814 h 2060599"/>
              <a:gd name="connsiteX1" fmla="*/ 402167 w 7366000"/>
              <a:gd name="connsiteY1" fmla="*/ 49480 h 2060599"/>
              <a:gd name="connsiteX2" fmla="*/ 1037167 w 7366000"/>
              <a:gd name="connsiteY2" fmla="*/ 1150147 h 2060599"/>
              <a:gd name="connsiteX3" fmla="*/ 1418167 w 7366000"/>
              <a:gd name="connsiteY3" fmla="*/ 1679314 h 2060599"/>
              <a:gd name="connsiteX4" fmla="*/ 2010833 w 7366000"/>
              <a:gd name="connsiteY4" fmla="*/ 1171314 h 2060599"/>
              <a:gd name="connsiteX5" fmla="*/ 2645833 w 7366000"/>
              <a:gd name="connsiteY5" fmla="*/ 197647 h 2060599"/>
              <a:gd name="connsiteX6" fmla="*/ 2984501 w 7366000"/>
              <a:gd name="connsiteY6" fmla="*/ 70647 h 2060599"/>
              <a:gd name="connsiteX7" fmla="*/ 3471333 w 7366000"/>
              <a:gd name="connsiteY7" fmla="*/ 1044314 h 2060599"/>
              <a:gd name="connsiteX8" fmla="*/ 3683000 w 7366000"/>
              <a:gd name="connsiteY8" fmla="*/ 1615814 h 2060599"/>
              <a:gd name="connsiteX9" fmla="*/ 4021667 w 7366000"/>
              <a:gd name="connsiteY9" fmla="*/ 2060314 h 2060599"/>
              <a:gd name="connsiteX10" fmla="*/ 4339167 w 7366000"/>
              <a:gd name="connsiteY10" fmla="*/ 1552314 h 2060599"/>
              <a:gd name="connsiteX11" fmla="*/ 4804833 w 7366000"/>
              <a:gd name="connsiteY11" fmla="*/ 70647 h 2060599"/>
              <a:gd name="connsiteX12" fmla="*/ 5334000 w 7366000"/>
              <a:gd name="connsiteY12" fmla="*/ 430480 h 2060599"/>
              <a:gd name="connsiteX13" fmla="*/ 5609167 w 7366000"/>
              <a:gd name="connsiteY13" fmla="*/ 1171314 h 2060599"/>
              <a:gd name="connsiteX14" fmla="*/ 5842000 w 7366000"/>
              <a:gd name="connsiteY14" fmla="*/ 1573480 h 2060599"/>
              <a:gd name="connsiteX15" fmla="*/ 5990167 w 7366000"/>
              <a:gd name="connsiteY15" fmla="*/ 1636980 h 2060599"/>
              <a:gd name="connsiteX16" fmla="*/ 6328833 w 7366000"/>
              <a:gd name="connsiteY16" fmla="*/ 1171314 h 2060599"/>
              <a:gd name="connsiteX17" fmla="*/ 6667500 w 7366000"/>
              <a:gd name="connsiteY17" fmla="*/ 388147 h 2060599"/>
              <a:gd name="connsiteX18" fmla="*/ 6900333 w 7366000"/>
              <a:gd name="connsiteY18" fmla="*/ 282314 h 2060599"/>
              <a:gd name="connsiteX19" fmla="*/ 7366000 w 7366000"/>
              <a:gd name="connsiteY19" fmla="*/ 642147 h 2060599"/>
              <a:gd name="connsiteX0" fmla="*/ 0 w 7366000"/>
              <a:gd name="connsiteY0" fmla="*/ 532570 h 2120355"/>
              <a:gd name="connsiteX1" fmla="*/ 402167 w 7366000"/>
              <a:gd name="connsiteY1" fmla="*/ 109236 h 2120355"/>
              <a:gd name="connsiteX2" fmla="*/ 1037167 w 7366000"/>
              <a:gd name="connsiteY2" fmla="*/ 1209903 h 2120355"/>
              <a:gd name="connsiteX3" fmla="*/ 1418167 w 7366000"/>
              <a:gd name="connsiteY3" fmla="*/ 1739070 h 2120355"/>
              <a:gd name="connsiteX4" fmla="*/ 2010833 w 7366000"/>
              <a:gd name="connsiteY4" fmla="*/ 1231070 h 2120355"/>
              <a:gd name="connsiteX5" fmla="*/ 2645833 w 7366000"/>
              <a:gd name="connsiteY5" fmla="*/ 257403 h 2120355"/>
              <a:gd name="connsiteX6" fmla="*/ 2984501 w 7366000"/>
              <a:gd name="connsiteY6" fmla="*/ 130403 h 2120355"/>
              <a:gd name="connsiteX7" fmla="*/ 3471333 w 7366000"/>
              <a:gd name="connsiteY7" fmla="*/ 1104070 h 2120355"/>
              <a:gd name="connsiteX8" fmla="*/ 3683000 w 7366000"/>
              <a:gd name="connsiteY8" fmla="*/ 1675570 h 2120355"/>
              <a:gd name="connsiteX9" fmla="*/ 4021667 w 7366000"/>
              <a:gd name="connsiteY9" fmla="*/ 2120070 h 2120355"/>
              <a:gd name="connsiteX10" fmla="*/ 4339167 w 7366000"/>
              <a:gd name="connsiteY10" fmla="*/ 1612070 h 2120355"/>
              <a:gd name="connsiteX11" fmla="*/ 4825999 w 7366000"/>
              <a:gd name="connsiteY11" fmla="*/ 45737 h 2120355"/>
              <a:gd name="connsiteX12" fmla="*/ 5334000 w 7366000"/>
              <a:gd name="connsiteY12" fmla="*/ 490236 h 2120355"/>
              <a:gd name="connsiteX13" fmla="*/ 5609167 w 7366000"/>
              <a:gd name="connsiteY13" fmla="*/ 1231070 h 2120355"/>
              <a:gd name="connsiteX14" fmla="*/ 5842000 w 7366000"/>
              <a:gd name="connsiteY14" fmla="*/ 1633236 h 2120355"/>
              <a:gd name="connsiteX15" fmla="*/ 5990167 w 7366000"/>
              <a:gd name="connsiteY15" fmla="*/ 1696736 h 2120355"/>
              <a:gd name="connsiteX16" fmla="*/ 6328833 w 7366000"/>
              <a:gd name="connsiteY16" fmla="*/ 1231070 h 2120355"/>
              <a:gd name="connsiteX17" fmla="*/ 6667500 w 7366000"/>
              <a:gd name="connsiteY17" fmla="*/ 447903 h 2120355"/>
              <a:gd name="connsiteX18" fmla="*/ 6900333 w 7366000"/>
              <a:gd name="connsiteY18" fmla="*/ 342070 h 2120355"/>
              <a:gd name="connsiteX19" fmla="*/ 7366000 w 7366000"/>
              <a:gd name="connsiteY19" fmla="*/ 701903 h 2120355"/>
              <a:gd name="connsiteX0" fmla="*/ 0 w 7366000"/>
              <a:gd name="connsiteY0" fmla="*/ 532570 h 2120355"/>
              <a:gd name="connsiteX1" fmla="*/ 402167 w 7366000"/>
              <a:gd name="connsiteY1" fmla="*/ 109236 h 2120355"/>
              <a:gd name="connsiteX2" fmla="*/ 1037167 w 7366000"/>
              <a:gd name="connsiteY2" fmla="*/ 1209903 h 2120355"/>
              <a:gd name="connsiteX3" fmla="*/ 1418167 w 7366000"/>
              <a:gd name="connsiteY3" fmla="*/ 1739070 h 2120355"/>
              <a:gd name="connsiteX4" fmla="*/ 2010833 w 7366000"/>
              <a:gd name="connsiteY4" fmla="*/ 1231070 h 2120355"/>
              <a:gd name="connsiteX5" fmla="*/ 2645833 w 7366000"/>
              <a:gd name="connsiteY5" fmla="*/ 257403 h 2120355"/>
              <a:gd name="connsiteX6" fmla="*/ 2984501 w 7366000"/>
              <a:gd name="connsiteY6" fmla="*/ 130403 h 2120355"/>
              <a:gd name="connsiteX7" fmla="*/ 3471333 w 7366000"/>
              <a:gd name="connsiteY7" fmla="*/ 1104070 h 2120355"/>
              <a:gd name="connsiteX8" fmla="*/ 3683000 w 7366000"/>
              <a:gd name="connsiteY8" fmla="*/ 1675570 h 2120355"/>
              <a:gd name="connsiteX9" fmla="*/ 4021667 w 7366000"/>
              <a:gd name="connsiteY9" fmla="*/ 2120070 h 2120355"/>
              <a:gd name="connsiteX10" fmla="*/ 4339167 w 7366000"/>
              <a:gd name="connsiteY10" fmla="*/ 1612070 h 2120355"/>
              <a:gd name="connsiteX11" fmla="*/ 4825999 w 7366000"/>
              <a:gd name="connsiteY11" fmla="*/ 45737 h 2120355"/>
              <a:gd name="connsiteX12" fmla="*/ 5334000 w 7366000"/>
              <a:gd name="connsiteY12" fmla="*/ 490236 h 2120355"/>
              <a:gd name="connsiteX13" fmla="*/ 5609167 w 7366000"/>
              <a:gd name="connsiteY13" fmla="*/ 1231070 h 2120355"/>
              <a:gd name="connsiteX14" fmla="*/ 5842000 w 7366000"/>
              <a:gd name="connsiteY14" fmla="*/ 1633236 h 2120355"/>
              <a:gd name="connsiteX15" fmla="*/ 6328833 w 7366000"/>
              <a:gd name="connsiteY15" fmla="*/ 1231070 h 2120355"/>
              <a:gd name="connsiteX16" fmla="*/ 6667500 w 7366000"/>
              <a:gd name="connsiteY16" fmla="*/ 447903 h 2120355"/>
              <a:gd name="connsiteX17" fmla="*/ 6900333 w 7366000"/>
              <a:gd name="connsiteY17" fmla="*/ 342070 h 2120355"/>
              <a:gd name="connsiteX18" fmla="*/ 7366000 w 7366000"/>
              <a:gd name="connsiteY18" fmla="*/ 701903 h 2120355"/>
              <a:gd name="connsiteX0" fmla="*/ 0 w 6900333"/>
              <a:gd name="connsiteY0" fmla="*/ 532570 h 2120355"/>
              <a:gd name="connsiteX1" fmla="*/ 402167 w 6900333"/>
              <a:gd name="connsiteY1" fmla="*/ 109236 h 2120355"/>
              <a:gd name="connsiteX2" fmla="*/ 1037167 w 6900333"/>
              <a:gd name="connsiteY2" fmla="*/ 1209903 h 2120355"/>
              <a:gd name="connsiteX3" fmla="*/ 1418167 w 6900333"/>
              <a:gd name="connsiteY3" fmla="*/ 1739070 h 2120355"/>
              <a:gd name="connsiteX4" fmla="*/ 2010833 w 6900333"/>
              <a:gd name="connsiteY4" fmla="*/ 1231070 h 2120355"/>
              <a:gd name="connsiteX5" fmla="*/ 2645833 w 6900333"/>
              <a:gd name="connsiteY5" fmla="*/ 257403 h 2120355"/>
              <a:gd name="connsiteX6" fmla="*/ 2984501 w 6900333"/>
              <a:gd name="connsiteY6" fmla="*/ 130403 h 2120355"/>
              <a:gd name="connsiteX7" fmla="*/ 3471333 w 6900333"/>
              <a:gd name="connsiteY7" fmla="*/ 1104070 h 2120355"/>
              <a:gd name="connsiteX8" fmla="*/ 3683000 w 6900333"/>
              <a:gd name="connsiteY8" fmla="*/ 1675570 h 2120355"/>
              <a:gd name="connsiteX9" fmla="*/ 4021667 w 6900333"/>
              <a:gd name="connsiteY9" fmla="*/ 2120070 h 2120355"/>
              <a:gd name="connsiteX10" fmla="*/ 4339167 w 6900333"/>
              <a:gd name="connsiteY10" fmla="*/ 1612070 h 2120355"/>
              <a:gd name="connsiteX11" fmla="*/ 4825999 w 6900333"/>
              <a:gd name="connsiteY11" fmla="*/ 45737 h 2120355"/>
              <a:gd name="connsiteX12" fmla="*/ 5334000 w 6900333"/>
              <a:gd name="connsiteY12" fmla="*/ 490236 h 2120355"/>
              <a:gd name="connsiteX13" fmla="*/ 5609167 w 6900333"/>
              <a:gd name="connsiteY13" fmla="*/ 1231070 h 2120355"/>
              <a:gd name="connsiteX14" fmla="*/ 5842000 w 6900333"/>
              <a:gd name="connsiteY14" fmla="*/ 1633236 h 2120355"/>
              <a:gd name="connsiteX15" fmla="*/ 6328833 w 6900333"/>
              <a:gd name="connsiteY15" fmla="*/ 1231070 h 2120355"/>
              <a:gd name="connsiteX16" fmla="*/ 6667500 w 6900333"/>
              <a:gd name="connsiteY16" fmla="*/ 447903 h 2120355"/>
              <a:gd name="connsiteX17" fmla="*/ 6900333 w 6900333"/>
              <a:gd name="connsiteY17" fmla="*/ 342070 h 212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900333" h="2120355">
                <a:moveTo>
                  <a:pt x="0" y="532570"/>
                </a:moveTo>
                <a:cubicBezTo>
                  <a:pt x="114653" y="264458"/>
                  <a:pt x="229306" y="-3653"/>
                  <a:pt x="402167" y="109236"/>
                </a:cubicBezTo>
                <a:cubicBezTo>
                  <a:pt x="575028" y="222125"/>
                  <a:pt x="867834" y="938264"/>
                  <a:pt x="1037167" y="1209903"/>
                </a:cubicBezTo>
                <a:cubicBezTo>
                  <a:pt x="1206500" y="1481542"/>
                  <a:pt x="1255889" y="1735542"/>
                  <a:pt x="1418167" y="1739070"/>
                </a:cubicBezTo>
                <a:cubicBezTo>
                  <a:pt x="1580445" y="1742598"/>
                  <a:pt x="1806222" y="1478015"/>
                  <a:pt x="2010833" y="1231070"/>
                </a:cubicBezTo>
                <a:cubicBezTo>
                  <a:pt x="2215444" y="984126"/>
                  <a:pt x="2483555" y="440847"/>
                  <a:pt x="2645833" y="257403"/>
                </a:cubicBezTo>
                <a:cubicBezTo>
                  <a:pt x="2808111" y="73959"/>
                  <a:pt x="2846918" y="-10708"/>
                  <a:pt x="2984501" y="130403"/>
                </a:cubicBezTo>
                <a:cubicBezTo>
                  <a:pt x="3122084" y="271514"/>
                  <a:pt x="3354917" y="846542"/>
                  <a:pt x="3471333" y="1104070"/>
                </a:cubicBezTo>
                <a:cubicBezTo>
                  <a:pt x="3587749" y="1361598"/>
                  <a:pt x="3591278" y="1506237"/>
                  <a:pt x="3683000" y="1675570"/>
                </a:cubicBezTo>
                <a:cubicBezTo>
                  <a:pt x="3774722" y="1844903"/>
                  <a:pt x="3912306" y="2130653"/>
                  <a:pt x="4021667" y="2120070"/>
                </a:cubicBezTo>
                <a:cubicBezTo>
                  <a:pt x="4131028" y="2109487"/>
                  <a:pt x="4205112" y="1957792"/>
                  <a:pt x="4339167" y="1612070"/>
                </a:cubicBezTo>
                <a:cubicBezTo>
                  <a:pt x="4473222" y="1266348"/>
                  <a:pt x="4660194" y="232709"/>
                  <a:pt x="4825999" y="45737"/>
                </a:cubicBezTo>
                <a:cubicBezTo>
                  <a:pt x="4991804" y="-141235"/>
                  <a:pt x="5203472" y="292681"/>
                  <a:pt x="5334000" y="490236"/>
                </a:cubicBezTo>
                <a:cubicBezTo>
                  <a:pt x="5464528" y="687791"/>
                  <a:pt x="5524500" y="1040570"/>
                  <a:pt x="5609167" y="1231070"/>
                </a:cubicBezTo>
                <a:cubicBezTo>
                  <a:pt x="5693834" y="1421570"/>
                  <a:pt x="5722056" y="1633236"/>
                  <a:pt x="5842000" y="1633236"/>
                </a:cubicBezTo>
                <a:cubicBezTo>
                  <a:pt x="5961944" y="1633236"/>
                  <a:pt x="6191250" y="1428626"/>
                  <a:pt x="6328833" y="1231070"/>
                </a:cubicBezTo>
                <a:cubicBezTo>
                  <a:pt x="6466416" y="1033515"/>
                  <a:pt x="6572250" y="596070"/>
                  <a:pt x="6667500" y="447903"/>
                </a:cubicBezTo>
                <a:cubicBezTo>
                  <a:pt x="6762750" y="299736"/>
                  <a:pt x="6783916" y="299737"/>
                  <a:pt x="6900333" y="342070"/>
                </a:cubicBezTo>
              </a:path>
            </a:pathLst>
          </a:custGeom>
          <a:noFill/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011" y="381000"/>
            <a:ext cx="5844989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490" y="914400"/>
            <a:ext cx="27429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Rain seen by the S-PolKa radar in DYNAMO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6113830"/>
            <a:ext cx="283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Zuluaga</a:t>
            </a:r>
            <a:r>
              <a:rPr lang="en-US" i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and Houze 2013</a:t>
            </a:r>
            <a:endParaRPr lang="en-US" i="1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70092" y="2148023"/>
            <a:ext cx="359171" cy="16759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Arial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133296" y="4078697"/>
            <a:ext cx="359171" cy="16759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Arial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076777" y="6009370"/>
            <a:ext cx="359171" cy="16759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Arial" pitchFamily="-111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82774" y="543044"/>
            <a:ext cx="6939976" cy="4262814"/>
            <a:chOff x="782774" y="543044"/>
            <a:chExt cx="6939976" cy="4262814"/>
          </a:xfrm>
        </p:grpSpPr>
        <p:sp>
          <p:nvSpPr>
            <p:cNvPr id="3" name="TextBox 2"/>
            <p:cNvSpPr txBox="1"/>
            <p:nvPr/>
          </p:nvSpPr>
          <p:spPr>
            <a:xfrm>
              <a:off x="4699347" y="543044"/>
              <a:ext cx="2723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chemeClr val="accent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October Active Period</a:t>
              </a:r>
              <a:endParaRPr lang="en-US" b="1" dirty="0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99821" y="2452865"/>
              <a:ext cx="3322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4F81BD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November Active Period</a:t>
              </a:r>
              <a:endParaRPr lang="en-US" b="1" dirty="0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21014" y="4436526"/>
              <a:ext cx="3080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4F81BD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December Active Period</a:t>
              </a:r>
              <a:endParaRPr lang="en-US" b="1" dirty="0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2" name="Straight Arrow Connector 21"/>
            <p:cNvCxnSpPr>
              <a:stCxn id="38" idx="3"/>
              <a:endCxn id="3" idx="1"/>
            </p:cNvCxnSpPr>
            <p:nvPr/>
          </p:nvCxnSpPr>
          <p:spPr>
            <a:xfrm flipV="1">
              <a:off x="782774" y="727710"/>
              <a:ext cx="3916573" cy="29165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8" idx="9"/>
              <a:endCxn id="19" idx="1"/>
            </p:cNvCxnSpPr>
            <p:nvPr/>
          </p:nvCxnSpPr>
          <p:spPr>
            <a:xfrm flipV="1">
              <a:off x="1664126" y="2637531"/>
              <a:ext cx="2735695" cy="9225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14"/>
              <a:endCxn id="20" idx="1"/>
            </p:cNvCxnSpPr>
            <p:nvPr/>
          </p:nvCxnSpPr>
          <p:spPr>
            <a:xfrm>
              <a:off x="2280356" y="3667641"/>
              <a:ext cx="2240658" cy="9535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430018" y="4371395"/>
            <a:ext cx="2155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Occurred in “episodes” separated by </a:t>
            </a:r>
            <a:r>
              <a:rPr lang="en-US" sz="2800" u="sng" dirty="0" smtClean="0"/>
              <a:t>~2-7 days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819900" y="2755358"/>
            <a:ext cx="1532727" cy="749842"/>
            <a:chOff x="6819900" y="2755358"/>
            <a:chExt cx="1532727" cy="749842"/>
          </a:xfrm>
        </p:grpSpPr>
        <p:cxnSp>
          <p:nvCxnSpPr>
            <p:cNvPr id="29" name="Straight Arrow Connector 28"/>
            <p:cNvCxnSpPr/>
            <p:nvPr/>
          </p:nvCxnSpPr>
          <p:spPr>
            <a:xfrm flipH="1">
              <a:off x="6819900" y="2983184"/>
              <a:ext cx="459861" cy="5220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859911" y="2755358"/>
              <a:ext cx="1492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486FAB"/>
                  </a:solidFill>
                </a:rPr>
                <a:t>Filter and composite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7502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044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Temporal and Spatial Scales of the Echoes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40750" y="2751012"/>
            <a:ext cx="1558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Examples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11" t="1410" r="2011" b="2364"/>
          <a:stretch/>
        </p:blipFill>
        <p:spPr>
          <a:xfrm>
            <a:off x="1438985" y="919617"/>
            <a:ext cx="6266030" cy="59196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3853" y="930427"/>
            <a:ext cx="952536" cy="773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75371" y="917158"/>
            <a:ext cx="952536" cy="773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93976" y="2008885"/>
            <a:ext cx="952536" cy="3339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04074" y="6020917"/>
            <a:ext cx="952536" cy="773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3082" y="1869754"/>
            <a:ext cx="952536" cy="3713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9297" y="6020916"/>
            <a:ext cx="952536" cy="773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51697" y="6173317"/>
            <a:ext cx="952536" cy="684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89951" y="5980571"/>
            <a:ext cx="952536" cy="773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837754" y="5936471"/>
            <a:ext cx="3906777" cy="731704"/>
          </a:xfrm>
          <a:custGeom>
            <a:avLst/>
            <a:gdLst>
              <a:gd name="connsiteX0" fmla="*/ 110438 w 3906777"/>
              <a:gd name="connsiteY0" fmla="*/ 345144 h 731704"/>
              <a:gd name="connsiteX1" fmla="*/ 0 w 3906777"/>
              <a:gd name="connsiteY1" fmla="*/ 635064 h 731704"/>
              <a:gd name="connsiteX2" fmla="*/ 1187218 w 3906777"/>
              <a:gd name="connsiteY2" fmla="*/ 731704 h 731704"/>
              <a:gd name="connsiteX3" fmla="*/ 3064680 w 3906777"/>
              <a:gd name="connsiteY3" fmla="*/ 552230 h 731704"/>
              <a:gd name="connsiteX4" fmla="*/ 3823948 w 3906777"/>
              <a:gd name="connsiteY4" fmla="*/ 635064 h 731704"/>
              <a:gd name="connsiteX5" fmla="*/ 3906777 w 3906777"/>
              <a:gd name="connsiteY5" fmla="*/ 0 h 731704"/>
              <a:gd name="connsiteX6" fmla="*/ 3064680 w 3906777"/>
              <a:gd name="connsiteY6" fmla="*/ 55223 h 731704"/>
              <a:gd name="connsiteX7" fmla="*/ 2733364 w 3906777"/>
              <a:gd name="connsiteY7" fmla="*/ 455590 h 731704"/>
              <a:gd name="connsiteX8" fmla="*/ 2277803 w 3906777"/>
              <a:gd name="connsiteY8" fmla="*/ 566035 h 731704"/>
              <a:gd name="connsiteX9" fmla="*/ 1477121 w 3906777"/>
              <a:gd name="connsiteY9" fmla="*/ 566035 h 731704"/>
              <a:gd name="connsiteX10" fmla="*/ 1131999 w 3906777"/>
              <a:gd name="connsiteY10" fmla="*/ 289921 h 731704"/>
              <a:gd name="connsiteX11" fmla="*/ 110438 w 3906777"/>
              <a:gd name="connsiteY11" fmla="*/ 345144 h 73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6777" h="731704">
                <a:moveTo>
                  <a:pt x="110438" y="345144"/>
                </a:moveTo>
                <a:lnTo>
                  <a:pt x="0" y="635064"/>
                </a:lnTo>
                <a:lnTo>
                  <a:pt x="1187218" y="731704"/>
                </a:lnTo>
                <a:lnTo>
                  <a:pt x="3064680" y="552230"/>
                </a:lnTo>
                <a:lnTo>
                  <a:pt x="3823948" y="635064"/>
                </a:lnTo>
                <a:lnTo>
                  <a:pt x="3906777" y="0"/>
                </a:lnTo>
                <a:lnTo>
                  <a:pt x="3064680" y="55223"/>
                </a:lnTo>
                <a:lnTo>
                  <a:pt x="2733364" y="455590"/>
                </a:lnTo>
                <a:lnTo>
                  <a:pt x="2277803" y="566035"/>
                </a:lnTo>
                <a:lnTo>
                  <a:pt x="1477121" y="566035"/>
                </a:lnTo>
                <a:lnTo>
                  <a:pt x="1131999" y="289921"/>
                </a:lnTo>
                <a:lnTo>
                  <a:pt x="110438" y="3451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1588" y="3513711"/>
            <a:ext cx="591970" cy="592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6626336" y="3624693"/>
            <a:ext cx="138049" cy="342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4300" y="4535481"/>
            <a:ext cx="148956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Broad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Stratiform</a:t>
            </a:r>
            <a:br>
              <a:rPr lang="en-US" sz="24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</a:br>
            <a:r>
              <a:rPr lang="en-US" sz="24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echo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5274" y="1859937"/>
            <a:ext cx="1680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Intense embedded cores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196" y="1859937"/>
            <a:ext cx="12026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Isolated</a:t>
            </a:r>
            <a:br>
              <a:rPr lang="en-US" sz="24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</a:br>
            <a:r>
              <a:rPr lang="en-US" sz="24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weak</a:t>
            </a:r>
            <a:br>
              <a:rPr lang="en-US" sz="24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</a:br>
            <a:r>
              <a:rPr lang="en-US" sz="24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echoes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285" y="4518421"/>
            <a:ext cx="161932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Wider embedded cores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05616" y="6408796"/>
            <a:ext cx="7379648" cy="4107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white"/>
                </a:solidFill>
                <a:latin typeface="Calibri"/>
              </a:rPr>
              <a:t>From Powell and Houze 2013</a:t>
            </a:r>
            <a:endParaRPr lang="en-US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27771" y="1069558"/>
            <a:ext cx="1380284" cy="773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35176" y="1068435"/>
            <a:ext cx="962893" cy="25745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20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767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Variation of the DYNAMO radar echo population relative to a </a:t>
            </a:r>
            <a:r>
              <a:rPr lang="en-US" sz="3200" dirty="0" err="1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precpitation</a:t>
            </a:r>
            <a:r>
              <a:rPr lang="en-US" sz="32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episode</a:t>
            </a:r>
            <a:endParaRPr lang="en-US" sz="3200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494366"/>
            <a:ext cx="9144000" cy="484011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99" y="1600200"/>
            <a:ext cx="805874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00200"/>
            <a:ext cx="879096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986"/>
          <a:stretch/>
        </p:blipFill>
        <p:spPr bwMode="auto">
          <a:xfrm>
            <a:off x="1" y="1600200"/>
            <a:ext cx="8001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147"/>
          <a:stretch/>
        </p:blipFill>
        <p:spPr bwMode="auto">
          <a:xfrm>
            <a:off x="0" y="1600200"/>
            <a:ext cx="798688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986"/>
          <a:stretch/>
        </p:blipFill>
        <p:spPr bwMode="auto">
          <a:xfrm>
            <a:off x="-28221" y="1600200"/>
            <a:ext cx="8001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265650" y="5905844"/>
            <a:ext cx="287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Zuluaga</a:t>
            </a:r>
            <a:r>
              <a:rPr lang="en-US" i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and Houze 2013</a:t>
            </a:r>
            <a:endParaRPr lang="en-US" i="1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3491" y="1839705"/>
            <a:ext cx="275705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t>Composite of all 2-day rainfall episodes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5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mpd="sng"/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mpd="sng"/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Custom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5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ustom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3_Custom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25003</TotalTime>
  <Words>713</Words>
  <Application>Microsoft Macintosh PowerPoint</Application>
  <PresentationFormat>On-screen Show (4:3)</PresentationFormat>
  <Paragraphs>128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2_Office Theme</vt:lpstr>
      <vt:lpstr>7_Office Theme</vt:lpstr>
      <vt:lpstr>Custom 3</vt:lpstr>
      <vt:lpstr>15_Default Design</vt:lpstr>
      <vt:lpstr>2_Custom 3</vt:lpstr>
      <vt:lpstr>3_Custom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 October</vt:lpstr>
      <vt:lpstr>6 October</vt:lpstr>
      <vt:lpstr>10 October</vt:lpstr>
      <vt:lpstr>Cold pool &amp; cell Tracking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example 31 October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October</vt:lpstr>
      <vt:lpstr>For example 31 October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587</cp:revision>
  <dcterms:created xsi:type="dcterms:W3CDTF">2012-10-25T23:32:46Z</dcterms:created>
  <dcterms:modified xsi:type="dcterms:W3CDTF">2014-07-23T01:25:41Z</dcterms:modified>
</cp:coreProperties>
</file>