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theme/theme1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3.xml" ContentType="application/vnd.openxmlformats-officedocument.theme+xml"/>
  <Override PartName="/ppt/slideLayouts/slideLayout3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2.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4203" r:id="rId2"/>
    <p:sldMasterId id="2147484243" r:id="rId3"/>
    <p:sldMasterId id="2147484248" r:id="rId4"/>
    <p:sldMasterId id="2147484250" r:id="rId5"/>
    <p:sldMasterId id="2147484300" r:id="rId6"/>
    <p:sldMasterId id="2147484302" r:id="rId7"/>
    <p:sldMasterId id="2147484365" r:id="rId8"/>
    <p:sldMasterId id="2147484373" r:id="rId9"/>
    <p:sldMasterId id="2147484377" r:id="rId10"/>
    <p:sldMasterId id="2147484381" r:id="rId11"/>
    <p:sldMasterId id="2147484394" r:id="rId12"/>
    <p:sldMasterId id="2147484396" r:id="rId13"/>
    <p:sldMasterId id="2147484400" r:id="rId14"/>
  </p:sldMasterIdLst>
  <p:notesMasterIdLst>
    <p:notesMasterId r:id="rId69"/>
  </p:notesMasterIdLst>
  <p:sldIdLst>
    <p:sldId id="558" r:id="rId15"/>
    <p:sldId id="507" r:id="rId16"/>
    <p:sldId id="508" r:id="rId17"/>
    <p:sldId id="509" r:id="rId18"/>
    <p:sldId id="513" r:id="rId19"/>
    <p:sldId id="515" r:id="rId20"/>
    <p:sldId id="516" r:id="rId21"/>
    <p:sldId id="517" r:id="rId22"/>
    <p:sldId id="551" r:id="rId23"/>
    <p:sldId id="531" r:id="rId24"/>
    <p:sldId id="553" r:id="rId25"/>
    <p:sldId id="562" r:id="rId26"/>
    <p:sldId id="522" r:id="rId27"/>
    <p:sldId id="523" r:id="rId28"/>
    <p:sldId id="520" r:id="rId29"/>
    <p:sldId id="554" r:id="rId30"/>
    <p:sldId id="525" r:id="rId31"/>
    <p:sldId id="572" r:id="rId32"/>
    <p:sldId id="552" r:id="rId33"/>
    <p:sldId id="573" r:id="rId34"/>
    <p:sldId id="575" r:id="rId35"/>
    <p:sldId id="574" r:id="rId36"/>
    <p:sldId id="534" r:id="rId37"/>
    <p:sldId id="581" r:id="rId38"/>
    <p:sldId id="555" r:id="rId39"/>
    <p:sldId id="547" r:id="rId40"/>
    <p:sldId id="533" r:id="rId41"/>
    <p:sldId id="535" r:id="rId42"/>
    <p:sldId id="537" r:id="rId43"/>
    <p:sldId id="545" r:id="rId44"/>
    <p:sldId id="563" r:id="rId45"/>
    <p:sldId id="544" r:id="rId46"/>
    <p:sldId id="550" r:id="rId47"/>
    <p:sldId id="549" r:id="rId48"/>
    <p:sldId id="570" r:id="rId49"/>
    <p:sldId id="546" r:id="rId50"/>
    <p:sldId id="571" r:id="rId51"/>
    <p:sldId id="569" r:id="rId52"/>
    <p:sldId id="568" r:id="rId53"/>
    <p:sldId id="577" r:id="rId54"/>
    <p:sldId id="557" r:id="rId55"/>
    <p:sldId id="497" r:id="rId56"/>
    <p:sldId id="372" r:id="rId57"/>
    <p:sldId id="416" r:id="rId58"/>
    <p:sldId id="580" r:id="rId59"/>
    <p:sldId id="298" r:id="rId60"/>
    <p:sldId id="340" r:id="rId61"/>
    <p:sldId id="556" r:id="rId62"/>
    <p:sldId id="559" r:id="rId63"/>
    <p:sldId id="560" r:id="rId64"/>
    <p:sldId id="561" r:id="rId65"/>
    <p:sldId id="566" r:id="rId66"/>
    <p:sldId id="420" r:id="rId67"/>
    <p:sldId id="578"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1E1E9"/>
    <a:srgbClr val="BDE6EE"/>
    <a:srgbClr val="C8EAF2"/>
    <a:srgbClr val="FC0019"/>
    <a:srgbClr val="59B62E"/>
    <a:srgbClr val="3679B7"/>
    <a:srgbClr val="000000"/>
    <a:srgbClr val="FC00F3"/>
    <a:srgbClr val="BBE4EF"/>
    <a:srgbClr val="A2DB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7112" autoAdjust="0"/>
  </p:normalViewPr>
  <p:slideViewPr>
    <p:cSldViewPr snapToGrid="0">
      <p:cViewPr varScale="1">
        <p:scale>
          <a:sx n="113" d="100"/>
          <a:sy n="113" d="100"/>
        </p:scale>
        <p:origin x="-480" y="-96"/>
      </p:cViewPr>
      <p:guideLst>
        <p:guide orient="horz" pos="2160"/>
        <p:guide pos="2880"/>
      </p:guideLst>
    </p:cSldViewPr>
  </p:slideViewPr>
  <p:notesTextViewPr>
    <p:cViewPr>
      <p:scale>
        <a:sx n="100" d="100"/>
        <a:sy n="100" d="100"/>
      </p:scale>
      <p:origin x="0" y="0"/>
    </p:cViewPr>
  </p:notesTextViewPr>
  <p:sorterViewPr>
    <p:cViewPr>
      <p:scale>
        <a:sx n="72" d="100"/>
        <a:sy n="72" d="100"/>
      </p:scale>
      <p:origin x="0" y="3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notesMaster" Target="notesMasters/notesMaster1.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05EA2-90BB-4041-A15E-41A1E600B20C}" type="doc">
      <dgm:prSet loTypeId="urn:microsoft.com/office/officeart/2005/8/layout/hProcess3" loCatId="" qsTypeId="urn:microsoft.com/office/officeart/2005/8/quickstyle/simple4" qsCatId="simple" csTypeId="urn:microsoft.com/office/officeart/2005/8/colors/accent1_2" csCatId="accent1" phldr="1"/>
      <dgm:spPr/>
    </dgm:pt>
    <dgm:pt modelId="{12F1D6F0-2A3F-7242-8116-B074FC410AB0}">
      <dgm:prSet phldrT="[Text]" custT="1"/>
      <dgm:spPr/>
      <dgm:t>
        <a:bodyPr/>
        <a:lstStyle/>
        <a:p>
          <a:r>
            <a:rPr lang="en-US" sz="1600" dirty="0" smtClean="0">
              <a:latin typeface="Arial"/>
            </a:rPr>
            <a:t>Layer inflow</a:t>
          </a:r>
          <a:endParaRPr lang="en-US" sz="1600" dirty="0">
            <a:latin typeface="Arial"/>
          </a:endParaRPr>
        </a:p>
      </dgm:t>
    </dgm:pt>
    <dgm:pt modelId="{E223F959-B7EB-424B-9712-018EFFE1714B}" type="parTrans" cxnId="{9F97A3AD-F61D-504D-BF41-23539F9EAA73}">
      <dgm:prSet/>
      <dgm:spPr/>
      <dgm:t>
        <a:bodyPr/>
        <a:lstStyle/>
        <a:p>
          <a:endParaRPr lang="en-US"/>
        </a:p>
      </dgm:t>
    </dgm:pt>
    <dgm:pt modelId="{378A89E4-619C-FB41-90AF-81EF706CC6FB}" type="sibTrans" cxnId="{9F97A3AD-F61D-504D-BF41-23539F9EAA73}">
      <dgm:prSet/>
      <dgm:spPr/>
      <dgm:t>
        <a:bodyPr/>
        <a:lstStyle/>
        <a:p>
          <a:endParaRPr lang="en-US"/>
        </a:p>
      </dgm:t>
    </dgm:pt>
    <dgm:pt modelId="{485FA86B-B945-864F-A5E0-EC26CE639830}" type="pres">
      <dgm:prSet presAssocID="{9D405EA2-90BB-4041-A15E-41A1E600B20C}" presName="Name0" presStyleCnt="0">
        <dgm:presLayoutVars>
          <dgm:dir/>
          <dgm:animLvl val="lvl"/>
          <dgm:resizeHandles val="exact"/>
        </dgm:presLayoutVars>
      </dgm:prSet>
      <dgm:spPr/>
    </dgm:pt>
    <dgm:pt modelId="{A7509EEC-7467-574D-A771-71E3C146210D}" type="pres">
      <dgm:prSet presAssocID="{9D405EA2-90BB-4041-A15E-41A1E600B20C}" presName="dummy" presStyleCnt="0"/>
      <dgm:spPr/>
    </dgm:pt>
    <dgm:pt modelId="{2B63C51D-8AAD-9146-A538-62722F53AE8F}" type="pres">
      <dgm:prSet presAssocID="{9D405EA2-90BB-4041-A15E-41A1E600B20C}" presName="linH" presStyleCnt="0"/>
      <dgm:spPr/>
    </dgm:pt>
    <dgm:pt modelId="{802FBA99-D1FC-4943-86ED-7DEA8D5BB1C1}" type="pres">
      <dgm:prSet presAssocID="{9D405EA2-90BB-4041-A15E-41A1E600B20C}" presName="padding1" presStyleCnt="0"/>
      <dgm:spPr/>
    </dgm:pt>
    <dgm:pt modelId="{1FF85D6E-D113-8E4F-85F1-D7503675E581}" type="pres">
      <dgm:prSet presAssocID="{12F1D6F0-2A3F-7242-8116-B074FC410AB0}" presName="linV" presStyleCnt="0"/>
      <dgm:spPr/>
    </dgm:pt>
    <dgm:pt modelId="{4DF9DD9A-5716-C647-BEA4-E3A6D36B59CC}" type="pres">
      <dgm:prSet presAssocID="{12F1D6F0-2A3F-7242-8116-B074FC410AB0}" presName="spVertical1" presStyleCnt="0"/>
      <dgm:spPr/>
    </dgm:pt>
    <dgm:pt modelId="{6E2DAA2F-FEB1-0948-B636-1B195144D3FC}" type="pres">
      <dgm:prSet presAssocID="{12F1D6F0-2A3F-7242-8116-B074FC410AB0}" presName="parTx" presStyleLbl="revTx" presStyleIdx="0" presStyleCnt="1" custScaleX="149054" custScaleY="131760" custLinFactNeighborX="-9885" custLinFactNeighborY="43478">
        <dgm:presLayoutVars>
          <dgm:chMax val="0"/>
          <dgm:chPref val="0"/>
          <dgm:bulletEnabled val="1"/>
        </dgm:presLayoutVars>
      </dgm:prSet>
      <dgm:spPr/>
      <dgm:t>
        <a:bodyPr/>
        <a:lstStyle/>
        <a:p>
          <a:endParaRPr lang="en-US"/>
        </a:p>
      </dgm:t>
    </dgm:pt>
    <dgm:pt modelId="{5974C498-9CB1-E24F-BA55-12A03994202D}" type="pres">
      <dgm:prSet presAssocID="{12F1D6F0-2A3F-7242-8116-B074FC410AB0}" presName="spVertical2" presStyleCnt="0"/>
      <dgm:spPr/>
    </dgm:pt>
    <dgm:pt modelId="{B8C0ABC9-4FE8-9246-AEB8-D22610A7408A}" type="pres">
      <dgm:prSet presAssocID="{12F1D6F0-2A3F-7242-8116-B074FC410AB0}" presName="spVertical3" presStyleCnt="0"/>
      <dgm:spPr/>
    </dgm:pt>
    <dgm:pt modelId="{D166C1E9-6424-1F44-95BE-68134360DDC8}" type="pres">
      <dgm:prSet presAssocID="{9D405EA2-90BB-4041-A15E-41A1E600B20C}" presName="padding2" presStyleCnt="0"/>
      <dgm:spPr/>
    </dgm:pt>
    <dgm:pt modelId="{99A5F32F-0141-4646-9E40-E3F0E54D7B10}" type="pres">
      <dgm:prSet presAssocID="{9D405EA2-90BB-4041-A15E-41A1E600B20C}" presName="negArrow" presStyleCnt="0"/>
      <dgm:spPr/>
    </dgm:pt>
    <dgm:pt modelId="{F44E737E-09A3-AB4E-B6F8-FB9D14EC02C1}" type="pres">
      <dgm:prSet presAssocID="{9D405EA2-90BB-4041-A15E-41A1E600B20C}" presName="backgroundArrow" presStyleLbl="node1" presStyleIdx="0" presStyleCnt="1" custScaleY="147475" custLinFactNeighborY="-6637"/>
      <dgm:spPr>
        <a:solidFill>
          <a:srgbClr val="FF0000"/>
        </a:solidFill>
      </dgm:spPr>
      <dgm:t>
        <a:bodyPr/>
        <a:lstStyle/>
        <a:p>
          <a:endParaRPr lang="en-US"/>
        </a:p>
      </dgm:t>
    </dgm:pt>
  </dgm:ptLst>
  <dgm:cxnLst>
    <dgm:cxn modelId="{634703B0-5BD7-0B4D-AB1F-326632EBB78D}" type="presOf" srcId="{12F1D6F0-2A3F-7242-8116-B074FC410AB0}" destId="{6E2DAA2F-FEB1-0948-B636-1B195144D3FC}" srcOrd="0" destOrd="0" presId="urn:microsoft.com/office/officeart/2005/8/layout/hProcess3"/>
    <dgm:cxn modelId="{9F97A3AD-F61D-504D-BF41-23539F9EAA73}" srcId="{9D405EA2-90BB-4041-A15E-41A1E600B20C}" destId="{12F1D6F0-2A3F-7242-8116-B074FC410AB0}" srcOrd="0" destOrd="0" parTransId="{E223F959-B7EB-424B-9712-018EFFE1714B}" sibTransId="{378A89E4-619C-FB41-90AF-81EF706CC6FB}"/>
    <dgm:cxn modelId="{E03E8602-AF7C-6A4B-B17F-DFE21EAC1826}" type="presOf" srcId="{9D405EA2-90BB-4041-A15E-41A1E600B20C}" destId="{485FA86B-B945-864F-A5E0-EC26CE639830}" srcOrd="0" destOrd="0" presId="urn:microsoft.com/office/officeart/2005/8/layout/hProcess3"/>
    <dgm:cxn modelId="{B184EB84-8A2A-604A-A14B-49FE93D5DC45}" type="presParOf" srcId="{485FA86B-B945-864F-A5E0-EC26CE639830}" destId="{A7509EEC-7467-574D-A771-71E3C146210D}" srcOrd="0" destOrd="0" presId="urn:microsoft.com/office/officeart/2005/8/layout/hProcess3"/>
    <dgm:cxn modelId="{BA4CAD32-97FD-0249-A953-557BC0B271D8}" type="presParOf" srcId="{485FA86B-B945-864F-A5E0-EC26CE639830}" destId="{2B63C51D-8AAD-9146-A538-62722F53AE8F}" srcOrd="1" destOrd="0" presId="urn:microsoft.com/office/officeart/2005/8/layout/hProcess3"/>
    <dgm:cxn modelId="{B1006DB7-1A29-3E44-9B29-62C8B6DBF28F}" type="presParOf" srcId="{2B63C51D-8AAD-9146-A538-62722F53AE8F}" destId="{802FBA99-D1FC-4943-86ED-7DEA8D5BB1C1}" srcOrd="0" destOrd="0" presId="urn:microsoft.com/office/officeart/2005/8/layout/hProcess3"/>
    <dgm:cxn modelId="{530BBB4E-0B6A-E446-A064-81F085B3B860}" type="presParOf" srcId="{2B63C51D-8AAD-9146-A538-62722F53AE8F}" destId="{1FF85D6E-D113-8E4F-85F1-D7503675E581}" srcOrd="1" destOrd="0" presId="urn:microsoft.com/office/officeart/2005/8/layout/hProcess3"/>
    <dgm:cxn modelId="{57DF437E-976A-A646-9E68-1F897CA664F5}" type="presParOf" srcId="{1FF85D6E-D113-8E4F-85F1-D7503675E581}" destId="{4DF9DD9A-5716-C647-BEA4-E3A6D36B59CC}" srcOrd="0" destOrd="0" presId="urn:microsoft.com/office/officeart/2005/8/layout/hProcess3"/>
    <dgm:cxn modelId="{D67453A9-7EF0-4345-8AA6-2D03078F2182}" type="presParOf" srcId="{1FF85D6E-D113-8E4F-85F1-D7503675E581}" destId="{6E2DAA2F-FEB1-0948-B636-1B195144D3FC}" srcOrd="1" destOrd="0" presId="urn:microsoft.com/office/officeart/2005/8/layout/hProcess3"/>
    <dgm:cxn modelId="{1719571B-58A1-CB45-B3FA-BA8D8513E84D}" type="presParOf" srcId="{1FF85D6E-D113-8E4F-85F1-D7503675E581}" destId="{5974C498-9CB1-E24F-BA55-12A03994202D}" srcOrd="2" destOrd="0" presId="urn:microsoft.com/office/officeart/2005/8/layout/hProcess3"/>
    <dgm:cxn modelId="{4E8B0252-8D2D-AF40-A2C3-999CA15F5F01}" type="presParOf" srcId="{1FF85D6E-D113-8E4F-85F1-D7503675E581}" destId="{B8C0ABC9-4FE8-9246-AEB8-D22610A7408A}" srcOrd="3" destOrd="0" presId="urn:microsoft.com/office/officeart/2005/8/layout/hProcess3"/>
    <dgm:cxn modelId="{3C8EC976-AB66-544F-84E9-67A0CBC74D7A}" type="presParOf" srcId="{2B63C51D-8AAD-9146-A538-62722F53AE8F}" destId="{D166C1E9-6424-1F44-95BE-68134360DDC8}" srcOrd="2" destOrd="0" presId="urn:microsoft.com/office/officeart/2005/8/layout/hProcess3"/>
    <dgm:cxn modelId="{8B389824-0A72-CA4F-9EC1-18A49F84064D}" type="presParOf" srcId="{2B63C51D-8AAD-9146-A538-62722F53AE8F}" destId="{99A5F32F-0141-4646-9E40-E3F0E54D7B10}" srcOrd="3" destOrd="0" presId="urn:microsoft.com/office/officeart/2005/8/layout/hProcess3"/>
    <dgm:cxn modelId="{CEB19A8A-00B1-9B4D-B82C-3F88949D510E}" type="presParOf" srcId="{2B63C51D-8AAD-9146-A538-62722F53AE8F}" destId="{F44E737E-09A3-AB4E-B6F8-FB9D14EC02C1}"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405EA2-90BB-4041-A15E-41A1E600B20C}" type="doc">
      <dgm:prSet loTypeId="urn:microsoft.com/office/officeart/2005/8/layout/hProcess3" loCatId="" qsTypeId="urn:microsoft.com/office/officeart/2005/8/quickstyle/simple4" qsCatId="simple" csTypeId="urn:microsoft.com/office/officeart/2005/8/colors/accent1_2" csCatId="accent1" phldr="1"/>
      <dgm:spPr/>
    </dgm:pt>
    <dgm:pt modelId="{12F1D6F0-2A3F-7242-8116-B074FC410AB0}">
      <dgm:prSet phldrT="[Text]" custT="1"/>
      <dgm:spPr/>
      <dgm:t>
        <a:bodyPr/>
        <a:lstStyle/>
        <a:p>
          <a:r>
            <a:rPr lang="en-US" sz="1600" dirty="0" smtClean="0">
              <a:latin typeface="Arial"/>
            </a:rPr>
            <a:t>Midlevel inflow</a:t>
          </a:r>
          <a:endParaRPr lang="en-US" sz="1600" dirty="0">
            <a:latin typeface="Arial"/>
          </a:endParaRPr>
        </a:p>
      </dgm:t>
    </dgm:pt>
    <dgm:pt modelId="{E223F959-B7EB-424B-9712-018EFFE1714B}" type="parTrans" cxnId="{9F97A3AD-F61D-504D-BF41-23539F9EAA73}">
      <dgm:prSet/>
      <dgm:spPr/>
      <dgm:t>
        <a:bodyPr/>
        <a:lstStyle/>
        <a:p>
          <a:endParaRPr lang="en-US"/>
        </a:p>
      </dgm:t>
    </dgm:pt>
    <dgm:pt modelId="{378A89E4-619C-FB41-90AF-81EF706CC6FB}" type="sibTrans" cxnId="{9F97A3AD-F61D-504D-BF41-23539F9EAA73}">
      <dgm:prSet/>
      <dgm:spPr/>
      <dgm:t>
        <a:bodyPr/>
        <a:lstStyle/>
        <a:p>
          <a:endParaRPr lang="en-US"/>
        </a:p>
      </dgm:t>
    </dgm:pt>
    <dgm:pt modelId="{485FA86B-B945-864F-A5E0-EC26CE639830}" type="pres">
      <dgm:prSet presAssocID="{9D405EA2-90BB-4041-A15E-41A1E600B20C}" presName="Name0" presStyleCnt="0">
        <dgm:presLayoutVars>
          <dgm:dir val="rev"/>
          <dgm:animLvl val="lvl"/>
          <dgm:resizeHandles val="exact"/>
        </dgm:presLayoutVars>
      </dgm:prSet>
      <dgm:spPr/>
    </dgm:pt>
    <dgm:pt modelId="{A7509EEC-7467-574D-A771-71E3C146210D}" type="pres">
      <dgm:prSet presAssocID="{9D405EA2-90BB-4041-A15E-41A1E600B20C}" presName="dummy" presStyleCnt="0"/>
      <dgm:spPr/>
    </dgm:pt>
    <dgm:pt modelId="{2B63C51D-8AAD-9146-A538-62722F53AE8F}" type="pres">
      <dgm:prSet presAssocID="{9D405EA2-90BB-4041-A15E-41A1E600B20C}" presName="linH" presStyleCnt="0"/>
      <dgm:spPr/>
    </dgm:pt>
    <dgm:pt modelId="{802FBA99-D1FC-4943-86ED-7DEA8D5BB1C1}" type="pres">
      <dgm:prSet presAssocID="{9D405EA2-90BB-4041-A15E-41A1E600B20C}" presName="padding1" presStyleCnt="0"/>
      <dgm:spPr/>
    </dgm:pt>
    <dgm:pt modelId="{1FF85D6E-D113-8E4F-85F1-D7503675E581}" type="pres">
      <dgm:prSet presAssocID="{12F1D6F0-2A3F-7242-8116-B074FC410AB0}" presName="linV" presStyleCnt="0"/>
      <dgm:spPr/>
    </dgm:pt>
    <dgm:pt modelId="{4DF9DD9A-5716-C647-BEA4-E3A6D36B59CC}" type="pres">
      <dgm:prSet presAssocID="{12F1D6F0-2A3F-7242-8116-B074FC410AB0}" presName="spVertical1" presStyleCnt="0"/>
      <dgm:spPr/>
    </dgm:pt>
    <dgm:pt modelId="{6E2DAA2F-FEB1-0948-B636-1B195144D3FC}" type="pres">
      <dgm:prSet presAssocID="{12F1D6F0-2A3F-7242-8116-B074FC410AB0}" presName="parTx" presStyleLbl="revTx" presStyleIdx="0" presStyleCnt="1" custScaleX="181883" custScaleY="95113" custLinFactNeighborX="6432" custLinFactNeighborY="-928">
        <dgm:presLayoutVars>
          <dgm:chMax val="0"/>
          <dgm:chPref val="0"/>
          <dgm:bulletEnabled val="1"/>
        </dgm:presLayoutVars>
      </dgm:prSet>
      <dgm:spPr/>
      <dgm:t>
        <a:bodyPr/>
        <a:lstStyle/>
        <a:p>
          <a:endParaRPr lang="en-US"/>
        </a:p>
      </dgm:t>
    </dgm:pt>
    <dgm:pt modelId="{5974C498-9CB1-E24F-BA55-12A03994202D}" type="pres">
      <dgm:prSet presAssocID="{12F1D6F0-2A3F-7242-8116-B074FC410AB0}" presName="spVertical2" presStyleCnt="0"/>
      <dgm:spPr/>
    </dgm:pt>
    <dgm:pt modelId="{B8C0ABC9-4FE8-9246-AEB8-D22610A7408A}" type="pres">
      <dgm:prSet presAssocID="{12F1D6F0-2A3F-7242-8116-B074FC410AB0}" presName="spVertical3" presStyleCnt="0"/>
      <dgm:spPr/>
    </dgm:pt>
    <dgm:pt modelId="{D166C1E9-6424-1F44-95BE-68134360DDC8}" type="pres">
      <dgm:prSet presAssocID="{9D405EA2-90BB-4041-A15E-41A1E600B20C}" presName="padding2" presStyleCnt="0"/>
      <dgm:spPr/>
    </dgm:pt>
    <dgm:pt modelId="{99A5F32F-0141-4646-9E40-E3F0E54D7B10}" type="pres">
      <dgm:prSet presAssocID="{9D405EA2-90BB-4041-A15E-41A1E600B20C}" presName="negArrow" presStyleCnt="0"/>
      <dgm:spPr/>
    </dgm:pt>
    <dgm:pt modelId="{F44E737E-09A3-AB4E-B6F8-FB9D14EC02C1}" type="pres">
      <dgm:prSet presAssocID="{9D405EA2-90BB-4041-A15E-41A1E600B20C}" presName="backgroundArrow" presStyleLbl="node1" presStyleIdx="0" presStyleCnt="1" custLinFactNeighborX="-1351" custLinFactNeighborY="-3920"/>
      <dgm:spPr>
        <a:solidFill>
          <a:srgbClr val="FF0000"/>
        </a:solidFill>
      </dgm:spPr>
      <dgm:t>
        <a:bodyPr/>
        <a:lstStyle/>
        <a:p>
          <a:endParaRPr lang="en-US"/>
        </a:p>
      </dgm:t>
    </dgm:pt>
  </dgm:ptLst>
  <dgm:cxnLst>
    <dgm:cxn modelId="{8ABDA714-2D3A-4449-AB74-E6C980A9B3CC}" type="presOf" srcId="{9D405EA2-90BB-4041-A15E-41A1E600B20C}" destId="{485FA86B-B945-864F-A5E0-EC26CE639830}" srcOrd="0" destOrd="0" presId="urn:microsoft.com/office/officeart/2005/8/layout/hProcess3"/>
    <dgm:cxn modelId="{9F97A3AD-F61D-504D-BF41-23539F9EAA73}" srcId="{9D405EA2-90BB-4041-A15E-41A1E600B20C}" destId="{12F1D6F0-2A3F-7242-8116-B074FC410AB0}" srcOrd="0" destOrd="0" parTransId="{E223F959-B7EB-424B-9712-018EFFE1714B}" sibTransId="{378A89E4-619C-FB41-90AF-81EF706CC6FB}"/>
    <dgm:cxn modelId="{922E2C22-2390-3742-9CCF-A3D13D04A685}" type="presOf" srcId="{12F1D6F0-2A3F-7242-8116-B074FC410AB0}" destId="{6E2DAA2F-FEB1-0948-B636-1B195144D3FC}" srcOrd="0" destOrd="0" presId="urn:microsoft.com/office/officeart/2005/8/layout/hProcess3"/>
    <dgm:cxn modelId="{06573D68-DA64-764E-A357-788CED4EFAC4}" type="presParOf" srcId="{485FA86B-B945-864F-A5E0-EC26CE639830}" destId="{A7509EEC-7467-574D-A771-71E3C146210D}" srcOrd="0" destOrd="0" presId="urn:microsoft.com/office/officeart/2005/8/layout/hProcess3"/>
    <dgm:cxn modelId="{1D221666-50CC-AA42-87E3-DC151C8D71A7}" type="presParOf" srcId="{485FA86B-B945-864F-A5E0-EC26CE639830}" destId="{2B63C51D-8AAD-9146-A538-62722F53AE8F}" srcOrd="1" destOrd="0" presId="urn:microsoft.com/office/officeart/2005/8/layout/hProcess3"/>
    <dgm:cxn modelId="{42741F54-CECC-8D47-BAF6-27EDECBC3328}" type="presParOf" srcId="{2B63C51D-8AAD-9146-A538-62722F53AE8F}" destId="{802FBA99-D1FC-4943-86ED-7DEA8D5BB1C1}" srcOrd="0" destOrd="0" presId="urn:microsoft.com/office/officeart/2005/8/layout/hProcess3"/>
    <dgm:cxn modelId="{88886281-6042-F14D-9096-41871FDC1E81}" type="presParOf" srcId="{2B63C51D-8AAD-9146-A538-62722F53AE8F}" destId="{1FF85D6E-D113-8E4F-85F1-D7503675E581}" srcOrd="1" destOrd="0" presId="urn:microsoft.com/office/officeart/2005/8/layout/hProcess3"/>
    <dgm:cxn modelId="{EA982592-307F-3243-A70B-E3BCB4E5AB1C}" type="presParOf" srcId="{1FF85D6E-D113-8E4F-85F1-D7503675E581}" destId="{4DF9DD9A-5716-C647-BEA4-E3A6D36B59CC}" srcOrd="0" destOrd="0" presId="urn:microsoft.com/office/officeart/2005/8/layout/hProcess3"/>
    <dgm:cxn modelId="{87133A4F-A8EC-4645-AE1C-8B4D3F3AFB18}" type="presParOf" srcId="{1FF85D6E-D113-8E4F-85F1-D7503675E581}" destId="{6E2DAA2F-FEB1-0948-B636-1B195144D3FC}" srcOrd="1" destOrd="0" presId="urn:microsoft.com/office/officeart/2005/8/layout/hProcess3"/>
    <dgm:cxn modelId="{6BEEED4D-EBFC-D245-BD29-0D57687819F3}" type="presParOf" srcId="{1FF85D6E-D113-8E4F-85F1-D7503675E581}" destId="{5974C498-9CB1-E24F-BA55-12A03994202D}" srcOrd="2" destOrd="0" presId="urn:microsoft.com/office/officeart/2005/8/layout/hProcess3"/>
    <dgm:cxn modelId="{FB8505F3-6F67-B74C-A46A-4E81C8F0294A}" type="presParOf" srcId="{1FF85D6E-D113-8E4F-85F1-D7503675E581}" destId="{B8C0ABC9-4FE8-9246-AEB8-D22610A7408A}" srcOrd="3" destOrd="0" presId="urn:microsoft.com/office/officeart/2005/8/layout/hProcess3"/>
    <dgm:cxn modelId="{94CF5D30-8B52-5945-A0CE-4D2935E6C124}" type="presParOf" srcId="{2B63C51D-8AAD-9146-A538-62722F53AE8F}" destId="{D166C1E9-6424-1F44-95BE-68134360DDC8}" srcOrd="2" destOrd="0" presId="urn:microsoft.com/office/officeart/2005/8/layout/hProcess3"/>
    <dgm:cxn modelId="{E81C9357-65AF-EB44-86DF-F3AD93CA43B0}" type="presParOf" srcId="{2B63C51D-8AAD-9146-A538-62722F53AE8F}" destId="{99A5F32F-0141-4646-9E40-E3F0E54D7B10}" srcOrd="3" destOrd="0" presId="urn:microsoft.com/office/officeart/2005/8/layout/hProcess3"/>
    <dgm:cxn modelId="{4D78D270-B114-9547-AF85-AACE9862FC83}" type="presParOf" srcId="{2B63C51D-8AAD-9146-A538-62722F53AE8F}" destId="{F44E737E-09A3-AB4E-B6F8-FB9D14EC02C1}"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E737E-09A3-AB4E-B6F8-FB9D14EC02C1}">
      <dsp:nvSpPr>
        <dsp:cNvPr id="0" name=""/>
        <dsp:cNvSpPr/>
      </dsp:nvSpPr>
      <dsp:spPr>
        <a:xfrm>
          <a:off x="0" y="48884"/>
          <a:ext cx="1507059" cy="889014"/>
        </a:xfrm>
        <a:prstGeom prst="righ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2DAA2F-FEB1-0948-B636-1B195144D3FC}">
      <dsp:nvSpPr>
        <dsp:cNvPr id="0" name=""/>
        <dsp:cNvSpPr/>
      </dsp:nvSpPr>
      <dsp:spPr>
        <a:xfrm>
          <a:off x="39403" y="305123"/>
          <a:ext cx="1235043" cy="397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latin typeface="Arial"/>
            </a:rPr>
            <a:t>Layer inflow</a:t>
          </a:r>
          <a:endParaRPr lang="en-US" sz="1600" kern="1200" dirty="0">
            <a:latin typeface="Arial"/>
          </a:endParaRPr>
        </a:p>
      </dsp:txBody>
      <dsp:txXfrm>
        <a:off x="39403" y="305123"/>
        <a:ext cx="1235043" cy="397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E737E-09A3-AB4E-B6F8-FB9D14EC02C1}">
      <dsp:nvSpPr>
        <dsp:cNvPr id="0" name=""/>
        <dsp:cNvSpPr/>
      </dsp:nvSpPr>
      <dsp:spPr>
        <a:xfrm>
          <a:off x="0" y="0"/>
          <a:ext cx="1693327" cy="677330"/>
        </a:xfrm>
        <a:prstGeom prst="lef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2DAA2F-FEB1-0948-B636-1B195144D3FC}">
      <dsp:nvSpPr>
        <dsp:cNvPr id="0" name=""/>
        <dsp:cNvSpPr/>
      </dsp:nvSpPr>
      <dsp:spPr>
        <a:xfrm>
          <a:off x="218418" y="171609"/>
          <a:ext cx="1388048" cy="322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latin typeface="Arial"/>
            </a:rPr>
            <a:t>Midlevel inflow</a:t>
          </a:r>
          <a:endParaRPr lang="en-US" sz="1600" kern="1200" dirty="0">
            <a:latin typeface="Arial"/>
          </a:endParaRPr>
        </a:p>
      </dsp:txBody>
      <dsp:txXfrm>
        <a:off x="218418" y="171609"/>
        <a:ext cx="1388048" cy="3221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5181A65-17D7-D940-A1BE-CD44D5D78DD3}" type="datetimeFigureOut">
              <a:rPr lang="en-US"/>
              <a:pPr>
                <a:defRPr/>
              </a:pPr>
              <a:t>7/14/14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B43D89F-4183-414B-8EC0-F82C1B04D1F7}" type="slidenum">
              <a:rPr lang="en-US"/>
              <a:pPr>
                <a:defRPr/>
              </a:pPr>
              <a:t>‹#›</a:t>
            </a:fld>
            <a:endParaRPr lang="en-US"/>
          </a:p>
        </p:txBody>
      </p:sp>
    </p:spTree>
    <p:extLst>
      <p:ext uri="{BB962C8B-B14F-4D97-AF65-F5344CB8AC3E}">
        <p14:creationId xmlns:p14="http://schemas.microsoft.com/office/powerpoint/2010/main" val="88172377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trillion</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2E0336B-9228-C241-A847-1B0C60FF3821}" type="slidenum">
              <a:rPr lang="en-US" sz="1200">
                <a:solidFill>
                  <a:srgbClr val="000000"/>
                </a:solidFill>
              </a:rPr>
              <a:pPr eaLnBrk="1" fontAlgn="base" hangingPunct="1">
                <a:spcBef>
                  <a:spcPct val="0"/>
                </a:spcBef>
                <a:spcAft>
                  <a:spcPct val="0"/>
                </a:spcAft>
              </a:pPr>
              <a:t>2</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8BAD7E6-8391-2E48-A5CA-19E32708A2FA}" type="slidenum">
              <a:rPr lang="en-US" sz="1200">
                <a:solidFill>
                  <a:srgbClr val="000000"/>
                </a:solidFill>
              </a:rPr>
              <a:pPr eaLnBrk="1" fontAlgn="base" hangingPunct="1">
                <a:spcBef>
                  <a:spcPct val="0"/>
                </a:spcBef>
                <a:spcAft>
                  <a:spcPct val="0"/>
                </a:spcAft>
              </a:pPr>
              <a:t>11</a:t>
            </a:fld>
            <a:endParaRPr lang="en-US" sz="1200">
              <a:solidFill>
                <a:srgbClr val="000000"/>
              </a:solidFill>
            </a:endParaRPr>
          </a:p>
        </p:txBody>
      </p:sp>
      <p:sp>
        <p:nvSpPr>
          <p:cNvPr id="64514"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8BAD7E6-8391-2E48-A5CA-19E32708A2FA}" type="slidenum">
              <a:rPr lang="en-US" sz="1200">
                <a:solidFill>
                  <a:srgbClr val="000000"/>
                </a:solidFill>
              </a:rPr>
              <a:pPr eaLnBrk="1" hangingPunct="1"/>
              <a:t>12</a:t>
            </a:fld>
            <a:endParaRPr lang="en-US" sz="1200">
              <a:solidFill>
                <a:srgbClr val="000000"/>
              </a:solidFill>
            </a:endParaRPr>
          </a:p>
        </p:txBody>
      </p:sp>
      <p:sp>
        <p:nvSpPr>
          <p:cNvPr id="64514"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0DC673C-9E1C-E34C-9A38-2E6C516796A7}" type="slidenum">
              <a:rPr lang="en-US" sz="1200">
                <a:solidFill>
                  <a:srgbClr val="000000"/>
                </a:solidFill>
              </a:rPr>
              <a:pPr eaLnBrk="1" fontAlgn="base" hangingPunct="1">
                <a:spcBef>
                  <a:spcPct val="0"/>
                </a:spcBef>
                <a:spcAft>
                  <a:spcPct val="0"/>
                </a:spcAft>
              </a:pPr>
              <a:t>13</a:t>
            </a:fld>
            <a:endParaRPr lang="en-US" sz="1200">
              <a:solidFill>
                <a:srgbClr val="000000"/>
              </a:solidFill>
            </a:endParaRPr>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Marginally conditionally unstable through depth of troposphere. LCL low. Warm moist sfc air can get above LCL and have slight buoyancy to great heights, deep clouds, but relatively weak updrafts.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8162864-33A9-E94F-A2E0-B5185BD0312F}" type="slidenum">
              <a:rPr lang="en-US" sz="1200">
                <a:solidFill>
                  <a:srgbClr val="000000"/>
                </a:solidFill>
              </a:rPr>
              <a:pPr eaLnBrk="1" fontAlgn="base" hangingPunct="1">
                <a:spcBef>
                  <a:spcPct val="0"/>
                </a:spcBef>
                <a:spcAft>
                  <a:spcPct val="0"/>
                </a:spcAft>
              </a:pPr>
              <a:t>14</a:t>
            </a:fld>
            <a:endParaRPr lang="en-US" sz="1200">
              <a:solidFill>
                <a:srgbClr val="000000"/>
              </a:solidFill>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No cap whatsoever. Very unstable all levels. LCL and LFC are elevated because air dry at lower levels. Once air gets above LFC, it can have very large buoyancy, strong updrafts, graupel, hail, lightning.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8215523-8F3E-A24E-8674-0E8E0292C35C}" type="slidenum">
              <a:rPr lang="en-US" sz="1200">
                <a:solidFill>
                  <a:srgbClr val="FFFFFF"/>
                </a:solidFill>
              </a:rPr>
              <a:pPr eaLnBrk="1" fontAlgn="base" hangingPunct="1">
                <a:spcBef>
                  <a:spcPct val="0"/>
                </a:spcBef>
                <a:spcAft>
                  <a:spcPct val="0"/>
                </a:spcAft>
              </a:pPr>
              <a:t>15</a:t>
            </a:fld>
            <a:endParaRPr lang="en-US" sz="1200">
              <a:solidFill>
                <a:srgbClr val="FFFFFF"/>
              </a:solidFill>
            </a:endParaRPr>
          </a:p>
        </p:txBody>
      </p:sp>
      <p:sp>
        <p:nvSpPr>
          <p:cNvPr id="70658"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0659"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038E50D-DF70-3644-8E2F-624590A1128C}" type="slidenum">
              <a:rPr lang="en-US" sz="1200">
                <a:solidFill>
                  <a:srgbClr val="000000"/>
                </a:solidFill>
              </a:rPr>
              <a:pPr eaLnBrk="1" fontAlgn="base" hangingPunct="1">
                <a:spcBef>
                  <a:spcPct val="0"/>
                </a:spcBef>
                <a:spcAft>
                  <a:spcPct val="0"/>
                </a:spcAft>
              </a:pPr>
              <a:t>16</a:t>
            </a:fld>
            <a:endParaRPr lang="en-US" sz="1200">
              <a:solidFill>
                <a:srgbClr val="000000"/>
              </a:solidFill>
            </a:endParaRPr>
          </a:p>
        </p:txBody>
      </p:sp>
      <p:sp>
        <p:nvSpPr>
          <p:cNvPr id="72706"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3D87F36-6885-6442-B65A-A6D1793C133C}" type="slidenum">
              <a:rPr lang="en-US" sz="1200">
                <a:solidFill>
                  <a:srgbClr val="FFFFFF"/>
                </a:solidFill>
              </a:rPr>
              <a:pPr eaLnBrk="1" fontAlgn="base" hangingPunct="1">
                <a:spcBef>
                  <a:spcPct val="0"/>
                </a:spcBef>
                <a:spcAft>
                  <a:spcPct val="0"/>
                </a:spcAft>
              </a:pPr>
              <a:t>17</a:t>
            </a:fld>
            <a:endParaRPr lang="en-US" sz="1200">
              <a:solidFill>
                <a:srgbClr val="FFFFFF"/>
              </a:solidFill>
            </a:endParaRPr>
          </a:p>
        </p:txBody>
      </p:sp>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157734-B921-CC4B-9290-B571B05F3508}" type="slidenum">
              <a:rPr lang="en-US" sz="1200">
                <a:solidFill>
                  <a:srgbClr val="FFFFFF"/>
                </a:solidFill>
                <a:latin typeface="Calibri" charset="0"/>
              </a:rPr>
              <a:pPr eaLnBrk="1" hangingPunct="1"/>
              <a:t>18</a:t>
            </a:fld>
            <a:endParaRPr lang="en-US" sz="1200">
              <a:solidFill>
                <a:srgbClr val="FFFFFF"/>
              </a:solidFill>
              <a:latin typeface="Calibri" charset="0"/>
            </a:endParaRPr>
          </a:p>
        </p:txBody>
      </p:sp>
      <p:sp>
        <p:nvSpPr>
          <p:cNvPr id="145411"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5412"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F56E5D2-965B-9142-94E8-B86ED5F447D0}" type="slidenum">
              <a:rPr lang="en-US" sz="1200">
                <a:solidFill>
                  <a:srgbClr val="000000"/>
                </a:solidFill>
              </a:rPr>
              <a:pPr eaLnBrk="1" fontAlgn="base" hangingPunct="1">
                <a:spcBef>
                  <a:spcPct val="0"/>
                </a:spcBef>
                <a:spcAft>
                  <a:spcPct val="0"/>
                </a:spcAft>
              </a:pPr>
              <a:t>19</a:t>
            </a:fld>
            <a:endParaRPr lang="en-US" sz="1200">
              <a:solidFill>
                <a:srgbClr val="000000"/>
              </a:solidFill>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038E50D-DF70-3644-8E2F-624590A1128C}" type="slidenum">
              <a:rPr lang="en-US" sz="1200">
                <a:solidFill>
                  <a:srgbClr val="000000"/>
                </a:solidFill>
              </a:rPr>
              <a:pPr eaLnBrk="1" fontAlgn="base" hangingPunct="1">
                <a:spcBef>
                  <a:spcPct val="0"/>
                </a:spcBef>
                <a:spcAft>
                  <a:spcPct val="0"/>
                </a:spcAft>
              </a:pPr>
              <a:t>21</a:t>
            </a:fld>
            <a:endParaRPr lang="en-US" sz="1200">
              <a:solidFill>
                <a:srgbClr val="000000"/>
              </a:solidFill>
            </a:endParaRPr>
          </a:p>
        </p:txBody>
      </p:sp>
      <p:sp>
        <p:nvSpPr>
          <p:cNvPr id="72706"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9FC7331-81DA-F847-8616-E373199512FE}" type="slidenum">
              <a:rPr lang="en-US" sz="1200">
                <a:solidFill>
                  <a:srgbClr val="000000"/>
                </a:solidFill>
              </a:rPr>
              <a:pPr eaLnBrk="1" fontAlgn="base" hangingPunct="1">
                <a:spcBef>
                  <a:spcPct val="0"/>
                </a:spcBef>
                <a:spcAft>
                  <a:spcPct val="0"/>
                </a:spcAft>
              </a:pPr>
              <a:t>3</a:t>
            </a:fld>
            <a:endParaRPr lang="en-US" sz="1200">
              <a:solidFill>
                <a:srgbClr val="000000"/>
              </a:solidFill>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84545E5-4B7B-1447-87D2-56A8CEA54AF5}" type="slidenum">
              <a:rPr lang="en-US" sz="1200">
                <a:solidFill>
                  <a:srgbClr val="000000"/>
                </a:solidFill>
              </a:rPr>
              <a:pPr eaLnBrk="1" fontAlgn="base" hangingPunct="1">
                <a:spcBef>
                  <a:spcPct val="0"/>
                </a:spcBef>
                <a:spcAft>
                  <a:spcPct val="0"/>
                </a:spcAft>
              </a:pPr>
              <a:t>23</a:t>
            </a:fld>
            <a:endParaRPr lang="en-US" sz="1200">
              <a:solidFill>
                <a:srgbClr val="000000"/>
              </a:solidFill>
            </a:endParaRPr>
          </a:p>
        </p:txBody>
      </p:sp>
      <p:sp>
        <p:nvSpPr>
          <p:cNvPr id="87042"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954C35B-0DE5-B949-B968-5E1CBDE9E6E0}" type="slidenum">
              <a:rPr lang="en-US" sz="1200">
                <a:solidFill>
                  <a:srgbClr val="000000"/>
                </a:solidFill>
              </a:rPr>
              <a:pPr eaLnBrk="1" fontAlgn="base" hangingPunct="1">
                <a:spcBef>
                  <a:spcPct val="0"/>
                </a:spcBef>
                <a:spcAft>
                  <a:spcPct val="0"/>
                </a:spcAft>
              </a:pPr>
              <a:t>25</a:t>
            </a:fld>
            <a:endParaRPr lang="en-US" sz="1200">
              <a:solidFill>
                <a:srgbClr val="000000"/>
              </a:solidFill>
            </a:endParaRPr>
          </a:p>
        </p:txBody>
      </p:sp>
      <p:sp>
        <p:nvSpPr>
          <p:cNvPr id="80898"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E27623B-64CD-1642-9982-7CA4BD89069D}" type="slidenum">
              <a:rPr lang="en-US" sz="1200">
                <a:solidFill>
                  <a:srgbClr val="000000"/>
                </a:solidFill>
              </a:rPr>
              <a:pPr eaLnBrk="1" fontAlgn="base" hangingPunct="1">
                <a:spcBef>
                  <a:spcPct val="0"/>
                </a:spcBef>
                <a:spcAft>
                  <a:spcPct val="0"/>
                </a:spcAft>
              </a:pPr>
              <a:t>26</a:t>
            </a:fld>
            <a:endParaRPr lang="en-US" sz="1200">
              <a:solidFill>
                <a:srgbClr val="000000"/>
              </a:solidFill>
            </a:endParaRPr>
          </a:p>
        </p:txBody>
      </p:sp>
      <p:sp>
        <p:nvSpPr>
          <p:cNvPr id="829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2E8AC95-7E51-734A-BBE1-D2C9518BC08D}" type="slidenum">
              <a:rPr lang="en-US" sz="1200">
                <a:solidFill>
                  <a:srgbClr val="000000"/>
                </a:solidFill>
              </a:rPr>
              <a:pPr eaLnBrk="1" fontAlgn="base" hangingPunct="1">
                <a:spcBef>
                  <a:spcPct val="0"/>
                </a:spcBef>
                <a:spcAft>
                  <a:spcPct val="0"/>
                </a:spcAft>
              </a:pPr>
              <a:t>27</a:t>
            </a:fld>
            <a:endParaRPr lang="en-US" sz="1200">
              <a:solidFill>
                <a:srgbClr val="000000"/>
              </a:solidFill>
            </a:endParaRPr>
          </a:p>
        </p:txBody>
      </p:sp>
      <p:sp>
        <p:nvSpPr>
          <p:cNvPr id="84994"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5D94F22-4856-A94C-BC13-46C740C5B788}" type="slidenum">
              <a:rPr lang="en-US" sz="1200">
                <a:solidFill>
                  <a:srgbClr val="000000"/>
                </a:solidFill>
              </a:rPr>
              <a:pPr eaLnBrk="1" fontAlgn="base" hangingPunct="1">
                <a:spcBef>
                  <a:spcPct val="0"/>
                </a:spcBef>
                <a:spcAft>
                  <a:spcPct val="0"/>
                </a:spcAft>
              </a:pPr>
              <a:t>28</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B780E57-2E7D-7C45-8BD7-C1C82C574666}" type="slidenum">
              <a:rPr lang="en-US" sz="1200">
                <a:solidFill>
                  <a:srgbClr val="000000"/>
                </a:solidFill>
              </a:rPr>
              <a:pPr eaLnBrk="1" fontAlgn="base" hangingPunct="1">
                <a:spcBef>
                  <a:spcPct val="0"/>
                </a:spcBef>
                <a:spcAft>
                  <a:spcPct val="0"/>
                </a:spcAft>
              </a:pPr>
              <a:t>29</a:t>
            </a:fld>
            <a:endParaRPr lang="en-US" sz="1200">
              <a:solidFill>
                <a:srgbClr val="000000"/>
              </a:solidFill>
            </a:endParaRPr>
          </a:p>
        </p:txBody>
      </p:sp>
      <p:sp>
        <p:nvSpPr>
          <p:cNvPr id="91138"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3559B21-3B0E-2C43-B2B3-46C4CC0B3564}" type="slidenum">
              <a:rPr lang="en-US" sz="1200">
                <a:solidFill>
                  <a:srgbClr val="000000"/>
                </a:solidFill>
              </a:rPr>
              <a:pPr eaLnBrk="1" fontAlgn="base" hangingPunct="1">
                <a:spcBef>
                  <a:spcPct val="0"/>
                </a:spcBef>
                <a:spcAft>
                  <a:spcPct val="0"/>
                </a:spcAft>
              </a:pPr>
              <a:t>30</a:t>
            </a:fld>
            <a:endParaRPr lang="en-US" sz="1200">
              <a:solidFill>
                <a:srgbClr val="000000"/>
              </a:solidFill>
            </a:endParaRPr>
          </a:p>
        </p:txBody>
      </p:sp>
      <p:sp>
        <p:nvSpPr>
          <p:cNvPr id="93186"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5D94F22-4856-A94C-BC13-46C740C5B788}" type="slidenum">
              <a:rPr lang="en-US" sz="1200">
                <a:solidFill>
                  <a:srgbClr val="000000"/>
                </a:solidFill>
              </a:rPr>
              <a:pPr eaLnBrk="1" hangingPunct="1"/>
              <a:t>31</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5D94F22-4856-A94C-BC13-46C740C5B788}" type="slidenum">
              <a:rPr lang="en-US" sz="1200">
                <a:solidFill>
                  <a:srgbClr val="000000"/>
                </a:solidFill>
              </a:rPr>
              <a:pPr eaLnBrk="1" hangingPunct="1"/>
              <a:t>35</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14F76C2-98C4-8046-AB9C-524828768AEB}" type="slidenum">
              <a:rPr lang="en-US" sz="1200">
                <a:solidFill>
                  <a:srgbClr val="000000"/>
                </a:solidFill>
              </a:rPr>
              <a:pPr eaLnBrk="1" fontAlgn="base" hangingPunct="1">
                <a:spcBef>
                  <a:spcPct val="0"/>
                </a:spcBef>
                <a:spcAft>
                  <a:spcPct val="0"/>
                </a:spcAft>
              </a:pPr>
              <a:t>36</a:t>
            </a:fld>
            <a:endParaRPr lang="en-US" sz="1200">
              <a:solidFill>
                <a:srgbClr val="000000"/>
              </a:solidFill>
            </a:endParaRPr>
          </a:p>
        </p:txBody>
      </p:sp>
      <p:sp>
        <p:nvSpPr>
          <p:cNvPr id="100354" name="Rectangle 2"/>
          <p:cNvSpPr>
            <a:spLocks noGrp="1" noRot="1" noChangeAspect="1" noChangeArrowheads="1" noTextEdit="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rPr>
              <a:t>Radar &amp; other data showed vertical cross section looks like this. Two types of up and down drafts. Note the distribution of heating and cooling processes.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BE36817-A488-0047-AF1A-02FB77E2B1DA}" type="slidenum">
              <a:rPr lang="en-US" sz="1200">
                <a:solidFill>
                  <a:srgbClr val="000000"/>
                </a:solidFill>
              </a:rPr>
              <a:pPr eaLnBrk="1" fontAlgn="base" hangingPunct="1">
                <a:spcBef>
                  <a:spcPct val="0"/>
                </a:spcBef>
                <a:spcAft>
                  <a:spcPct val="0"/>
                </a:spcAft>
              </a:pPr>
              <a:t>4</a:t>
            </a:fld>
            <a:endParaRPr lang="en-US" sz="1200">
              <a:solidFill>
                <a:srgbClr val="000000"/>
              </a:solidFill>
            </a:endParaRPr>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9EFB0A-824F-AD43-9C1E-AA82A086D785}" type="slidenum">
              <a:rPr lang="en-US">
                <a:solidFill>
                  <a:prstClr val="black"/>
                </a:solidFill>
              </a:rPr>
              <a:pPr/>
              <a:t>37</a:t>
            </a:fld>
            <a:endParaRPr lang="en-US">
              <a:solidFill>
                <a:prstClr val="black"/>
              </a:solidFill>
            </a:endParaRPr>
          </a:p>
        </p:txBody>
      </p:sp>
      <p:sp>
        <p:nvSpPr>
          <p:cNvPr id="1116162" name="Rectangle 2"/>
          <p:cNvSpPr>
            <a:spLocks noGrp="1" noRot="1" noChangeAspect="1" noChangeArrowheads="1" noTextEdit="1"/>
          </p:cNvSpPr>
          <p:nvPr>
            <p:ph type="sldImg"/>
          </p:nvPr>
        </p:nvSpPr>
        <p:spPr>
          <a:xfrm>
            <a:off x="1144588" y="685800"/>
            <a:ext cx="4572000" cy="3429000"/>
          </a:xfrm>
          <a:ln/>
          <a:extLst>
            <a:ext uri="{FAA26D3D-D897-4be2-8F04-BA451C77F1D7}">
              <ma14:placeholderFlag xmlns:ma14="http://schemas.microsoft.com/office/mac/drawingml/2011/main" val="1"/>
            </a:ext>
          </a:extLst>
        </p:spPr>
      </p:sp>
      <p:sp>
        <p:nvSpPr>
          <p:cNvPr id="1116163" name="Rectangle 3"/>
          <p:cNvSpPr>
            <a:spLocks noGrp="1" noChangeArrowheads="1"/>
          </p:cNvSpPr>
          <p:nvPr>
            <p:ph type="body" idx="1"/>
          </p:nvPr>
        </p:nvSpPr>
        <p:spPr/>
        <p:txBody>
          <a:bodyPr lIns="86493" tIns="43247" rIns="86493" bIns="43247"/>
          <a:lstStyle/>
          <a:p>
            <a:r>
              <a:rPr lang="en-US"/>
              <a:t>From the distributin of heating and cooling in the sf region we expect mid level convergence.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5D94F22-4856-A94C-BC13-46C740C5B788}" type="slidenum">
              <a:rPr lang="en-US" sz="1200">
                <a:solidFill>
                  <a:srgbClr val="000000"/>
                </a:solidFill>
              </a:rPr>
              <a:pPr eaLnBrk="1" hangingPunct="1"/>
              <a:t>38</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5D94F22-4856-A94C-BC13-46C740C5B788}" type="slidenum">
              <a:rPr lang="en-US" sz="1200">
                <a:solidFill>
                  <a:srgbClr val="000000"/>
                </a:solidFill>
              </a:rPr>
              <a:pPr eaLnBrk="1" fontAlgn="base" hangingPunct="1">
                <a:spcBef>
                  <a:spcPct val="0"/>
                </a:spcBef>
                <a:spcAft>
                  <a:spcPct val="0"/>
                </a:spcAft>
              </a:pPr>
              <a:t>41</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2FE80E3-7497-AB42-A214-FF65D34AAAC9}" type="slidenum">
              <a:rPr lang="en-US" sz="1200">
                <a:solidFill>
                  <a:srgbClr val="000000"/>
                </a:solidFill>
              </a:rPr>
              <a:pPr eaLnBrk="1" fontAlgn="base" hangingPunct="1">
                <a:spcBef>
                  <a:spcPct val="0"/>
                </a:spcBef>
                <a:spcAft>
                  <a:spcPct val="0"/>
                </a:spcAft>
              </a:pPr>
              <a:t>42</a:t>
            </a:fld>
            <a:endParaRPr lang="en-US" sz="1200">
              <a:solidFill>
                <a:srgbClr val="000000"/>
              </a:solidFill>
            </a:endParaRPr>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17CCFBA-7118-0C45-A35D-5DDC9A7CC6A2}" type="slidenum">
              <a:rPr lang="en-US" sz="1200"/>
              <a:pPr eaLnBrk="1" fontAlgn="base" hangingPunct="1">
                <a:spcBef>
                  <a:spcPct val="0"/>
                </a:spcBef>
                <a:spcAft>
                  <a:spcPct val="0"/>
                </a:spcAft>
              </a:pPr>
              <a:t>43</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solidFill>
                  <a:srgbClr val="000000"/>
                </a:solidFill>
                <a:latin typeface="Calibri" charset="0"/>
              </a:rPr>
              <a:t>A-Train offers the ability to see all 3 characteristics simultaneously. We take advantage of this ability. </a:t>
            </a:r>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043925E-2858-9049-82BF-AE98BA20BC4A}" type="slidenum">
              <a:rPr lang="en-US" sz="1200">
                <a:solidFill>
                  <a:srgbClr val="000000"/>
                </a:solidFill>
              </a:rPr>
              <a:pPr eaLnBrk="1" fontAlgn="base" hangingPunct="1">
                <a:spcBef>
                  <a:spcPct val="0"/>
                </a:spcBef>
                <a:spcAft>
                  <a:spcPct val="0"/>
                </a:spcAft>
              </a:pPr>
              <a:t>46</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Size of MCS is size of cold cloud top. To qualify as MCS, must have large cold cloud top, large rain area, and some heavy rain. This figure shows spatial distribution of active MCSs. Color of each point shows the number of active MCSs found within a circular area with radius of five degrees centered on that point. (a) Small separated MCSs (&lt;12,000km2; i.e., the smallest 25%) in DJF, (b) large separated MCS (&gt;40,000km2; i.e., the largest 25%) in DJF, (c) connected MCS in DJF, (d)-(f) same as (a)-(c) except for JJA. </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39E3827-88CC-744F-81A3-B26034098EC6}" type="slidenum">
              <a:rPr lang="en-US" sz="1200">
                <a:solidFill>
                  <a:srgbClr val="000000"/>
                </a:solidFill>
              </a:rPr>
              <a:pPr eaLnBrk="1" fontAlgn="base" hangingPunct="1">
                <a:spcBef>
                  <a:spcPct val="0"/>
                </a:spcBef>
                <a:spcAft>
                  <a:spcPct val="0"/>
                </a:spcAft>
              </a:pPr>
              <a:t>47</a:t>
            </a:fld>
            <a:endParaRPr 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5D94F22-4856-A94C-BC13-46C740C5B788}" type="slidenum">
              <a:rPr lang="en-US" sz="1200">
                <a:solidFill>
                  <a:srgbClr val="000000"/>
                </a:solidFill>
              </a:rPr>
              <a:pPr eaLnBrk="1" fontAlgn="base" hangingPunct="1">
                <a:spcBef>
                  <a:spcPct val="0"/>
                </a:spcBef>
                <a:spcAft>
                  <a:spcPct val="0"/>
                </a:spcAft>
              </a:pPr>
              <a:t>48</a:t>
            </a:fld>
            <a:endParaRPr lang="en-US" sz="1200">
              <a:solidFill>
                <a:srgbClr val="000000"/>
              </a:solidFill>
            </a:endParaRPr>
          </a:p>
        </p:txBody>
      </p:sp>
      <p:sp>
        <p:nvSpPr>
          <p:cNvPr id="89090" name="Rectangle 2"/>
          <p:cNvSpPr>
            <a:spLocks noGrp="1" noRot="1" noChangeAspect="1" noChangeArrowheads="1"/>
          </p:cNvSpPr>
          <p:nvPr>
            <p:ph type="sldImg"/>
          </p:nvPr>
        </p:nvSpPr>
        <p:spPr bwMode="auto">
          <a:xfrm>
            <a:off x="1144588" y="685800"/>
            <a:ext cx="4570412"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12A3E7-9526-AD41-8D16-48A3B9208B31}" type="slidenum">
              <a:rPr lang="en-US" sz="1200">
                <a:solidFill>
                  <a:srgbClr val="000000"/>
                </a:solidFill>
              </a:rPr>
              <a:pPr eaLnBrk="1" fontAlgn="base" hangingPunct="1">
                <a:spcBef>
                  <a:spcPct val="0"/>
                </a:spcBef>
                <a:spcAft>
                  <a:spcPct val="0"/>
                </a:spcAft>
              </a:pPr>
              <a:t>49</a:t>
            </a:fld>
            <a:endParaRPr 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A12A3E7-9526-AD41-8D16-48A3B9208B31}" type="slidenum">
              <a:rPr lang="en-US" sz="1200">
                <a:solidFill>
                  <a:srgbClr val="000000"/>
                </a:solidFill>
              </a:rPr>
              <a:pPr eaLnBrk="1" fontAlgn="base" hangingPunct="1">
                <a:spcBef>
                  <a:spcPct val="0"/>
                </a:spcBef>
                <a:spcAft>
                  <a:spcPct val="0"/>
                </a:spcAft>
              </a:pPr>
              <a:t>50</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90F364F-4F18-5D4D-9BD9-5FE5D685CD9F}" type="slidenum">
              <a:rPr lang="en-US" sz="1200">
                <a:solidFill>
                  <a:srgbClr val="000000"/>
                </a:solidFill>
              </a:rPr>
              <a:pPr eaLnBrk="1" fontAlgn="base" hangingPunct="1">
                <a:spcBef>
                  <a:spcPct val="0"/>
                </a:spcBef>
                <a:spcAft>
                  <a:spcPct val="0"/>
                </a:spcAft>
              </a:pPr>
              <a:t>5</a:t>
            </a:fld>
            <a:endParaRPr lang="en-US" sz="1200">
              <a:solidFill>
                <a:srgbClr val="000000"/>
              </a:solidFill>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12A3E7-9526-AD41-8D16-48A3B9208B31}" type="slidenum">
              <a:rPr lang="en-US" sz="1200">
                <a:solidFill>
                  <a:srgbClr val="000000"/>
                </a:solidFill>
              </a:rPr>
              <a:pPr eaLnBrk="1" hangingPunct="1"/>
              <a:t>51</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BFCA75C-2612-FA46-A492-FB8A21797AF9}" type="slidenum">
              <a:rPr lang="en-US" sz="1200">
                <a:solidFill>
                  <a:srgbClr val="000000"/>
                </a:solidFill>
              </a:rPr>
              <a:pPr eaLnBrk="1" hangingPunct="1"/>
              <a:t>52</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8E279F7-50C1-284A-BCC6-C5DB143164CC}" type="slidenum">
              <a:rPr lang="en-US" sz="1200">
                <a:solidFill>
                  <a:srgbClr val="000000"/>
                </a:solidFill>
              </a:rPr>
              <a:pPr eaLnBrk="1" fontAlgn="base" hangingPunct="1">
                <a:spcBef>
                  <a:spcPct val="0"/>
                </a:spcBef>
                <a:spcAft>
                  <a:spcPct val="0"/>
                </a:spcAft>
              </a:pPr>
              <a:t>53</a:t>
            </a:fld>
            <a:endParaRPr 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CloudSat: W-band, 94 GHz, 3 mm</a:t>
            </a:r>
          </a:p>
          <a:p>
            <a:pPr eaLnBrk="1" hangingPunct="1">
              <a:spcBef>
                <a:spcPct val="0"/>
              </a:spcBef>
            </a:pPr>
            <a:r>
              <a:rPr lang="en-US">
                <a:latin typeface="Calibri" charset="0"/>
              </a:rPr>
              <a:t>TRMM: Ka-band, 13.8 GHz, 2.17 cm</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8E279F7-50C1-284A-BCC6-C5DB143164CC}" type="slidenum">
              <a:rPr lang="en-US" sz="1200">
                <a:solidFill>
                  <a:srgbClr val="000000"/>
                </a:solidFill>
              </a:rPr>
              <a:pPr eaLnBrk="1" hangingPunct="1"/>
              <a:t>54</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6DE24D6-9997-7748-986B-51C4167F5A85}" type="slidenum">
              <a:rPr lang="en-US" sz="1200">
                <a:solidFill>
                  <a:srgbClr val="000000"/>
                </a:solidFill>
              </a:rPr>
              <a:pPr eaLnBrk="1" fontAlgn="base" hangingPunct="1">
                <a:spcBef>
                  <a:spcPct val="0"/>
                </a:spcBef>
                <a:spcAft>
                  <a:spcPct val="0"/>
                </a:spcAft>
              </a:pPr>
              <a:t>6</a:t>
            </a:fld>
            <a:endParaRPr lang="en-US" sz="1200">
              <a:solidFill>
                <a:srgbClr val="000000"/>
              </a:solidFill>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6AD85D5-4794-904D-9C09-575F27A3EC7D}" type="slidenum">
              <a:rPr lang="en-US" sz="1200">
                <a:solidFill>
                  <a:srgbClr val="000000"/>
                </a:solidFill>
              </a:rPr>
              <a:pPr eaLnBrk="1" fontAlgn="base" hangingPunct="1">
                <a:spcBef>
                  <a:spcPct val="0"/>
                </a:spcBef>
                <a:spcAft>
                  <a:spcPct val="0"/>
                </a:spcAft>
              </a:pPr>
              <a:t>7</a:t>
            </a:fld>
            <a:endParaRPr lang="en-US" sz="1200">
              <a:solidFill>
                <a:srgbClr val="000000"/>
              </a:solidFill>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0AE7C6E-D528-DE4F-BA78-FB3261891955}" type="slidenum">
              <a:rPr lang="en-US" sz="1200">
                <a:solidFill>
                  <a:srgbClr val="000000"/>
                </a:solidFill>
              </a:rPr>
              <a:pPr eaLnBrk="1" fontAlgn="base" hangingPunct="1">
                <a:spcBef>
                  <a:spcPct val="0"/>
                </a:spcBef>
                <a:spcAft>
                  <a:spcPct val="0"/>
                </a:spcAft>
              </a:pPr>
              <a:t>8</a:t>
            </a:fld>
            <a:endParaRPr lang="en-US" sz="1200">
              <a:solidFill>
                <a:srgbClr val="000000"/>
              </a:solidFill>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7421C90-E3C7-D64A-9A0D-1743E35152BE}" type="slidenum">
              <a:rPr lang="en-US" sz="1200">
                <a:solidFill>
                  <a:srgbClr val="000000"/>
                </a:solidFill>
              </a:rPr>
              <a:pPr eaLnBrk="1" fontAlgn="base" hangingPunct="1">
                <a:spcBef>
                  <a:spcPct val="0"/>
                </a:spcBef>
                <a:spcAft>
                  <a:spcPct val="0"/>
                </a:spcAft>
              </a:pPr>
              <a:t>9</a:t>
            </a:fld>
            <a:endParaRPr lang="en-US" sz="1200">
              <a:solidFill>
                <a:srgbClr val="000000"/>
              </a:solidFill>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0A1345C-E131-0B4A-9871-3A47AB5B1706}" type="slidenum">
              <a:rPr lang="en-US" sz="1200">
                <a:solidFill>
                  <a:srgbClr val="000000"/>
                </a:solidFill>
              </a:rPr>
              <a:pPr eaLnBrk="1" fontAlgn="base" hangingPunct="1">
                <a:spcBef>
                  <a:spcPct val="0"/>
                </a:spcBef>
                <a:spcAft>
                  <a:spcPct val="0"/>
                </a:spcAft>
              </a:pPr>
              <a:t>10</a:t>
            </a:fld>
            <a:endParaRPr lang="en-US" sz="1200">
              <a:solidFill>
                <a:srgbClr val="000000"/>
              </a:solidFill>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921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4F133E3-73F4-3147-AAB2-92E30C15BDE3}" type="slidenum">
              <a:rPr lang="en-US"/>
              <a:pPr>
                <a:defRPr/>
              </a:pPr>
              <a:t>‹#›</a:t>
            </a:fld>
            <a:endParaRPr lang="en-US"/>
          </a:p>
        </p:txBody>
      </p:sp>
    </p:spTree>
    <p:extLst>
      <p:ext uri="{BB962C8B-B14F-4D97-AF65-F5344CB8AC3E}">
        <p14:creationId xmlns:p14="http://schemas.microsoft.com/office/powerpoint/2010/main" val="677288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4205337-631B-CA42-915A-CF08B383189B}" type="slidenum">
              <a:rPr lang="en-US"/>
              <a:pPr>
                <a:defRPr/>
              </a:pPr>
              <a:t>‹#›</a:t>
            </a:fld>
            <a:endParaRPr lang="en-US"/>
          </a:p>
        </p:txBody>
      </p:sp>
    </p:spTree>
    <p:extLst>
      <p:ext uri="{BB962C8B-B14F-4D97-AF65-F5344CB8AC3E}">
        <p14:creationId xmlns:p14="http://schemas.microsoft.com/office/powerpoint/2010/main" val="1504175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78175B1-AED0-B548-8AD7-5AD140DA7500}" type="slidenum">
              <a:rPr lang="en-US"/>
              <a:pPr>
                <a:defRPr/>
              </a:pPr>
              <a:t>‹#›</a:t>
            </a:fld>
            <a:endParaRPr lang="en-US"/>
          </a:p>
        </p:txBody>
      </p:sp>
    </p:spTree>
    <p:extLst>
      <p:ext uri="{BB962C8B-B14F-4D97-AF65-F5344CB8AC3E}">
        <p14:creationId xmlns:p14="http://schemas.microsoft.com/office/powerpoint/2010/main" val="3360258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01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4072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53594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6533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4797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33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pPr>
                <a:defRPr/>
              </a:pPr>
              <a:t>‹#›</a:t>
            </a:fld>
            <a:endParaRPr lang="en-US"/>
          </a:p>
        </p:txBody>
      </p:sp>
    </p:spTree>
    <p:extLst>
      <p:ext uri="{BB962C8B-B14F-4D97-AF65-F5344CB8AC3E}">
        <p14:creationId xmlns:p14="http://schemas.microsoft.com/office/powerpoint/2010/main" val="922068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26886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43946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5A7451-BC98-6D40-BEF9-2AC80B2EDA4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7628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1B48707-5F4C-BE44-B83A-408586A1475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76573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D008A3C0-1D7E-B142-B92B-8B7B9B5B413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31577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23EB57-09F5-9549-BA6C-6497D17AD2C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739280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8698E135-0275-C04D-83B5-057654A6B17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33428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31577361-0D8D-9045-92B5-F4560BFEDF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68757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4F1BF53-5B7B-4F42-94D3-2C36C880ABA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29235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108EFAD9-7EF4-F149-8EF5-581C32DE14D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82253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pPr>
                <a:defRPr/>
              </a:pPr>
              <a:t>‹#›</a:t>
            </a:fld>
            <a:endParaRPr lang="en-US"/>
          </a:p>
        </p:txBody>
      </p:sp>
    </p:spTree>
    <p:extLst>
      <p:ext uri="{BB962C8B-B14F-4D97-AF65-F5344CB8AC3E}">
        <p14:creationId xmlns:p14="http://schemas.microsoft.com/office/powerpoint/2010/main" val="2734433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8C28DB4D-53E0-5342-AC58-D6B7E56E020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87063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CB8052B-A82B-164D-B821-BE5C9104B0B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58365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570C615-A10E-5348-B7AD-D5601EB9D42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38140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69B86B61-AFC3-B149-9C85-C7E263D31497}"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5232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D61A199-74B5-0E44-81FD-441DFCD001C5}" type="slidenum">
              <a:rPr lang="en-US"/>
              <a:pPr/>
              <a:t>‹#›</a:t>
            </a:fld>
            <a:endParaRPr lang="en-US"/>
          </a:p>
        </p:txBody>
      </p:sp>
    </p:spTree>
    <p:extLst>
      <p:ext uri="{BB962C8B-B14F-4D97-AF65-F5344CB8AC3E}">
        <p14:creationId xmlns:p14="http://schemas.microsoft.com/office/powerpoint/2010/main" val="1706378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632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defTabSz="457200" fontAlgn="auto">
              <a:spcBef>
                <a:spcPts val="0"/>
              </a:spcBef>
              <a:spcAft>
                <a:spcPts val="0"/>
              </a:spcAft>
              <a:defRPr>
                <a:latin typeface="Calibri"/>
                <a:ea typeface="+mn-ea"/>
                <a:cs typeface="+mn-cs"/>
              </a:defRPr>
            </a:lvl1pPr>
          </a:lstStyle>
          <a:p>
            <a:pPr>
              <a:defRPr/>
            </a:pPr>
            <a:fld id="{A3DBE180-99B4-104A-A27E-CA9B87317FB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86160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endParaRPr lang="en-US">
              <a:latin typeface="Calibri"/>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solidFill>
                  <a:prstClr val="white"/>
                </a:solidFill>
                <a:latin typeface="+mn-lt"/>
                <a:ea typeface="+mn-ea"/>
                <a:cs typeface="+mn-cs"/>
              </a:defRPr>
            </a:lvl1pPr>
          </a:lstStyle>
          <a:p>
            <a:pPr>
              <a:defRPr/>
            </a:pPr>
            <a:fld id="{18CFF18B-C84B-7343-8C9D-9F8262313C8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29005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3A8563-15C1-F947-88D4-07ACF737FC26}" type="datetime1">
              <a:rPr lang="en-US"/>
              <a:pPr>
                <a:defRPr/>
              </a:pPr>
              <a:t>7/14/14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1-2</a:t>
            </a:r>
          </a:p>
        </p:txBody>
      </p:sp>
      <p:sp>
        <p:nvSpPr>
          <p:cNvPr id="6" name="Slide Number Placeholder 5"/>
          <p:cNvSpPr>
            <a:spLocks noGrp="1"/>
          </p:cNvSpPr>
          <p:nvPr>
            <p:ph type="sldNum" sz="quarter" idx="12"/>
          </p:nvPr>
        </p:nvSpPr>
        <p:spPr/>
        <p:txBody>
          <a:bodyPr/>
          <a:lstStyle>
            <a:lvl1pPr>
              <a:defRPr/>
            </a:lvl1pPr>
          </a:lstStyle>
          <a:p>
            <a:pPr>
              <a:defRPr/>
            </a:pPr>
            <a:fld id="{011F79D6-B8C8-9C46-8532-96E0E8D5B955}" type="slidenum">
              <a:rPr lang="en-US"/>
              <a:pPr>
                <a:defRPr/>
              </a:pPr>
              <a:t>‹#›</a:t>
            </a:fld>
            <a:endParaRPr lang="en-US"/>
          </a:p>
        </p:txBody>
      </p:sp>
    </p:spTree>
    <p:extLst>
      <p:ext uri="{BB962C8B-B14F-4D97-AF65-F5344CB8AC3E}">
        <p14:creationId xmlns:p14="http://schemas.microsoft.com/office/powerpoint/2010/main" val="623579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F8A85-7729-7142-BF8B-DBB0ED8B6D3B}" type="slidenum">
              <a:rPr lang="en-US"/>
              <a:pPr>
                <a:defRPr/>
              </a:pPr>
              <a:t>‹#›</a:t>
            </a:fld>
            <a:endParaRPr lang="en-US"/>
          </a:p>
        </p:txBody>
      </p:sp>
    </p:spTree>
    <p:extLst>
      <p:ext uri="{BB962C8B-B14F-4D97-AF65-F5344CB8AC3E}">
        <p14:creationId xmlns:p14="http://schemas.microsoft.com/office/powerpoint/2010/main" val="304469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E56661-557A-2645-8453-0E5FB0CC2DDF}" type="slidenum">
              <a:rPr lang="en-US"/>
              <a:pPr>
                <a:defRPr/>
              </a:pPr>
              <a:t>‹#›</a:t>
            </a:fld>
            <a:endParaRPr lang="en-US"/>
          </a:p>
        </p:txBody>
      </p:sp>
    </p:spTree>
    <p:extLst>
      <p:ext uri="{BB962C8B-B14F-4D97-AF65-F5344CB8AC3E}">
        <p14:creationId xmlns:p14="http://schemas.microsoft.com/office/powerpoint/2010/main" val="31892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solidFill>
                  <a:srgbClr val="000000"/>
                </a:solidFill>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Times New Roman" charset="0"/>
              </a:defRPr>
            </a:lvl1pPr>
          </a:lstStyle>
          <a:p>
            <a:pPr>
              <a:defRPr/>
            </a:pPr>
            <a:fld id="{560BB500-5541-074E-9599-C8B285623FCC}" type="slidenum">
              <a:rPr lang="en-US"/>
              <a:pPr>
                <a:defRPr/>
              </a:pPr>
              <a:t>‹#›</a:t>
            </a:fld>
            <a:endParaRPr lang="en-US"/>
          </a:p>
        </p:txBody>
      </p:sp>
    </p:spTree>
    <p:extLst>
      <p:ext uri="{BB962C8B-B14F-4D97-AF65-F5344CB8AC3E}">
        <p14:creationId xmlns:p14="http://schemas.microsoft.com/office/powerpoint/2010/main" val="38658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charset="0"/>
              </a:defRPr>
            </a:lvl1pPr>
          </a:lstStyle>
          <a:p>
            <a:pPr>
              <a:defRPr/>
            </a:pPr>
            <a:fld id="{F60A9B39-1667-C246-9D02-C50E93E6E110}" type="slidenum">
              <a:rPr lang="en-US"/>
              <a:pPr>
                <a:defRPr/>
              </a:pPr>
              <a:t>‹#›</a:t>
            </a:fld>
            <a:endParaRPr lang="en-US"/>
          </a:p>
        </p:txBody>
      </p:sp>
    </p:spTree>
    <p:extLst>
      <p:ext uri="{BB962C8B-B14F-4D97-AF65-F5344CB8AC3E}">
        <p14:creationId xmlns:p14="http://schemas.microsoft.com/office/powerpoint/2010/main" val="391812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Calibri" charset="0"/>
              </a:defRPr>
            </a:lvl1pPr>
          </a:lstStyle>
          <a:p>
            <a:pPr>
              <a:defRPr/>
            </a:pPr>
            <a:fld id="{6D82835D-34CA-DA41-B522-863B6E45C80E}" type="slidenum">
              <a:rPr lang="en-US"/>
              <a:pPr>
                <a:defRPr/>
              </a:pPr>
              <a:t>‹#›</a:t>
            </a:fld>
            <a:endParaRPr lang="en-US"/>
          </a:p>
        </p:txBody>
      </p:sp>
    </p:spTree>
    <p:extLst>
      <p:ext uri="{BB962C8B-B14F-4D97-AF65-F5344CB8AC3E}">
        <p14:creationId xmlns:p14="http://schemas.microsoft.com/office/powerpoint/2010/main" val="9422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Times New Roman"/>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12791F86-2ABF-4D4B-B173-26A0C5769205}" type="slidenum">
              <a:rPr lang="en-US"/>
              <a:pPr>
                <a:defRPr/>
              </a:pPr>
              <a:t>‹#›</a:t>
            </a:fld>
            <a:endParaRPr lang="en-US"/>
          </a:p>
        </p:txBody>
      </p:sp>
    </p:spTree>
    <p:extLst>
      <p:ext uri="{BB962C8B-B14F-4D97-AF65-F5344CB8AC3E}">
        <p14:creationId xmlns:p14="http://schemas.microsoft.com/office/powerpoint/2010/main" val="250647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theme" Target="../theme/theme10.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theme" Target="../theme/theme11.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7.xml"/><Relationship Id="rId4" Type="http://schemas.openxmlformats.org/officeDocument/2006/relationships/theme" Target="../theme/theme13.xml"/><Relationship Id="rId1" Type="http://schemas.openxmlformats.org/officeDocument/2006/relationships/slideLayout" Target="../slideLayouts/slideLayout35.xml"/><Relationship Id="rId2"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theme" Target="../theme/theme7.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theme" Target="../theme/theme8.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9.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32" r:id="rId1"/>
    <p:sldLayoutId id="2147484342" r:id="rId2"/>
    <p:sldLayoutId id="2147484343"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19579"/>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defTabSz="914400"/>
            <a:endParaRPr lang="en-US" smtClean="0">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defTabSz="914400"/>
            <a:endParaRPr lang="en-US" smtClean="0">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a:fld id="{6F5B3AD3-13CE-7140-8361-B457A0FFB05E}" type="slidenum">
              <a:rPr lang="en-US" smtClean="0">
                <a:solidFill>
                  <a:srgbClr val="000000"/>
                </a:solidFill>
                <a:latin typeface="Times New Roman"/>
              </a:rPr>
              <a:pPr defTabSz="914400"/>
              <a:t>‹#›</a:t>
            </a:fld>
            <a:endParaRPr lang="en-US" smtClean="0">
              <a:solidFill>
                <a:srgbClr val="000000"/>
              </a:solidFill>
              <a:latin typeface="Times New Roman"/>
            </a:endParaRPr>
          </a:p>
        </p:txBody>
      </p:sp>
    </p:spTree>
    <p:extLst>
      <p:ext uri="{BB962C8B-B14F-4D97-AF65-F5344CB8AC3E}">
        <p14:creationId xmlns:p14="http://schemas.microsoft.com/office/powerpoint/2010/main" val="547494477"/>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5DC104A-CE2E-C84F-A08E-722E852FA6AF}" type="slidenum">
              <a:rPr lang="en-US" smtClean="0">
                <a:latin typeface="Arial" charset="0"/>
              </a:rPr>
              <a:pPr/>
              <a:t>‹#›</a:t>
            </a:fld>
            <a:endParaRPr lang="en-US" smtClean="0">
              <a:latin typeface="Arial" charset="0"/>
            </a:endParaRPr>
          </a:p>
        </p:txBody>
      </p:sp>
    </p:spTree>
    <p:extLst>
      <p:ext uri="{BB962C8B-B14F-4D97-AF65-F5344CB8AC3E}">
        <p14:creationId xmlns:p14="http://schemas.microsoft.com/office/powerpoint/2010/main" val="1753441208"/>
      </p:ext>
    </p:extLst>
  </p:cSld>
  <p:clrMap bg1="lt1" tx1="dk1" bg2="lt2" tx2="dk2" accent1="accent1" accent2="accent2" accent3="accent3" accent4="accent4" accent5="accent5" accent6="accent6" hlink="hlink" folHlink="folHlink"/>
  <p:sldLayoutIdLst>
    <p:sldLayoutId id="214748439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221935"/>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29448F92-20C2-C24A-A57F-1CDD1261CD81}" type="slidenum">
              <a:rPr lang="en-US"/>
              <a:pPr>
                <a:defRPr/>
              </a:pPr>
              <a:t>‹#›</a:t>
            </a:fld>
            <a:endParaRPr lang="en-US"/>
          </a:p>
        </p:txBody>
      </p:sp>
    </p:spTree>
    <p:extLst>
      <p:ext uri="{BB962C8B-B14F-4D97-AF65-F5344CB8AC3E}">
        <p14:creationId xmlns:p14="http://schemas.microsoft.com/office/powerpoint/2010/main" val="1514968696"/>
      </p:ext>
    </p:extLst>
  </p:cSld>
  <p:clrMap bg1="dk2" tx1="lt1" bg2="dk1" tx2="lt2" accent1="accent1" accent2="accent2" accent3="accent3" accent4="accent4" accent5="accent5" accent6="accent6" hlink="hlink" folHlink="folHlink"/>
  <p:sldLayoutIdLst>
    <p:sldLayoutId id="21474844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25A86"/>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FFFFFF"/>
                </a:solidFill>
                <a:latin typeface="Times New Roman"/>
                <a:ea typeface="+mn-ea"/>
                <a:cs typeface="+mn-cs"/>
              </a:defRPr>
            </a:lvl1pPr>
          </a:lstStyle>
          <a:p>
            <a:pPr>
              <a:defRPr/>
            </a:pPr>
            <a:endParaRPr lang="en-US"/>
          </a:p>
        </p:txBody>
      </p:sp>
      <p:sp>
        <p:nvSpPr>
          <p:cNvPr id="85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Times New Roman"/>
                <a:ea typeface="+mn-ea"/>
                <a:cs typeface="+mn-cs"/>
              </a:defRPr>
            </a:lvl1pPr>
          </a:lstStyle>
          <a:p>
            <a:pPr>
              <a:defRPr/>
            </a:pPr>
            <a:endParaRPr lang="en-US"/>
          </a:p>
        </p:txBody>
      </p:sp>
      <p:sp>
        <p:nvSpPr>
          <p:cNvPr id="85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A5EDFA20-57C9-744E-BDBA-45D2F47C35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39" r:id="rId1"/>
    <p:sldLayoutId id="214748434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DED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5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3357F37-8F93-B94D-90CC-0AABA8ACC9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BD70E50E-70DF-8B4C-9B80-D412943C06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6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Times New Roman" charset="0"/>
              </a:defRPr>
            </a:lvl1pPr>
          </a:lstStyle>
          <a:p>
            <a:pPr>
              <a:defRPr/>
            </a:pPr>
            <a:fld id="{4BDEF4F0-78D1-904B-BCA9-243690F838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6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charset="0"/>
              </a:defRPr>
            </a:lvl1pPr>
          </a:lstStyle>
          <a:p>
            <a:pPr>
              <a:defRPr/>
            </a:pPr>
            <a:fld id="{E306C497-5C58-D641-B8C7-D3BC681280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775905"/>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450357"/>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6.png"/><Relationship Id="rId5" Type="http://schemas.openxmlformats.org/officeDocument/2006/relationships/oleObject" Target="../embeddings/oleObject2.bin"/><Relationship Id="rId6"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2.emf"/><Relationship Id="rId6"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themeOverride" Target="../theme/themeOverride1.xml"/><Relationship Id="rId2"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1" Type="http://schemas.openxmlformats.org/officeDocument/2006/relationships/diagramLayout" Target="../diagrams/layout2.xml"/><Relationship Id="rId12" Type="http://schemas.openxmlformats.org/officeDocument/2006/relationships/diagramQuickStyle" Target="../diagrams/quickStyle2.xml"/><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image" Target="../media/image33.png"/><Relationship Id="rId16" Type="http://schemas.openxmlformats.org/officeDocument/2006/relationships/image" Target="../media/image34.png"/><Relationship Id="rId1" Type="http://schemas.openxmlformats.org/officeDocument/2006/relationships/themeOverride" Target="../theme/themeOverride2.xml"/><Relationship Id="rId2" Type="http://schemas.openxmlformats.org/officeDocument/2006/relationships/slideLayout" Target="../slideLayouts/slideLayout33.xml"/><Relationship Id="rId3" Type="http://schemas.openxmlformats.org/officeDocument/2006/relationships/notesSlide" Target="../notesSlides/notesSlide30.xml"/><Relationship Id="rId4" Type="http://schemas.openxmlformats.org/officeDocument/2006/relationships/image" Target="../media/image31.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1" Type="http://schemas.openxmlformats.org/officeDocument/2006/relationships/slideLayout" Target="../slideLayouts/slideLayout3.xml"/><Relationship Id="rId2" Type="http://schemas.openxmlformats.org/officeDocument/2006/relationships/image" Target="../media/image40.wmf"/></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38.xml"/><Relationship Id="rId2" Type="http://schemas.openxmlformats.org/officeDocument/2006/relationships/image" Target="../media/image44.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3.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p:cNvGrpSpPr/>
          <p:nvPr/>
        </p:nvGrpSpPr>
        <p:grpSpPr>
          <a:xfrm>
            <a:off x="2048933" y="3318932"/>
            <a:ext cx="5096934" cy="2624666"/>
            <a:chOff x="2048933" y="3234267"/>
            <a:chExt cx="5096934" cy="2624666"/>
          </a:xfrm>
        </p:grpSpPr>
        <p:sp>
          <p:nvSpPr>
            <p:cNvPr id="11" name="Rectangle 10"/>
            <p:cNvSpPr/>
            <p:nvPr/>
          </p:nvSpPr>
          <p:spPr bwMode="auto">
            <a:xfrm>
              <a:off x="2048933" y="3234267"/>
              <a:ext cx="5096934" cy="262466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itchFamily="-111" charset="0"/>
              </a:endParaRPr>
            </a:p>
          </p:txBody>
        </p:sp>
        <p:grpSp>
          <p:nvGrpSpPr>
            <p:cNvPr id="5" name="Group 4"/>
            <p:cNvGrpSpPr/>
            <p:nvPr/>
          </p:nvGrpSpPr>
          <p:grpSpPr>
            <a:xfrm>
              <a:off x="2078604" y="3263900"/>
              <a:ext cx="4986792" cy="2562694"/>
              <a:chOff x="33338" y="1647825"/>
              <a:chExt cx="8853487" cy="4549775"/>
            </a:xfrm>
          </p:grpSpPr>
          <p:pic>
            <p:nvPicPr>
              <p:cNvPr id="2" name="Picture 1" descr="Bjerknes_postGATE_tropcloudpop_v4_speldrite.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1647825"/>
                <a:ext cx="8853487" cy="439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a:xfrm>
                <a:off x="643467" y="1710268"/>
                <a:ext cx="7975600" cy="2743200"/>
              </a:xfrm>
              <a:custGeom>
                <a:avLst/>
                <a:gdLst>
                  <a:gd name="connsiteX0" fmla="*/ 169334 w 8314267"/>
                  <a:gd name="connsiteY0" fmla="*/ 2269067 h 3589867"/>
                  <a:gd name="connsiteX1" fmla="*/ 423334 w 8314267"/>
                  <a:gd name="connsiteY1" fmla="*/ 3589867 h 3589867"/>
                  <a:gd name="connsiteX2" fmla="*/ 1625600 w 8314267"/>
                  <a:gd name="connsiteY2" fmla="*/ 3335867 h 3589867"/>
                  <a:gd name="connsiteX3" fmla="*/ 2472267 w 8314267"/>
                  <a:gd name="connsiteY3" fmla="*/ 2810933 h 3589867"/>
                  <a:gd name="connsiteX4" fmla="*/ 3166534 w 8314267"/>
                  <a:gd name="connsiteY4" fmla="*/ 2082800 h 3589867"/>
                  <a:gd name="connsiteX5" fmla="*/ 3860800 w 8314267"/>
                  <a:gd name="connsiteY5" fmla="*/ 1896533 h 3589867"/>
                  <a:gd name="connsiteX6" fmla="*/ 8314267 w 8314267"/>
                  <a:gd name="connsiteY6" fmla="*/ 1964267 h 3589867"/>
                  <a:gd name="connsiteX7" fmla="*/ 7636934 w 8314267"/>
                  <a:gd name="connsiteY7" fmla="*/ 0 h 3589867"/>
                  <a:gd name="connsiteX8" fmla="*/ 203200 w 8314267"/>
                  <a:gd name="connsiteY8" fmla="*/ 389467 h 3589867"/>
                  <a:gd name="connsiteX9" fmla="*/ 0 w 8314267"/>
                  <a:gd name="connsiteY9" fmla="*/ 2082800 h 3589867"/>
                  <a:gd name="connsiteX0" fmla="*/ 0 w 8144933"/>
                  <a:gd name="connsiteY0" fmla="*/ 2269067 h 3589867"/>
                  <a:gd name="connsiteX1" fmla="*/ 254000 w 8144933"/>
                  <a:gd name="connsiteY1" fmla="*/ 3589867 h 3589867"/>
                  <a:gd name="connsiteX2" fmla="*/ 1456266 w 8144933"/>
                  <a:gd name="connsiteY2" fmla="*/ 3335867 h 3589867"/>
                  <a:gd name="connsiteX3" fmla="*/ 2302933 w 8144933"/>
                  <a:gd name="connsiteY3" fmla="*/ 2810933 h 3589867"/>
                  <a:gd name="connsiteX4" fmla="*/ 2997200 w 8144933"/>
                  <a:gd name="connsiteY4" fmla="*/ 2082800 h 3589867"/>
                  <a:gd name="connsiteX5" fmla="*/ 3691466 w 8144933"/>
                  <a:gd name="connsiteY5" fmla="*/ 1896533 h 3589867"/>
                  <a:gd name="connsiteX6" fmla="*/ 8144933 w 8144933"/>
                  <a:gd name="connsiteY6" fmla="*/ 1964267 h 3589867"/>
                  <a:gd name="connsiteX7" fmla="*/ 7467600 w 8144933"/>
                  <a:gd name="connsiteY7" fmla="*/ 0 h 3589867"/>
                  <a:gd name="connsiteX8" fmla="*/ 33866 w 8144933"/>
                  <a:gd name="connsiteY8" fmla="*/ 389467 h 3589867"/>
                  <a:gd name="connsiteX9" fmla="*/ 0 w 8144933"/>
                  <a:gd name="connsiteY9" fmla="*/ 2302933 h 3589867"/>
                  <a:gd name="connsiteX0" fmla="*/ 0 w 8144933"/>
                  <a:gd name="connsiteY0" fmla="*/ 2269067 h 3589867"/>
                  <a:gd name="connsiteX1" fmla="*/ 254000 w 8144933"/>
                  <a:gd name="connsiteY1" fmla="*/ 3589867 h 3589867"/>
                  <a:gd name="connsiteX2" fmla="*/ 1456266 w 8144933"/>
                  <a:gd name="connsiteY2" fmla="*/ 3335867 h 3589867"/>
                  <a:gd name="connsiteX3" fmla="*/ 2302933 w 8144933"/>
                  <a:gd name="connsiteY3" fmla="*/ 2810933 h 3589867"/>
                  <a:gd name="connsiteX4" fmla="*/ 2997200 w 8144933"/>
                  <a:gd name="connsiteY4" fmla="*/ 2082800 h 3589867"/>
                  <a:gd name="connsiteX5" fmla="*/ 3691466 w 8144933"/>
                  <a:gd name="connsiteY5" fmla="*/ 1896533 h 3589867"/>
                  <a:gd name="connsiteX6" fmla="*/ 8144933 w 8144933"/>
                  <a:gd name="connsiteY6" fmla="*/ 1964267 h 3589867"/>
                  <a:gd name="connsiteX7" fmla="*/ 7467600 w 8144933"/>
                  <a:gd name="connsiteY7" fmla="*/ 0 h 3589867"/>
                  <a:gd name="connsiteX8" fmla="*/ 1998132 w 8144933"/>
                  <a:gd name="connsiteY8" fmla="*/ 846667 h 3589867"/>
                  <a:gd name="connsiteX9" fmla="*/ 0 w 8144933"/>
                  <a:gd name="connsiteY9" fmla="*/ 2302933 h 3589867"/>
                  <a:gd name="connsiteX0" fmla="*/ 0 w 8144933"/>
                  <a:gd name="connsiteY0" fmla="*/ 1422400 h 2743200"/>
                  <a:gd name="connsiteX1" fmla="*/ 254000 w 8144933"/>
                  <a:gd name="connsiteY1" fmla="*/ 2743200 h 2743200"/>
                  <a:gd name="connsiteX2" fmla="*/ 1456266 w 8144933"/>
                  <a:gd name="connsiteY2" fmla="*/ 2489200 h 2743200"/>
                  <a:gd name="connsiteX3" fmla="*/ 2302933 w 8144933"/>
                  <a:gd name="connsiteY3" fmla="*/ 1964266 h 2743200"/>
                  <a:gd name="connsiteX4" fmla="*/ 2997200 w 8144933"/>
                  <a:gd name="connsiteY4" fmla="*/ 1236133 h 2743200"/>
                  <a:gd name="connsiteX5" fmla="*/ 3691466 w 8144933"/>
                  <a:gd name="connsiteY5" fmla="*/ 1049866 h 2743200"/>
                  <a:gd name="connsiteX6" fmla="*/ 8144933 w 8144933"/>
                  <a:gd name="connsiteY6" fmla="*/ 1117600 h 2743200"/>
                  <a:gd name="connsiteX7" fmla="*/ 7349066 w 8144933"/>
                  <a:gd name="connsiteY7" fmla="*/ 101600 h 2743200"/>
                  <a:gd name="connsiteX8" fmla="*/ 1998132 w 8144933"/>
                  <a:gd name="connsiteY8" fmla="*/ 0 h 2743200"/>
                  <a:gd name="connsiteX9" fmla="*/ 0 w 8144933"/>
                  <a:gd name="connsiteY9" fmla="*/ 1456266 h 2743200"/>
                  <a:gd name="connsiteX0" fmla="*/ 0 w 8144933"/>
                  <a:gd name="connsiteY0" fmla="*/ 1422400 h 2743200"/>
                  <a:gd name="connsiteX1" fmla="*/ 254000 w 8144933"/>
                  <a:gd name="connsiteY1" fmla="*/ 2743200 h 2743200"/>
                  <a:gd name="connsiteX2" fmla="*/ 1456266 w 8144933"/>
                  <a:gd name="connsiteY2" fmla="*/ 2489200 h 2743200"/>
                  <a:gd name="connsiteX3" fmla="*/ 2302933 w 8144933"/>
                  <a:gd name="connsiteY3" fmla="*/ 1964266 h 2743200"/>
                  <a:gd name="connsiteX4" fmla="*/ 2997200 w 8144933"/>
                  <a:gd name="connsiteY4" fmla="*/ 1236133 h 2743200"/>
                  <a:gd name="connsiteX5" fmla="*/ 3691466 w 8144933"/>
                  <a:gd name="connsiteY5" fmla="*/ 1049866 h 2743200"/>
                  <a:gd name="connsiteX6" fmla="*/ 8144933 w 8144933"/>
                  <a:gd name="connsiteY6" fmla="*/ 1117600 h 2743200"/>
                  <a:gd name="connsiteX7" fmla="*/ 7704666 w 8144933"/>
                  <a:gd name="connsiteY7" fmla="*/ 355600 h 2743200"/>
                  <a:gd name="connsiteX8" fmla="*/ 1998132 w 8144933"/>
                  <a:gd name="connsiteY8" fmla="*/ 0 h 2743200"/>
                  <a:gd name="connsiteX9" fmla="*/ 0 w 8144933"/>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2997200 w 7975600"/>
                  <a:gd name="connsiteY4" fmla="*/ 1236133 h 2743200"/>
                  <a:gd name="connsiteX5" fmla="*/ 3691466 w 7975600"/>
                  <a:gd name="connsiteY5" fmla="*/ 1049866 h 2743200"/>
                  <a:gd name="connsiteX6" fmla="*/ 7975600 w 7975600"/>
                  <a:gd name="connsiteY6" fmla="*/ 1100667 h 2743200"/>
                  <a:gd name="connsiteX7" fmla="*/ 7704666 w 7975600"/>
                  <a:gd name="connsiteY7" fmla="*/ 355600 h 2743200"/>
                  <a:gd name="connsiteX8" fmla="*/ 1998132 w 7975600"/>
                  <a:gd name="connsiteY8" fmla="*/ 0 h 2743200"/>
                  <a:gd name="connsiteX9" fmla="*/ 0 w 7975600"/>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2997200 w 7975600"/>
                  <a:gd name="connsiteY4" fmla="*/ 1236133 h 2743200"/>
                  <a:gd name="connsiteX5" fmla="*/ 3691466 w 7975600"/>
                  <a:gd name="connsiteY5" fmla="*/ 1049866 h 2743200"/>
                  <a:gd name="connsiteX6" fmla="*/ 7975600 w 7975600"/>
                  <a:gd name="connsiteY6" fmla="*/ 1100667 h 2743200"/>
                  <a:gd name="connsiteX7" fmla="*/ 7704666 w 7975600"/>
                  <a:gd name="connsiteY7" fmla="*/ 355600 h 2743200"/>
                  <a:gd name="connsiteX8" fmla="*/ 1998132 w 7975600"/>
                  <a:gd name="connsiteY8" fmla="*/ 0 h 2743200"/>
                  <a:gd name="connsiteX9" fmla="*/ 0 w 7975600"/>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2997200 w 7975600"/>
                  <a:gd name="connsiteY4" fmla="*/ 1236133 h 2743200"/>
                  <a:gd name="connsiteX5" fmla="*/ 3691466 w 7975600"/>
                  <a:gd name="connsiteY5" fmla="*/ 1049866 h 2743200"/>
                  <a:gd name="connsiteX6" fmla="*/ 7975600 w 7975600"/>
                  <a:gd name="connsiteY6" fmla="*/ 1100667 h 2743200"/>
                  <a:gd name="connsiteX7" fmla="*/ 7704666 w 7975600"/>
                  <a:gd name="connsiteY7" fmla="*/ 355600 h 2743200"/>
                  <a:gd name="connsiteX8" fmla="*/ 1998132 w 7975600"/>
                  <a:gd name="connsiteY8" fmla="*/ 0 h 2743200"/>
                  <a:gd name="connsiteX9" fmla="*/ 0 w 7975600"/>
                  <a:gd name="connsiteY9"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3691466 w 7975600"/>
                  <a:gd name="connsiteY4" fmla="*/ 1049866 h 2743200"/>
                  <a:gd name="connsiteX5" fmla="*/ 7975600 w 7975600"/>
                  <a:gd name="connsiteY5" fmla="*/ 1100667 h 2743200"/>
                  <a:gd name="connsiteX6" fmla="*/ 7704666 w 7975600"/>
                  <a:gd name="connsiteY6" fmla="*/ 355600 h 2743200"/>
                  <a:gd name="connsiteX7" fmla="*/ 1998132 w 7975600"/>
                  <a:gd name="connsiteY7" fmla="*/ 0 h 2743200"/>
                  <a:gd name="connsiteX8" fmla="*/ 0 w 7975600"/>
                  <a:gd name="connsiteY8" fmla="*/ 1456266 h 2743200"/>
                  <a:gd name="connsiteX0" fmla="*/ 0 w 7975600"/>
                  <a:gd name="connsiteY0" fmla="*/ 1422400 h 2743200"/>
                  <a:gd name="connsiteX1" fmla="*/ 254000 w 7975600"/>
                  <a:gd name="connsiteY1" fmla="*/ 2743200 h 2743200"/>
                  <a:gd name="connsiteX2" fmla="*/ 1456266 w 7975600"/>
                  <a:gd name="connsiteY2" fmla="*/ 2489200 h 2743200"/>
                  <a:gd name="connsiteX3" fmla="*/ 2302933 w 7975600"/>
                  <a:gd name="connsiteY3" fmla="*/ 1964266 h 2743200"/>
                  <a:gd name="connsiteX4" fmla="*/ 3742266 w 7975600"/>
                  <a:gd name="connsiteY4" fmla="*/ 1049866 h 2743200"/>
                  <a:gd name="connsiteX5" fmla="*/ 7975600 w 7975600"/>
                  <a:gd name="connsiteY5" fmla="*/ 1100667 h 2743200"/>
                  <a:gd name="connsiteX6" fmla="*/ 7704666 w 7975600"/>
                  <a:gd name="connsiteY6" fmla="*/ 355600 h 2743200"/>
                  <a:gd name="connsiteX7" fmla="*/ 1998132 w 7975600"/>
                  <a:gd name="connsiteY7" fmla="*/ 0 h 2743200"/>
                  <a:gd name="connsiteX8" fmla="*/ 0 w 7975600"/>
                  <a:gd name="connsiteY8" fmla="*/ 1456266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5600" h="2743200">
                    <a:moveTo>
                      <a:pt x="0" y="1422400"/>
                    </a:moveTo>
                    <a:lnTo>
                      <a:pt x="254000" y="2743200"/>
                    </a:lnTo>
                    <a:lnTo>
                      <a:pt x="1456266" y="2489200"/>
                    </a:lnTo>
                    <a:lnTo>
                      <a:pt x="2302933" y="1964266"/>
                    </a:lnTo>
                    <a:lnTo>
                      <a:pt x="3742266" y="1049866"/>
                    </a:lnTo>
                    <a:cubicBezTo>
                      <a:pt x="4571999" y="1027288"/>
                      <a:pt x="6547555" y="1083733"/>
                      <a:pt x="7975600" y="1100667"/>
                    </a:cubicBezTo>
                    <a:lnTo>
                      <a:pt x="7704666" y="355600"/>
                    </a:lnTo>
                    <a:lnTo>
                      <a:pt x="1998132" y="0"/>
                    </a:lnTo>
                    <a:lnTo>
                      <a:pt x="0" y="1456266"/>
                    </a:lnTo>
                  </a:path>
                </a:pathLst>
              </a:custGeom>
              <a:solidFill>
                <a:srgbClr val="FFFFFF"/>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itchFamily="-111" charset="0"/>
                </a:endParaRPr>
              </a:p>
            </p:txBody>
          </p:sp>
          <p:sp>
            <p:nvSpPr>
              <p:cNvPr id="4" name="Freeform 3"/>
              <p:cNvSpPr/>
              <p:nvPr/>
            </p:nvSpPr>
            <p:spPr>
              <a:xfrm>
                <a:off x="2730500" y="5029200"/>
                <a:ext cx="5842000" cy="1168400"/>
              </a:xfrm>
              <a:custGeom>
                <a:avLst/>
                <a:gdLst>
                  <a:gd name="connsiteX0" fmla="*/ 139700 w 5905500"/>
                  <a:gd name="connsiteY0" fmla="*/ 368300 h 1219200"/>
                  <a:gd name="connsiteX1" fmla="*/ 5892800 w 5905500"/>
                  <a:gd name="connsiteY1" fmla="*/ 0 h 1219200"/>
                  <a:gd name="connsiteX2" fmla="*/ 5905500 w 5905500"/>
                  <a:gd name="connsiteY2" fmla="*/ 952500 h 1219200"/>
                  <a:gd name="connsiteX3" fmla="*/ 292100 w 5905500"/>
                  <a:gd name="connsiteY3" fmla="*/ 1219200 h 1219200"/>
                  <a:gd name="connsiteX4" fmla="*/ 0 w 5905500"/>
                  <a:gd name="connsiteY4" fmla="*/ 571500 h 1219200"/>
                  <a:gd name="connsiteX0" fmla="*/ 0 w 5765800"/>
                  <a:gd name="connsiteY0" fmla="*/ 368300 h 1219200"/>
                  <a:gd name="connsiteX1" fmla="*/ 5753100 w 5765800"/>
                  <a:gd name="connsiteY1" fmla="*/ 0 h 1219200"/>
                  <a:gd name="connsiteX2" fmla="*/ 5765800 w 5765800"/>
                  <a:gd name="connsiteY2" fmla="*/ 952500 h 1219200"/>
                  <a:gd name="connsiteX3" fmla="*/ 152400 w 5765800"/>
                  <a:gd name="connsiteY3" fmla="*/ 1219200 h 1219200"/>
                  <a:gd name="connsiteX4" fmla="*/ 25400 w 5765800"/>
                  <a:gd name="connsiteY4" fmla="*/ 342900 h 1219200"/>
                  <a:gd name="connsiteX0" fmla="*/ 0 w 5765800"/>
                  <a:gd name="connsiteY0" fmla="*/ 368300 h 1219200"/>
                  <a:gd name="connsiteX1" fmla="*/ 5753100 w 5765800"/>
                  <a:gd name="connsiteY1" fmla="*/ 0 h 1219200"/>
                  <a:gd name="connsiteX2" fmla="*/ 5765800 w 5765800"/>
                  <a:gd name="connsiteY2" fmla="*/ 952500 h 1219200"/>
                  <a:gd name="connsiteX3" fmla="*/ 152400 w 5765800"/>
                  <a:gd name="connsiteY3" fmla="*/ 1219200 h 1219200"/>
                  <a:gd name="connsiteX4" fmla="*/ 38100 w 5765800"/>
                  <a:gd name="connsiteY4" fmla="*/ 368300 h 1219200"/>
                  <a:gd name="connsiteX0" fmla="*/ 0 w 5765800"/>
                  <a:gd name="connsiteY0" fmla="*/ 368300 h 1219200"/>
                  <a:gd name="connsiteX1" fmla="*/ 5753100 w 5765800"/>
                  <a:gd name="connsiteY1" fmla="*/ 0 h 1219200"/>
                  <a:gd name="connsiteX2" fmla="*/ 5765800 w 5765800"/>
                  <a:gd name="connsiteY2" fmla="*/ 952500 h 1219200"/>
                  <a:gd name="connsiteX3" fmla="*/ 152400 w 5765800"/>
                  <a:gd name="connsiteY3" fmla="*/ 1219200 h 1219200"/>
                  <a:gd name="connsiteX4" fmla="*/ 304800 w 5765800"/>
                  <a:gd name="connsiteY4" fmla="*/ 533400 h 1219200"/>
                  <a:gd name="connsiteX0" fmla="*/ 0 w 5803900"/>
                  <a:gd name="connsiteY0" fmla="*/ 393700 h 1219200"/>
                  <a:gd name="connsiteX1" fmla="*/ 5791200 w 5803900"/>
                  <a:gd name="connsiteY1" fmla="*/ 0 h 1219200"/>
                  <a:gd name="connsiteX2" fmla="*/ 5803900 w 5803900"/>
                  <a:gd name="connsiteY2" fmla="*/ 952500 h 1219200"/>
                  <a:gd name="connsiteX3" fmla="*/ 190500 w 5803900"/>
                  <a:gd name="connsiteY3" fmla="*/ 1219200 h 1219200"/>
                  <a:gd name="connsiteX4" fmla="*/ 342900 w 5803900"/>
                  <a:gd name="connsiteY4" fmla="*/ 533400 h 1219200"/>
                  <a:gd name="connsiteX0" fmla="*/ 0 w 5842000"/>
                  <a:gd name="connsiteY0" fmla="*/ 342900 h 1168400"/>
                  <a:gd name="connsiteX1" fmla="*/ 5842000 w 5842000"/>
                  <a:gd name="connsiteY1" fmla="*/ 0 h 1168400"/>
                  <a:gd name="connsiteX2" fmla="*/ 5803900 w 5842000"/>
                  <a:gd name="connsiteY2" fmla="*/ 901700 h 1168400"/>
                  <a:gd name="connsiteX3" fmla="*/ 190500 w 5842000"/>
                  <a:gd name="connsiteY3" fmla="*/ 1168400 h 1168400"/>
                  <a:gd name="connsiteX4" fmla="*/ 342900 w 5842000"/>
                  <a:gd name="connsiteY4" fmla="*/ 482600 h 1168400"/>
                  <a:gd name="connsiteX0" fmla="*/ 0 w 5842000"/>
                  <a:gd name="connsiteY0" fmla="*/ 342900 h 1168400"/>
                  <a:gd name="connsiteX1" fmla="*/ 5842000 w 5842000"/>
                  <a:gd name="connsiteY1" fmla="*/ 0 h 1168400"/>
                  <a:gd name="connsiteX2" fmla="*/ 5803900 w 5842000"/>
                  <a:gd name="connsiteY2" fmla="*/ 901700 h 1168400"/>
                  <a:gd name="connsiteX3" fmla="*/ 190500 w 5842000"/>
                  <a:gd name="connsiteY3" fmla="*/ 1168400 h 1168400"/>
                  <a:gd name="connsiteX4" fmla="*/ 50800 w 5842000"/>
                  <a:gd name="connsiteY4" fmla="*/ 38100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000" h="1168400">
                    <a:moveTo>
                      <a:pt x="0" y="342900"/>
                    </a:moveTo>
                    <a:lnTo>
                      <a:pt x="5842000" y="0"/>
                    </a:lnTo>
                    <a:lnTo>
                      <a:pt x="5803900" y="901700"/>
                    </a:lnTo>
                    <a:lnTo>
                      <a:pt x="190500" y="1168400"/>
                    </a:lnTo>
                    <a:lnTo>
                      <a:pt x="50800" y="381000"/>
                    </a:lnTo>
                  </a:path>
                </a:pathLst>
              </a:custGeom>
              <a:solidFill>
                <a:srgbClr val="FFFFFF"/>
              </a:solidFill>
              <a:ln>
                <a:no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pitchFamily="-111" charset="0"/>
                </a:endParaRPr>
              </a:p>
            </p:txBody>
          </p:sp>
        </p:grpSp>
      </p:grpSp>
      <p:sp>
        <p:nvSpPr>
          <p:cNvPr id="6" name="TextBox 5"/>
          <p:cNvSpPr txBox="1"/>
          <p:nvPr/>
        </p:nvSpPr>
        <p:spPr>
          <a:xfrm>
            <a:off x="58738" y="304800"/>
            <a:ext cx="9026525" cy="1323975"/>
          </a:xfrm>
          <a:prstGeom prst="rect">
            <a:avLst/>
          </a:prstGeom>
          <a:noFill/>
        </p:spPr>
        <p:txBody>
          <a:bodyPr>
            <a:spAutoFit/>
          </a:bodyPr>
          <a:lstStyle/>
          <a:p>
            <a:pPr algn="ctr">
              <a:defRPr/>
            </a:pPr>
            <a:r>
              <a:rPr lang="en-US" sz="4000" b="1" dirty="0">
                <a:solidFill>
                  <a:schemeClr val="bg1"/>
                </a:solidFill>
                <a:latin typeface="Century Gothic" charset="0"/>
                <a:cs typeface="Century Gothic" charset="0"/>
              </a:rPr>
              <a:t>Convection: </a:t>
            </a:r>
            <a:br>
              <a:rPr lang="en-US" sz="4000" b="1" dirty="0">
                <a:solidFill>
                  <a:schemeClr val="bg1"/>
                </a:solidFill>
                <a:latin typeface="Century Gothic" charset="0"/>
                <a:cs typeface="Century Gothic" charset="0"/>
              </a:rPr>
            </a:br>
            <a:r>
              <a:rPr lang="en-US" sz="4000" b="1" dirty="0">
                <a:solidFill>
                  <a:schemeClr val="bg1"/>
                </a:solidFill>
                <a:latin typeface="Century Gothic" charset="0"/>
                <a:cs typeface="Century Gothic" charset="0"/>
              </a:rPr>
              <a:t>Challenges for the Next Decades</a:t>
            </a:r>
            <a:endParaRPr lang="en-US" sz="4000" dirty="0">
              <a:solidFill>
                <a:schemeClr val="bg1"/>
              </a:solidFill>
              <a:latin typeface="Arial" charset="0"/>
            </a:endParaRPr>
          </a:p>
        </p:txBody>
      </p:sp>
      <p:sp>
        <p:nvSpPr>
          <p:cNvPr id="9" name="TextBox 8"/>
          <p:cNvSpPr txBox="1"/>
          <p:nvPr/>
        </p:nvSpPr>
        <p:spPr>
          <a:xfrm>
            <a:off x="1466850" y="6319334"/>
            <a:ext cx="6481261" cy="369332"/>
          </a:xfrm>
          <a:prstGeom prst="rect">
            <a:avLst/>
          </a:prstGeom>
          <a:noFill/>
        </p:spPr>
        <p:txBody>
          <a:bodyPr wrap="none" rtlCol="0">
            <a:spAutoFit/>
          </a:bodyPr>
          <a:lstStyle/>
          <a:p>
            <a:pPr algn="ctr"/>
            <a:r>
              <a:rPr lang="en-US" dirty="0" smtClean="0">
                <a:solidFill>
                  <a:schemeClr val="bg1"/>
                </a:solidFill>
              </a:rPr>
              <a:t>Pacific Northwest National Laboratory, Richland, WA, June 13, 2014</a:t>
            </a:r>
            <a:endParaRPr lang="en-US" dirty="0">
              <a:solidFill>
                <a:schemeClr val="bg1"/>
              </a:solidFill>
            </a:endParaRPr>
          </a:p>
        </p:txBody>
      </p:sp>
      <p:sp>
        <p:nvSpPr>
          <p:cNvPr id="10" name="TextBox 9"/>
          <p:cNvSpPr txBox="1"/>
          <p:nvPr/>
        </p:nvSpPr>
        <p:spPr>
          <a:xfrm>
            <a:off x="2454681" y="1879609"/>
            <a:ext cx="4370107" cy="1077218"/>
          </a:xfrm>
          <a:prstGeom prst="rect">
            <a:avLst/>
          </a:prstGeom>
          <a:noFill/>
        </p:spPr>
        <p:txBody>
          <a:bodyPr wrap="none" rtlCol="0">
            <a:spAutoFit/>
          </a:bodyPr>
          <a:lstStyle/>
          <a:p>
            <a:pPr algn="ctr"/>
            <a:r>
              <a:rPr lang="en-US" sz="3200" dirty="0" smtClean="0">
                <a:solidFill>
                  <a:schemeClr val="bg1"/>
                </a:solidFill>
              </a:rPr>
              <a:t>Robert A. Houze, Jr.</a:t>
            </a:r>
          </a:p>
          <a:p>
            <a:pPr algn="ctr"/>
            <a:r>
              <a:rPr lang="en-US" sz="3200" dirty="0" smtClean="0">
                <a:solidFill>
                  <a:schemeClr val="bg1"/>
                </a:solidFill>
              </a:rPr>
              <a:t>University of Washington</a:t>
            </a:r>
            <a:endParaRPr lang="en-US" sz="3200" dirty="0">
              <a:solidFill>
                <a:schemeClr val="bg1"/>
              </a:solidFill>
            </a:endParaRPr>
          </a:p>
        </p:txBody>
      </p:sp>
    </p:spTree>
    <p:extLst>
      <p:ext uri="{BB962C8B-B14F-4D97-AF65-F5344CB8AC3E}">
        <p14:creationId xmlns:p14="http://schemas.microsoft.com/office/powerpoint/2010/main" val="1254683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1442" name="Text Box 3"/>
          <p:cNvSpPr txBox="1">
            <a:spLocks noChangeArrowheads="1"/>
          </p:cNvSpPr>
          <p:nvPr/>
        </p:nvSpPr>
        <p:spPr bwMode="auto">
          <a:xfrm>
            <a:off x="601502" y="381000"/>
            <a:ext cx="7940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3600" b="1" dirty="0">
                <a:solidFill>
                  <a:srgbClr val="000000"/>
                </a:solidFill>
                <a:latin typeface="Times New Roman" charset="0"/>
              </a:rPr>
              <a:t>Mesoscale Convective </a:t>
            </a:r>
            <a:r>
              <a:rPr lang="en-US" sz="3600" b="1" dirty="0" smtClean="0">
                <a:solidFill>
                  <a:srgbClr val="000000"/>
                </a:solidFill>
                <a:latin typeface="Times New Roman" charset="0"/>
              </a:rPr>
              <a:t>System (“MCS”)</a:t>
            </a:r>
            <a:endParaRPr lang="en-US" sz="3600" b="1" dirty="0">
              <a:solidFill>
                <a:srgbClr val="000000"/>
              </a:solidFill>
              <a:latin typeface="Times New Roman" charset="0"/>
            </a:endParaRPr>
          </a:p>
        </p:txBody>
      </p:sp>
      <p:pic>
        <p:nvPicPr>
          <p:cNvPr id="61443" name="Picture 2" descr="MCS"/>
          <p:cNvPicPr>
            <a:picLocks noChangeAspect="1" noChangeArrowheads="1"/>
          </p:cNvPicPr>
          <p:nvPr/>
        </p:nvPicPr>
        <p:blipFill>
          <a:blip r:embed="rId3">
            <a:extLst>
              <a:ext uri="{28A0092B-C50C-407E-A947-70E740481C1C}">
                <a14:useLocalDpi xmlns:a14="http://schemas.microsoft.com/office/drawing/2010/main" val="0"/>
              </a:ext>
            </a:extLst>
          </a:blip>
          <a:srcRect l="1086" t="1343"/>
          <a:stretch>
            <a:fillRect/>
          </a:stretch>
        </p:blipFill>
        <p:spPr bwMode="auto">
          <a:xfrm>
            <a:off x="1104900" y="1190625"/>
            <a:ext cx="69342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11"/>
          <p:cNvGrpSpPr>
            <a:grpSpLocks/>
          </p:cNvGrpSpPr>
          <p:nvPr/>
        </p:nvGrpSpPr>
        <p:grpSpPr bwMode="auto">
          <a:xfrm>
            <a:off x="4114800" y="3048000"/>
            <a:ext cx="1076325" cy="379413"/>
            <a:chOff x="3505200" y="2085280"/>
            <a:chExt cx="1076437" cy="379968"/>
          </a:xfrm>
        </p:grpSpPr>
        <p:cxnSp>
          <p:nvCxnSpPr>
            <p:cNvPr id="61445" name="Straight Arrow Connector 8"/>
            <p:cNvCxnSpPr>
              <a:cxnSpLocks noChangeAspect="1"/>
            </p:cNvCxnSpPr>
            <p:nvPr/>
          </p:nvCxnSpPr>
          <p:spPr bwMode="auto">
            <a:xfrm>
              <a:off x="3553107" y="2463930"/>
              <a:ext cx="980622" cy="1318"/>
            </a:xfrm>
            <a:prstGeom prst="straightConnector1">
              <a:avLst/>
            </a:prstGeom>
            <a:noFill/>
            <a:ln w="9525">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61446" name="Text Box 6"/>
            <p:cNvSpPr txBox="1">
              <a:spLocks noChangeArrowheads="1"/>
            </p:cNvSpPr>
            <p:nvPr/>
          </p:nvSpPr>
          <p:spPr bwMode="auto">
            <a:xfrm>
              <a:off x="3505200" y="2085280"/>
              <a:ext cx="1076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800">
                  <a:solidFill>
                    <a:srgbClr val="FF3300"/>
                  </a:solidFill>
                  <a:latin typeface="Arial" charset="0"/>
                </a:rPr>
                <a:t>~500 km</a:t>
              </a:r>
            </a:p>
          </p:txBody>
        </p:sp>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 name="Group 3"/>
          <p:cNvGrpSpPr/>
          <p:nvPr/>
        </p:nvGrpSpPr>
        <p:grpSpPr>
          <a:xfrm>
            <a:off x="473154" y="2093739"/>
            <a:ext cx="8197693" cy="3301348"/>
            <a:chOff x="498056" y="2093739"/>
            <a:chExt cx="8197693" cy="3301348"/>
          </a:xfrm>
        </p:grpSpPr>
        <p:sp>
          <p:nvSpPr>
            <p:cNvPr id="63490" name="Text Box 2"/>
            <p:cNvSpPr txBox="1">
              <a:spLocks noChangeArrowheads="1"/>
            </p:cNvSpPr>
            <p:nvPr/>
          </p:nvSpPr>
          <p:spPr bwMode="auto">
            <a:xfrm>
              <a:off x="498056" y="2093739"/>
              <a:ext cx="81976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2800" b="1" dirty="0" smtClean="0">
                  <a:solidFill>
                    <a:srgbClr val="FFFFFF"/>
                  </a:solidFill>
                  <a:latin typeface="Arial" charset="0"/>
                </a:rPr>
                <a:t>Environment</a:t>
              </a:r>
            </a:p>
            <a:p>
              <a:pPr algn="ctr" defTabSz="914400" eaLnBrk="1" hangingPunct="1"/>
              <a:endParaRPr lang="en-US" sz="2800" b="1" dirty="0">
                <a:solidFill>
                  <a:srgbClr val="FFFFFF"/>
                </a:solidFill>
                <a:latin typeface="Arial" charset="0"/>
              </a:endParaRPr>
            </a:p>
            <a:p>
              <a:pPr algn="ctr" defTabSz="914400" eaLnBrk="1" hangingPunct="1"/>
              <a:r>
                <a:rPr lang="en-US" sz="2800" dirty="0" smtClean="0">
                  <a:solidFill>
                    <a:srgbClr val="FFFFFF"/>
                  </a:solidFill>
                  <a:latin typeface="Arial" charset="0"/>
                </a:rPr>
                <a:t>Determines what form of convection occurs</a:t>
              </a:r>
              <a:endParaRPr lang="en-US" sz="2800" dirty="0">
                <a:solidFill>
                  <a:srgbClr val="FFFFFF"/>
                </a:solidFill>
                <a:latin typeface="Arial" charset="0"/>
              </a:endParaRPr>
            </a:p>
          </p:txBody>
        </p:sp>
        <p:sp>
          <p:nvSpPr>
            <p:cNvPr id="2" name="TextBox 1"/>
            <p:cNvSpPr txBox="1"/>
            <p:nvPr/>
          </p:nvSpPr>
          <p:spPr>
            <a:xfrm>
              <a:off x="3491471" y="3825427"/>
              <a:ext cx="2210862" cy="1569660"/>
            </a:xfrm>
            <a:prstGeom prst="rect">
              <a:avLst/>
            </a:prstGeom>
            <a:noFill/>
          </p:spPr>
          <p:txBody>
            <a:bodyPr wrap="none" rtlCol="0">
              <a:spAutoFit/>
            </a:bodyPr>
            <a:lstStyle/>
            <a:p>
              <a:pPr marL="112713" indent="-112713">
                <a:buFont typeface="Arial"/>
                <a:buChar char="•"/>
              </a:pPr>
              <a:r>
                <a:rPr lang="en-US" sz="2400" dirty="0" smtClean="0">
                  <a:solidFill>
                    <a:schemeClr val="bg1"/>
                  </a:solidFill>
                </a:rPr>
                <a:t>Thermal profile</a:t>
              </a:r>
            </a:p>
            <a:p>
              <a:pPr marL="112713" indent="-112713">
                <a:buFont typeface="Arial"/>
                <a:buChar char="•"/>
              </a:pPr>
              <a:r>
                <a:rPr lang="en-US" sz="2400" dirty="0" smtClean="0">
                  <a:solidFill>
                    <a:schemeClr val="bg1"/>
                  </a:solidFill>
                </a:rPr>
                <a:t>Wind shear</a:t>
              </a:r>
            </a:p>
            <a:p>
              <a:pPr marL="112713" indent="-112713">
                <a:buFont typeface="Arial"/>
                <a:buChar char="•"/>
              </a:pPr>
              <a:r>
                <a:rPr lang="en-US" sz="2400" dirty="0" smtClean="0">
                  <a:solidFill>
                    <a:schemeClr val="bg1"/>
                  </a:solidFill>
                </a:rPr>
                <a:t>Humidity</a:t>
              </a:r>
            </a:p>
            <a:p>
              <a:pPr marL="112713" indent="-112713">
                <a:buFont typeface="Arial"/>
                <a:buChar char="•"/>
              </a:pPr>
              <a:r>
                <a:rPr lang="en-US" sz="2400" dirty="0" smtClean="0">
                  <a:solidFill>
                    <a:schemeClr val="bg1"/>
                  </a:solidFill>
                </a:rPr>
                <a:t>Aerosol (?)</a:t>
              </a:r>
              <a:endParaRPr lang="en-US" sz="2400" dirty="0">
                <a:solidFill>
                  <a:schemeClr val="bg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2551837"/>
            <a:ext cx="914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Thermodynamic Environment</a:t>
            </a:r>
          </a:p>
          <a:p>
            <a:pPr algn="ctr" defTabSz="914400" eaLnBrk="1" hangingPunct="1"/>
            <a:endParaRPr lang="en-US" sz="3600" b="1" dirty="0">
              <a:solidFill>
                <a:srgbClr val="FFFFFF"/>
              </a:solidFill>
              <a:latin typeface="Arial" charset="0"/>
            </a:endParaRPr>
          </a:p>
          <a:p>
            <a:pPr algn="ctr" defTabSz="914400" eaLnBrk="1" hangingPunct="1"/>
            <a:r>
              <a:rPr lang="en-US" sz="2800" dirty="0" smtClean="0">
                <a:solidFill>
                  <a:srgbClr val="FFFFFF"/>
                </a:solidFill>
                <a:latin typeface="Arial" charset="0"/>
              </a:rPr>
              <a:t>Degree of Buoyancy Matters</a:t>
            </a:r>
            <a:endParaRPr lang="en-US" sz="2800" dirty="0">
              <a:solidFill>
                <a:srgbClr val="FFFFFF"/>
              </a:solidFill>
              <a:latin typeface="Arial" charset="0"/>
            </a:endParaRPr>
          </a:p>
        </p:txBody>
      </p:sp>
    </p:spTree>
    <p:extLst>
      <p:ext uri="{BB962C8B-B14F-4D97-AF65-F5344CB8AC3E}">
        <p14:creationId xmlns:p14="http://schemas.microsoft.com/office/powerpoint/2010/main" val="6460368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5538" name="Picture 2" descr="Singaore2008122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33475"/>
            <a:ext cx="573881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0" y="3524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a:r>
              <a:rPr lang="en-US">
                <a:solidFill>
                  <a:srgbClr val="FFFFFF"/>
                </a:solidFill>
                <a:latin typeface="Arial" charset="0"/>
              </a:rPr>
              <a:t>Indo/Pacific Warm Pool</a:t>
            </a:r>
          </a:p>
        </p:txBody>
      </p:sp>
      <p:sp>
        <p:nvSpPr>
          <p:cNvPr id="65540" name="Freeform 8"/>
          <p:cNvSpPr>
            <a:spLocks noChangeArrowheads="1"/>
          </p:cNvSpPr>
          <p:nvPr/>
        </p:nvSpPr>
        <p:spPr bwMode="auto">
          <a:xfrm>
            <a:off x="4578350" y="3079750"/>
            <a:ext cx="434975" cy="1841500"/>
          </a:xfrm>
          <a:custGeom>
            <a:avLst/>
            <a:gdLst>
              <a:gd name="T0" fmla="*/ 431800 w 434975"/>
              <a:gd name="T1" fmla="*/ 1841500 h 1841500"/>
              <a:gd name="T2" fmla="*/ 431800 w 434975"/>
              <a:gd name="T3" fmla="*/ 1606550 h 1841500"/>
              <a:gd name="T4" fmla="*/ 412750 w 434975"/>
              <a:gd name="T5" fmla="*/ 1225550 h 1841500"/>
              <a:gd name="T6" fmla="*/ 368300 w 434975"/>
              <a:gd name="T7" fmla="*/ 908050 h 1841500"/>
              <a:gd name="T8" fmla="*/ 228600 w 434975"/>
              <a:gd name="T9" fmla="*/ 444500 h 1841500"/>
              <a:gd name="T10" fmla="*/ 0 w 434975"/>
              <a:gd name="T11" fmla="*/ 0 h 1841500"/>
              <a:gd name="T12" fmla="*/ 0 w 434975"/>
              <a:gd name="T13" fmla="*/ 0 h 1841500"/>
              <a:gd name="T14" fmla="*/ 0 60000 65536"/>
              <a:gd name="T15" fmla="*/ 0 60000 65536"/>
              <a:gd name="T16" fmla="*/ 0 60000 65536"/>
              <a:gd name="T17" fmla="*/ 0 60000 65536"/>
              <a:gd name="T18" fmla="*/ 0 60000 65536"/>
              <a:gd name="T19" fmla="*/ 0 60000 65536"/>
              <a:gd name="T20" fmla="*/ 0 60000 65536"/>
              <a:gd name="T21" fmla="*/ 0 w 434975"/>
              <a:gd name="T22" fmla="*/ 0 h 1841500"/>
              <a:gd name="T23" fmla="*/ 434975 w 434975"/>
              <a:gd name="T24" fmla="*/ 1841500 h 1841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975" h="1841500">
                <a:moveTo>
                  <a:pt x="431800" y="1841500"/>
                </a:moveTo>
                <a:cubicBezTo>
                  <a:pt x="433387" y="1775354"/>
                  <a:pt x="434975" y="1709208"/>
                  <a:pt x="431800" y="1606550"/>
                </a:cubicBezTo>
                <a:cubicBezTo>
                  <a:pt x="428625" y="1503892"/>
                  <a:pt x="423333" y="1341967"/>
                  <a:pt x="412750" y="1225550"/>
                </a:cubicBezTo>
                <a:cubicBezTo>
                  <a:pt x="402167" y="1109133"/>
                  <a:pt x="398992" y="1038225"/>
                  <a:pt x="368300" y="908050"/>
                </a:cubicBezTo>
                <a:cubicBezTo>
                  <a:pt x="337608" y="777875"/>
                  <a:pt x="289983" y="595842"/>
                  <a:pt x="228600" y="444500"/>
                </a:cubicBezTo>
                <a:cubicBezTo>
                  <a:pt x="167217" y="293158"/>
                  <a:pt x="0" y="0"/>
                  <a:pt x="0" y="0"/>
                </a:cubicBezTo>
              </a:path>
            </a:pathLst>
          </a:custGeom>
          <a:noFill/>
          <a:ln w="28575">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65541" name="Straight Connector 11"/>
          <p:cNvCxnSpPr>
            <a:cxnSpLocks noChangeShapeType="1"/>
          </p:cNvCxnSpPr>
          <p:nvPr/>
        </p:nvCxnSpPr>
        <p:spPr bwMode="auto">
          <a:xfrm rot="10800000">
            <a:off x="5022850" y="4927600"/>
            <a:ext cx="228600" cy="1651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65542" name="Straight Connector 12"/>
          <p:cNvCxnSpPr>
            <a:cxnSpLocks noChangeShapeType="1"/>
          </p:cNvCxnSpPr>
          <p:nvPr/>
        </p:nvCxnSpPr>
        <p:spPr bwMode="auto">
          <a:xfrm rot="5400000" flipH="1" flipV="1">
            <a:off x="4867275" y="4962525"/>
            <a:ext cx="190500" cy="1206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65543" name="Rectangle 7"/>
          <p:cNvSpPr>
            <a:spLocks noChangeArrowheads="1"/>
          </p:cNvSpPr>
          <p:nvPr/>
        </p:nvSpPr>
        <p:spPr bwMode="auto">
          <a:xfrm>
            <a:off x="6634163" y="1000125"/>
            <a:ext cx="1581150" cy="4889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hangingPunct="0"/>
            <a:endParaRPr lang="en-US" sz="2400">
              <a:solidFill>
                <a:srgbClr val="FFFFFF"/>
              </a:solidFill>
              <a:latin typeface="Arial" charset="0"/>
            </a:endParaRPr>
          </a:p>
        </p:txBody>
      </p:sp>
      <p:sp>
        <p:nvSpPr>
          <p:cNvPr id="65544" name="TextBox 7"/>
          <p:cNvSpPr txBox="1">
            <a:spLocks noChangeArrowheads="1"/>
          </p:cNvSpPr>
          <p:nvPr/>
        </p:nvSpPr>
        <p:spPr bwMode="auto">
          <a:xfrm>
            <a:off x="6716713" y="3268663"/>
            <a:ext cx="19351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FFFFFF"/>
                </a:solidFill>
                <a:latin typeface="Arial" charset="0"/>
              </a:rPr>
              <a:t>Can</a:t>
            </a:r>
            <a:r>
              <a:rPr lang="ja-JP" altLang="en-US">
                <a:solidFill>
                  <a:srgbClr val="FFFFFF"/>
                </a:solidFill>
                <a:latin typeface="Arial" charset="0"/>
              </a:rPr>
              <a:t>’</a:t>
            </a:r>
            <a:r>
              <a:rPr lang="en-US" altLang="ja-JP">
                <a:solidFill>
                  <a:srgbClr val="FFFFFF"/>
                </a:solidFill>
                <a:latin typeface="Arial" charset="0"/>
              </a:rPr>
              <a:t>t generate large buoyancy</a:t>
            </a:r>
            <a:endParaRPr lang="en-US">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7586" name="Picture 2" descr="Niamey2008081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33475"/>
            <a:ext cx="573881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0" y="3524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a:r>
              <a:rPr lang="en-US">
                <a:solidFill>
                  <a:srgbClr val="FFFFFF"/>
                </a:solidFill>
                <a:latin typeface="Arial" charset="0"/>
              </a:rPr>
              <a:t>West African Squall Line</a:t>
            </a:r>
          </a:p>
        </p:txBody>
      </p:sp>
      <p:sp>
        <p:nvSpPr>
          <p:cNvPr id="67588" name="Freeform 6"/>
          <p:cNvSpPr>
            <a:spLocks noChangeArrowheads="1"/>
          </p:cNvSpPr>
          <p:nvPr/>
        </p:nvSpPr>
        <p:spPr bwMode="auto">
          <a:xfrm>
            <a:off x="4594225" y="2819400"/>
            <a:ext cx="511175" cy="2057400"/>
          </a:xfrm>
          <a:custGeom>
            <a:avLst/>
            <a:gdLst>
              <a:gd name="T0" fmla="*/ 46594693 w 434975"/>
              <a:gd name="T1" fmla="*/ 45860094 h 1841500"/>
              <a:gd name="T2" fmla="*/ 46594693 w 434975"/>
              <a:gd name="T3" fmla="*/ 40008979 h 1841500"/>
              <a:gd name="T4" fmla="*/ 44539079 w 434975"/>
              <a:gd name="T5" fmla="*/ 30520682 h 1841500"/>
              <a:gd name="T6" fmla="*/ 39742556 w 434975"/>
              <a:gd name="T7" fmla="*/ 22613797 h 1841500"/>
              <a:gd name="T8" fmla="*/ 24667859 w 434975"/>
              <a:gd name="T9" fmla="*/ 11069696 h 1841500"/>
              <a:gd name="T10" fmla="*/ 0 w 434975"/>
              <a:gd name="T11" fmla="*/ 0 h 1841500"/>
              <a:gd name="T12" fmla="*/ 0 w 434975"/>
              <a:gd name="T13" fmla="*/ 0 h 1841500"/>
              <a:gd name="T14" fmla="*/ 0 60000 65536"/>
              <a:gd name="T15" fmla="*/ 0 60000 65536"/>
              <a:gd name="T16" fmla="*/ 0 60000 65536"/>
              <a:gd name="T17" fmla="*/ 0 60000 65536"/>
              <a:gd name="T18" fmla="*/ 0 60000 65536"/>
              <a:gd name="T19" fmla="*/ 0 60000 65536"/>
              <a:gd name="T20" fmla="*/ 0 60000 65536"/>
              <a:gd name="T21" fmla="*/ 0 w 434975"/>
              <a:gd name="T22" fmla="*/ 0 h 1841500"/>
              <a:gd name="T23" fmla="*/ 434975 w 434975"/>
              <a:gd name="T24" fmla="*/ 1841500 h 1841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975" h="1841500">
                <a:moveTo>
                  <a:pt x="431800" y="1841500"/>
                </a:moveTo>
                <a:cubicBezTo>
                  <a:pt x="433387" y="1775354"/>
                  <a:pt x="434975" y="1709208"/>
                  <a:pt x="431800" y="1606550"/>
                </a:cubicBezTo>
                <a:cubicBezTo>
                  <a:pt x="428625" y="1503892"/>
                  <a:pt x="423333" y="1341967"/>
                  <a:pt x="412750" y="1225550"/>
                </a:cubicBezTo>
                <a:cubicBezTo>
                  <a:pt x="402167" y="1109133"/>
                  <a:pt x="398992" y="1038225"/>
                  <a:pt x="368300" y="908050"/>
                </a:cubicBezTo>
                <a:cubicBezTo>
                  <a:pt x="337608" y="777875"/>
                  <a:pt x="289983" y="595842"/>
                  <a:pt x="228600" y="444500"/>
                </a:cubicBezTo>
                <a:cubicBezTo>
                  <a:pt x="167217" y="293158"/>
                  <a:pt x="0" y="0"/>
                  <a:pt x="0" y="0"/>
                </a:cubicBezTo>
              </a:path>
            </a:pathLst>
          </a:custGeom>
          <a:noFill/>
          <a:ln w="28575">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67589" name="Straight Connector 9"/>
          <p:cNvCxnSpPr>
            <a:cxnSpLocks noChangeShapeType="1"/>
          </p:cNvCxnSpPr>
          <p:nvPr/>
        </p:nvCxnSpPr>
        <p:spPr bwMode="auto">
          <a:xfrm rot="10800000">
            <a:off x="5105400" y="4876800"/>
            <a:ext cx="3048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67590" name="Straight Connector 10"/>
          <p:cNvCxnSpPr>
            <a:cxnSpLocks noChangeShapeType="1"/>
          </p:cNvCxnSpPr>
          <p:nvPr/>
        </p:nvCxnSpPr>
        <p:spPr bwMode="auto">
          <a:xfrm rot="5400000" flipH="1" flipV="1">
            <a:off x="4949825" y="4911725"/>
            <a:ext cx="190500" cy="1206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sp>
        <p:nvSpPr>
          <p:cNvPr id="67591" name="Rectangle 7"/>
          <p:cNvSpPr>
            <a:spLocks noChangeArrowheads="1"/>
          </p:cNvSpPr>
          <p:nvPr/>
        </p:nvSpPr>
        <p:spPr bwMode="auto">
          <a:xfrm>
            <a:off x="6634163" y="1000125"/>
            <a:ext cx="1581150" cy="4889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hangingPunct="0"/>
            <a:endParaRPr lang="en-US" sz="2400">
              <a:solidFill>
                <a:srgbClr val="FFFFFF"/>
              </a:solidFill>
              <a:latin typeface="Arial" charset="0"/>
            </a:endParaRPr>
          </a:p>
        </p:txBody>
      </p:sp>
      <p:sp>
        <p:nvSpPr>
          <p:cNvPr id="67592" name="TextBox 7"/>
          <p:cNvSpPr txBox="1">
            <a:spLocks noChangeArrowheads="1"/>
          </p:cNvSpPr>
          <p:nvPr/>
        </p:nvSpPr>
        <p:spPr bwMode="auto">
          <a:xfrm>
            <a:off x="6716713" y="3268663"/>
            <a:ext cx="19351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FFFFFF"/>
                </a:solidFill>
                <a:latin typeface="Arial" charset="0"/>
              </a:rPr>
              <a:t>Can generate huge buoyancy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634" name="Text Box 12"/>
          <p:cNvSpPr txBox="1">
            <a:spLocks noChangeArrowheads="1"/>
          </p:cNvSpPr>
          <p:nvPr/>
        </p:nvSpPr>
        <p:spPr bwMode="auto">
          <a:xfrm>
            <a:off x="0" y="1587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a:solidFill>
                  <a:srgbClr val="FFFFFF"/>
                </a:solidFill>
                <a:latin typeface="+mj-lt"/>
                <a:cs typeface="Times New Roman" charset="0"/>
              </a:rPr>
              <a:t>Global Lightning Occurrence</a:t>
            </a:r>
            <a:endParaRPr lang="en-US" dirty="0">
              <a:solidFill>
                <a:srgbClr val="FFFFFF"/>
              </a:solidFill>
              <a:latin typeface="+mj-lt"/>
              <a:cs typeface="Times New Roman" charset="0"/>
            </a:endParaRPr>
          </a:p>
        </p:txBody>
      </p:sp>
      <p:pic>
        <p:nvPicPr>
          <p:cNvPr id="69635" name="Picture 1026" descr="global_ltg_from_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00138"/>
            <a:ext cx="792480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4"/>
          <p:cNvSpPr txBox="1">
            <a:spLocks noChangeArrowheads="1"/>
          </p:cNvSpPr>
          <p:nvPr/>
        </p:nvSpPr>
        <p:spPr bwMode="auto">
          <a:xfrm>
            <a:off x="6030913" y="6248400"/>
            <a:ext cx="2922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a:solidFill>
                  <a:srgbClr val="FFFFFF"/>
                </a:solidFill>
                <a:latin typeface="Arial" charset="0"/>
              </a:rPr>
              <a:t>Christian et al. 2002</a:t>
            </a:r>
            <a:endParaRPr lang="en-US">
              <a:solidFill>
                <a:srgbClr val="FFFFFF"/>
              </a:solidFill>
              <a:latin typeface="Arial" charset="0"/>
              <a:cs typeface="Arial" charset="0"/>
            </a:endParaRPr>
          </a:p>
        </p:txBody>
      </p:sp>
      <p:sp>
        <p:nvSpPr>
          <p:cNvPr id="69637" name="TextBox 5"/>
          <p:cNvSpPr txBox="1">
            <a:spLocks noChangeArrowheads="1"/>
          </p:cNvSpPr>
          <p:nvPr/>
        </p:nvSpPr>
        <p:spPr bwMode="auto">
          <a:xfrm>
            <a:off x="609600" y="5218113"/>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FFFFFF"/>
                </a:solidFill>
                <a:latin typeface="Arial" charset="0"/>
              </a:rPr>
              <a:t>Many deep Cb over tropical oceans have extensive glaciated anvils but do </a:t>
            </a:r>
            <a:r>
              <a:rPr lang="en-US" b="1">
                <a:solidFill>
                  <a:srgbClr val="FFFFFF"/>
                </a:solidFill>
                <a:latin typeface="Arial" charset="0"/>
              </a:rPr>
              <a:t>NOT</a:t>
            </a:r>
            <a:r>
              <a:rPr lang="en-US">
                <a:solidFill>
                  <a:srgbClr val="FFFFFF"/>
                </a:solidFill>
                <a:latin typeface="Arial" charset="0"/>
              </a:rPr>
              <a:t> exhibit lightning &amp; thunder.</a:t>
            </a:r>
          </a:p>
          <a:p>
            <a:pPr algn="ctr" eaLnBrk="1" hangingPunct="1"/>
            <a:endParaRPr lang="en-US">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0" y="2582615"/>
            <a:ext cx="9144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Environment Wind Shear</a:t>
            </a:r>
            <a:br>
              <a:rPr lang="en-US" sz="3600" b="1" dirty="0" smtClean="0">
                <a:solidFill>
                  <a:srgbClr val="FFFFFF"/>
                </a:solidFill>
                <a:latin typeface="Arial" charset="0"/>
              </a:rPr>
            </a:br>
            <a:endParaRPr lang="en-US" sz="3600" b="1" dirty="0" smtClean="0">
              <a:solidFill>
                <a:srgbClr val="FFFFFF"/>
              </a:solidFill>
              <a:latin typeface="Arial" charset="0"/>
            </a:endParaRPr>
          </a:p>
          <a:p>
            <a:pPr algn="ctr" defTabSz="914400" eaLnBrk="1" hangingPunct="1"/>
            <a:r>
              <a:rPr lang="en-US" sz="3200" dirty="0" smtClean="0">
                <a:solidFill>
                  <a:srgbClr val="FFFFFF"/>
                </a:solidFill>
                <a:latin typeface="Arial" charset="0"/>
              </a:rPr>
              <a:t>Affects both cumulonimbus and MCSs</a:t>
            </a:r>
            <a:endParaRPr lang="en-US" sz="320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0" y="1788988"/>
            <a:ext cx="9144000" cy="3280025"/>
            <a:chOff x="0" y="2807288"/>
            <a:chExt cx="9144000" cy="3280025"/>
          </a:xfrm>
        </p:grpSpPr>
        <p:sp>
          <p:nvSpPr>
            <p:cNvPr id="59395" name="Text Box 3"/>
            <p:cNvSpPr txBox="1">
              <a:spLocks noChangeArrowheads="1"/>
            </p:cNvSpPr>
            <p:nvPr/>
          </p:nvSpPr>
          <p:spPr bwMode="auto">
            <a:xfrm>
              <a:off x="0" y="556409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defRPr/>
              </a:pPr>
              <a:r>
                <a:rPr lang="en-US" sz="2800" dirty="0" smtClean="0">
                  <a:solidFill>
                    <a:srgbClr val="FFFFFF"/>
                  </a:solidFill>
                  <a:latin typeface="+mj-lt"/>
                  <a:cs typeface="Times" charset="0"/>
                </a:rPr>
                <a:t>Contains pressure gradient accelerations</a:t>
              </a:r>
            </a:p>
          </p:txBody>
        </p:sp>
        <p:sp>
          <p:nvSpPr>
            <p:cNvPr id="73737" name="Text Box 7"/>
            <p:cNvSpPr txBox="1">
              <a:spLocks noChangeArrowheads="1"/>
            </p:cNvSpPr>
            <p:nvPr/>
          </p:nvSpPr>
          <p:spPr bwMode="auto">
            <a:xfrm flipH="1">
              <a:off x="0" y="280728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n-US" sz="2800" dirty="0">
                  <a:solidFill>
                    <a:srgbClr val="FFFFFF"/>
                  </a:solidFill>
                  <a:latin typeface="Arial" charset="0"/>
                </a:rPr>
                <a:t>Vertical equation of motion:</a:t>
              </a:r>
            </a:p>
          </p:txBody>
        </p:sp>
        <p:grpSp>
          <p:nvGrpSpPr>
            <p:cNvPr id="8" name="Group 7"/>
            <p:cNvGrpSpPr/>
            <p:nvPr/>
          </p:nvGrpSpPr>
          <p:grpSpPr>
            <a:xfrm>
              <a:off x="2627313" y="3693808"/>
              <a:ext cx="3889375" cy="1447801"/>
              <a:chOff x="2709863" y="3693808"/>
              <a:chExt cx="3889375" cy="1447801"/>
            </a:xfrm>
          </p:grpSpPr>
          <p:sp>
            <p:nvSpPr>
              <p:cNvPr id="73735" name="Rectangle 9"/>
              <p:cNvSpPr>
                <a:spLocks noChangeArrowheads="1"/>
              </p:cNvSpPr>
              <p:nvPr/>
            </p:nvSpPr>
            <p:spPr bwMode="auto">
              <a:xfrm>
                <a:off x="2709863" y="3693808"/>
                <a:ext cx="3889375" cy="14478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2400">
                  <a:solidFill>
                    <a:srgbClr val="FFFFFF"/>
                  </a:solidFill>
                  <a:latin typeface="Arial" charset="0"/>
                </a:endParaRPr>
              </a:p>
            </p:txBody>
          </p:sp>
          <p:pic>
            <p:nvPicPr>
              <p:cNvPr id="737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3933521"/>
                <a:ext cx="34004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Oval 1"/>
              <p:cNvSpPr>
                <a:spLocks noChangeArrowheads="1"/>
              </p:cNvSpPr>
              <p:nvPr/>
            </p:nvSpPr>
            <p:spPr bwMode="auto">
              <a:xfrm>
                <a:off x="4114053" y="3777853"/>
                <a:ext cx="1443719" cy="130856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2400">
                  <a:solidFill>
                    <a:schemeClr val="bg1"/>
                  </a:solidFill>
                  <a:latin typeface="Arial" charset="0"/>
                </a:endParaRPr>
              </a:p>
            </p:txBody>
          </p:sp>
        </p:grp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5" name="Text Box 2"/>
          <p:cNvSpPr txBox="1">
            <a:spLocks noChangeArrowheads="1"/>
          </p:cNvSpPr>
          <p:nvPr/>
        </p:nvSpPr>
        <p:spPr bwMode="auto">
          <a:xfrm>
            <a:off x="609600" y="391568"/>
            <a:ext cx="8153400" cy="830997"/>
          </a:xfrm>
          <a:prstGeom prst="rect">
            <a:avLst/>
          </a:prstGeom>
          <a:noFill/>
          <a:ln w="9525">
            <a:noFill/>
            <a:miter lim="800000"/>
            <a:headEnd/>
            <a:tailEnd/>
          </a:ln>
        </p:spPr>
        <p:txBody>
          <a:bodyPr>
            <a:spAutoFit/>
          </a:bodyPr>
          <a:lstStyle/>
          <a:p>
            <a:pPr defTabSz="914400">
              <a:defRPr/>
            </a:pPr>
            <a:r>
              <a:rPr lang="en-US" sz="2400" dirty="0">
                <a:solidFill>
                  <a:srgbClr val="FFFFFF"/>
                </a:solidFill>
                <a:latin typeface="Arial" charset="0"/>
              </a:rPr>
              <a:t>Most </a:t>
            </a:r>
            <a:r>
              <a:rPr lang="en-US" sz="2400" dirty="0" smtClean="0">
                <a:solidFill>
                  <a:srgbClr val="FFFFFF"/>
                </a:solidFill>
                <a:latin typeface="Arial" charset="0"/>
              </a:rPr>
              <a:t>convective clouds </a:t>
            </a:r>
            <a:r>
              <a:rPr lang="en-US" sz="2400" dirty="0">
                <a:solidFill>
                  <a:srgbClr val="FFFFFF"/>
                </a:solidFill>
                <a:latin typeface="Arial" charset="0"/>
              </a:rPr>
              <a:t>have pressure perturbation fields dominated by the </a:t>
            </a:r>
            <a:r>
              <a:rPr lang="en-US" sz="2400" dirty="0" smtClean="0">
                <a:solidFill>
                  <a:srgbClr val="FFFFFF"/>
                </a:solidFill>
                <a:latin typeface="Arial" charset="0"/>
              </a:rPr>
              <a:t>buoyancy</a:t>
            </a:r>
            <a:endParaRPr lang="en-US" sz="2400" dirty="0">
              <a:solidFill>
                <a:srgbClr val="FFFFFF"/>
              </a:solidFill>
              <a:latin typeface="Arial" charset="0"/>
            </a:endParaRPr>
          </a:p>
        </p:txBody>
      </p:sp>
      <p:pic>
        <p:nvPicPr>
          <p:cNvPr id="144388" name="Picture 4" descr="SingleCellTSTM"/>
          <p:cNvPicPr>
            <a:picLocks noChangeAspect="1" noChangeArrowheads="1"/>
          </p:cNvPicPr>
          <p:nvPr/>
        </p:nvPicPr>
        <p:blipFill>
          <a:blip r:embed="rId4">
            <a:extLst>
              <a:ext uri="{28A0092B-C50C-407E-A947-70E740481C1C}">
                <a14:useLocalDpi xmlns:a14="http://schemas.microsoft.com/office/drawing/2010/main" val="0"/>
              </a:ext>
            </a:extLst>
          </a:blip>
          <a:srcRect l="9172" t="7840" r="26897" b="66504"/>
          <a:stretch>
            <a:fillRect/>
          </a:stretch>
        </p:blipFill>
        <p:spPr bwMode="auto">
          <a:xfrm>
            <a:off x="912813" y="1635372"/>
            <a:ext cx="73152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p:cNvSpPr txBox="1">
            <a:spLocks noChangeArrowheads="1"/>
          </p:cNvSpPr>
          <p:nvPr/>
        </p:nvSpPr>
        <p:spPr bwMode="auto">
          <a:xfrm>
            <a:off x="1636713" y="5887292"/>
            <a:ext cx="5867400" cy="457200"/>
          </a:xfrm>
          <a:prstGeom prst="rect">
            <a:avLst/>
          </a:prstGeom>
          <a:noFill/>
          <a:ln w="9525">
            <a:noFill/>
            <a:miter lim="800000"/>
            <a:headEnd/>
            <a:tailEnd/>
          </a:ln>
        </p:spPr>
        <p:txBody>
          <a:bodyPr>
            <a:spAutoFit/>
          </a:bodyPr>
          <a:lstStyle/>
          <a:p>
            <a:pPr algn="ctr" defTabSz="914400">
              <a:spcBef>
                <a:spcPct val="50000"/>
              </a:spcBef>
              <a:defRPr/>
            </a:pPr>
            <a:r>
              <a:rPr lang="en-US" sz="2400" dirty="0">
                <a:solidFill>
                  <a:srgbClr val="FFFFFF"/>
                </a:solidFill>
                <a:latin typeface="Arial" charset="0"/>
              </a:rPr>
              <a:t>Byers and Braham (1949)</a:t>
            </a:r>
          </a:p>
        </p:txBody>
      </p:sp>
      <p:grpSp>
        <p:nvGrpSpPr>
          <p:cNvPr id="2" name="Group 16"/>
          <p:cNvGrpSpPr>
            <a:grpSpLocks/>
          </p:cNvGrpSpPr>
          <p:nvPr/>
        </p:nvGrpSpPr>
        <p:grpSpPr bwMode="auto">
          <a:xfrm>
            <a:off x="1519238" y="1798884"/>
            <a:ext cx="2773362" cy="3309938"/>
            <a:chOff x="957" y="1392"/>
            <a:chExt cx="1747" cy="2085"/>
          </a:xfrm>
        </p:grpSpPr>
        <p:grpSp>
          <p:nvGrpSpPr>
            <p:cNvPr id="144392" name="Group 12"/>
            <p:cNvGrpSpPr>
              <a:grpSpLocks/>
            </p:cNvGrpSpPr>
            <p:nvPr/>
          </p:nvGrpSpPr>
          <p:grpSpPr bwMode="auto">
            <a:xfrm>
              <a:off x="957" y="2111"/>
              <a:ext cx="1371" cy="1366"/>
              <a:chOff x="957" y="2111"/>
              <a:chExt cx="1371" cy="1366"/>
            </a:xfrm>
          </p:grpSpPr>
          <p:sp>
            <p:nvSpPr>
              <p:cNvPr id="49162" name="Freeform 7"/>
              <p:cNvSpPr>
                <a:spLocks/>
              </p:cNvSpPr>
              <p:nvPr/>
            </p:nvSpPr>
            <p:spPr bwMode="auto">
              <a:xfrm>
                <a:off x="957" y="2111"/>
                <a:ext cx="635" cy="1366"/>
              </a:xfrm>
              <a:custGeom>
                <a:avLst/>
                <a:gdLst>
                  <a:gd name="T0" fmla="*/ 635 w 635"/>
                  <a:gd name="T1" fmla="*/ 113 h 1366"/>
                  <a:gd name="T2" fmla="*/ 331 w 635"/>
                  <a:gd name="T3" fmla="*/ 25 h 1366"/>
                  <a:gd name="T4" fmla="*/ 75 w 635"/>
                  <a:gd name="T5" fmla="*/ 265 h 1366"/>
                  <a:gd name="T6" fmla="*/ 11 w 635"/>
                  <a:gd name="T7" fmla="*/ 553 h 1366"/>
                  <a:gd name="T8" fmla="*/ 19 w 635"/>
                  <a:gd name="T9" fmla="*/ 977 h 1366"/>
                  <a:gd name="T10" fmla="*/ 123 w 635"/>
                  <a:gd name="T11" fmla="*/ 1305 h 1366"/>
                  <a:gd name="T12" fmla="*/ 443 w 635"/>
                  <a:gd name="T13" fmla="*/ 1345 h 1366"/>
                  <a:gd name="T14" fmla="*/ 627 w 635"/>
                  <a:gd name="T15" fmla="*/ 1241 h 1366"/>
                  <a:gd name="T16" fmla="*/ 0 60000 65536"/>
                  <a:gd name="T17" fmla="*/ 0 60000 65536"/>
                  <a:gd name="T18" fmla="*/ 0 60000 65536"/>
                  <a:gd name="T19" fmla="*/ 0 60000 65536"/>
                  <a:gd name="T20" fmla="*/ 0 60000 65536"/>
                  <a:gd name="T21" fmla="*/ 0 60000 65536"/>
                  <a:gd name="T22" fmla="*/ 0 60000 65536"/>
                  <a:gd name="T23" fmla="*/ 0 60000 65536"/>
                  <a:gd name="T24" fmla="*/ 0 w 635"/>
                  <a:gd name="T25" fmla="*/ 0 h 1366"/>
                  <a:gd name="T26" fmla="*/ 635 w 635"/>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5" h="1366">
                    <a:moveTo>
                      <a:pt x="635" y="113"/>
                    </a:moveTo>
                    <a:cubicBezTo>
                      <a:pt x="584" y="100"/>
                      <a:pt x="424" y="0"/>
                      <a:pt x="331" y="25"/>
                    </a:cubicBezTo>
                    <a:cubicBezTo>
                      <a:pt x="238" y="50"/>
                      <a:pt x="128" y="177"/>
                      <a:pt x="75" y="265"/>
                    </a:cubicBezTo>
                    <a:cubicBezTo>
                      <a:pt x="22" y="353"/>
                      <a:pt x="20" y="434"/>
                      <a:pt x="11" y="553"/>
                    </a:cubicBezTo>
                    <a:cubicBezTo>
                      <a:pt x="2" y="672"/>
                      <a:pt x="0" y="852"/>
                      <a:pt x="19" y="977"/>
                    </a:cubicBezTo>
                    <a:cubicBezTo>
                      <a:pt x="38" y="1102"/>
                      <a:pt x="52" y="1244"/>
                      <a:pt x="123" y="1305"/>
                    </a:cubicBezTo>
                    <a:cubicBezTo>
                      <a:pt x="194" y="1366"/>
                      <a:pt x="359" y="1356"/>
                      <a:pt x="443" y="1345"/>
                    </a:cubicBezTo>
                    <a:cubicBezTo>
                      <a:pt x="527" y="1334"/>
                      <a:pt x="589" y="1263"/>
                      <a:pt x="627" y="1241"/>
                    </a:cubicBezTo>
                  </a:path>
                </a:pathLst>
              </a:custGeom>
              <a:noFill/>
              <a:ln w="38100">
                <a:solidFill>
                  <a:srgbClr val="EC180D"/>
                </a:solidFill>
                <a:round/>
                <a:headEnd/>
                <a:tailEnd type="arrow" w="med" len="med"/>
              </a:ln>
            </p:spPr>
            <p:txBody>
              <a:bodyPr wrap="none" anchor="ctr"/>
              <a:lstStyle/>
              <a:p>
                <a:pPr defTabSz="914400">
                  <a:defRPr/>
                </a:pPr>
                <a:endParaRPr lang="en-US" sz="2400">
                  <a:solidFill>
                    <a:srgbClr val="FFFFFF"/>
                  </a:solidFill>
                  <a:latin typeface="Arial" charset="0"/>
                </a:endParaRPr>
              </a:p>
            </p:txBody>
          </p:sp>
          <p:sp>
            <p:nvSpPr>
              <p:cNvPr id="49163" name="Text Box 8"/>
              <p:cNvSpPr txBox="1">
                <a:spLocks noChangeArrowheads="1"/>
              </p:cNvSpPr>
              <p:nvPr/>
            </p:nvSpPr>
            <p:spPr bwMode="auto">
              <a:xfrm>
                <a:off x="1536" y="3120"/>
                <a:ext cx="233" cy="288"/>
              </a:xfrm>
              <a:prstGeom prst="rect">
                <a:avLst/>
              </a:prstGeom>
              <a:noFill/>
              <a:ln w="9525">
                <a:noFill/>
                <a:miter lim="800000"/>
                <a:headEnd/>
                <a:tailEnd/>
              </a:ln>
            </p:spPr>
            <p:txBody>
              <a:bodyPr wrap="none">
                <a:spAutoFit/>
              </a:bodyPr>
              <a:lstStyle/>
              <a:p>
                <a:pPr defTabSz="914400">
                  <a:defRPr/>
                </a:pPr>
                <a:r>
                  <a:rPr lang="en-US" sz="2400" b="1">
                    <a:solidFill>
                      <a:srgbClr val="EC180D"/>
                    </a:solidFill>
                    <a:latin typeface="Arial" charset="0"/>
                  </a:rPr>
                  <a:t>L</a:t>
                </a:r>
              </a:p>
            </p:txBody>
          </p:sp>
          <p:sp>
            <p:nvSpPr>
              <p:cNvPr id="49164" name="Text Box 9"/>
              <p:cNvSpPr txBox="1">
                <a:spLocks noChangeArrowheads="1"/>
              </p:cNvSpPr>
              <p:nvPr/>
            </p:nvSpPr>
            <p:spPr bwMode="auto">
              <a:xfrm>
                <a:off x="1536" y="2208"/>
                <a:ext cx="255" cy="288"/>
              </a:xfrm>
              <a:prstGeom prst="rect">
                <a:avLst/>
              </a:prstGeom>
              <a:noFill/>
              <a:ln w="9525">
                <a:noFill/>
                <a:miter lim="800000"/>
                <a:headEnd/>
                <a:tailEnd/>
              </a:ln>
            </p:spPr>
            <p:txBody>
              <a:bodyPr wrap="none">
                <a:spAutoFit/>
              </a:bodyPr>
              <a:lstStyle/>
              <a:p>
                <a:pPr defTabSz="914400">
                  <a:defRPr/>
                </a:pPr>
                <a:r>
                  <a:rPr lang="en-US" sz="2400" b="1">
                    <a:solidFill>
                      <a:srgbClr val="0000FF"/>
                    </a:solidFill>
                    <a:latin typeface="Arial" charset="0"/>
                  </a:rPr>
                  <a:t>H</a:t>
                </a:r>
              </a:p>
            </p:txBody>
          </p:sp>
          <p:sp>
            <p:nvSpPr>
              <p:cNvPr id="49165" name="Freeform 11"/>
              <p:cNvSpPr>
                <a:spLocks/>
              </p:cNvSpPr>
              <p:nvPr/>
            </p:nvSpPr>
            <p:spPr bwMode="auto">
              <a:xfrm flipH="1">
                <a:off x="1693" y="2111"/>
                <a:ext cx="635" cy="1366"/>
              </a:xfrm>
              <a:custGeom>
                <a:avLst/>
                <a:gdLst>
                  <a:gd name="T0" fmla="*/ 635 w 635"/>
                  <a:gd name="T1" fmla="*/ 113 h 1366"/>
                  <a:gd name="T2" fmla="*/ 331 w 635"/>
                  <a:gd name="T3" fmla="*/ 25 h 1366"/>
                  <a:gd name="T4" fmla="*/ 75 w 635"/>
                  <a:gd name="T5" fmla="*/ 265 h 1366"/>
                  <a:gd name="T6" fmla="*/ 11 w 635"/>
                  <a:gd name="T7" fmla="*/ 553 h 1366"/>
                  <a:gd name="T8" fmla="*/ 19 w 635"/>
                  <a:gd name="T9" fmla="*/ 977 h 1366"/>
                  <a:gd name="T10" fmla="*/ 123 w 635"/>
                  <a:gd name="T11" fmla="*/ 1305 h 1366"/>
                  <a:gd name="T12" fmla="*/ 443 w 635"/>
                  <a:gd name="T13" fmla="*/ 1345 h 1366"/>
                  <a:gd name="T14" fmla="*/ 627 w 635"/>
                  <a:gd name="T15" fmla="*/ 1241 h 1366"/>
                  <a:gd name="T16" fmla="*/ 0 60000 65536"/>
                  <a:gd name="T17" fmla="*/ 0 60000 65536"/>
                  <a:gd name="T18" fmla="*/ 0 60000 65536"/>
                  <a:gd name="T19" fmla="*/ 0 60000 65536"/>
                  <a:gd name="T20" fmla="*/ 0 60000 65536"/>
                  <a:gd name="T21" fmla="*/ 0 60000 65536"/>
                  <a:gd name="T22" fmla="*/ 0 60000 65536"/>
                  <a:gd name="T23" fmla="*/ 0 60000 65536"/>
                  <a:gd name="T24" fmla="*/ 0 w 635"/>
                  <a:gd name="T25" fmla="*/ 0 h 1366"/>
                  <a:gd name="T26" fmla="*/ 635 w 635"/>
                  <a:gd name="T27" fmla="*/ 1366 h 13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5" h="1366">
                    <a:moveTo>
                      <a:pt x="635" y="113"/>
                    </a:moveTo>
                    <a:cubicBezTo>
                      <a:pt x="584" y="100"/>
                      <a:pt x="424" y="0"/>
                      <a:pt x="331" y="25"/>
                    </a:cubicBezTo>
                    <a:cubicBezTo>
                      <a:pt x="238" y="50"/>
                      <a:pt x="128" y="177"/>
                      <a:pt x="75" y="265"/>
                    </a:cubicBezTo>
                    <a:cubicBezTo>
                      <a:pt x="22" y="353"/>
                      <a:pt x="20" y="434"/>
                      <a:pt x="11" y="553"/>
                    </a:cubicBezTo>
                    <a:cubicBezTo>
                      <a:pt x="2" y="672"/>
                      <a:pt x="0" y="852"/>
                      <a:pt x="19" y="977"/>
                    </a:cubicBezTo>
                    <a:cubicBezTo>
                      <a:pt x="38" y="1102"/>
                      <a:pt x="52" y="1244"/>
                      <a:pt x="123" y="1305"/>
                    </a:cubicBezTo>
                    <a:cubicBezTo>
                      <a:pt x="194" y="1366"/>
                      <a:pt x="359" y="1356"/>
                      <a:pt x="443" y="1345"/>
                    </a:cubicBezTo>
                    <a:cubicBezTo>
                      <a:pt x="527" y="1334"/>
                      <a:pt x="589" y="1263"/>
                      <a:pt x="627" y="1241"/>
                    </a:cubicBezTo>
                  </a:path>
                </a:pathLst>
              </a:custGeom>
              <a:noFill/>
              <a:ln w="38100">
                <a:solidFill>
                  <a:srgbClr val="EC180D"/>
                </a:solidFill>
                <a:round/>
                <a:headEnd/>
                <a:tailEnd type="arrow" w="med" len="med"/>
              </a:ln>
            </p:spPr>
            <p:txBody>
              <a:bodyPr wrap="none" anchor="ctr"/>
              <a:lstStyle/>
              <a:p>
                <a:pPr defTabSz="914400">
                  <a:defRPr/>
                </a:pPr>
                <a:endParaRPr lang="en-US" sz="2400">
                  <a:solidFill>
                    <a:srgbClr val="FFFFFF"/>
                  </a:solidFill>
                  <a:latin typeface="Arial" charset="0"/>
                </a:endParaRPr>
              </a:p>
            </p:txBody>
          </p:sp>
        </p:grpSp>
        <p:sp>
          <p:nvSpPr>
            <p:cNvPr id="49161" name="Line 15"/>
            <p:cNvSpPr>
              <a:spLocks noChangeShapeType="1"/>
            </p:cNvSpPr>
            <p:nvPr/>
          </p:nvSpPr>
          <p:spPr bwMode="auto">
            <a:xfrm flipV="1">
              <a:off x="2064" y="1584"/>
              <a:ext cx="432" cy="576"/>
            </a:xfrm>
            <a:prstGeom prst="line">
              <a:avLst/>
            </a:prstGeom>
            <a:noFill/>
            <a:ln w="9525">
              <a:solidFill>
                <a:srgbClr val="EC180D"/>
              </a:solidFill>
              <a:round/>
              <a:headEnd type="arrow" w="med" len="med"/>
              <a:tailEnd/>
            </a:ln>
          </p:spPr>
          <p:txBody>
            <a:bodyPr wrap="none" anchor="ctr"/>
            <a:lstStyle/>
            <a:p>
              <a:pPr defTabSz="914400">
                <a:defRPr/>
              </a:pPr>
              <a:endParaRPr lang="en-US" sz="2400">
                <a:solidFill>
                  <a:srgbClr val="FFFFFF"/>
                </a:solidFill>
                <a:latin typeface="Arial" charset="0"/>
              </a:endParaRPr>
            </a:p>
          </p:txBody>
        </p:sp>
        <p:graphicFrame>
          <p:nvGraphicFramePr>
            <p:cNvPr id="144386" name="Object 2"/>
            <p:cNvGraphicFramePr>
              <a:graphicFrameLocks noChangeAspect="1"/>
            </p:cNvGraphicFramePr>
            <p:nvPr/>
          </p:nvGraphicFramePr>
          <p:xfrm>
            <a:off x="2448" y="1392"/>
            <a:ext cx="256" cy="272"/>
          </p:xfrm>
          <a:graphic>
            <a:graphicData uri="http://schemas.openxmlformats.org/presentationml/2006/ole">
              <mc:AlternateContent xmlns:mc="http://schemas.openxmlformats.org/markup-compatibility/2006">
                <mc:Choice xmlns:v="urn:schemas-microsoft-com:vml" Requires="v">
                  <p:oleObj spid="_x0000_s79921" name="Equation" r:id="rId5" imgW="406400" imgH="431800" progId="Equation.DSMT4">
                    <p:embed/>
                  </p:oleObj>
                </mc:Choice>
                <mc:Fallback>
                  <p:oleObj name="Equation" r:id="rId5" imgW="406400" imgH="431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1392"/>
                          <a:ext cx="256" cy="272"/>
                        </a:xfrm>
                        <a:prstGeom prst="rect">
                          <a:avLst/>
                        </a:prstGeom>
                        <a:solidFill>
                          <a:schemeClr val="bg1"/>
                        </a:solidFill>
                        <a:ln w="28575">
                          <a:solidFill>
                            <a:srgbClr val="EC180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Tree>
    <p:extLst>
      <p:ext uri="{BB962C8B-B14F-4D97-AF65-F5344CB8AC3E}">
        <p14:creationId xmlns:p14="http://schemas.microsoft.com/office/powerpoint/2010/main" val="1352973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umulonimbus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695" y="2057400"/>
            <a:ext cx="4572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3"/>
          <p:cNvSpPr txBox="1">
            <a:spLocks noChangeArrowheads="1"/>
          </p:cNvSpPr>
          <p:nvPr/>
        </p:nvSpPr>
        <p:spPr bwMode="auto">
          <a:xfrm>
            <a:off x="173038" y="381000"/>
            <a:ext cx="8970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a:solidFill>
                  <a:srgbClr val="000000"/>
                </a:solidFill>
                <a:latin typeface="Times New Roman" charset="0"/>
              </a:rPr>
              <a:t>Cumulonimbus may be </a:t>
            </a:r>
            <a:r>
              <a:rPr lang="en-US" sz="3600" b="1" dirty="0" smtClean="0">
                <a:solidFill>
                  <a:srgbClr val="000000"/>
                </a:solidFill>
                <a:latin typeface="Times New Roman" charset="0"/>
              </a:rPr>
              <a:t>rotational if the environment is sheared</a:t>
            </a:r>
            <a:endParaRPr lang="en-US" sz="3600" b="1" dirty="0">
              <a:solidFill>
                <a:srgbClr val="000000"/>
              </a:solidFill>
              <a:latin typeface="Times New Roman" charset="0"/>
            </a:endParaRPr>
          </a:p>
        </p:txBody>
      </p:sp>
      <p:grpSp>
        <p:nvGrpSpPr>
          <p:cNvPr id="57347" name="Group 6"/>
          <p:cNvGrpSpPr>
            <a:grpSpLocks/>
          </p:cNvGrpSpPr>
          <p:nvPr/>
        </p:nvGrpSpPr>
        <p:grpSpPr bwMode="auto">
          <a:xfrm>
            <a:off x="2156683" y="4641850"/>
            <a:ext cx="2284412" cy="1406525"/>
            <a:chOff x="1297" y="2832"/>
            <a:chExt cx="1439" cy="886"/>
          </a:xfrm>
        </p:grpSpPr>
        <p:sp>
          <p:nvSpPr>
            <p:cNvPr id="57348" name="Line 4"/>
            <p:cNvSpPr>
              <a:spLocks noChangeShapeType="1"/>
            </p:cNvSpPr>
            <p:nvPr/>
          </p:nvSpPr>
          <p:spPr bwMode="auto">
            <a:xfrm flipV="1">
              <a:off x="1632" y="2832"/>
              <a:ext cx="1104" cy="672"/>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49" name="Text Box 5"/>
            <p:cNvSpPr txBox="1">
              <a:spLocks noChangeArrowheads="1"/>
            </p:cNvSpPr>
            <p:nvPr/>
          </p:nvSpPr>
          <p:spPr bwMode="auto">
            <a:xfrm>
              <a:off x="1297" y="3430"/>
              <a:ext cx="7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Tornado</a:t>
              </a:r>
            </a:p>
          </p:txBody>
        </p:sp>
      </p:gr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049463" y="2706688"/>
            <a:ext cx="3075030" cy="3693319"/>
          </a:xfrm>
          <a:prstGeom prst="rect">
            <a:avLst/>
          </a:prstGeom>
          <a:noFill/>
        </p:spPr>
        <p:txBody>
          <a:bodyPr wrap="none">
            <a:spAutoFit/>
          </a:bodyPr>
          <a:lstStyle/>
          <a:p>
            <a:pPr marL="3175" lvl="1">
              <a:defRPr/>
            </a:pPr>
            <a:r>
              <a:rPr lang="en-US" b="1" dirty="0">
                <a:solidFill>
                  <a:srgbClr val="8EB4E3"/>
                </a:solidFill>
              </a:rPr>
              <a:t>Fair weather cumulus</a:t>
            </a:r>
          </a:p>
          <a:p>
            <a:pPr marL="3175" lvl="1">
              <a:defRPr/>
            </a:pPr>
            <a:r>
              <a:rPr lang="en-US" b="1" dirty="0">
                <a:solidFill>
                  <a:srgbClr val="8EB4E3"/>
                </a:solidFill>
              </a:rPr>
              <a:t>Cumulus congestus</a:t>
            </a:r>
          </a:p>
          <a:p>
            <a:pPr marL="3175" lvl="1">
              <a:defRPr/>
            </a:pPr>
            <a:r>
              <a:rPr lang="en-US" b="1" dirty="0">
                <a:solidFill>
                  <a:srgbClr val="8EB4E3"/>
                </a:solidFill>
              </a:rPr>
              <a:t>Cumulonimbus</a:t>
            </a:r>
          </a:p>
          <a:p>
            <a:pPr marL="512763" lvl="2">
              <a:defRPr/>
            </a:pPr>
            <a:r>
              <a:rPr lang="en-US" b="1" dirty="0">
                <a:solidFill>
                  <a:srgbClr val="8EB4E3"/>
                </a:solidFill>
              </a:rPr>
              <a:t>Single cell</a:t>
            </a:r>
          </a:p>
          <a:p>
            <a:pPr marL="512763" lvl="2">
              <a:defRPr/>
            </a:pPr>
            <a:r>
              <a:rPr lang="en-US" b="1" dirty="0">
                <a:solidFill>
                  <a:srgbClr val="8EB4E3"/>
                </a:solidFill>
              </a:rPr>
              <a:t>Multicell</a:t>
            </a:r>
          </a:p>
          <a:p>
            <a:pPr marL="690563" lvl="2" indent="-177800">
              <a:defRPr/>
            </a:pPr>
            <a:r>
              <a:rPr lang="en-US" b="1" dirty="0">
                <a:solidFill>
                  <a:srgbClr val="8EB4E3"/>
                </a:solidFill>
              </a:rPr>
              <a:t>Supercell</a:t>
            </a:r>
            <a:br>
              <a:rPr lang="en-US" b="1" dirty="0">
                <a:solidFill>
                  <a:srgbClr val="8EB4E3"/>
                </a:solidFill>
              </a:rPr>
            </a:br>
            <a:r>
              <a:rPr lang="en-US" b="1" dirty="0">
                <a:solidFill>
                  <a:srgbClr val="8EB4E3"/>
                </a:solidFill>
              </a:rPr>
              <a:t>(severe tornadoes, </a:t>
            </a:r>
            <a:br>
              <a:rPr lang="en-US" b="1" dirty="0">
                <a:solidFill>
                  <a:srgbClr val="8EB4E3"/>
                </a:solidFill>
              </a:rPr>
            </a:br>
            <a:r>
              <a:rPr lang="en-US" b="1" dirty="0">
                <a:solidFill>
                  <a:srgbClr val="8EB4E3"/>
                </a:solidFill>
              </a:rPr>
              <a:t>extra large hail)</a:t>
            </a:r>
          </a:p>
          <a:p>
            <a:pPr>
              <a:defRPr/>
            </a:pPr>
            <a:endParaRPr lang="en-US" b="1" dirty="0">
              <a:solidFill>
                <a:srgbClr val="8EB4E3"/>
              </a:solidFill>
            </a:endParaRPr>
          </a:p>
          <a:p>
            <a:pPr>
              <a:defRPr/>
            </a:pPr>
            <a:r>
              <a:rPr lang="en-US" b="1" dirty="0">
                <a:solidFill>
                  <a:srgbClr val="8EB4E3"/>
                </a:solidFill>
              </a:rPr>
              <a:t>Mesoscale convective systems</a:t>
            </a:r>
          </a:p>
          <a:p>
            <a:pPr>
              <a:defRPr/>
            </a:pPr>
            <a:r>
              <a:rPr lang="en-US" b="1" dirty="0">
                <a:solidFill>
                  <a:srgbClr val="8EB4E3"/>
                </a:solidFill>
              </a:rPr>
              <a:t>	Layered overturning</a:t>
            </a:r>
          </a:p>
          <a:p>
            <a:pPr>
              <a:defRPr/>
            </a:pPr>
            <a:r>
              <a:rPr lang="en-US" b="1" dirty="0">
                <a:solidFill>
                  <a:srgbClr val="8EB4E3"/>
                </a:solidFill>
              </a:rPr>
              <a:t>	Stratiform precipitation</a:t>
            </a:r>
          </a:p>
          <a:p>
            <a:pPr>
              <a:defRPr/>
            </a:pPr>
            <a:r>
              <a:rPr lang="en-US" b="1" dirty="0">
                <a:solidFill>
                  <a:srgbClr val="8EB4E3"/>
                </a:solidFill>
              </a:rPr>
              <a:t>	Extensive anvil clouds</a:t>
            </a:r>
          </a:p>
        </p:txBody>
      </p:sp>
      <p:sp>
        <p:nvSpPr>
          <p:cNvPr id="43011" name="TextBox 18"/>
          <p:cNvSpPr txBox="1">
            <a:spLocks noChangeArrowheads="1"/>
          </p:cNvSpPr>
          <p:nvPr/>
        </p:nvSpPr>
        <p:spPr bwMode="auto">
          <a:xfrm>
            <a:off x="168275" y="334963"/>
            <a:ext cx="3565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chemeClr val="bg1"/>
                </a:solidFill>
              </a:rPr>
              <a:t>What atmospheric</a:t>
            </a:r>
            <a:br>
              <a:rPr lang="en-US" sz="2800" b="1">
                <a:solidFill>
                  <a:schemeClr val="bg1"/>
                </a:solidFill>
              </a:rPr>
            </a:br>
            <a:r>
              <a:rPr lang="en-US" sz="2800" b="1">
                <a:solidFill>
                  <a:schemeClr val="bg1"/>
                </a:solidFill>
              </a:rPr>
              <a:t>phenomena constitute </a:t>
            </a:r>
            <a:br>
              <a:rPr lang="en-US" sz="2800" b="1">
                <a:solidFill>
                  <a:schemeClr val="bg1"/>
                </a:solidFill>
              </a:rPr>
            </a:br>
            <a:r>
              <a:rPr lang="en-US" sz="2800" b="1">
                <a:solidFill>
                  <a:schemeClr val="bg1"/>
                </a:solidFill>
              </a:rPr>
              <a:t>“convection?”</a:t>
            </a:r>
          </a:p>
          <a:p>
            <a:pPr eaLnBrk="1" hangingPunct="1"/>
            <a:endParaRPr lang="en-US" sz="2800">
              <a:solidFill>
                <a:schemeClr val="bg1"/>
              </a:solidFill>
            </a:endParaRPr>
          </a:p>
        </p:txBody>
      </p:sp>
      <p:grpSp>
        <p:nvGrpSpPr>
          <p:cNvPr id="30" name="Group 29"/>
          <p:cNvGrpSpPr>
            <a:grpSpLocks/>
          </p:cNvGrpSpPr>
          <p:nvPr/>
        </p:nvGrpSpPr>
        <p:grpSpPr bwMode="auto">
          <a:xfrm>
            <a:off x="677863" y="2263775"/>
            <a:ext cx="1654175" cy="3275138"/>
            <a:chOff x="5666873" y="779275"/>
            <a:chExt cx="1505354" cy="2796710"/>
          </a:xfrm>
        </p:grpSpPr>
        <p:sp>
          <p:nvSpPr>
            <p:cNvPr id="43023" name="TextBox 30"/>
            <p:cNvSpPr txBox="1">
              <a:spLocks noChangeArrowheads="1"/>
            </p:cNvSpPr>
            <p:nvPr/>
          </p:nvSpPr>
          <p:spPr bwMode="auto">
            <a:xfrm>
              <a:off x="5666873" y="779275"/>
              <a:ext cx="1505354" cy="31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chemeClr val="bg1"/>
                  </a:solidFill>
                </a:rPr>
                <a:t>Dynamic Scales</a:t>
              </a:r>
            </a:p>
          </p:txBody>
        </p:sp>
        <p:sp>
          <p:nvSpPr>
            <p:cNvPr id="43024" name="TextBox 31"/>
            <p:cNvSpPr txBox="1">
              <a:spLocks noChangeArrowheads="1"/>
            </p:cNvSpPr>
            <p:nvPr/>
          </p:nvSpPr>
          <p:spPr bwMode="auto">
            <a:xfrm>
              <a:off x="6049189" y="1145827"/>
              <a:ext cx="807376" cy="31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solidFill>
                    <a:schemeClr val="bg1"/>
                  </a:solidFill>
                </a:rPr>
                <a:t>~100 m</a:t>
              </a:r>
              <a:endParaRPr lang="en-US" sz="1800" dirty="0">
                <a:solidFill>
                  <a:schemeClr val="bg1"/>
                </a:solidFill>
              </a:endParaRPr>
            </a:p>
          </p:txBody>
        </p:sp>
        <p:cxnSp>
          <p:nvCxnSpPr>
            <p:cNvPr id="33" name="Straight Arrow Connector 32"/>
            <p:cNvCxnSpPr/>
            <p:nvPr/>
          </p:nvCxnSpPr>
          <p:spPr>
            <a:xfrm>
              <a:off x="6475892" y="1541122"/>
              <a:ext cx="0" cy="1633498"/>
            </a:xfrm>
            <a:prstGeom prst="straightConnector1">
              <a:avLst/>
            </a:prstGeom>
            <a:ln>
              <a:solidFill>
                <a:schemeClr val="bg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3026" name="TextBox 33"/>
            <p:cNvSpPr txBox="1">
              <a:spLocks noChangeArrowheads="1"/>
            </p:cNvSpPr>
            <p:nvPr/>
          </p:nvSpPr>
          <p:spPr bwMode="auto">
            <a:xfrm>
              <a:off x="6124462" y="3260605"/>
              <a:ext cx="771886" cy="31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solidFill>
                    <a:schemeClr val="bg1"/>
                  </a:solidFill>
                </a:rPr>
                <a:t>~10</a:t>
              </a:r>
              <a:r>
                <a:rPr lang="en-US" sz="1800" baseline="30000" dirty="0">
                  <a:solidFill>
                    <a:schemeClr val="bg1"/>
                  </a:solidFill>
                </a:rPr>
                <a:t>6</a:t>
              </a:r>
              <a:r>
                <a:rPr lang="en-US" sz="1800" dirty="0" smtClean="0">
                  <a:solidFill>
                    <a:schemeClr val="bg1"/>
                  </a:solidFill>
                </a:rPr>
                <a:t> </a:t>
              </a:r>
              <a:r>
                <a:rPr lang="en-US" sz="1800" dirty="0">
                  <a:solidFill>
                    <a:schemeClr val="bg1"/>
                  </a:solidFill>
                </a:rPr>
                <a:t>m</a:t>
              </a:r>
            </a:p>
          </p:txBody>
        </p:sp>
      </p:grpSp>
      <p:sp>
        <p:nvSpPr>
          <p:cNvPr id="6" name="TextBox 5"/>
          <p:cNvSpPr txBox="1">
            <a:spLocks noChangeArrowheads="1"/>
          </p:cNvSpPr>
          <p:nvPr/>
        </p:nvSpPr>
        <p:spPr bwMode="auto">
          <a:xfrm>
            <a:off x="5702300" y="5557838"/>
            <a:ext cx="29575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2800" b="1">
                <a:solidFill>
                  <a:schemeClr val="bg1"/>
                </a:solidFill>
              </a:rPr>
              <a:t>Is there a common</a:t>
            </a:r>
            <a:br>
              <a:rPr lang="en-US" sz="2800" b="1">
                <a:solidFill>
                  <a:schemeClr val="bg1"/>
                </a:solidFill>
              </a:rPr>
            </a:br>
            <a:r>
              <a:rPr lang="en-US" sz="2800" b="1">
                <a:solidFill>
                  <a:schemeClr val="bg1"/>
                </a:solidFill>
              </a:rPr>
              <a:t>denominator?</a:t>
            </a:r>
          </a:p>
        </p:txBody>
      </p:sp>
      <p:grpSp>
        <p:nvGrpSpPr>
          <p:cNvPr id="10" name="Group 9"/>
          <p:cNvGrpSpPr>
            <a:grpSpLocks/>
          </p:cNvGrpSpPr>
          <p:nvPr/>
        </p:nvGrpSpPr>
        <p:grpSpPr bwMode="auto">
          <a:xfrm>
            <a:off x="4668838" y="1170091"/>
            <a:ext cx="1249362" cy="2278720"/>
            <a:chOff x="5692670" y="51312"/>
            <a:chExt cx="1137860" cy="1946785"/>
          </a:xfrm>
        </p:grpSpPr>
        <p:sp>
          <p:nvSpPr>
            <p:cNvPr id="43020" name="TextBox 30"/>
            <p:cNvSpPr txBox="1">
              <a:spLocks noChangeArrowheads="1"/>
            </p:cNvSpPr>
            <p:nvPr/>
          </p:nvSpPr>
          <p:spPr bwMode="auto">
            <a:xfrm>
              <a:off x="5692670" y="51312"/>
              <a:ext cx="1137860" cy="55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dirty="0">
                  <a:solidFill>
                    <a:schemeClr val="bg1"/>
                  </a:solidFill>
                </a:rPr>
                <a:t>Turbulence </a:t>
              </a:r>
              <a:br>
                <a:rPr lang="en-US" sz="1800" b="1" dirty="0">
                  <a:solidFill>
                    <a:schemeClr val="bg1"/>
                  </a:solidFill>
                </a:rPr>
              </a:br>
              <a:r>
                <a:rPr lang="en-US" sz="1800" b="1" dirty="0">
                  <a:solidFill>
                    <a:schemeClr val="bg1"/>
                  </a:solidFill>
                </a:rPr>
                <a:t>Scales</a:t>
              </a:r>
            </a:p>
          </p:txBody>
        </p:sp>
        <p:sp>
          <p:nvSpPr>
            <p:cNvPr id="43021" name="TextBox 31"/>
            <p:cNvSpPr txBox="1">
              <a:spLocks noChangeArrowheads="1"/>
            </p:cNvSpPr>
            <p:nvPr/>
          </p:nvSpPr>
          <p:spPr bwMode="auto">
            <a:xfrm>
              <a:off x="5857912" y="1682565"/>
              <a:ext cx="808014" cy="31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chemeClr val="bg1"/>
                  </a:solidFill>
                </a:rPr>
                <a:t>~</a:t>
              </a:r>
              <a:r>
                <a:rPr lang="en-US" sz="1800" dirty="0" smtClean="0">
                  <a:solidFill>
                    <a:schemeClr val="bg1"/>
                  </a:solidFill>
                </a:rPr>
                <a:t>100 </a:t>
              </a:r>
              <a:r>
                <a:rPr lang="en-US" sz="1800" dirty="0">
                  <a:solidFill>
                    <a:schemeClr val="bg1"/>
                  </a:solidFill>
                </a:rPr>
                <a:t>m</a:t>
              </a:r>
            </a:p>
          </p:txBody>
        </p:sp>
        <p:cxnSp>
          <p:nvCxnSpPr>
            <p:cNvPr id="13" name="Straight Arrow Connector 12"/>
            <p:cNvCxnSpPr/>
            <p:nvPr/>
          </p:nvCxnSpPr>
          <p:spPr>
            <a:xfrm flipV="1">
              <a:off x="6262323" y="735276"/>
              <a:ext cx="0" cy="91140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a:grpSpLocks/>
          </p:cNvGrpSpPr>
          <p:nvPr/>
        </p:nvGrpSpPr>
        <p:grpSpPr bwMode="auto">
          <a:xfrm>
            <a:off x="6359525" y="477819"/>
            <a:ext cx="1508125" cy="2362200"/>
            <a:chOff x="5871495" y="914400"/>
            <a:chExt cx="1509135" cy="2363577"/>
          </a:xfrm>
        </p:grpSpPr>
        <p:sp>
          <p:nvSpPr>
            <p:cNvPr id="43016" name="TextBox 30"/>
            <p:cNvSpPr txBox="1">
              <a:spLocks noChangeArrowheads="1"/>
            </p:cNvSpPr>
            <p:nvPr/>
          </p:nvSpPr>
          <p:spPr bwMode="auto">
            <a:xfrm>
              <a:off x="5871495" y="914400"/>
              <a:ext cx="1509135"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chemeClr val="bg1"/>
                  </a:solidFill>
                </a:rPr>
                <a:t>Microphysical</a:t>
              </a:r>
              <a:br>
                <a:rPr lang="en-US" sz="1800" b="1">
                  <a:solidFill>
                    <a:schemeClr val="bg1"/>
                  </a:solidFill>
                </a:rPr>
              </a:br>
              <a:r>
                <a:rPr lang="en-US" sz="1800" b="1">
                  <a:solidFill>
                    <a:schemeClr val="bg1"/>
                  </a:solidFill>
                </a:rPr>
                <a:t>Scales</a:t>
              </a:r>
            </a:p>
          </p:txBody>
        </p:sp>
        <p:sp>
          <p:nvSpPr>
            <p:cNvPr id="43017" name="TextBox 31"/>
            <p:cNvSpPr txBox="1">
              <a:spLocks noChangeArrowheads="1"/>
            </p:cNvSpPr>
            <p:nvPr/>
          </p:nvSpPr>
          <p:spPr bwMode="auto">
            <a:xfrm>
              <a:off x="6163642" y="2908644"/>
              <a:ext cx="924841"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bg1"/>
                  </a:solidFill>
                </a:rPr>
                <a:t>~10</a:t>
              </a:r>
              <a:r>
                <a:rPr lang="en-US" sz="1800" baseline="30000">
                  <a:solidFill>
                    <a:schemeClr val="bg1"/>
                  </a:solidFill>
                </a:rPr>
                <a:t>–3</a:t>
              </a:r>
              <a:r>
                <a:rPr lang="en-US" sz="1800">
                  <a:solidFill>
                    <a:schemeClr val="bg1"/>
                  </a:solidFill>
                </a:rPr>
                <a:t> m</a:t>
              </a:r>
            </a:p>
          </p:txBody>
        </p:sp>
        <p:cxnSp>
          <p:nvCxnSpPr>
            <p:cNvPr id="20" name="Straight Arrow Connector 19"/>
            <p:cNvCxnSpPr/>
            <p:nvPr/>
          </p:nvCxnSpPr>
          <p:spPr bwMode="auto">
            <a:xfrm flipV="1">
              <a:off x="6626063" y="1951642"/>
              <a:ext cx="0" cy="91493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3019" name="TextBox 31"/>
            <p:cNvSpPr txBox="1">
              <a:spLocks noChangeArrowheads="1"/>
            </p:cNvSpPr>
            <p:nvPr/>
          </p:nvSpPr>
          <p:spPr bwMode="auto">
            <a:xfrm>
              <a:off x="6163642" y="1503453"/>
              <a:ext cx="92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bg1"/>
                  </a:solidFill>
                </a:rPr>
                <a:t>~10</a:t>
              </a:r>
              <a:r>
                <a:rPr lang="en-US" sz="1800" baseline="30000">
                  <a:solidFill>
                    <a:schemeClr val="bg1"/>
                  </a:solidFill>
                </a:rPr>
                <a:t>–6</a:t>
              </a:r>
              <a:r>
                <a:rPr lang="en-US" sz="1800">
                  <a:solidFill>
                    <a:schemeClr val="bg1"/>
                  </a:solidFill>
                </a:rPr>
                <a:t> m</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mulonimbus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74" y="931437"/>
            <a:ext cx="2667000" cy="173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4155" t="2722" r="4318" b="5652"/>
          <a:stretch/>
        </p:blipFill>
        <p:spPr>
          <a:xfrm>
            <a:off x="2751928" y="1971853"/>
            <a:ext cx="6082149" cy="3952409"/>
          </a:xfrm>
          <a:prstGeom prst="rect">
            <a:avLst/>
          </a:prstGeom>
        </p:spPr>
      </p:pic>
      <p:sp>
        <p:nvSpPr>
          <p:cNvPr id="4" name="TextBox 3"/>
          <p:cNvSpPr txBox="1"/>
          <p:nvPr/>
        </p:nvSpPr>
        <p:spPr>
          <a:xfrm>
            <a:off x="1856209" y="151977"/>
            <a:ext cx="4708140" cy="584776"/>
          </a:xfrm>
          <a:prstGeom prst="rect">
            <a:avLst/>
          </a:prstGeom>
          <a:noFill/>
        </p:spPr>
        <p:txBody>
          <a:bodyPr wrap="none" rtlCol="0">
            <a:spAutoFit/>
          </a:bodyPr>
          <a:lstStyle/>
          <a:p>
            <a:r>
              <a:rPr lang="en-US" sz="3200" dirty="0" smtClean="0">
                <a:solidFill>
                  <a:schemeClr val="bg1"/>
                </a:solidFill>
              </a:rPr>
              <a:t>Interior of a tornadic storm</a:t>
            </a:r>
          </a:p>
        </p:txBody>
      </p:sp>
      <p:sp>
        <p:nvSpPr>
          <p:cNvPr id="5" name="TextBox 4"/>
          <p:cNvSpPr txBox="1"/>
          <p:nvPr/>
        </p:nvSpPr>
        <p:spPr>
          <a:xfrm>
            <a:off x="5864607" y="6039273"/>
            <a:ext cx="3219526" cy="369332"/>
          </a:xfrm>
          <a:prstGeom prst="rect">
            <a:avLst/>
          </a:prstGeom>
          <a:noFill/>
        </p:spPr>
        <p:txBody>
          <a:bodyPr wrap="none" rtlCol="0">
            <a:spAutoFit/>
          </a:bodyPr>
          <a:lstStyle/>
          <a:p>
            <a:pPr algn="r"/>
            <a:r>
              <a:rPr lang="en-US" dirty="0" err="1" smtClean="0">
                <a:solidFill>
                  <a:schemeClr val="bg1"/>
                </a:solidFill>
              </a:rPr>
              <a:t>Markowski</a:t>
            </a:r>
            <a:r>
              <a:rPr lang="en-US" dirty="0" smtClean="0">
                <a:solidFill>
                  <a:schemeClr val="bg1"/>
                </a:solidFill>
              </a:rPr>
              <a:t> and Richardson 2013</a:t>
            </a:r>
          </a:p>
        </p:txBody>
      </p:sp>
    </p:spTree>
    <p:extLst>
      <p:ext uri="{BB962C8B-B14F-4D97-AF65-F5344CB8AC3E}">
        <p14:creationId xmlns:p14="http://schemas.microsoft.com/office/powerpoint/2010/main" val="794425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0" y="2213283"/>
            <a:ext cx="91440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Aerosol Environment</a:t>
            </a:r>
          </a:p>
          <a:p>
            <a:pPr algn="ctr" defTabSz="914400" eaLnBrk="1" hangingPunct="1"/>
            <a:endParaRPr lang="en-US" sz="3200" dirty="0" smtClean="0">
              <a:solidFill>
                <a:srgbClr val="FFFFFF"/>
              </a:solidFill>
              <a:latin typeface="Arial" charset="0"/>
            </a:endParaRPr>
          </a:p>
          <a:p>
            <a:pPr algn="ctr" defTabSz="914400" eaLnBrk="1" hangingPunct="1"/>
            <a:r>
              <a:rPr lang="en-US" sz="2800" dirty="0" smtClean="0">
                <a:solidFill>
                  <a:srgbClr val="FFFFFF"/>
                </a:solidFill>
                <a:latin typeface="Arial" charset="0"/>
              </a:rPr>
              <a:t>First order?</a:t>
            </a:r>
            <a:br>
              <a:rPr lang="en-US" sz="2800" dirty="0" smtClean="0">
                <a:solidFill>
                  <a:srgbClr val="FFFFFF"/>
                </a:solidFill>
                <a:latin typeface="Arial" charset="0"/>
              </a:rPr>
            </a:br>
            <a:r>
              <a:rPr lang="en-US" sz="2800" dirty="0" smtClean="0">
                <a:solidFill>
                  <a:srgbClr val="FFFFFF"/>
                </a:solidFill>
                <a:latin typeface="Arial" charset="0"/>
              </a:rPr>
              <a:t>Second order but significant?</a:t>
            </a:r>
            <a:br>
              <a:rPr lang="en-US" sz="2800" dirty="0" smtClean="0">
                <a:solidFill>
                  <a:srgbClr val="FFFFFF"/>
                </a:solidFill>
                <a:latin typeface="Arial" charset="0"/>
              </a:rPr>
            </a:br>
            <a:r>
              <a:rPr lang="en-US" sz="2800" dirty="0" smtClean="0">
                <a:solidFill>
                  <a:srgbClr val="FFFFFF"/>
                </a:solidFill>
                <a:latin typeface="Arial" charset="0"/>
              </a:rPr>
              <a:t>Unimportant?</a:t>
            </a:r>
            <a:endParaRPr lang="en-US" sz="2800" dirty="0">
              <a:solidFill>
                <a:srgbClr val="FFFFFF"/>
              </a:solidFill>
              <a:latin typeface="Arial" charset="0"/>
            </a:endParaRPr>
          </a:p>
        </p:txBody>
      </p:sp>
    </p:spTree>
    <p:extLst>
      <p:ext uri="{BB962C8B-B14F-4D97-AF65-F5344CB8AC3E}">
        <p14:creationId xmlns:p14="http://schemas.microsoft.com/office/powerpoint/2010/main" val="6664176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9670" y="1320800"/>
            <a:ext cx="6044660" cy="4970548"/>
          </a:xfrm>
          <a:prstGeom prst="rect">
            <a:avLst/>
          </a:prstGeom>
        </p:spPr>
      </p:pic>
      <p:sp>
        <p:nvSpPr>
          <p:cNvPr id="5" name="TextBox 4"/>
          <p:cNvSpPr txBox="1"/>
          <p:nvPr/>
        </p:nvSpPr>
        <p:spPr>
          <a:xfrm>
            <a:off x="1447800" y="142980"/>
            <a:ext cx="6248401" cy="954107"/>
          </a:xfrm>
          <a:prstGeom prst="rect">
            <a:avLst/>
          </a:prstGeom>
          <a:noFill/>
        </p:spPr>
        <p:txBody>
          <a:bodyPr wrap="square" rtlCol="0">
            <a:spAutoFit/>
          </a:bodyPr>
          <a:lstStyle/>
          <a:p>
            <a:pPr algn="ctr"/>
            <a:r>
              <a:rPr lang="en-US" sz="2800" dirty="0" smtClean="0">
                <a:solidFill>
                  <a:schemeClr val="bg1"/>
                </a:solidFill>
              </a:rPr>
              <a:t>10 years of data from ARM Oklahoma “Southern Great Plains” site</a:t>
            </a:r>
          </a:p>
        </p:txBody>
      </p:sp>
      <p:sp>
        <p:nvSpPr>
          <p:cNvPr id="6" name="TextBox 5"/>
          <p:cNvSpPr txBox="1"/>
          <p:nvPr/>
        </p:nvSpPr>
        <p:spPr>
          <a:xfrm>
            <a:off x="7581900" y="6348968"/>
            <a:ext cx="1371965" cy="369332"/>
          </a:xfrm>
          <a:prstGeom prst="rect">
            <a:avLst/>
          </a:prstGeom>
          <a:noFill/>
        </p:spPr>
        <p:txBody>
          <a:bodyPr wrap="none" rtlCol="0">
            <a:spAutoFit/>
          </a:bodyPr>
          <a:lstStyle/>
          <a:p>
            <a:r>
              <a:rPr lang="en-US" dirty="0" smtClean="0">
                <a:solidFill>
                  <a:schemeClr val="bg1"/>
                </a:solidFill>
              </a:rPr>
              <a:t>Li et al. 2011</a:t>
            </a:r>
          </a:p>
        </p:txBody>
      </p:sp>
    </p:spTree>
    <p:extLst>
      <p:ext uri="{BB962C8B-B14F-4D97-AF65-F5344CB8AC3E}">
        <p14:creationId xmlns:p14="http://schemas.microsoft.com/office/powerpoint/2010/main" val="38113400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1"/>
          <p:cNvGrpSpPr/>
          <p:nvPr/>
        </p:nvGrpSpPr>
        <p:grpSpPr>
          <a:xfrm>
            <a:off x="0" y="491409"/>
            <a:ext cx="9144000" cy="5875183"/>
            <a:chOff x="0" y="279400"/>
            <a:chExt cx="9144000" cy="5875183"/>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1149350"/>
              <a:ext cx="60864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p:cNvSpPr txBox="1">
              <a:spLocks noChangeArrowheads="1"/>
            </p:cNvSpPr>
            <p:nvPr/>
          </p:nvSpPr>
          <p:spPr bwMode="auto">
            <a:xfrm>
              <a:off x="0" y="279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a:solidFill>
                    <a:srgbClr val="FFFFFF"/>
                  </a:solidFill>
                  <a:latin typeface="Arial" charset="0"/>
                </a:rPr>
                <a:t>Parcel Model of Convection</a:t>
              </a:r>
            </a:p>
          </p:txBody>
        </p:sp>
        <p:sp>
          <p:nvSpPr>
            <p:cNvPr id="86020" name="Text Box 4"/>
            <p:cNvSpPr txBox="1">
              <a:spLocks noChangeArrowheads="1"/>
            </p:cNvSpPr>
            <p:nvPr/>
          </p:nvSpPr>
          <p:spPr bwMode="auto">
            <a:xfrm>
              <a:off x="0" y="569291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50000"/>
                </a:spcBef>
              </a:pPr>
              <a:r>
                <a:rPr lang="en-US" dirty="0">
                  <a:solidFill>
                    <a:srgbClr val="FFFFFF"/>
                  </a:solidFill>
                  <a:latin typeface="Arial" charset="0"/>
                </a:rPr>
                <a:t>Parcels of air arise from </a:t>
              </a:r>
              <a:r>
                <a:rPr lang="en-US" u="sng" dirty="0">
                  <a:solidFill>
                    <a:srgbClr val="FFFFFF"/>
                  </a:solidFill>
                  <a:latin typeface="Arial" charset="0"/>
                </a:rPr>
                <a:t>boundary </a:t>
              </a:r>
              <a:r>
                <a:rPr lang="en-US" u="sng" dirty="0" smtClean="0">
                  <a:solidFill>
                    <a:srgbClr val="FFFFFF"/>
                  </a:solidFill>
                  <a:latin typeface="Arial" charset="0"/>
                </a:rPr>
                <a:t>layer</a:t>
              </a:r>
              <a:endParaRPr lang="en-US" u="sng" dirty="0">
                <a:solidFill>
                  <a:srgbClr val="FFFFFF"/>
                </a:solidFill>
                <a:latin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2"/>
          <a:srcRect l="3354" t="1435" r="3700" b="3085"/>
          <a:stretch/>
        </p:blipFill>
        <p:spPr>
          <a:xfrm>
            <a:off x="959925" y="888162"/>
            <a:ext cx="7224150" cy="5393209"/>
          </a:xfrm>
          <a:ln w="57150" cmpd="sng">
            <a:solidFill>
              <a:schemeClr val="accent2"/>
            </a:solidFill>
          </a:ln>
        </p:spPr>
      </p:pic>
      <p:sp>
        <p:nvSpPr>
          <p:cNvPr id="5" name="Text Box 3"/>
          <p:cNvSpPr txBox="1">
            <a:spLocks noChangeArrowheads="1"/>
          </p:cNvSpPr>
          <p:nvPr/>
        </p:nvSpPr>
        <p:spPr bwMode="auto">
          <a:xfrm>
            <a:off x="0" y="10798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smtClean="0">
                <a:solidFill>
                  <a:srgbClr val="FFFFFF"/>
                </a:solidFill>
                <a:latin typeface="Arial" charset="0"/>
              </a:rPr>
              <a:t>Aerosol effect on cirrus outflow</a:t>
            </a:r>
            <a:endParaRPr lang="en-US" sz="3600" dirty="0">
              <a:solidFill>
                <a:srgbClr val="FFFFFF"/>
              </a:solidFill>
              <a:latin typeface="Arial" charset="0"/>
            </a:endParaRPr>
          </a:p>
        </p:txBody>
      </p:sp>
      <p:sp>
        <p:nvSpPr>
          <p:cNvPr id="6" name="TextBox 5"/>
          <p:cNvSpPr txBox="1"/>
          <p:nvPr/>
        </p:nvSpPr>
        <p:spPr>
          <a:xfrm>
            <a:off x="7545960" y="6348968"/>
            <a:ext cx="1553655" cy="369332"/>
          </a:xfrm>
          <a:prstGeom prst="rect">
            <a:avLst/>
          </a:prstGeom>
          <a:noFill/>
        </p:spPr>
        <p:txBody>
          <a:bodyPr wrap="none" rtlCol="0">
            <a:spAutoFit/>
          </a:bodyPr>
          <a:lstStyle/>
          <a:p>
            <a:r>
              <a:rPr lang="en-US" dirty="0" smtClean="0">
                <a:solidFill>
                  <a:schemeClr val="bg1"/>
                </a:solidFill>
              </a:rPr>
              <a:t>Fan et al. 2013</a:t>
            </a:r>
          </a:p>
        </p:txBody>
      </p:sp>
      <p:cxnSp>
        <p:nvCxnSpPr>
          <p:cNvPr id="9" name="Straight Connector 8"/>
          <p:cNvCxnSpPr/>
          <p:nvPr/>
        </p:nvCxnSpPr>
        <p:spPr bwMode="auto">
          <a:xfrm>
            <a:off x="4720257" y="1174202"/>
            <a:ext cx="11980" cy="5164094"/>
          </a:xfrm>
          <a:prstGeom prst="line">
            <a:avLst/>
          </a:prstGeom>
          <a:solidFill>
            <a:schemeClr val="accent1"/>
          </a:solidFill>
          <a:ln w="57150" cap="flat" cmpd="sng" algn="ctr">
            <a:solidFill>
              <a:srgbClr val="808080"/>
            </a:solidFill>
            <a:prstDash val="solid"/>
            <a:round/>
            <a:headEnd type="none" w="med" len="med"/>
            <a:tailEnd type="none" w="med" len="med"/>
          </a:ln>
          <a:effectLst/>
        </p:spPr>
      </p:cxnSp>
      <p:cxnSp>
        <p:nvCxnSpPr>
          <p:cNvPr id="10" name="Straight Connector 9"/>
          <p:cNvCxnSpPr/>
          <p:nvPr/>
        </p:nvCxnSpPr>
        <p:spPr bwMode="auto">
          <a:xfrm>
            <a:off x="1198035" y="3726295"/>
            <a:ext cx="6984542" cy="23963"/>
          </a:xfrm>
          <a:prstGeom prst="line">
            <a:avLst/>
          </a:prstGeom>
          <a:solidFill>
            <a:schemeClr val="accent1"/>
          </a:solidFill>
          <a:ln w="57150" cap="flat" cmpd="sng" algn="ctr">
            <a:solidFill>
              <a:srgbClr val="808080"/>
            </a:solidFill>
            <a:prstDash val="solid"/>
            <a:round/>
            <a:headEnd type="none" w="med" len="med"/>
            <a:tailEnd type="none" w="med" len="med"/>
          </a:ln>
          <a:effectLst/>
        </p:spPr>
      </p:cxnSp>
    </p:spTree>
    <p:extLst>
      <p:ext uri="{BB962C8B-B14F-4D97-AF65-F5344CB8AC3E}">
        <p14:creationId xmlns:p14="http://schemas.microsoft.com/office/powerpoint/2010/main" val="35954113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0" y="2336393"/>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a:solidFill>
                  <a:srgbClr val="FFFFFF"/>
                </a:solidFill>
                <a:latin typeface="Arial" charset="0"/>
              </a:rPr>
              <a:t>Mesoscale Convective Systems</a:t>
            </a:r>
            <a:br>
              <a:rPr lang="en-US" sz="3600" b="1" dirty="0">
                <a:solidFill>
                  <a:srgbClr val="FFFFFF"/>
                </a:solidFill>
                <a:latin typeface="Arial" charset="0"/>
              </a:rPr>
            </a:br>
            <a:endParaRPr lang="en-US" sz="3600" b="1" dirty="0" smtClean="0">
              <a:solidFill>
                <a:srgbClr val="FFFFFF"/>
              </a:solidFill>
              <a:latin typeface="Arial" charset="0"/>
            </a:endParaRPr>
          </a:p>
          <a:p>
            <a:pPr algn="ctr" defTabSz="914400" eaLnBrk="1" hangingPunct="1"/>
            <a:r>
              <a:rPr lang="en-US" sz="3200" dirty="0" smtClean="0">
                <a:solidFill>
                  <a:srgbClr val="FFFFFF"/>
                </a:solidFill>
                <a:latin typeface="Arial" charset="0"/>
              </a:rPr>
              <a:t>Governed by a </a:t>
            </a:r>
            <a:r>
              <a:rPr lang="en-US" sz="3200" u="sng" dirty="0" smtClean="0">
                <a:solidFill>
                  <a:srgbClr val="FFFFFF"/>
                </a:solidFill>
                <a:latin typeface="Arial" charset="0"/>
              </a:rPr>
              <a:t>combination</a:t>
            </a:r>
            <a:r>
              <a:rPr lang="en-US" sz="3200" dirty="0" smtClean="0">
                <a:solidFill>
                  <a:srgbClr val="FFFFFF"/>
                </a:solidFill>
                <a:latin typeface="Arial" charset="0"/>
              </a:rPr>
              <a:t> of thermodynamic and wind shear environment</a:t>
            </a:r>
            <a:endParaRPr lang="en-US" sz="320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81922" name="Picture 9" descr="200405131458-croppednort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0"/>
            <a:ext cx="3349625" cy="2332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3" name="Picture 11" descr="200405131458-croppedfarnort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14400"/>
            <a:ext cx="2125663" cy="2057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4" name="Picture 2" descr="200405131458"/>
          <p:cNvPicPr>
            <a:picLocks noChangeAspect="1" noChangeArrowheads="1"/>
          </p:cNvPicPr>
          <p:nvPr/>
        </p:nvPicPr>
        <p:blipFill>
          <a:blip r:embed="rId5">
            <a:extLst>
              <a:ext uri="{28A0092B-C50C-407E-A947-70E740481C1C}">
                <a14:useLocalDpi xmlns:a14="http://schemas.microsoft.com/office/drawing/2010/main" val="0"/>
              </a:ext>
            </a:extLst>
          </a:blip>
          <a:srcRect l="3668" r="3668"/>
          <a:stretch>
            <a:fillRect/>
          </a:stretch>
        </p:blipFill>
        <p:spPr bwMode="auto">
          <a:xfrm>
            <a:off x="0" y="3048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191" name="Picture 7" descr="200405131458-croppedsou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114800"/>
            <a:ext cx="4572000" cy="24225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26" name="Rectangle 3"/>
          <p:cNvSpPr>
            <a:spLocks noChangeArrowheads="1"/>
          </p:cNvSpPr>
          <p:nvPr/>
        </p:nvSpPr>
        <p:spPr bwMode="auto">
          <a:xfrm>
            <a:off x="457200" y="455613"/>
            <a:ext cx="340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endParaRPr>
          </a:p>
          <a:p>
            <a:endParaRPr lang="en-US" sz="2400">
              <a:solidFill>
                <a:srgbClr val="000000"/>
              </a:solidFill>
            </a:endParaRPr>
          </a:p>
          <a:p>
            <a:r>
              <a:rPr lang="en-US" sz="2400">
                <a:solidFill>
                  <a:srgbClr val="000000"/>
                </a:solidFill>
              </a:rPr>
              <a:t>1458GMT 13 May 2004</a:t>
            </a:r>
          </a:p>
        </p:txBody>
      </p:sp>
      <p:grpSp>
        <p:nvGrpSpPr>
          <p:cNvPr id="2" name="Group 14"/>
          <p:cNvGrpSpPr>
            <a:grpSpLocks/>
          </p:cNvGrpSpPr>
          <p:nvPr/>
        </p:nvGrpSpPr>
        <p:grpSpPr bwMode="auto">
          <a:xfrm>
            <a:off x="374650" y="4810125"/>
            <a:ext cx="3903663" cy="1057275"/>
            <a:chOff x="374090" y="4810114"/>
            <a:chExt cx="3904223" cy="1057288"/>
          </a:xfrm>
        </p:grpSpPr>
        <p:sp>
          <p:nvSpPr>
            <p:cNvPr id="81933" name="Line 12"/>
            <p:cNvSpPr>
              <a:spLocks noChangeShapeType="1"/>
            </p:cNvSpPr>
            <p:nvPr/>
          </p:nvSpPr>
          <p:spPr bwMode="auto">
            <a:xfrm>
              <a:off x="2120998" y="5279696"/>
              <a:ext cx="2157315" cy="58770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Rectangle 13"/>
            <p:cNvSpPr>
              <a:spLocks noChangeArrowheads="1"/>
            </p:cNvSpPr>
            <p:nvPr/>
          </p:nvSpPr>
          <p:spPr bwMode="auto">
            <a:xfrm>
              <a:off x="374090" y="4810114"/>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Convective</a:t>
              </a:r>
              <a:br>
                <a:rPr lang="en-US" sz="2400">
                  <a:solidFill>
                    <a:srgbClr val="000000"/>
                  </a:solidFill>
                </a:rPr>
              </a:br>
              <a:r>
                <a:rPr lang="en-US" sz="2400">
                  <a:solidFill>
                    <a:srgbClr val="000000"/>
                  </a:solidFill>
                </a:rPr>
                <a:t>Precipitation</a:t>
              </a:r>
            </a:p>
          </p:txBody>
        </p:sp>
      </p:grpSp>
      <p:grpSp>
        <p:nvGrpSpPr>
          <p:cNvPr id="3" name="Group 15"/>
          <p:cNvGrpSpPr>
            <a:grpSpLocks/>
          </p:cNvGrpSpPr>
          <p:nvPr/>
        </p:nvGrpSpPr>
        <p:grpSpPr bwMode="auto">
          <a:xfrm>
            <a:off x="5040313" y="3159125"/>
            <a:ext cx="3549650" cy="1489075"/>
            <a:chOff x="5040310" y="3159205"/>
            <a:chExt cx="3549721" cy="1488995"/>
          </a:xfrm>
        </p:grpSpPr>
        <p:sp>
          <p:nvSpPr>
            <p:cNvPr id="81931" name="Line 14"/>
            <p:cNvSpPr>
              <a:spLocks noChangeShapeType="1"/>
            </p:cNvSpPr>
            <p:nvPr/>
          </p:nvSpPr>
          <p:spPr bwMode="auto">
            <a:xfrm flipH="1">
              <a:off x="5040310" y="3581400"/>
              <a:ext cx="1819184"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2" name="Rectangle 15"/>
            <p:cNvSpPr>
              <a:spLocks noChangeArrowheads="1"/>
            </p:cNvSpPr>
            <p:nvPr/>
          </p:nvSpPr>
          <p:spPr bwMode="auto">
            <a:xfrm>
              <a:off x="6711692" y="3159205"/>
              <a:ext cx="1878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a:solidFill>
                    <a:srgbClr val="000000"/>
                  </a:solidFill>
                </a:rPr>
                <a:t>Stratiform</a:t>
              </a:r>
              <a:br>
                <a:rPr lang="en-US" sz="2400">
                  <a:solidFill>
                    <a:srgbClr val="000000"/>
                  </a:solidFill>
                </a:rPr>
              </a:br>
              <a:r>
                <a:rPr lang="en-US" sz="2400">
                  <a:solidFill>
                    <a:srgbClr val="000000"/>
                  </a:solidFill>
                </a:rPr>
                <a:t>Precipitation</a:t>
              </a:r>
            </a:p>
          </p:txBody>
        </p:sp>
      </p:grpSp>
      <p:sp>
        <p:nvSpPr>
          <p:cNvPr id="81929" name="Rectangle 18"/>
          <p:cNvSpPr>
            <a:spLocks noChangeArrowheads="1"/>
          </p:cNvSpPr>
          <p:nvPr/>
        </p:nvSpPr>
        <p:spPr bwMode="auto">
          <a:xfrm>
            <a:off x="6953250" y="6477000"/>
            <a:ext cx="2190750"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81930" name="Rectangle 19"/>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solidFill>
                  <a:srgbClr val="000000"/>
                </a:solidFill>
              </a:rPr>
              <a:t>Radar Echoes in the 3 MCSs</a:t>
            </a:r>
          </a:p>
          <a:p>
            <a:pPr algn="ctr"/>
            <a:endParaRPr lang="en-US" sz="2400">
              <a:solidFill>
                <a:srgbClr val="000000"/>
              </a:solidFill>
            </a:endParaRPr>
          </a:p>
          <a:p>
            <a:pPr algn="ctr"/>
            <a:endParaRPr lang="en-US" sz="240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33191"/>
                                        </p:tgtEl>
                                        <p:attrNameLst>
                                          <p:attrName>style.visibility</p:attrName>
                                        </p:attrNameLst>
                                      </p:cBhvr>
                                      <p:to>
                                        <p:strVal val="visible"/>
                                      </p:to>
                                    </p:set>
                                    <p:anim calcmode="lin" valueType="num">
                                      <p:cBhvr>
                                        <p:cTn id="7" dur="500" fill="hold"/>
                                        <p:tgtEl>
                                          <p:spTgt spid="733191"/>
                                        </p:tgtEl>
                                        <p:attrNameLst>
                                          <p:attrName>ppt_w</p:attrName>
                                        </p:attrNameLst>
                                      </p:cBhvr>
                                      <p:tavLst>
                                        <p:tav tm="0">
                                          <p:val>
                                            <p:fltVal val="0"/>
                                          </p:val>
                                        </p:tav>
                                        <p:tav tm="100000">
                                          <p:val>
                                            <p:strVal val="#ppt_w"/>
                                          </p:val>
                                        </p:tav>
                                      </p:tavLst>
                                    </p:anim>
                                    <p:anim calcmode="lin" valueType="num">
                                      <p:cBhvr>
                                        <p:cTn id="8" dur="500" fill="hold"/>
                                        <p:tgtEl>
                                          <p:spTgt spid="73319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622300" y="2182505"/>
            <a:ext cx="7899400" cy="2492990"/>
          </a:xfrm>
          <a:prstGeom prst="rect">
            <a:avLst/>
          </a:prstGeom>
          <a:noFill/>
          <a:ln w="9525">
            <a:noFill/>
            <a:miter lim="800000"/>
            <a:headEnd/>
            <a:tailEnd/>
          </a:ln>
        </p:spPr>
        <p:txBody>
          <a:bodyPr>
            <a:spAutoFit/>
          </a:bodyPr>
          <a:lstStyle/>
          <a:p>
            <a:pPr defTabSz="914400">
              <a:defRPr/>
            </a:pPr>
            <a:r>
              <a:rPr lang="en-US" sz="3600" b="1" dirty="0">
                <a:solidFill>
                  <a:srgbClr val="FFFFFF"/>
                </a:solidFill>
                <a:latin typeface="Arial" pitchFamily="-111" charset="0"/>
                <a:ea typeface="ＭＳ Ｐゴシック" pitchFamily="-111" charset="-128"/>
                <a:cs typeface="ＭＳ Ｐゴシック" pitchFamily="-111" charset="-128"/>
              </a:rPr>
              <a:t>When convection organizes into a mesoscale convective </a:t>
            </a:r>
            <a:r>
              <a:rPr lang="en-US" sz="3600" b="1" dirty="0" smtClean="0">
                <a:solidFill>
                  <a:srgbClr val="FFFFFF"/>
                </a:solidFill>
                <a:latin typeface="Arial" pitchFamily="-111" charset="0"/>
                <a:ea typeface="ＭＳ Ｐゴシック" pitchFamily="-111" charset="-128"/>
                <a:cs typeface="ＭＳ Ｐゴシック" pitchFamily="-111" charset="-128"/>
              </a:rPr>
              <a:t>system</a:t>
            </a:r>
            <a:r>
              <a:rPr lang="en-US" sz="1000" b="1" dirty="0" smtClean="0">
                <a:solidFill>
                  <a:srgbClr val="FFFFFF"/>
                </a:solidFill>
                <a:latin typeface="Arial" pitchFamily="-111" charset="0"/>
                <a:ea typeface="ＭＳ Ｐゴシック" pitchFamily="-111" charset="-128"/>
                <a:cs typeface="ＭＳ Ｐゴシック" pitchFamily="-111" charset="-128"/>
              </a:rPr>
              <a:t>  </a:t>
            </a:r>
            <a:endParaRPr lang="en-US" sz="1000" b="1" dirty="0">
              <a:solidFill>
                <a:srgbClr val="FFFFFF"/>
              </a:solidFill>
              <a:latin typeface="Arial" pitchFamily="-111" charset="0"/>
              <a:ea typeface="ＭＳ Ｐゴシック" pitchFamily="-111" charset="-128"/>
              <a:cs typeface="ＭＳ Ｐゴシック" pitchFamily="-111" charset="-128"/>
            </a:endParaRPr>
          </a:p>
          <a:p>
            <a:pPr marL="457200" defTabSz="914400">
              <a:lnSpc>
                <a:spcPct val="200000"/>
              </a:lnSpc>
              <a:buFont typeface="Arial" pitchFamily="-111" charset="0"/>
              <a:buChar char="•"/>
              <a:defRPr/>
            </a:pPr>
            <a:r>
              <a:rPr lang="en-US" sz="2800" dirty="0">
                <a:solidFill>
                  <a:srgbClr val="FFFFFF"/>
                </a:solidFill>
                <a:latin typeface="Arial" pitchFamily="-111" charset="0"/>
                <a:ea typeface="ＭＳ Ｐゴシック" pitchFamily="-111" charset="-128"/>
                <a:cs typeface="ＭＳ Ｐゴシック" pitchFamily="-111" charset="-128"/>
              </a:rPr>
              <a:t>parcel </a:t>
            </a:r>
            <a:r>
              <a:rPr lang="en-US" sz="2800" dirty="0" smtClean="0">
                <a:solidFill>
                  <a:srgbClr val="FFFFFF"/>
                </a:solidFill>
                <a:latin typeface="Arial" pitchFamily="-111" charset="0"/>
                <a:ea typeface="ＭＳ Ｐゴシック" pitchFamily="-111" charset="-128"/>
                <a:cs typeface="ＭＳ Ｐゴシック" pitchFamily="-111" charset="-128"/>
              </a:rPr>
              <a:t>model doesn’t fully explain the MCS</a:t>
            </a:r>
            <a:endParaRPr lang="en-US" sz="2800" dirty="0">
              <a:solidFill>
                <a:srgbClr val="FFFFFF"/>
              </a:solidFill>
              <a:latin typeface="Arial" pitchFamily="-111" charset="0"/>
              <a:ea typeface="ＭＳ Ｐゴシック" pitchFamily="-111" charset="-128"/>
              <a:cs typeface="ＭＳ Ｐゴシック" pitchFamily="-111" charset="-128"/>
            </a:endParaRPr>
          </a:p>
          <a:p>
            <a:pPr marL="457200" defTabSz="914400">
              <a:buFont typeface="Arial" pitchFamily="-111" charset="0"/>
              <a:buChar char="•"/>
              <a:defRPr/>
            </a:pPr>
            <a:r>
              <a:rPr lang="en-US" sz="2800" u="sng" dirty="0" smtClean="0">
                <a:solidFill>
                  <a:srgbClr val="FFFFFF"/>
                </a:solidFill>
                <a:latin typeface="Arial" pitchFamily="-111" charset="0"/>
                <a:ea typeface="ＭＳ Ｐゴシック" pitchFamily="-111" charset="-128"/>
                <a:cs typeface="ＭＳ Ｐゴシック" pitchFamily="-111" charset="-128"/>
              </a:rPr>
              <a:t>layer </a:t>
            </a:r>
            <a:r>
              <a:rPr lang="en-US" sz="2800" u="sng" dirty="0">
                <a:solidFill>
                  <a:srgbClr val="FFFFFF"/>
                </a:solidFill>
                <a:latin typeface="Arial" pitchFamily="-111" charset="0"/>
                <a:ea typeface="ＭＳ Ｐゴシック" pitchFamily="-111" charset="-128"/>
                <a:cs typeface="ＭＳ Ｐゴシック" pitchFamily="-111" charset="-128"/>
              </a:rPr>
              <a:t>lifting</a:t>
            </a:r>
            <a:r>
              <a:rPr lang="en-US" sz="2800" dirty="0">
                <a:solidFill>
                  <a:srgbClr val="FFFFFF"/>
                </a:solidFill>
                <a:latin typeface="Arial" pitchFamily="-111" charset="0"/>
                <a:ea typeface="ＭＳ Ｐゴシック" pitchFamily="-111" charset="-128"/>
                <a:cs typeface="ＭＳ Ｐゴシック" pitchFamily="-111" charset="-128"/>
              </a:rPr>
              <a:t> </a:t>
            </a:r>
            <a:r>
              <a:rPr lang="en-US" sz="2800" dirty="0" smtClean="0">
                <a:solidFill>
                  <a:srgbClr val="FFFFFF"/>
                </a:solidFill>
                <a:latin typeface="Arial" pitchFamily="-111" charset="0"/>
                <a:ea typeface="ＭＳ Ｐゴシック" pitchFamily="-111" charset="-128"/>
                <a:cs typeface="ＭＳ Ｐゴシック" pitchFamily="-111" charset="-128"/>
              </a:rPr>
              <a:t>dominates as the MCS matures</a:t>
            </a:r>
            <a:endParaRPr lang="en-US" sz="2800" dirty="0">
              <a:solidFill>
                <a:srgbClr val="FFFFFF"/>
              </a:solidFill>
              <a:latin typeface="Arial" pitchFamily="-111" charset="0"/>
              <a:ea typeface="ＭＳ Ｐゴシック" pitchFamily="-111" charset="-128"/>
              <a:cs typeface="ＭＳ Ｐゴシック" pitchFamily="-111" charset="-128"/>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FFFFFF"/>
                </a:solidFill>
                <a:latin typeface="Arial" charset="0"/>
              </a:rPr>
              <a:t>Layer Lifting</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12700" y="1590675"/>
            <a:ext cx="9131300" cy="41179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val="0"/>
              </a:ext>
            </a:extLst>
          </a:blip>
          <a:srcRect l="3349" r="2884"/>
          <a:stretch>
            <a:fillRect/>
          </a:stretch>
        </p:blipFill>
        <p:spPr bwMode="auto">
          <a:xfrm>
            <a:off x="98425" y="2303463"/>
            <a:ext cx="86868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3"/>
          <p:cNvSpPr txBox="1">
            <a:spLocks noChangeArrowheads="1"/>
          </p:cNvSpPr>
          <p:nvPr/>
        </p:nvSpPr>
        <p:spPr bwMode="auto">
          <a:xfrm>
            <a:off x="6305550" y="5878513"/>
            <a:ext cx="25209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solidFill>
                  <a:srgbClr val="FFFFFF"/>
                </a:solidFill>
                <a:latin typeface="Arial" charset="0"/>
              </a:rPr>
              <a:t>Moncrieff 1992 &amp; others</a:t>
            </a:r>
          </a:p>
        </p:txBody>
      </p:sp>
      <p:grpSp>
        <p:nvGrpSpPr>
          <p:cNvPr id="79876" name="Group 6"/>
          <p:cNvGrpSpPr>
            <a:grpSpLocks/>
          </p:cNvGrpSpPr>
          <p:nvPr/>
        </p:nvGrpSpPr>
        <p:grpSpPr bwMode="auto">
          <a:xfrm>
            <a:off x="3956050" y="3384550"/>
            <a:ext cx="838200" cy="609600"/>
            <a:chOff x="8051800" y="1185083"/>
            <a:chExt cx="838200" cy="609600"/>
          </a:xfrm>
        </p:grpSpPr>
        <p:sp>
          <p:nvSpPr>
            <p:cNvPr id="90122" name="Oval 8"/>
            <p:cNvSpPr>
              <a:spLocks noChangeArrowheads="1"/>
            </p:cNvSpPr>
            <p:nvPr/>
          </p:nvSpPr>
          <p:spPr bwMode="auto">
            <a:xfrm>
              <a:off x="8051800" y="1185083"/>
              <a:ext cx="838200" cy="609600"/>
            </a:xfrm>
            <a:prstGeom prst="ellipse">
              <a:avLst/>
            </a:prstGeom>
            <a:solidFill>
              <a:schemeClr val="bg1">
                <a:alpha val="36862"/>
              </a:schemeClr>
            </a:solidFill>
            <a:ln w="38100">
              <a:solidFill>
                <a:srgbClr val="EC180D"/>
              </a:solidFill>
              <a:round/>
              <a:headEnd/>
              <a:tailEnd/>
            </a:ln>
          </p:spPr>
          <p:txBody>
            <a:bodyPr wrap="none" anchor="ctr"/>
            <a:lstStyle/>
            <a:p>
              <a:pPr defTabSz="914400"/>
              <a:endParaRPr lang="en-US" b="1">
                <a:solidFill>
                  <a:srgbClr val="000000"/>
                </a:solidFill>
                <a:latin typeface="Arial" charset="0"/>
              </a:endParaRPr>
            </a:p>
          </p:txBody>
        </p:sp>
        <p:sp>
          <p:nvSpPr>
            <p:cNvPr id="90123" name="Text Box 7"/>
            <p:cNvSpPr txBox="1">
              <a:spLocks noChangeArrowheads="1"/>
            </p:cNvSpPr>
            <p:nvPr/>
          </p:nvSpPr>
          <p:spPr bwMode="auto">
            <a:xfrm>
              <a:off x="8140700" y="1289858"/>
              <a:ext cx="66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Bef>
                  <a:spcPct val="50000"/>
                </a:spcBef>
              </a:pPr>
              <a:r>
                <a:rPr lang="en-US" sz="2000" b="1">
                  <a:solidFill>
                    <a:srgbClr val="EC180D"/>
                  </a:solidFill>
                  <a:latin typeface="Arial" charset="0"/>
                </a:rPr>
                <a:t>B&gt;0</a:t>
              </a:r>
            </a:p>
          </p:txBody>
        </p:sp>
      </p:grpSp>
      <p:sp>
        <p:nvSpPr>
          <p:cNvPr id="90118" name="TextBox 11"/>
          <p:cNvSpPr txBox="1">
            <a:spLocks noChangeArrowheads="1"/>
          </p:cNvSpPr>
          <p:nvPr/>
        </p:nvSpPr>
        <p:spPr bwMode="auto">
          <a:xfrm>
            <a:off x="333375" y="249238"/>
            <a:ext cx="68246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FFFFFF"/>
                </a:solidFill>
                <a:latin typeface="Arial" charset="0"/>
              </a:rPr>
              <a:t>When an MCS forms in a sheared environment, </a:t>
            </a:r>
            <a:br>
              <a:rPr lang="en-US">
                <a:solidFill>
                  <a:srgbClr val="FFFFFF"/>
                </a:solidFill>
                <a:latin typeface="Arial" charset="0"/>
              </a:rPr>
            </a:br>
            <a:r>
              <a:rPr lang="en-US">
                <a:solidFill>
                  <a:srgbClr val="FFFFFF"/>
                </a:solidFill>
                <a:latin typeface="Arial" charset="0"/>
              </a:rPr>
              <a:t>solutions to 2D vorticity equation look like this:</a:t>
            </a:r>
            <a:endParaRPr lang="en-US" b="1">
              <a:solidFill>
                <a:srgbClr val="FFFFFF"/>
              </a:solidFill>
              <a:latin typeface="Arial" charset="0"/>
            </a:endParaRPr>
          </a:p>
          <a:p>
            <a:pPr algn="ctr" eaLnBrk="1" hangingPunct="1"/>
            <a:endParaRPr lang="en-US" sz="1800">
              <a:solidFill>
                <a:srgbClr val="000000"/>
              </a:solidFill>
              <a:latin typeface="Arial" charset="0"/>
            </a:endParaRPr>
          </a:p>
        </p:txBody>
      </p:sp>
      <p:pic>
        <p:nvPicPr>
          <p:cNvPr id="79880" name="Picture 10"/>
          <p:cNvPicPr>
            <a:picLocks noChangeAspect="1"/>
          </p:cNvPicPr>
          <p:nvPr/>
        </p:nvPicPr>
        <p:blipFill>
          <a:blip r:embed="rId4">
            <a:extLst>
              <a:ext uri="{28A0092B-C50C-407E-A947-70E740481C1C}">
                <a14:useLocalDpi xmlns:a14="http://schemas.microsoft.com/office/drawing/2010/main" val="0"/>
              </a:ext>
            </a:extLst>
          </a:blip>
          <a:srcRect l="2969" t="4166" r="3162" b="3870"/>
          <a:stretch>
            <a:fillRect/>
          </a:stretch>
        </p:blipFill>
        <p:spPr bwMode="auto">
          <a:xfrm>
            <a:off x="3787775" y="5097463"/>
            <a:ext cx="1498600" cy="981075"/>
          </a:xfrm>
          <a:prstGeom prst="rect">
            <a:avLst/>
          </a:prstGeom>
          <a:noFill/>
          <a:ln w="57150">
            <a:solidFill>
              <a:srgbClr val="FF1915"/>
            </a:solidFill>
            <a:round/>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723169" y="1834360"/>
            <a:ext cx="1369515" cy="3258230"/>
            <a:chOff x="7723169" y="1834360"/>
            <a:chExt cx="1369515" cy="3258230"/>
          </a:xfrm>
          <a:noFill/>
        </p:grpSpPr>
        <p:sp>
          <p:nvSpPr>
            <p:cNvPr id="79877" name="TextBox 10"/>
            <p:cNvSpPr txBox="1">
              <a:spLocks noChangeArrowheads="1"/>
            </p:cNvSpPr>
            <p:nvPr/>
          </p:nvSpPr>
          <p:spPr bwMode="auto">
            <a:xfrm>
              <a:off x="7885541" y="2090272"/>
              <a:ext cx="1040068"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FF0000"/>
                  </a:solidFill>
                </a:rPr>
                <a:t>Shear</a:t>
              </a:r>
            </a:p>
          </p:txBody>
        </p:sp>
        <p:sp>
          <p:nvSpPr>
            <p:cNvPr id="13" name="Oval 8"/>
            <p:cNvSpPr>
              <a:spLocks noChangeArrowheads="1"/>
            </p:cNvSpPr>
            <p:nvPr/>
          </p:nvSpPr>
          <p:spPr bwMode="auto">
            <a:xfrm>
              <a:off x="7723169" y="1834360"/>
              <a:ext cx="1369515" cy="3258230"/>
            </a:xfrm>
            <a:prstGeom prst="ellipse">
              <a:avLst/>
            </a:prstGeom>
            <a:grpFill/>
            <a:ln w="38100">
              <a:solidFill>
                <a:srgbClr val="EC180D"/>
              </a:solidFill>
              <a:round/>
              <a:headEnd/>
              <a:tailEnd/>
            </a:ln>
          </p:spPr>
          <p:txBody>
            <a:bodyPr wrap="none" anchor="ctr"/>
            <a:lstStyle/>
            <a:p>
              <a:pPr defTabSz="914400">
                <a:defRPr/>
              </a:pPr>
              <a:endParaRPr lang="en-US" b="1">
                <a:solidFill>
                  <a:srgbClr val="000000"/>
                </a:solidFill>
                <a:latin typeface="Arial" charset="0"/>
              </a:endParaRPr>
            </a:p>
          </p:txBody>
        </p:sp>
      </p:grpSp>
      <p:sp>
        <p:nvSpPr>
          <p:cNvPr id="90121" name="TextBox 2"/>
          <p:cNvSpPr txBox="1">
            <a:spLocks noChangeArrowheads="1"/>
          </p:cNvSpPr>
          <p:nvPr/>
        </p:nvSpPr>
        <p:spPr bwMode="auto">
          <a:xfrm>
            <a:off x="358775" y="1666875"/>
            <a:ext cx="6135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latin typeface="Arial" charset="0"/>
              </a:rPr>
              <a:t>Joint adjustment to the thermal </a:t>
            </a:r>
            <a:r>
              <a:rPr lang="en-US" sz="1800" b="1" u="sng">
                <a:latin typeface="Arial" charset="0"/>
              </a:rPr>
              <a:t>and</a:t>
            </a:r>
            <a:r>
              <a:rPr lang="en-US" sz="1800" b="1">
                <a:latin typeface="Arial" charset="0"/>
              </a:rPr>
              <a:t> wind stratification</a:t>
            </a:r>
            <a:br>
              <a:rPr lang="en-US" sz="1800" b="1">
                <a:latin typeface="Arial" charset="0"/>
              </a:rPr>
            </a:br>
            <a:r>
              <a:rPr lang="en-US" sz="1800" b="1">
                <a:latin typeface="Arial" charset="0"/>
              </a:rPr>
              <a:t>of the environment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0" y="3952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000000"/>
                </a:solidFill>
                <a:latin typeface="Times New Roman" charset="0"/>
              </a:rPr>
              <a:t>All Cumulus and Cumulonimbus</a:t>
            </a:r>
          </a:p>
        </p:txBody>
      </p:sp>
      <p:graphicFrame>
        <p:nvGraphicFramePr>
          <p:cNvPr id="45059" name="Object 2"/>
          <p:cNvGraphicFramePr>
            <a:graphicFrameLocks noChangeAspect="1"/>
          </p:cNvGraphicFramePr>
          <p:nvPr/>
        </p:nvGraphicFramePr>
        <p:xfrm>
          <a:off x="3657600" y="3097213"/>
          <a:ext cx="1981200" cy="989012"/>
        </p:xfrm>
        <a:graphic>
          <a:graphicData uri="http://schemas.openxmlformats.org/presentationml/2006/ole">
            <mc:AlternateContent xmlns:mc="http://schemas.openxmlformats.org/markup-compatibility/2006">
              <mc:Choice xmlns:v="urn:schemas-microsoft-com:vml" Requires="v">
                <p:oleObj spid="_x0000_s45157" name="Equation" r:id="rId4" imgW="914400" imgH="457200" progId="Equation.DSMT4">
                  <p:embed/>
                </p:oleObj>
              </mc:Choice>
              <mc:Fallback>
                <p:oleObj name="Equation" r:id="rId4" imgW="914400" imgH="4572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97213"/>
                        <a:ext cx="1981200" cy="989012"/>
                      </a:xfrm>
                      <a:prstGeom prst="rect">
                        <a:avLst/>
                      </a:prstGeom>
                      <a:noFill/>
                      <a:ln w="38100" cap="rnd">
                        <a:solidFill>
                          <a:schemeClr val="hlink"/>
                        </a:solidFill>
                        <a:prstDash val="sysDot"/>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5060" name="Freeform 12"/>
          <p:cNvSpPr>
            <a:spLocks/>
          </p:cNvSpPr>
          <p:nvPr/>
        </p:nvSpPr>
        <p:spPr bwMode="auto">
          <a:xfrm>
            <a:off x="2979738" y="2209800"/>
            <a:ext cx="3184525" cy="2190750"/>
          </a:xfrm>
          <a:custGeom>
            <a:avLst/>
            <a:gdLst>
              <a:gd name="T0" fmla="*/ 2147483647 w 2006"/>
              <a:gd name="T1" fmla="*/ 2147483647 h 1380"/>
              <a:gd name="T2" fmla="*/ 2147483647 w 2006"/>
              <a:gd name="T3" fmla="*/ 2147483647 h 1380"/>
              <a:gd name="T4" fmla="*/ 2147483647 w 2006"/>
              <a:gd name="T5" fmla="*/ 2147483647 h 1380"/>
              <a:gd name="T6" fmla="*/ 2147483647 w 2006"/>
              <a:gd name="T7" fmla="*/ 2147483647 h 1380"/>
              <a:gd name="T8" fmla="*/ 2147483647 w 2006"/>
              <a:gd name="T9" fmla="*/ 2147483647 h 1380"/>
              <a:gd name="T10" fmla="*/ 2147483647 w 2006"/>
              <a:gd name="T11" fmla="*/ 2147483647 h 1380"/>
              <a:gd name="T12" fmla="*/ 2147483647 w 2006"/>
              <a:gd name="T13" fmla="*/ 2147483647 h 1380"/>
              <a:gd name="T14" fmla="*/ 2147483647 w 2006"/>
              <a:gd name="T15" fmla="*/ 2147483647 h 1380"/>
              <a:gd name="T16" fmla="*/ 2147483647 w 2006"/>
              <a:gd name="T17" fmla="*/ 2147483647 h 1380"/>
              <a:gd name="T18" fmla="*/ 2147483647 w 2006"/>
              <a:gd name="T19" fmla="*/ 2147483647 h 1380"/>
              <a:gd name="T20" fmla="*/ 2147483647 w 2006"/>
              <a:gd name="T21" fmla="*/ 2147483647 h 1380"/>
              <a:gd name="T22" fmla="*/ 2147483647 w 2006"/>
              <a:gd name="T23" fmla="*/ 2147483647 h 1380"/>
              <a:gd name="T24" fmla="*/ 2147483647 w 2006"/>
              <a:gd name="T25" fmla="*/ 2147483647 h 1380"/>
              <a:gd name="T26" fmla="*/ 2147483647 w 2006"/>
              <a:gd name="T27" fmla="*/ 2147483647 h 1380"/>
              <a:gd name="T28" fmla="*/ 2147483647 w 2006"/>
              <a:gd name="T29" fmla="*/ 2147483647 h 1380"/>
              <a:gd name="T30" fmla="*/ 2147483647 w 2006"/>
              <a:gd name="T31" fmla="*/ 2147483647 h 1380"/>
              <a:gd name="T32" fmla="*/ 2147483647 w 2006"/>
              <a:gd name="T33" fmla="*/ 2147483647 h 1380"/>
              <a:gd name="T34" fmla="*/ 2147483647 w 2006"/>
              <a:gd name="T35" fmla="*/ 0 h 1380"/>
              <a:gd name="T36" fmla="*/ 2147483647 w 2006"/>
              <a:gd name="T37" fmla="*/ 2147483647 h 1380"/>
              <a:gd name="T38" fmla="*/ 2147483647 w 2006"/>
              <a:gd name="T39" fmla="*/ 2147483647 h 1380"/>
              <a:gd name="T40" fmla="*/ 2147483647 w 2006"/>
              <a:gd name="T41" fmla="*/ 2147483647 h 1380"/>
              <a:gd name="T42" fmla="*/ 2147483647 w 2006"/>
              <a:gd name="T43" fmla="*/ 2147483647 h 1380"/>
              <a:gd name="T44" fmla="*/ 2147483647 w 2006"/>
              <a:gd name="T45" fmla="*/ 2147483647 h 1380"/>
              <a:gd name="T46" fmla="*/ 2147483647 w 2006"/>
              <a:gd name="T47" fmla="*/ 2147483647 h 1380"/>
              <a:gd name="T48" fmla="*/ 2147483647 w 2006"/>
              <a:gd name="T49" fmla="*/ 2147483647 h 1380"/>
              <a:gd name="T50" fmla="*/ 2147483647 w 2006"/>
              <a:gd name="T51" fmla="*/ 2147483647 h 1380"/>
              <a:gd name="T52" fmla="*/ 2147483647 w 2006"/>
              <a:gd name="T53" fmla="*/ 2147483647 h 1380"/>
              <a:gd name="T54" fmla="*/ 2147483647 w 2006"/>
              <a:gd name="T55" fmla="*/ 2147483647 h 1380"/>
              <a:gd name="T56" fmla="*/ 2147483647 w 2006"/>
              <a:gd name="T57" fmla="*/ 2147483647 h 1380"/>
              <a:gd name="T58" fmla="*/ 2147483647 w 2006"/>
              <a:gd name="T59" fmla="*/ 2147483647 h 1380"/>
              <a:gd name="T60" fmla="*/ 2147483647 w 2006"/>
              <a:gd name="T61" fmla="*/ 2147483647 h 1380"/>
              <a:gd name="T62" fmla="*/ 2147483647 w 2006"/>
              <a:gd name="T63" fmla="*/ 2147483647 h 1380"/>
              <a:gd name="T64" fmla="*/ 2147483647 w 2006"/>
              <a:gd name="T65" fmla="*/ 2147483647 h 1380"/>
              <a:gd name="T66" fmla="*/ 2147483647 w 2006"/>
              <a:gd name="T67" fmla="*/ 2147483647 h 1380"/>
              <a:gd name="T68" fmla="*/ 2147483647 w 2006"/>
              <a:gd name="T69" fmla="*/ 2147483647 h 1380"/>
              <a:gd name="T70" fmla="*/ 2147483647 w 2006"/>
              <a:gd name="T71" fmla="*/ 2147483647 h 1380"/>
              <a:gd name="T72" fmla="*/ 2147483647 w 2006"/>
              <a:gd name="T73" fmla="*/ 2147483647 h 1380"/>
              <a:gd name="T74" fmla="*/ 2147483647 w 2006"/>
              <a:gd name="T75" fmla="*/ 2147483647 h 1380"/>
              <a:gd name="T76" fmla="*/ 2147483647 w 2006"/>
              <a:gd name="T77" fmla="*/ 2147483647 h 1380"/>
              <a:gd name="T78" fmla="*/ 2147483647 w 2006"/>
              <a:gd name="T79" fmla="*/ 2147483647 h 1380"/>
              <a:gd name="T80" fmla="*/ 2147483647 w 2006"/>
              <a:gd name="T81" fmla="*/ 2147483647 h 1380"/>
              <a:gd name="T82" fmla="*/ 2147483647 w 2006"/>
              <a:gd name="T83" fmla="*/ 2147483647 h 1380"/>
              <a:gd name="T84" fmla="*/ 2147483647 w 2006"/>
              <a:gd name="T85" fmla="*/ 2147483647 h 13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06"/>
              <a:gd name="T130" fmla="*/ 0 h 1380"/>
              <a:gd name="T131" fmla="*/ 2006 w 2006"/>
              <a:gd name="T132" fmla="*/ 1380 h 13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06" h="1380">
                <a:moveTo>
                  <a:pt x="25" y="1354"/>
                </a:moveTo>
                <a:cubicBezTo>
                  <a:pt x="27" y="1321"/>
                  <a:pt x="0" y="1232"/>
                  <a:pt x="4" y="1199"/>
                </a:cubicBezTo>
                <a:cubicBezTo>
                  <a:pt x="11" y="1130"/>
                  <a:pt x="89" y="1053"/>
                  <a:pt x="151" y="1031"/>
                </a:cubicBezTo>
                <a:cubicBezTo>
                  <a:pt x="186" y="932"/>
                  <a:pt x="125" y="766"/>
                  <a:pt x="225" y="696"/>
                </a:cubicBezTo>
                <a:cubicBezTo>
                  <a:pt x="247" y="662"/>
                  <a:pt x="266" y="670"/>
                  <a:pt x="305" y="676"/>
                </a:cubicBezTo>
                <a:cubicBezTo>
                  <a:pt x="339" y="688"/>
                  <a:pt x="319" y="688"/>
                  <a:pt x="332" y="649"/>
                </a:cubicBezTo>
                <a:cubicBezTo>
                  <a:pt x="335" y="640"/>
                  <a:pt x="341" y="632"/>
                  <a:pt x="345" y="623"/>
                </a:cubicBezTo>
                <a:cubicBezTo>
                  <a:pt x="368" y="569"/>
                  <a:pt x="372" y="479"/>
                  <a:pt x="412" y="435"/>
                </a:cubicBezTo>
                <a:cubicBezTo>
                  <a:pt x="423" y="404"/>
                  <a:pt x="437" y="396"/>
                  <a:pt x="466" y="382"/>
                </a:cubicBezTo>
                <a:cubicBezTo>
                  <a:pt x="561" y="389"/>
                  <a:pt x="536" y="374"/>
                  <a:pt x="580" y="415"/>
                </a:cubicBezTo>
                <a:cubicBezTo>
                  <a:pt x="582" y="422"/>
                  <a:pt x="581" y="440"/>
                  <a:pt x="586" y="435"/>
                </a:cubicBezTo>
                <a:cubicBezTo>
                  <a:pt x="594" y="427"/>
                  <a:pt x="591" y="413"/>
                  <a:pt x="593" y="402"/>
                </a:cubicBezTo>
                <a:cubicBezTo>
                  <a:pt x="603" y="349"/>
                  <a:pt x="602" y="306"/>
                  <a:pt x="640" y="268"/>
                </a:cubicBezTo>
                <a:cubicBezTo>
                  <a:pt x="663" y="203"/>
                  <a:pt x="717" y="194"/>
                  <a:pt x="774" y="174"/>
                </a:cubicBezTo>
                <a:cubicBezTo>
                  <a:pt x="795" y="180"/>
                  <a:pt x="829" y="186"/>
                  <a:pt x="848" y="201"/>
                </a:cubicBezTo>
                <a:cubicBezTo>
                  <a:pt x="863" y="213"/>
                  <a:pt x="888" y="241"/>
                  <a:pt x="888" y="241"/>
                </a:cubicBezTo>
                <a:cubicBezTo>
                  <a:pt x="901" y="199"/>
                  <a:pt x="908" y="170"/>
                  <a:pt x="935" y="134"/>
                </a:cubicBezTo>
                <a:cubicBezTo>
                  <a:pt x="947" y="79"/>
                  <a:pt x="1021" y="12"/>
                  <a:pt x="1075" y="0"/>
                </a:cubicBezTo>
                <a:cubicBezTo>
                  <a:pt x="1127" y="9"/>
                  <a:pt x="1150" y="44"/>
                  <a:pt x="1196" y="60"/>
                </a:cubicBezTo>
                <a:cubicBezTo>
                  <a:pt x="1242" y="122"/>
                  <a:pt x="1220" y="98"/>
                  <a:pt x="1256" y="134"/>
                </a:cubicBezTo>
                <a:cubicBezTo>
                  <a:pt x="1274" y="175"/>
                  <a:pt x="1260" y="191"/>
                  <a:pt x="1303" y="181"/>
                </a:cubicBezTo>
                <a:cubicBezTo>
                  <a:pt x="1330" y="162"/>
                  <a:pt x="1359" y="155"/>
                  <a:pt x="1390" y="147"/>
                </a:cubicBezTo>
                <a:cubicBezTo>
                  <a:pt x="1415" y="153"/>
                  <a:pt x="1442" y="154"/>
                  <a:pt x="1464" y="167"/>
                </a:cubicBezTo>
                <a:cubicBezTo>
                  <a:pt x="1493" y="185"/>
                  <a:pt x="1527" y="217"/>
                  <a:pt x="1551" y="241"/>
                </a:cubicBezTo>
                <a:cubicBezTo>
                  <a:pt x="1563" y="275"/>
                  <a:pt x="1555" y="257"/>
                  <a:pt x="1584" y="301"/>
                </a:cubicBezTo>
                <a:cubicBezTo>
                  <a:pt x="1589" y="308"/>
                  <a:pt x="1598" y="321"/>
                  <a:pt x="1598" y="321"/>
                </a:cubicBezTo>
                <a:cubicBezTo>
                  <a:pt x="1610" y="362"/>
                  <a:pt x="1591" y="411"/>
                  <a:pt x="1611" y="449"/>
                </a:cubicBezTo>
                <a:cubicBezTo>
                  <a:pt x="1620" y="465"/>
                  <a:pt x="1647" y="453"/>
                  <a:pt x="1665" y="455"/>
                </a:cubicBezTo>
                <a:cubicBezTo>
                  <a:pt x="1716" y="473"/>
                  <a:pt x="1736" y="493"/>
                  <a:pt x="1772" y="536"/>
                </a:cubicBezTo>
                <a:cubicBezTo>
                  <a:pt x="1779" y="544"/>
                  <a:pt x="1785" y="554"/>
                  <a:pt x="1792" y="562"/>
                </a:cubicBezTo>
                <a:cubicBezTo>
                  <a:pt x="1802" y="574"/>
                  <a:pt x="1825" y="596"/>
                  <a:pt x="1825" y="596"/>
                </a:cubicBezTo>
                <a:cubicBezTo>
                  <a:pt x="1851" y="671"/>
                  <a:pt x="1820" y="751"/>
                  <a:pt x="1799" y="824"/>
                </a:cubicBezTo>
                <a:cubicBezTo>
                  <a:pt x="1832" y="849"/>
                  <a:pt x="1867" y="863"/>
                  <a:pt x="1906" y="877"/>
                </a:cubicBezTo>
                <a:cubicBezTo>
                  <a:pt x="1921" y="893"/>
                  <a:pt x="1946" y="931"/>
                  <a:pt x="1946" y="931"/>
                </a:cubicBezTo>
                <a:cubicBezTo>
                  <a:pt x="1953" y="959"/>
                  <a:pt x="1966" y="983"/>
                  <a:pt x="1973" y="1011"/>
                </a:cubicBezTo>
                <a:cubicBezTo>
                  <a:pt x="1967" y="1071"/>
                  <a:pt x="1978" y="1089"/>
                  <a:pt x="1933" y="1118"/>
                </a:cubicBezTo>
                <a:cubicBezTo>
                  <a:pt x="1941" y="1152"/>
                  <a:pt x="1963" y="1186"/>
                  <a:pt x="1993" y="1205"/>
                </a:cubicBezTo>
                <a:cubicBezTo>
                  <a:pt x="1997" y="1217"/>
                  <a:pt x="2006" y="1240"/>
                  <a:pt x="2006" y="1252"/>
                </a:cubicBezTo>
                <a:cubicBezTo>
                  <a:pt x="2006" y="1333"/>
                  <a:pt x="1959" y="1345"/>
                  <a:pt x="1899" y="1366"/>
                </a:cubicBezTo>
                <a:cubicBezTo>
                  <a:pt x="1676" y="1359"/>
                  <a:pt x="1452" y="1354"/>
                  <a:pt x="1229" y="1346"/>
                </a:cubicBezTo>
                <a:cubicBezTo>
                  <a:pt x="981" y="1350"/>
                  <a:pt x="739" y="1352"/>
                  <a:pt x="493" y="1366"/>
                </a:cubicBezTo>
                <a:cubicBezTo>
                  <a:pt x="373" y="1380"/>
                  <a:pt x="257" y="1365"/>
                  <a:pt x="138" y="1353"/>
                </a:cubicBezTo>
                <a:cubicBezTo>
                  <a:pt x="81" y="1338"/>
                  <a:pt x="120" y="1346"/>
                  <a:pt x="17" y="134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1" name="AutoShape 13"/>
          <p:cNvSpPr>
            <a:spLocks noChangeArrowheads="1"/>
          </p:cNvSpPr>
          <p:nvPr/>
        </p:nvSpPr>
        <p:spPr bwMode="auto">
          <a:xfrm>
            <a:off x="4329113" y="3886200"/>
            <a:ext cx="485775" cy="976313"/>
          </a:xfrm>
          <a:prstGeom prst="upArrow">
            <a:avLst>
              <a:gd name="adj1" fmla="val 50000"/>
              <a:gd name="adj2" fmla="val 50245"/>
            </a:avLst>
          </a:prstGeom>
          <a:solidFill>
            <a:schemeClr val="accent1"/>
          </a:solidFill>
          <a:ln w="9525">
            <a:solidFill>
              <a:schemeClr val="tx1"/>
            </a:solidFill>
            <a:miter lim="800000"/>
            <a:headEnd/>
            <a:tailEnd/>
          </a:ln>
        </p:spPr>
        <p:txBody>
          <a:bodyPr wrap="none" anchor="ctr"/>
          <a:lstStyle/>
          <a:p>
            <a:pPr algn="ctr" defTabSz="914400"/>
            <a:endParaRPr lang="en-US" b="1">
              <a:solidFill>
                <a:srgbClr val="000000"/>
              </a:solidFill>
              <a:latin typeface="Arial" charset="0"/>
            </a:endParaRPr>
          </a:p>
        </p:txBody>
      </p:sp>
      <p:sp>
        <p:nvSpPr>
          <p:cNvPr id="45062" name="Line 14"/>
          <p:cNvSpPr>
            <a:spLocks noChangeShapeType="1"/>
          </p:cNvSpPr>
          <p:nvPr/>
        </p:nvSpPr>
        <p:spPr bwMode="auto">
          <a:xfrm>
            <a:off x="2211388" y="4379913"/>
            <a:ext cx="4721225"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63" name="Text Box 15"/>
          <p:cNvSpPr txBox="1">
            <a:spLocks noChangeArrowheads="1"/>
          </p:cNvSpPr>
          <p:nvPr/>
        </p:nvSpPr>
        <p:spPr bwMode="auto">
          <a:xfrm>
            <a:off x="6861175" y="4033838"/>
            <a:ext cx="2216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b="1">
                <a:solidFill>
                  <a:srgbClr val="000000"/>
                </a:solidFill>
                <a:latin typeface="Arial" charset="0"/>
              </a:rPr>
              <a:t>Condensation</a:t>
            </a:r>
            <a:br>
              <a:rPr lang="en-US" b="1">
                <a:solidFill>
                  <a:srgbClr val="000000"/>
                </a:solidFill>
                <a:latin typeface="Arial" charset="0"/>
              </a:rPr>
            </a:br>
            <a:r>
              <a:rPr lang="en-US" b="1">
                <a:solidFill>
                  <a:srgbClr val="000000"/>
                </a:solidFill>
                <a:latin typeface="Arial" charset="0"/>
              </a:rPr>
              <a:t>level</a:t>
            </a:r>
          </a:p>
        </p:txBody>
      </p:sp>
      <p:grpSp>
        <p:nvGrpSpPr>
          <p:cNvPr id="45064" name="Group 20"/>
          <p:cNvGrpSpPr>
            <a:grpSpLocks/>
          </p:cNvGrpSpPr>
          <p:nvPr/>
        </p:nvGrpSpPr>
        <p:grpSpPr bwMode="auto">
          <a:xfrm>
            <a:off x="1181100" y="5635625"/>
            <a:ext cx="6781800" cy="155575"/>
            <a:chOff x="744" y="3550"/>
            <a:chExt cx="4272" cy="98"/>
          </a:xfrm>
        </p:grpSpPr>
        <p:sp>
          <p:nvSpPr>
            <p:cNvPr id="45081" name="Rectangle 16" descr="Wide upward diagonal"/>
            <p:cNvSpPr>
              <a:spLocks noChangeArrowheads="1"/>
            </p:cNvSpPr>
            <p:nvPr/>
          </p:nvSpPr>
          <p:spPr bwMode="auto">
            <a:xfrm>
              <a:off x="744" y="3552"/>
              <a:ext cx="4272" cy="96"/>
            </a:xfrm>
            <a:prstGeom prst="rect">
              <a:avLst/>
            </a:prstGeom>
            <a:pattFill prst="wdUpDiag">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b="1">
                <a:solidFill>
                  <a:srgbClr val="000000"/>
                </a:solidFill>
                <a:latin typeface="Arial" charset="0"/>
              </a:endParaRPr>
            </a:p>
          </p:txBody>
        </p:sp>
        <p:sp>
          <p:nvSpPr>
            <p:cNvPr id="45082" name="Line 17"/>
            <p:cNvSpPr>
              <a:spLocks noChangeShapeType="1"/>
            </p:cNvSpPr>
            <p:nvPr/>
          </p:nvSpPr>
          <p:spPr bwMode="auto">
            <a:xfrm>
              <a:off x="754" y="3550"/>
              <a:ext cx="425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065" name="Text Box 18"/>
          <p:cNvSpPr txBox="1">
            <a:spLocks noChangeArrowheads="1"/>
          </p:cNvSpPr>
          <p:nvPr/>
        </p:nvSpPr>
        <p:spPr bwMode="auto">
          <a:xfrm>
            <a:off x="0" y="1447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b="1">
                <a:solidFill>
                  <a:srgbClr val="000000"/>
                </a:solidFill>
                <a:latin typeface="Arial" charset="0"/>
              </a:rPr>
              <a:t>Buoyancy phenomena</a:t>
            </a:r>
          </a:p>
        </p:txBody>
      </p:sp>
      <p:pic>
        <p:nvPicPr>
          <p:cNvPr id="45066" name="Picture 11" descr="buoyancy.pdf"/>
          <p:cNvPicPr>
            <a:picLocks noChangeAspect="1"/>
          </p:cNvPicPr>
          <p:nvPr/>
        </p:nvPicPr>
        <p:blipFill>
          <a:blip r:embed="rId6">
            <a:extLst>
              <a:ext uri="{28A0092B-C50C-407E-A947-70E740481C1C}">
                <a14:useLocalDpi xmlns:a14="http://schemas.microsoft.com/office/drawing/2010/main" val="0"/>
              </a:ext>
            </a:extLst>
          </a:blip>
          <a:srcRect l="40556" t="45161" r="38838" b="41112"/>
          <a:stretch>
            <a:fillRect/>
          </a:stretch>
        </p:blipFill>
        <p:spPr bwMode="auto">
          <a:xfrm>
            <a:off x="3603625" y="3013075"/>
            <a:ext cx="2162175"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6"/>
          <p:cNvGrpSpPr>
            <a:grpSpLocks/>
          </p:cNvGrpSpPr>
          <p:nvPr/>
        </p:nvGrpSpPr>
        <p:grpSpPr bwMode="auto">
          <a:xfrm>
            <a:off x="5867400" y="2374900"/>
            <a:ext cx="1725613" cy="749300"/>
            <a:chOff x="3696" y="1496"/>
            <a:chExt cx="1087" cy="472"/>
          </a:xfrm>
        </p:grpSpPr>
        <p:sp>
          <p:nvSpPr>
            <p:cNvPr id="14" name="Line 22"/>
            <p:cNvSpPr>
              <a:spLocks noChangeShapeType="1"/>
            </p:cNvSpPr>
            <p:nvPr/>
          </p:nvSpPr>
          <p:spPr bwMode="auto">
            <a:xfrm flipH="1">
              <a:off x="3696" y="163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 name="Text Box 23"/>
            <p:cNvSpPr txBox="1">
              <a:spLocks noChangeArrowheads="1"/>
            </p:cNvSpPr>
            <p:nvPr/>
          </p:nvSpPr>
          <p:spPr bwMode="auto">
            <a:xfrm>
              <a:off x="4003" y="1496"/>
              <a:ext cx="7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t>Turbulent</a:t>
              </a:r>
              <a:endParaRPr lang="en-US" dirty="0"/>
            </a:p>
          </p:txBody>
        </p:sp>
      </p:grpSp>
      <p:grpSp>
        <p:nvGrpSpPr>
          <p:cNvPr id="16" name="Group 35"/>
          <p:cNvGrpSpPr>
            <a:grpSpLocks/>
          </p:cNvGrpSpPr>
          <p:nvPr/>
        </p:nvGrpSpPr>
        <p:grpSpPr bwMode="auto">
          <a:xfrm>
            <a:off x="1774825" y="2674938"/>
            <a:ext cx="3983038" cy="1363662"/>
            <a:chOff x="1118" y="1685"/>
            <a:chExt cx="2509" cy="859"/>
          </a:xfrm>
        </p:grpSpPr>
        <p:grpSp>
          <p:nvGrpSpPr>
            <p:cNvPr id="45069" name="Group 28"/>
            <p:cNvGrpSpPr>
              <a:grpSpLocks/>
            </p:cNvGrpSpPr>
            <p:nvPr/>
          </p:nvGrpSpPr>
          <p:grpSpPr bwMode="auto">
            <a:xfrm>
              <a:off x="2268" y="1872"/>
              <a:ext cx="501" cy="672"/>
              <a:chOff x="2208" y="1872"/>
              <a:chExt cx="501" cy="672"/>
            </a:xfrm>
          </p:grpSpPr>
          <p:sp>
            <p:nvSpPr>
              <p:cNvPr id="24" name="Oval 24"/>
              <p:cNvSpPr>
                <a:spLocks noChangeArrowheads="1"/>
              </p:cNvSpPr>
              <p:nvPr/>
            </p:nvSpPr>
            <p:spPr bwMode="auto">
              <a:xfrm>
                <a:off x="2208" y="1872"/>
                <a:ext cx="480" cy="672"/>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Line 25"/>
              <p:cNvSpPr>
                <a:spLocks noChangeShapeType="1"/>
              </p:cNvSpPr>
              <p:nvPr/>
            </p:nvSpPr>
            <p:spPr bwMode="auto">
              <a:xfrm>
                <a:off x="2592" y="1940"/>
                <a:ext cx="0"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6" name="Line 27"/>
              <p:cNvSpPr>
                <a:spLocks noChangeShapeType="1"/>
              </p:cNvSpPr>
              <p:nvPr/>
            </p:nvSpPr>
            <p:spPr bwMode="auto">
              <a:xfrm rot="-3218739">
                <a:off x="2646" y="1912"/>
                <a:ext cx="1"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45070" name="Group 29"/>
            <p:cNvGrpSpPr>
              <a:grpSpLocks/>
            </p:cNvGrpSpPr>
            <p:nvPr/>
          </p:nvGrpSpPr>
          <p:grpSpPr bwMode="auto">
            <a:xfrm flipH="1">
              <a:off x="3126" y="1872"/>
              <a:ext cx="501" cy="672"/>
              <a:chOff x="2208" y="1872"/>
              <a:chExt cx="501" cy="672"/>
            </a:xfrm>
          </p:grpSpPr>
          <p:sp>
            <p:nvSpPr>
              <p:cNvPr id="21" name="Oval 30"/>
              <p:cNvSpPr>
                <a:spLocks noChangeArrowheads="1"/>
              </p:cNvSpPr>
              <p:nvPr/>
            </p:nvSpPr>
            <p:spPr bwMode="auto">
              <a:xfrm>
                <a:off x="2208" y="1872"/>
                <a:ext cx="480" cy="672"/>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Line 31"/>
              <p:cNvSpPr>
                <a:spLocks noChangeShapeType="1"/>
              </p:cNvSpPr>
              <p:nvPr/>
            </p:nvSpPr>
            <p:spPr bwMode="auto">
              <a:xfrm>
                <a:off x="2592" y="1940"/>
                <a:ext cx="0"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3" name="Line 32"/>
              <p:cNvSpPr>
                <a:spLocks noChangeShapeType="1"/>
              </p:cNvSpPr>
              <p:nvPr/>
            </p:nvSpPr>
            <p:spPr bwMode="auto">
              <a:xfrm rot="-3218739">
                <a:off x="2648" y="1912"/>
                <a:ext cx="1" cy="1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9" name="Line 33"/>
            <p:cNvSpPr>
              <a:spLocks noChangeShapeType="1"/>
            </p:cNvSpPr>
            <p:nvPr/>
          </p:nvSpPr>
          <p:spPr bwMode="auto">
            <a:xfrm>
              <a:off x="1776" y="1824"/>
              <a:ext cx="52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 name="Text Box 34"/>
            <p:cNvSpPr txBox="1">
              <a:spLocks noChangeArrowheads="1"/>
            </p:cNvSpPr>
            <p:nvPr/>
          </p:nvSpPr>
          <p:spPr bwMode="auto">
            <a:xfrm>
              <a:off x="1118" y="1685"/>
              <a:ext cx="6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Vorticity</a:t>
              </a:r>
            </a:p>
          </p:txBody>
        </p:sp>
      </p:grpSp>
      <p:grpSp>
        <p:nvGrpSpPr>
          <p:cNvPr id="27" name="Group 36"/>
          <p:cNvGrpSpPr>
            <a:grpSpLocks/>
          </p:cNvGrpSpPr>
          <p:nvPr/>
        </p:nvGrpSpPr>
        <p:grpSpPr bwMode="auto">
          <a:xfrm>
            <a:off x="5022074" y="1914928"/>
            <a:ext cx="1890716" cy="749300"/>
            <a:chOff x="3696" y="1496"/>
            <a:chExt cx="1191" cy="472"/>
          </a:xfrm>
        </p:grpSpPr>
        <p:sp>
          <p:nvSpPr>
            <p:cNvPr id="28" name="Line 22"/>
            <p:cNvSpPr>
              <a:spLocks noChangeShapeType="1"/>
            </p:cNvSpPr>
            <p:nvPr/>
          </p:nvSpPr>
          <p:spPr bwMode="auto">
            <a:xfrm flipH="1">
              <a:off x="3696" y="1632"/>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9" name="Text Box 23"/>
            <p:cNvSpPr txBox="1">
              <a:spLocks noChangeArrowheads="1"/>
            </p:cNvSpPr>
            <p:nvPr/>
          </p:nvSpPr>
          <p:spPr bwMode="auto">
            <a:xfrm>
              <a:off x="4003" y="1496"/>
              <a:ext cx="88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t>Microphysics</a:t>
              </a:r>
              <a:endParaRPr lang="en-US" dirty="0"/>
            </a:p>
          </p:txBody>
        </p:sp>
      </p:grpSp>
      <p:grpSp>
        <p:nvGrpSpPr>
          <p:cNvPr id="31" name="Group 36"/>
          <p:cNvGrpSpPr>
            <a:grpSpLocks/>
          </p:cNvGrpSpPr>
          <p:nvPr/>
        </p:nvGrpSpPr>
        <p:grpSpPr bwMode="auto">
          <a:xfrm>
            <a:off x="2396530" y="4150117"/>
            <a:ext cx="1141415" cy="895350"/>
            <a:chOff x="4003" y="1165"/>
            <a:chExt cx="719" cy="564"/>
          </a:xfrm>
        </p:grpSpPr>
        <p:sp>
          <p:nvSpPr>
            <p:cNvPr id="32" name="Line 22"/>
            <p:cNvSpPr>
              <a:spLocks noChangeShapeType="1"/>
            </p:cNvSpPr>
            <p:nvPr/>
          </p:nvSpPr>
          <p:spPr bwMode="auto">
            <a:xfrm flipV="1">
              <a:off x="4379" y="1165"/>
              <a:ext cx="343" cy="38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3" name="Text Box 23"/>
            <p:cNvSpPr txBox="1">
              <a:spLocks noChangeArrowheads="1"/>
            </p:cNvSpPr>
            <p:nvPr/>
          </p:nvSpPr>
          <p:spPr bwMode="auto">
            <a:xfrm>
              <a:off x="4003" y="1496"/>
              <a:ext cx="56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t>Aerosol</a:t>
              </a: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685800" y="1016000"/>
            <a:ext cx="774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latin typeface="Arial" charset="0"/>
              </a:rPr>
              <a:t>This type of MCS propagates with a </a:t>
            </a:r>
          </a:p>
          <a:p>
            <a:pPr defTabSz="914400" eaLnBrk="1" hangingPunct="1">
              <a:buFont typeface="Arial" charset="0"/>
              <a:buChar char="•"/>
            </a:pPr>
            <a:r>
              <a:rPr lang="en-US" sz="2000" u="sng">
                <a:latin typeface="Arial" charset="0"/>
              </a:rPr>
              <a:t>leading line</a:t>
            </a:r>
            <a:r>
              <a:rPr lang="en-US" sz="2000">
                <a:latin typeface="Arial" charset="0"/>
              </a:rPr>
              <a:t> of convection, aided by downdraft cold pool, and </a:t>
            </a:r>
          </a:p>
          <a:p>
            <a:pPr defTabSz="914400" eaLnBrk="1" hangingPunct="1">
              <a:buFont typeface="Arial" charset="0"/>
              <a:buChar char="•"/>
            </a:pPr>
            <a:r>
              <a:rPr lang="en-US" sz="2000" u="sng">
                <a:latin typeface="Arial" charset="0"/>
              </a:rPr>
              <a:t>trailing stratiform</a:t>
            </a:r>
            <a:r>
              <a:rPr lang="en-US" sz="2000">
                <a:latin typeface="Arial" charset="0"/>
              </a:rPr>
              <a:t> precipitation</a:t>
            </a:r>
            <a:endParaRPr lang="en-US" sz="2000" b="1">
              <a:latin typeface="Arial" charset="0"/>
            </a:endParaRP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600203"/>
            <a:ext cx="8763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42888" y="660400"/>
            <a:ext cx="8658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a:solidFill>
                  <a:srgbClr val="FFFFFF"/>
                </a:solidFill>
                <a:latin typeface="Arial" charset="0"/>
              </a:rPr>
              <a:t>Details of a Real MCS</a:t>
            </a:r>
          </a:p>
        </p:txBody>
      </p:sp>
      <p:sp>
        <p:nvSpPr>
          <p:cNvPr id="92165" name="Text Box 5"/>
          <p:cNvSpPr txBox="1">
            <a:spLocks noChangeArrowheads="1"/>
          </p:cNvSpPr>
          <p:nvPr/>
        </p:nvSpPr>
        <p:spPr bwMode="auto">
          <a:xfrm>
            <a:off x="6350000" y="6400800"/>
            <a:ext cx="269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solidFill>
                  <a:srgbClr val="FFFFFF"/>
                </a:solidFill>
                <a:latin typeface="Arial" charset="0"/>
              </a:rPr>
              <a:t>Houze et al. 1989</a:t>
            </a:r>
          </a:p>
        </p:txBody>
      </p:sp>
      <p:sp>
        <p:nvSpPr>
          <p:cNvPr id="92166" name="Text Box 6"/>
          <p:cNvSpPr txBox="1">
            <a:spLocks noChangeArrowheads="1"/>
          </p:cNvSpPr>
          <p:nvPr/>
        </p:nvSpPr>
        <p:spPr bwMode="auto">
          <a:xfrm>
            <a:off x="685800" y="5031316"/>
            <a:ext cx="774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algn="ctr" defTabSz="914400" eaLnBrk="1" hangingPunct="1"/>
            <a:r>
              <a:rPr lang="en-US" u="sng" dirty="0">
                <a:solidFill>
                  <a:schemeClr val="bg1"/>
                </a:solidFill>
                <a:latin typeface="Arial" charset="0"/>
              </a:rPr>
              <a:t>Sheared flow</a:t>
            </a:r>
            <a:r>
              <a:rPr lang="en-US" dirty="0">
                <a:solidFill>
                  <a:schemeClr val="bg1"/>
                </a:solidFill>
                <a:latin typeface="Arial" charset="0"/>
              </a:rPr>
              <a:t> </a:t>
            </a:r>
            <a:r>
              <a:rPr lang="en-US" dirty="0">
                <a:solidFill>
                  <a:srgbClr val="FFFFFF"/>
                </a:solidFill>
                <a:latin typeface="Arial" charset="0"/>
              </a:rPr>
              <a:t>leads to older convective elements being advected </a:t>
            </a:r>
            <a:r>
              <a:rPr lang="en-US" dirty="0" smtClean="0">
                <a:solidFill>
                  <a:srgbClr val="FFFFFF"/>
                </a:solidFill>
                <a:latin typeface="Arial" charset="0"/>
              </a:rPr>
              <a:t>into the stratiform region</a:t>
            </a:r>
            <a:endParaRPr lang="en-US" dirty="0">
              <a:solidFill>
                <a:srgbClr val="FFFFFF"/>
              </a:solidFill>
              <a:latin typeface="Arial" charset="0"/>
            </a:endParaRPr>
          </a:p>
        </p:txBody>
      </p:sp>
      <p:sp>
        <p:nvSpPr>
          <p:cNvPr id="92167" name="Line 7"/>
          <p:cNvSpPr>
            <a:spLocks noChangeShapeType="1"/>
          </p:cNvSpPr>
          <p:nvPr/>
        </p:nvSpPr>
        <p:spPr bwMode="auto">
          <a:xfrm>
            <a:off x="1676400" y="4373563"/>
            <a:ext cx="1219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68" name="Text Box 8"/>
          <p:cNvSpPr txBox="1">
            <a:spLocks noChangeArrowheads="1"/>
          </p:cNvSpPr>
          <p:nvPr/>
        </p:nvSpPr>
        <p:spPr bwMode="auto">
          <a:xfrm>
            <a:off x="1600200" y="4373563"/>
            <a:ext cx="133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Storm motion</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FFFFF"/>
                </a:solidFill>
                <a:latin typeface="Arial" charset="0"/>
              </a:rPr>
              <a:t>Microphysical Implications</a:t>
            </a:r>
            <a:endParaRPr lang="en-US" sz="3600" b="1" dirty="0">
              <a:solidFill>
                <a:srgbClr val="FFFFFF"/>
              </a:solidFill>
              <a:latin typeface="Arial" charset="0"/>
            </a:endParaRPr>
          </a:p>
        </p:txBody>
      </p:sp>
    </p:spTree>
    <p:extLst>
      <p:ext uri="{BB962C8B-B14F-4D97-AF65-F5344CB8AC3E}">
        <p14:creationId xmlns:p14="http://schemas.microsoft.com/office/powerpoint/2010/main" val="27986145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5234" name="Picture 1"/>
          <p:cNvPicPr>
            <a:picLocks noChangeAspect="1"/>
          </p:cNvPicPr>
          <p:nvPr/>
        </p:nvPicPr>
        <p:blipFill>
          <a:blip r:embed="rId2">
            <a:extLst>
              <a:ext uri="{28A0092B-C50C-407E-A947-70E740481C1C}">
                <a14:useLocalDpi xmlns:a14="http://schemas.microsoft.com/office/drawing/2010/main" val="0"/>
              </a:ext>
            </a:extLst>
          </a:blip>
          <a:srcRect l="3558" r="8270" b="16884"/>
          <a:stretch>
            <a:fillRect/>
          </a:stretch>
        </p:blipFill>
        <p:spPr bwMode="auto">
          <a:xfrm>
            <a:off x="1219200" y="1840967"/>
            <a:ext cx="71755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136"/>
          <p:cNvSpPr txBox="1">
            <a:spLocks noChangeArrowheads="1"/>
          </p:cNvSpPr>
          <p:nvPr/>
        </p:nvSpPr>
        <p:spPr bwMode="auto">
          <a:xfrm>
            <a:off x="0" y="239713"/>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a:solidFill>
                  <a:srgbClr val="FFFFFF"/>
                </a:solidFill>
                <a:latin typeface="Arial" charset="0"/>
              </a:rPr>
              <a:t>C</a:t>
            </a:r>
            <a:r>
              <a:rPr lang="en-US" sz="3600" dirty="0" smtClean="0">
                <a:solidFill>
                  <a:srgbClr val="FFFFFF"/>
                </a:solidFill>
                <a:latin typeface="Arial" charset="0"/>
              </a:rPr>
              <a:t>onvective </a:t>
            </a:r>
            <a:r>
              <a:rPr lang="en-US" sz="3600" dirty="0">
                <a:solidFill>
                  <a:srgbClr val="FFFFFF"/>
                </a:solidFill>
                <a:latin typeface="Arial" charset="0"/>
              </a:rPr>
              <a:t>cells </a:t>
            </a:r>
            <a:r>
              <a:rPr lang="en-US" sz="3600" dirty="0" smtClean="0">
                <a:solidFill>
                  <a:srgbClr val="FFFFFF"/>
                </a:solidFill>
                <a:latin typeface="Arial" charset="0"/>
              </a:rPr>
              <a:t>generate particles</a:t>
            </a:r>
            <a:br>
              <a:rPr lang="en-US" sz="3600" dirty="0" smtClean="0">
                <a:solidFill>
                  <a:srgbClr val="FFFFFF"/>
                </a:solidFill>
                <a:latin typeface="Arial" charset="0"/>
              </a:rPr>
            </a:br>
            <a:r>
              <a:rPr lang="en-US" sz="3600" dirty="0" smtClean="0">
                <a:solidFill>
                  <a:srgbClr val="FFFFFF"/>
                </a:solidFill>
                <a:latin typeface="Arial" charset="0"/>
              </a:rPr>
              <a:t>Layered flow distributes them</a:t>
            </a:r>
            <a:endParaRPr lang="en-US" sz="3600" dirty="0">
              <a:solidFill>
                <a:srgbClr val="FFFFFF"/>
              </a:solidFill>
              <a:latin typeface="Arial" charset="0"/>
            </a:endParaRPr>
          </a:p>
        </p:txBody>
      </p:sp>
      <p:sp>
        <p:nvSpPr>
          <p:cNvPr id="4" name="TextBox 3"/>
          <p:cNvSpPr txBox="1"/>
          <p:nvPr/>
        </p:nvSpPr>
        <p:spPr>
          <a:xfrm>
            <a:off x="1557338" y="4811179"/>
            <a:ext cx="1198562" cy="646113"/>
          </a:xfrm>
          <a:prstGeom prst="rect">
            <a:avLst/>
          </a:prstGeom>
          <a:solidFill>
            <a:srgbClr val="FFFFFF"/>
          </a:solidFill>
          <a:ln>
            <a:solidFill>
              <a:schemeClr val="tx1"/>
            </a:solidFill>
          </a:ln>
          <a:effectLst>
            <a:outerShdw blurRad="50800" dist="38100" dir="2700000" algn="tl" rotWithShape="0">
              <a:schemeClr val="bg1">
                <a:alpha val="43000"/>
              </a:scheme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sz="1800" smtClean="0">
                <a:solidFill>
                  <a:srgbClr val="000000"/>
                </a:solidFill>
              </a:rPr>
              <a:t>“</a:t>
            </a:r>
            <a:r>
              <a:rPr lang="en-US" sz="1800" smtClean="0">
                <a:solidFill>
                  <a:srgbClr val="000000"/>
                </a:solidFill>
              </a:rPr>
              <a:t>Particle</a:t>
            </a:r>
          </a:p>
          <a:p>
            <a:pPr eaLnBrk="1" hangingPunct="1">
              <a:defRPr/>
            </a:pPr>
            <a:r>
              <a:rPr lang="en-US" sz="1800" smtClean="0">
                <a:solidFill>
                  <a:srgbClr val="000000"/>
                </a:solidFill>
              </a:rPr>
              <a:t>fountains</a:t>
            </a:r>
            <a:r>
              <a:rPr lang="ja-JP" altLang="en-US" sz="1800" smtClean="0">
                <a:solidFill>
                  <a:srgbClr val="000000"/>
                </a:solidFill>
              </a:rPr>
              <a:t>”</a:t>
            </a:r>
            <a:endParaRPr lang="en-US" sz="1800" smtClean="0">
              <a:solidFill>
                <a:srgbClr val="000000"/>
              </a:solidFill>
            </a:endParaRPr>
          </a:p>
        </p:txBody>
      </p:sp>
      <p:cxnSp>
        <p:nvCxnSpPr>
          <p:cNvPr id="95237" name="Curved Connector 5"/>
          <p:cNvCxnSpPr>
            <a:cxnSpLocks noChangeShapeType="1"/>
          </p:cNvCxnSpPr>
          <p:nvPr/>
        </p:nvCxnSpPr>
        <p:spPr bwMode="auto">
          <a:xfrm flipV="1">
            <a:off x="2755900" y="4804829"/>
            <a:ext cx="647700" cy="317500"/>
          </a:xfrm>
          <a:prstGeom prst="curvedConnector3">
            <a:avLst>
              <a:gd name="adj1" fmla="val 50000"/>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6390739" y="5953387"/>
            <a:ext cx="2047668" cy="369332"/>
          </a:xfrm>
          <a:prstGeom prst="rect">
            <a:avLst/>
          </a:prstGeom>
          <a:noFill/>
        </p:spPr>
        <p:txBody>
          <a:bodyPr wrap="none" rtlCol="0">
            <a:spAutoFit/>
          </a:bodyPr>
          <a:lstStyle/>
          <a:p>
            <a:r>
              <a:rPr lang="en-US" dirty="0" err="1" smtClean="0"/>
              <a:t>Yuter</a:t>
            </a:r>
            <a:r>
              <a:rPr lang="en-US" dirty="0"/>
              <a:t> </a:t>
            </a:r>
            <a:r>
              <a:rPr lang="en-US" dirty="0" smtClean="0"/>
              <a:t>&amp; Houze 1995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6258" name="Picture 1" descr="C06F011.tif"/>
          <p:cNvSpPr>
            <a:spLocks noChangeAspect="1"/>
          </p:cNvSpPr>
          <p:nvPr/>
        </p:nvSpPr>
        <p:spPr bwMode="auto">
          <a:xfrm>
            <a:off x="1441450" y="1695450"/>
            <a:ext cx="62611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charset="0"/>
            </a:endParaRPr>
          </a:p>
        </p:txBody>
      </p:sp>
      <p:sp>
        <p:nvSpPr>
          <p:cNvPr id="96259" name="Text Box 136"/>
          <p:cNvSpPr txBox="1">
            <a:spLocks noChangeArrowheads="1"/>
          </p:cNvSpPr>
          <p:nvPr/>
        </p:nvSpPr>
        <p:spPr bwMode="auto">
          <a:xfrm>
            <a:off x="404091" y="2828836"/>
            <a:ext cx="83358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smtClean="0">
                <a:solidFill>
                  <a:srgbClr val="FFFFFF"/>
                </a:solidFill>
                <a:latin typeface="Arial" charset="0"/>
              </a:rPr>
              <a:t>Microphysical processes of precipitation in an MCS</a:t>
            </a:r>
            <a:endParaRPr lang="en-US" sz="360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97282" name="Group 7"/>
          <p:cNvGrpSpPr>
            <a:grpSpLocks/>
          </p:cNvGrpSpPr>
          <p:nvPr/>
        </p:nvGrpSpPr>
        <p:grpSpPr bwMode="auto">
          <a:xfrm>
            <a:off x="769938" y="1184802"/>
            <a:ext cx="7696622" cy="5645150"/>
            <a:chOff x="769751" y="1048661"/>
            <a:chExt cx="7696200" cy="5646015"/>
          </a:xfrm>
        </p:grpSpPr>
        <p:sp>
          <p:nvSpPr>
            <p:cNvPr id="97284" name="Picture 1" descr="C06F011.tif"/>
            <p:cNvSpPr>
              <a:spLocks noChangeAspect="1"/>
            </p:cNvSpPr>
            <p:nvPr/>
          </p:nvSpPr>
          <p:spPr bwMode="auto">
            <a:xfrm>
              <a:off x="1441450" y="1823730"/>
              <a:ext cx="62611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charset="0"/>
              </a:endParaRPr>
            </a:p>
          </p:txBody>
        </p:sp>
        <p:pic>
          <p:nvPicPr>
            <p:cNvPr id="9728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751" y="1048661"/>
              <a:ext cx="7696200" cy="564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Box 3"/>
            <p:cNvSpPr txBox="1">
              <a:spLocks noChangeArrowheads="1"/>
            </p:cNvSpPr>
            <p:nvPr/>
          </p:nvSpPr>
          <p:spPr bwMode="auto">
            <a:xfrm>
              <a:off x="5992790" y="6321911"/>
              <a:ext cx="2447772" cy="36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C0019"/>
                  </a:solidFill>
                </a:rPr>
                <a:t>Rowe and Houze (2014)</a:t>
              </a:r>
            </a:p>
          </p:txBody>
        </p:sp>
        <p:sp>
          <p:nvSpPr>
            <p:cNvPr id="97287" name="Rectangle 6"/>
            <p:cNvSpPr>
              <a:spLocks noChangeArrowheads="1"/>
            </p:cNvSpPr>
            <p:nvPr/>
          </p:nvSpPr>
          <p:spPr bwMode="auto">
            <a:xfrm>
              <a:off x="2605557" y="1686470"/>
              <a:ext cx="746316" cy="693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sp>
          <p:nvSpPr>
            <p:cNvPr id="97288" name="TextBox 5"/>
            <p:cNvSpPr txBox="1">
              <a:spLocks noChangeArrowheads="1"/>
            </p:cNvSpPr>
            <p:nvPr/>
          </p:nvSpPr>
          <p:spPr bwMode="auto">
            <a:xfrm>
              <a:off x="1962861" y="1488014"/>
              <a:ext cx="158949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Wet aggregates</a:t>
              </a:r>
            </a:p>
            <a:p>
              <a:pPr eaLnBrk="1" hangingPunct="1"/>
              <a:r>
                <a:rPr lang="en-US" sz="1600">
                  <a:solidFill>
                    <a:srgbClr val="3679B7"/>
                  </a:solidFill>
                </a:rPr>
                <a:t>Dry aggregates</a:t>
              </a:r>
            </a:p>
            <a:p>
              <a:pPr eaLnBrk="1" hangingPunct="1"/>
              <a:r>
                <a:rPr lang="en-US" sz="1600">
                  <a:solidFill>
                    <a:srgbClr val="59B62E"/>
                  </a:solidFill>
                </a:rPr>
                <a:t>Non-oriented ice</a:t>
              </a:r>
            </a:p>
            <a:p>
              <a:pPr eaLnBrk="1" hangingPunct="1"/>
              <a:r>
                <a:rPr lang="en-US" sz="1600">
                  <a:solidFill>
                    <a:srgbClr val="FC0019"/>
                  </a:solidFill>
                </a:rPr>
                <a:t>Graupel</a:t>
              </a:r>
            </a:p>
          </p:txBody>
        </p:sp>
        <p:sp>
          <p:nvSpPr>
            <p:cNvPr id="97289" name="Rectangle 9"/>
            <p:cNvSpPr>
              <a:spLocks noChangeArrowheads="1"/>
            </p:cNvSpPr>
            <p:nvPr/>
          </p:nvSpPr>
          <p:spPr bwMode="auto">
            <a:xfrm>
              <a:off x="5036183" y="1668648"/>
              <a:ext cx="746316" cy="693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sp>
          <p:nvSpPr>
            <p:cNvPr id="97290" name="Rectangle 10"/>
            <p:cNvSpPr>
              <a:spLocks noChangeArrowheads="1"/>
            </p:cNvSpPr>
            <p:nvPr/>
          </p:nvSpPr>
          <p:spPr bwMode="auto">
            <a:xfrm>
              <a:off x="7318228" y="1705599"/>
              <a:ext cx="746316" cy="69398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latin typeface="Arial" charset="0"/>
              </a:endParaRPr>
            </a:p>
          </p:txBody>
        </p:sp>
      </p:grpSp>
      <p:sp>
        <p:nvSpPr>
          <p:cNvPr id="97283" name="TextBox 8"/>
          <p:cNvSpPr txBox="1">
            <a:spLocks noChangeArrowheads="1"/>
          </p:cNvSpPr>
          <p:nvPr/>
        </p:nvSpPr>
        <p:spPr bwMode="auto">
          <a:xfrm>
            <a:off x="0" y="10318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dirty="0">
                <a:solidFill>
                  <a:schemeClr val="bg1"/>
                </a:solidFill>
              </a:rPr>
              <a:t>Microphysics of hydrometeors in MCSs from </a:t>
            </a:r>
            <a:r>
              <a:rPr lang="en-US" sz="2800" dirty="0" err="1">
                <a:solidFill>
                  <a:schemeClr val="bg1"/>
                </a:solidFill>
              </a:rPr>
              <a:t>polarimeteric</a:t>
            </a:r>
            <a:r>
              <a:rPr lang="en-US" sz="2800" dirty="0">
                <a:solidFill>
                  <a:schemeClr val="bg1"/>
                </a:solidFill>
              </a:rPr>
              <a:t> radar over the Indian Ocean</a:t>
            </a:r>
          </a:p>
        </p:txBody>
      </p:sp>
      <p:cxnSp>
        <p:nvCxnSpPr>
          <p:cNvPr id="3" name="Straight Connector 2"/>
          <p:cNvCxnSpPr/>
          <p:nvPr/>
        </p:nvCxnSpPr>
        <p:spPr bwMode="auto">
          <a:xfrm>
            <a:off x="2703770" y="3844856"/>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5041034" y="3844856"/>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7323677" y="3844856"/>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2705961" y="6250257"/>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5043225" y="6250257"/>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7325868" y="6250257"/>
            <a:ext cx="3004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2828836"/>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Feedbacks to the large-scale</a:t>
            </a:r>
            <a:endParaRPr lang="en-US" sz="3600" b="1" dirty="0">
              <a:solidFill>
                <a:srgbClr val="F2F2F2"/>
              </a:solidFill>
              <a:latin typeface="Arial" charset="0"/>
            </a:endParaRPr>
          </a:p>
        </p:txBody>
      </p:sp>
    </p:spTree>
    <p:extLst>
      <p:ext uri="{BB962C8B-B14F-4D97-AF65-F5344CB8AC3E}">
        <p14:creationId xmlns:p14="http://schemas.microsoft.com/office/powerpoint/2010/main" val="1175845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9330" name="Rectangle 25"/>
          <p:cNvSpPr>
            <a:spLocks noChangeArrowheads="1"/>
          </p:cNvSpPr>
          <p:nvPr/>
        </p:nvSpPr>
        <p:spPr bwMode="auto">
          <a:xfrm>
            <a:off x="1638300" y="1104900"/>
            <a:ext cx="5651500" cy="5283200"/>
          </a:xfrm>
          <a:prstGeom prst="rect">
            <a:avLst/>
          </a:prstGeom>
          <a:solidFill>
            <a:srgbClr val="FFFFFF"/>
          </a:solidFill>
          <a:ln w="38100">
            <a:solidFill>
              <a:srgbClr val="404040"/>
            </a:solidFill>
            <a:round/>
            <a:headEnd/>
            <a:tailEnd/>
          </a:ln>
        </p:spPr>
        <p:txBody>
          <a:bodyPr/>
          <a:lstStyle/>
          <a:p>
            <a:pPr defTabSz="914400"/>
            <a:endParaRPr lang="en-US" b="1">
              <a:solidFill>
                <a:srgbClr val="000000"/>
              </a:solidFill>
              <a:latin typeface="Arial" charset="0"/>
            </a:endParaRPr>
          </a:p>
        </p:txBody>
      </p:sp>
      <p:pic>
        <p:nvPicPr>
          <p:cNvPr id="99331"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r="17081"/>
          <a:stretch>
            <a:fillRect/>
          </a:stretch>
        </p:blipFill>
        <p:spPr>
          <a:xfrm>
            <a:off x="1739900" y="1196975"/>
            <a:ext cx="5118100" cy="5105400"/>
          </a:xfrm>
        </p:spPr>
      </p:pic>
      <p:sp>
        <p:nvSpPr>
          <p:cNvPr id="99332" name="Text Box 3"/>
          <p:cNvSpPr txBox="1">
            <a:spLocks noChangeArrowheads="1"/>
          </p:cNvSpPr>
          <p:nvPr/>
        </p:nvSpPr>
        <p:spPr bwMode="auto">
          <a:xfrm>
            <a:off x="7543800" y="6273800"/>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2000">
                <a:solidFill>
                  <a:srgbClr val="000000"/>
                </a:solidFill>
                <a:latin typeface="Arial" charset="0"/>
              </a:rPr>
              <a:t>Houze 1982</a:t>
            </a:r>
          </a:p>
        </p:txBody>
      </p:sp>
      <p:sp>
        <p:nvSpPr>
          <p:cNvPr id="99333" name="Text Box 4"/>
          <p:cNvSpPr txBox="1">
            <a:spLocks noChangeArrowheads="1"/>
          </p:cNvSpPr>
          <p:nvPr/>
        </p:nvSpPr>
        <p:spPr bwMode="auto">
          <a:xfrm>
            <a:off x="0" y="18676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2800" dirty="0">
                <a:solidFill>
                  <a:srgbClr val="FFFFFF"/>
                </a:solidFill>
                <a:latin typeface="Arial" charset="0"/>
              </a:rPr>
              <a:t>Heating &amp; Cooling Processes in an MCS</a:t>
            </a:r>
          </a:p>
        </p:txBody>
      </p:sp>
      <p:grpSp>
        <p:nvGrpSpPr>
          <p:cNvPr id="99334" name="Group 28"/>
          <p:cNvGrpSpPr>
            <a:grpSpLocks/>
          </p:cNvGrpSpPr>
          <p:nvPr/>
        </p:nvGrpSpPr>
        <p:grpSpPr bwMode="auto">
          <a:xfrm>
            <a:off x="2476500" y="1244600"/>
            <a:ext cx="4660900" cy="5045075"/>
            <a:chOff x="2209800" y="1130299"/>
            <a:chExt cx="4660900" cy="5045075"/>
          </a:xfrm>
        </p:grpSpPr>
        <p:pic>
          <p:nvPicPr>
            <p:cNvPr id="99338" name="Picture 4" descr="MCSfligp.tif"/>
            <p:cNvPicPr>
              <a:picLocks noChangeAspect="1"/>
            </p:cNvPicPr>
            <p:nvPr/>
          </p:nvPicPr>
          <p:blipFill>
            <a:blip r:embed="rId5">
              <a:extLst>
                <a:ext uri="{28A0092B-C50C-407E-A947-70E740481C1C}">
                  <a14:useLocalDpi xmlns:a14="http://schemas.microsoft.com/office/drawing/2010/main" val="0"/>
                </a:ext>
              </a:extLst>
            </a:blip>
            <a:srcRect l="13318" r="12907"/>
            <a:stretch>
              <a:fillRect/>
            </a:stretch>
          </p:blipFill>
          <p:spPr bwMode="auto">
            <a:xfrm>
              <a:off x="2298700" y="1130299"/>
              <a:ext cx="45720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9" name="Group 27"/>
            <p:cNvGrpSpPr>
              <a:grpSpLocks/>
            </p:cNvGrpSpPr>
            <p:nvPr/>
          </p:nvGrpSpPr>
          <p:grpSpPr bwMode="auto">
            <a:xfrm>
              <a:off x="3429000" y="2749747"/>
              <a:ext cx="2463800" cy="3374173"/>
              <a:chOff x="3429000" y="2749747"/>
              <a:chExt cx="2463800" cy="3374173"/>
            </a:xfrm>
          </p:grpSpPr>
          <p:sp>
            <p:nvSpPr>
              <p:cNvPr id="99347" name="Rectangle 7"/>
              <p:cNvSpPr>
                <a:spLocks noChangeArrowheads="1"/>
              </p:cNvSpPr>
              <p:nvPr/>
            </p:nvSpPr>
            <p:spPr bwMode="auto">
              <a:xfrm>
                <a:off x="4032722" y="2749747"/>
                <a:ext cx="523730" cy="261881"/>
              </a:xfrm>
              <a:prstGeom prst="rect">
                <a:avLst/>
              </a:prstGeom>
              <a:solidFill>
                <a:srgbClr val="E4E5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8" name="TextBox 6"/>
              <p:cNvSpPr txBox="1">
                <a:spLocks noChangeArrowheads="1"/>
              </p:cNvSpPr>
              <p:nvPr/>
            </p:nvSpPr>
            <p:spPr bwMode="auto">
              <a:xfrm>
                <a:off x="3758414" y="2813398"/>
                <a:ext cx="11541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Deposition</a:t>
                </a:r>
              </a:p>
            </p:txBody>
          </p:sp>
          <p:sp>
            <p:nvSpPr>
              <p:cNvPr id="99349" name="Rectangle 10"/>
              <p:cNvSpPr>
                <a:spLocks noChangeArrowheads="1"/>
              </p:cNvSpPr>
              <p:nvPr/>
            </p:nvSpPr>
            <p:spPr bwMode="auto">
              <a:xfrm>
                <a:off x="3940175" y="3794125"/>
                <a:ext cx="695325" cy="206375"/>
              </a:xfrm>
              <a:prstGeom prst="rect">
                <a:avLst/>
              </a:prstGeom>
              <a:solidFill>
                <a:srgbClr val="B5B7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0" name="TextBox 8"/>
              <p:cNvSpPr txBox="1">
                <a:spLocks noChangeArrowheads="1"/>
              </p:cNvSpPr>
              <p:nvPr/>
            </p:nvSpPr>
            <p:spPr bwMode="auto">
              <a:xfrm>
                <a:off x="3905250" y="3733800"/>
                <a:ext cx="898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Melting</a:t>
                </a:r>
              </a:p>
            </p:txBody>
          </p:sp>
          <p:sp>
            <p:nvSpPr>
              <p:cNvPr id="99351" name="Rectangle 12"/>
              <p:cNvSpPr>
                <a:spLocks noChangeArrowheads="1"/>
              </p:cNvSpPr>
              <p:nvPr/>
            </p:nvSpPr>
            <p:spPr bwMode="auto">
              <a:xfrm>
                <a:off x="3810000" y="4206875"/>
                <a:ext cx="914400" cy="276225"/>
              </a:xfrm>
              <a:prstGeom prst="rect">
                <a:avLst/>
              </a:prstGeom>
              <a:solidFill>
                <a:srgbClr val="B5B7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2" name="TextBox 11"/>
              <p:cNvSpPr txBox="1">
                <a:spLocks noChangeArrowheads="1"/>
              </p:cNvSpPr>
              <p:nvPr/>
            </p:nvSpPr>
            <p:spPr bwMode="auto">
              <a:xfrm>
                <a:off x="3711575" y="4191000"/>
                <a:ext cx="13620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Evaporation</a:t>
                </a:r>
              </a:p>
            </p:txBody>
          </p:sp>
          <p:sp>
            <p:nvSpPr>
              <p:cNvPr id="99353" name="Rectangle 14"/>
              <p:cNvSpPr>
                <a:spLocks noChangeArrowheads="1"/>
              </p:cNvSpPr>
              <p:nvPr/>
            </p:nvSpPr>
            <p:spPr bwMode="auto">
              <a:xfrm>
                <a:off x="3429000" y="5727700"/>
                <a:ext cx="2463800" cy="38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4" name="TextBox 13"/>
              <p:cNvSpPr txBox="1">
                <a:spLocks noChangeArrowheads="1"/>
              </p:cNvSpPr>
              <p:nvPr/>
            </p:nvSpPr>
            <p:spPr bwMode="auto">
              <a:xfrm>
                <a:off x="4622800" y="5600700"/>
                <a:ext cx="1154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Convective precipitation</a:t>
                </a:r>
              </a:p>
            </p:txBody>
          </p:sp>
          <p:sp>
            <p:nvSpPr>
              <p:cNvPr id="99355" name="TextBox 15"/>
              <p:cNvSpPr txBox="1">
                <a:spLocks noChangeArrowheads="1"/>
              </p:cNvSpPr>
              <p:nvPr/>
            </p:nvSpPr>
            <p:spPr bwMode="auto">
              <a:xfrm>
                <a:off x="3517900" y="5600700"/>
                <a:ext cx="1154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Stratiform precipitation</a:t>
                </a:r>
              </a:p>
            </p:txBody>
          </p:sp>
          <p:sp>
            <p:nvSpPr>
              <p:cNvPr id="99356" name="Rectangle 16"/>
              <p:cNvSpPr>
                <a:spLocks noChangeArrowheads="1"/>
              </p:cNvSpPr>
              <p:nvPr/>
            </p:nvSpPr>
            <p:spPr bwMode="auto">
              <a:xfrm>
                <a:off x="3758414" y="4775200"/>
                <a:ext cx="1842286" cy="2667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57" name="TextBox 17"/>
              <p:cNvSpPr txBox="1">
                <a:spLocks noChangeArrowheads="1"/>
              </p:cNvSpPr>
              <p:nvPr/>
            </p:nvSpPr>
            <p:spPr bwMode="auto">
              <a:xfrm>
                <a:off x="4889500" y="4800600"/>
                <a:ext cx="6735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30 km</a:t>
                </a:r>
              </a:p>
            </p:txBody>
          </p:sp>
          <p:sp>
            <p:nvSpPr>
              <p:cNvPr id="99358" name="TextBox 18"/>
              <p:cNvSpPr txBox="1">
                <a:spLocks noChangeArrowheads="1"/>
              </p:cNvSpPr>
              <p:nvPr/>
            </p:nvSpPr>
            <p:spPr bwMode="auto">
              <a:xfrm>
                <a:off x="3886200" y="4800600"/>
                <a:ext cx="773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125 km</a:t>
                </a:r>
              </a:p>
            </p:txBody>
          </p:sp>
        </p:grpSp>
        <p:grpSp>
          <p:nvGrpSpPr>
            <p:cNvPr id="99340" name="Group 26"/>
            <p:cNvGrpSpPr>
              <a:grpSpLocks/>
            </p:cNvGrpSpPr>
            <p:nvPr/>
          </p:nvGrpSpPr>
          <p:grpSpPr bwMode="auto">
            <a:xfrm>
              <a:off x="2209800" y="1219200"/>
              <a:ext cx="1013763" cy="3396734"/>
              <a:chOff x="2209800" y="1219200"/>
              <a:chExt cx="1013763" cy="3396734"/>
            </a:xfrm>
          </p:grpSpPr>
          <p:sp>
            <p:nvSpPr>
              <p:cNvPr id="99341" name="TextBox 19"/>
              <p:cNvSpPr txBox="1">
                <a:spLocks noChangeArrowheads="1"/>
              </p:cNvSpPr>
              <p:nvPr/>
            </p:nvSpPr>
            <p:spPr bwMode="auto">
              <a:xfrm>
                <a:off x="2667000" y="1219200"/>
                <a:ext cx="556563"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SW</a:t>
                </a:r>
              </a:p>
            </p:txBody>
          </p:sp>
          <p:sp>
            <p:nvSpPr>
              <p:cNvPr id="99342" name="Rectangle 21"/>
              <p:cNvSpPr>
                <a:spLocks noChangeArrowheads="1"/>
              </p:cNvSpPr>
              <p:nvPr/>
            </p:nvSpPr>
            <p:spPr bwMode="auto">
              <a:xfrm>
                <a:off x="2298700" y="1588532"/>
                <a:ext cx="520700" cy="24026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3" name="Rectangle 22"/>
              <p:cNvSpPr>
                <a:spLocks noChangeArrowheads="1"/>
              </p:cNvSpPr>
              <p:nvPr/>
            </p:nvSpPr>
            <p:spPr bwMode="auto">
              <a:xfrm>
                <a:off x="2209800" y="3048000"/>
                <a:ext cx="520700" cy="24026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4" name="Rectangle 23"/>
              <p:cNvSpPr>
                <a:spLocks noChangeArrowheads="1"/>
              </p:cNvSpPr>
              <p:nvPr/>
            </p:nvSpPr>
            <p:spPr bwMode="auto">
              <a:xfrm>
                <a:off x="2559050" y="4191000"/>
                <a:ext cx="520700" cy="24026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000000"/>
                  </a:solidFill>
                  <a:latin typeface="Arial" charset="0"/>
                </a:endParaRPr>
              </a:p>
            </p:txBody>
          </p:sp>
          <p:sp>
            <p:nvSpPr>
              <p:cNvPr id="99345" name="TextBox 20"/>
              <p:cNvSpPr txBox="1">
                <a:spLocks noChangeArrowheads="1"/>
              </p:cNvSpPr>
              <p:nvPr/>
            </p:nvSpPr>
            <p:spPr bwMode="auto">
              <a:xfrm>
                <a:off x="2298700" y="3103602"/>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LW</a:t>
                </a:r>
              </a:p>
            </p:txBody>
          </p:sp>
          <p:sp>
            <p:nvSpPr>
              <p:cNvPr id="99346" name="TextBox 24"/>
              <p:cNvSpPr txBox="1">
                <a:spLocks noChangeArrowheads="1"/>
              </p:cNvSpPr>
              <p:nvPr/>
            </p:nvSpPr>
            <p:spPr bwMode="auto">
              <a:xfrm>
                <a:off x="2650559" y="4246602"/>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LW</a:t>
                </a:r>
              </a:p>
            </p:txBody>
          </p:sp>
        </p:grpSp>
      </p:grpSp>
      <p:sp>
        <p:nvSpPr>
          <p:cNvPr id="28" name="TextBox 27"/>
          <p:cNvSpPr txBox="1"/>
          <p:nvPr/>
        </p:nvSpPr>
        <p:spPr>
          <a:xfrm>
            <a:off x="6451600" y="3278188"/>
            <a:ext cx="2120900" cy="923330"/>
          </a:xfrm>
          <a:prstGeom prst="rect">
            <a:avLst/>
          </a:prstGeom>
          <a:solidFill>
            <a:srgbClr val="FFFFFF"/>
          </a:solidFill>
          <a:ln w="38100" cap="flat" cmpd="sng" algn="ctr">
            <a:solidFill>
              <a:srgbClr val="071189"/>
            </a:solidFill>
            <a:prstDash val="solid"/>
            <a:round/>
            <a:headEnd type="none" w="med" len="med"/>
            <a:tailEnd type="none" w="med" len="med"/>
          </a:ln>
          <a:effectLst>
            <a:outerShdw blurRad="50800" dist="38100" dir="2700000" algn="tl" rotWithShape="0">
              <a:schemeClr val="tx1">
                <a:lumMod val="50000"/>
                <a:alpha val="43000"/>
              </a:schemeClr>
            </a:outerShdw>
          </a:effectLst>
        </p:spPr>
        <p:txBody>
          <a:bodyPr>
            <a:spAutoFit/>
          </a:bodyPr>
          <a:lstStyle/>
          <a:p>
            <a:pPr algn="ctr">
              <a:defRPr/>
            </a:pPr>
            <a:r>
              <a:rPr lang="en-US" dirty="0" smtClean="0">
                <a:solidFill>
                  <a:srgbClr val="000000"/>
                </a:solidFill>
                <a:latin typeface="Arial" pitchFamily="-111" charset="0"/>
                <a:ea typeface="ＭＳ Ｐゴシック" pitchFamily="-111" charset="-128"/>
                <a:cs typeface="ＭＳ Ｐゴシック" pitchFamily="-111" charset="-128"/>
              </a:rPr>
              <a:t>Net heating weighted to upper troposphere</a:t>
            </a:r>
            <a:endParaRPr lang="en-US" dirty="0">
              <a:solidFill>
                <a:srgbClr val="000000"/>
              </a:solidFill>
              <a:latin typeface="Arial" pitchFamily="-111" charset="0"/>
              <a:ea typeface="ＭＳ Ｐゴシック" pitchFamily="-111" charset="-128"/>
              <a:cs typeface="ＭＳ Ｐゴシック" pitchFamily="-111" charset="-128"/>
            </a:endParaRPr>
          </a:p>
        </p:txBody>
      </p:sp>
      <p:sp>
        <p:nvSpPr>
          <p:cNvPr id="99336" name="Freeform 28"/>
          <p:cNvSpPr>
            <a:spLocks noChangeArrowheads="1"/>
          </p:cNvSpPr>
          <p:nvPr/>
        </p:nvSpPr>
        <p:spPr bwMode="auto">
          <a:xfrm>
            <a:off x="2768600" y="1854200"/>
            <a:ext cx="3771900" cy="2857500"/>
          </a:xfrm>
          <a:custGeom>
            <a:avLst/>
            <a:gdLst>
              <a:gd name="T0" fmla="*/ 0 w 3771900"/>
              <a:gd name="T1" fmla="*/ 215900 h 2857500"/>
              <a:gd name="T2" fmla="*/ 0 w 3771900"/>
              <a:gd name="T3" fmla="*/ 1155700 h 2857500"/>
              <a:gd name="T4" fmla="*/ 939800 w 3771900"/>
              <a:gd name="T5" fmla="*/ 1181100 h 2857500"/>
              <a:gd name="T6" fmla="*/ 939800 w 3771900"/>
              <a:gd name="T7" fmla="*/ 1943100 h 2857500"/>
              <a:gd name="T8" fmla="*/ 2578100 w 3771900"/>
              <a:gd name="T9" fmla="*/ 1930400 h 2857500"/>
              <a:gd name="T10" fmla="*/ 2578100 w 3771900"/>
              <a:gd name="T11" fmla="*/ 2857500 h 2857500"/>
              <a:gd name="T12" fmla="*/ 2832100 w 3771900"/>
              <a:gd name="T13" fmla="*/ 2857500 h 2857500"/>
              <a:gd name="T14" fmla="*/ 2844800 w 3771900"/>
              <a:gd name="T15" fmla="*/ 1168400 h 2857500"/>
              <a:gd name="T16" fmla="*/ 3759200 w 3771900"/>
              <a:gd name="T17" fmla="*/ 1168400 h 2857500"/>
              <a:gd name="T18" fmla="*/ 3771900 w 3771900"/>
              <a:gd name="T19" fmla="*/ 215900 h 2857500"/>
              <a:gd name="T20" fmla="*/ 2832100 w 3771900"/>
              <a:gd name="T21" fmla="*/ 228600 h 2857500"/>
              <a:gd name="T22" fmla="*/ 2794000 w 3771900"/>
              <a:gd name="T23" fmla="*/ 114300 h 2857500"/>
              <a:gd name="T24" fmla="*/ 2794000 w 3771900"/>
              <a:gd name="T25" fmla="*/ 114300 h 2857500"/>
              <a:gd name="T26" fmla="*/ 2705100 w 3771900"/>
              <a:gd name="T27" fmla="*/ 0 h 2857500"/>
              <a:gd name="T28" fmla="*/ 2705100 w 3771900"/>
              <a:gd name="T29" fmla="*/ 0 h 2857500"/>
              <a:gd name="T30" fmla="*/ 2628900 w 3771900"/>
              <a:gd name="T31" fmla="*/ 38100 h 2857500"/>
              <a:gd name="T32" fmla="*/ 2628900 w 3771900"/>
              <a:gd name="T33" fmla="*/ 38100 h 2857500"/>
              <a:gd name="T34" fmla="*/ 2590800 w 3771900"/>
              <a:gd name="T35" fmla="*/ 165100 h 2857500"/>
              <a:gd name="T36" fmla="*/ 2590800 w 3771900"/>
              <a:gd name="T37" fmla="*/ 165100 h 2857500"/>
              <a:gd name="T38" fmla="*/ 2590800 w 3771900"/>
              <a:gd name="T39" fmla="*/ 165100 h 2857500"/>
              <a:gd name="T40" fmla="*/ 2552700 w 3771900"/>
              <a:gd name="T41" fmla="*/ 228600 h 2857500"/>
              <a:gd name="T42" fmla="*/ 0 w 3771900"/>
              <a:gd name="T43" fmla="*/ 215900 h 28575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71900"/>
              <a:gd name="T67" fmla="*/ 0 h 2857500"/>
              <a:gd name="T68" fmla="*/ 3771900 w 3771900"/>
              <a:gd name="T69" fmla="*/ 2857500 h 28575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71900" h="2857500">
                <a:moveTo>
                  <a:pt x="0" y="215900"/>
                </a:moveTo>
                <a:lnTo>
                  <a:pt x="0" y="1155700"/>
                </a:lnTo>
                <a:lnTo>
                  <a:pt x="939800" y="1181100"/>
                </a:lnTo>
                <a:lnTo>
                  <a:pt x="939800" y="1943100"/>
                </a:lnTo>
                <a:lnTo>
                  <a:pt x="2578100" y="1930400"/>
                </a:lnTo>
                <a:lnTo>
                  <a:pt x="2578100" y="2857500"/>
                </a:lnTo>
                <a:lnTo>
                  <a:pt x="2832100" y="2857500"/>
                </a:lnTo>
                <a:cubicBezTo>
                  <a:pt x="2836333" y="2294467"/>
                  <a:pt x="2844800" y="1168400"/>
                  <a:pt x="2844800" y="1168400"/>
                </a:cubicBezTo>
                <a:lnTo>
                  <a:pt x="3759200" y="1168400"/>
                </a:lnTo>
                <a:lnTo>
                  <a:pt x="3771900" y="215900"/>
                </a:lnTo>
                <a:lnTo>
                  <a:pt x="2832100" y="228600"/>
                </a:lnTo>
                <a:lnTo>
                  <a:pt x="2794000" y="114300"/>
                </a:lnTo>
                <a:lnTo>
                  <a:pt x="2705100" y="0"/>
                </a:lnTo>
                <a:lnTo>
                  <a:pt x="2628900" y="38100"/>
                </a:lnTo>
                <a:lnTo>
                  <a:pt x="2590800" y="165100"/>
                </a:lnTo>
                <a:lnTo>
                  <a:pt x="2552700" y="228600"/>
                </a:lnTo>
                <a:lnTo>
                  <a:pt x="0" y="215900"/>
                </a:lnTo>
                <a:close/>
              </a:path>
            </a:pathLst>
          </a:custGeom>
          <a:noFill/>
          <a:ln w="38100">
            <a:solidFill>
              <a:srgbClr val="07118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37" name="TextBox 29"/>
          <p:cNvSpPr txBox="1">
            <a:spLocks noChangeArrowheads="1"/>
          </p:cNvSpPr>
          <p:nvPr/>
        </p:nvSpPr>
        <p:spPr bwMode="auto">
          <a:xfrm>
            <a:off x="5765800" y="2400300"/>
            <a:ext cx="65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rPr>
              <a:t>Cloud</a:t>
            </a:r>
          </a:p>
        </p:txBody>
      </p:sp>
      <p:sp>
        <p:nvSpPr>
          <p:cNvPr id="2" name="TextBox 1"/>
          <p:cNvSpPr txBox="1"/>
          <p:nvPr/>
        </p:nvSpPr>
        <p:spPr>
          <a:xfrm>
            <a:off x="7535759" y="6300252"/>
            <a:ext cx="1292504" cy="369332"/>
          </a:xfrm>
          <a:prstGeom prst="rect">
            <a:avLst/>
          </a:prstGeom>
          <a:noFill/>
        </p:spPr>
        <p:txBody>
          <a:bodyPr wrap="none" rtlCol="0">
            <a:spAutoFit/>
          </a:bodyPr>
          <a:lstStyle/>
          <a:p>
            <a:r>
              <a:rPr lang="en-US" dirty="0" smtClean="0"/>
              <a:t>Houze 1982</a:t>
            </a:r>
            <a:endParaRPr lang="en-US" dirty="0"/>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15138"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143000" y="689670"/>
            <a:ext cx="7239000" cy="5988050"/>
          </a:xfrm>
        </p:spPr>
      </p:pic>
      <p:sp>
        <p:nvSpPr>
          <p:cNvPr id="1115139" name="Text Box 3"/>
          <p:cNvSpPr txBox="1">
            <a:spLocks noChangeArrowheads="1"/>
          </p:cNvSpPr>
          <p:nvPr/>
        </p:nvSpPr>
        <p:spPr bwMode="auto">
          <a:xfrm>
            <a:off x="6858000" y="6252270"/>
            <a:ext cx="1301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r>
              <a:rPr lang="en-US" sz="1600" b="1" smtClean="0">
                <a:solidFill>
                  <a:srgbClr val="000000"/>
                </a:solidFill>
                <a:latin typeface="Arial" charset="0"/>
              </a:rPr>
              <a:t>Houze 1982</a:t>
            </a:r>
          </a:p>
        </p:txBody>
      </p:sp>
      <p:sp>
        <p:nvSpPr>
          <p:cNvPr id="1115140" name="Text Box 4"/>
          <p:cNvSpPr txBox="1">
            <a:spLocks noChangeArrowheads="1"/>
          </p:cNvSpPr>
          <p:nvPr/>
        </p:nvSpPr>
        <p:spPr bwMode="auto">
          <a:xfrm>
            <a:off x="0" y="82203"/>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a:r>
              <a:rPr lang="en-US" sz="2800" b="1" dirty="0" smtClean="0">
                <a:solidFill>
                  <a:srgbClr val="FFFFFF"/>
                </a:solidFill>
                <a:effectLst>
                  <a:outerShdw blurRad="38100" dist="38100" dir="2700000" algn="tl">
                    <a:srgbClr val="000000"/>
                  </a:outerShdw>
                </a:effectLst>
                <a:latin typeface="Arial" charset="0"/>
              </a:rPr>
              <a:t>Momentum redistribution by MCS</a:t>
            </a:r>
          </a:p>
        </p:txBody>
      </p:sp>
      <p:grpSp>
        <p:nvGrpSpPr>
          <p:cNvPr id="3" name="Group 2"/>
          <p:cNvGrpSpPr/>
          <p:nvPr/>
        </p:nvGrpSpPr>
        <p:grpSpPr>
          <a:xfrm>
            <a:off x="1947341" y="1572320"/>
            <a:ext cx="5909731" cy="3564468"/>
            <a:chOff x="1947341" y="1572320"/>
            <a:chExt cx="5909731" cy="3564468"/>
          </a:xfrm>
        </p:grpSpPr>
        <p:graphicFrame>
          <p:nvGraphicFramePr>
            <p:cNvPr id="2" name="Diagram 1"/>
            <p:cNvGraphicFramePr/>
            <p:nvPr>
              <p:extLst>
                <p:ext uri="{D42A27DB-BD31-4B8C-83A1-F6EECF244321}">
                  <p14:modId xmlns:p14="http://schemas.microsoft.com/office/powerpoint/2010/main" val="1517825797"/>
                </p:ext>
              </p:extLst>
            </p:nvPr>
          </p:nvGraphicFramePr>
          <p:xfrm>
            <a:off x="1947341" y="4069987"/>
            <a:ext cx="1507059" cy="10668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p:cNvGraphicFramePr/>
            <p:nvPr>
              <p:extLst>
                <p:ext uri="{D42A27DB-BD31-4B8C-83A1-F6EECF244321}">
                  <p14:modId xmlns:p14="http://schemas.microsoft.com/office/powerpoint/2010/main" val="1728485289"/>
                </p:ext>
              </p:extLst>
            </p:nvPr>
          </p:nvGraphicFramePr>
          <p:xfrm>
            <a:off x="6163745" y="2575038"/>
            <a:ext cx="1693327" cy="6850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29000" y="1572320"/>
              <a:ext cx="838200" cy="3429000"/>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5"/>
            <p:cNvPicPr>
              <a:picLocks noChangeAspect="1" noChangeArrowheads="1"/>
            </p:cNvPicPr>
            <p:nvPr/>
          </p:nvPicPr>
          <p:blipFill>
            <a:blip r:embed="rId16">
              <a:extLst>
                <a:ext uri="{28A0092B-C50C-407E-A947-70E740481C1C}">
                  <a14:useLocalDpi xmlns:a14="http://schemas.microsoft.com/office/drawing/2010/main" val="0"/>
                </a:ext>
              </a:extLst>
            </a:blip>
            <a:srcRect r="30148"/>
            <a:stretch>
              <a:fillRect/>
            </a:stretch>
          </p:blipFill>
          <p:spPr bwMode="auto">
            <a:xfrm>
              <a:off x="4343400" y="1572320"/>
              <a:ext cx="1828800" cy="3429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353270873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2828836"/>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Interaction with the humidity environment</a:t>
            </a:r>
            <a:endParaRPr lang="en-US" sz="3600" b="1" dirty="0">
              <a:solidFill>
                <a:srgbClr val="F2F2F2"/>
              </a:solidFill>
              <a:latin typeface="Arial" charset="0"/>
            </a:endParaRPr>
          </a:p>
        </p:txBody>
      </p:sp>
    </p:spTree>
    <p:extLst>
      <p:ext uri="{BB962C8B-B14F-4D97-AF65-F5344CB8AC3E}">
        <p14:creationId xmlns:p14="http://schemas.microsoft.com/office/powerpoint/2010/main" val="30925143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6813" y="1118124"/>
            <a:ext cx="8390375" cy="4726806"/>
            <a:chOff x="640446" y="423309"/>
            <a:chExt cx="8390375" cy="4726806"/>
          </a:xfrm>
        </p:grpSpPr>
        <p:sp>
          <p:nvSpPr>
            <p:cNvPr id="4" name="Rectangle 3"/>
            <p:cNvSpPr/>
            <p:nvPr/>
          </p:nvSpPr>
          <p:spPr>
            <a:xfrm>
              <a:off x="640446" y="423309"/>
              <a:ext cx="8390375" cy="4726806"/>
            </a:xfrm>
            <a:prstGeom prst="rect">
              <a:avLst/>
            </a:prstGeom>
            <a:solidFill>
              <a:schemeClr val="bg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r="4332"/>
            <a:stretch/>
          </p:blipFill>
          <p:spPr>
            <a:xfrm>
              <a:off x="4615534" y="972052"/>
              <a:ext cx="4266988" cy="4111395"/>
            </a:xfrm>
            <a:prstGeom prst="rect">
              <a:avLst/>
            </a:prstGeom>
          </p:spPr>
        </p:pic>
        <p:pic>
          <p:nvPicPr>
            <p:cNvPr id="3" name="Picture 2"/>
            <p:cNvPicPr>
              <a:picLocks noChangeAspect="1"/>
            </p:cNvPicPr>
            <p:nvPr/>
          </p:nvPicPr>
          <p:blipFill rotWithShape="1">
            <a:blip r:embed="rId3"/>
            <a:srcRect l="7630" t="6563" b="1130"/>
            <a:stretch/>
          </p:blipFill>
          <p:spPr>
            <a:xfrm>
              <a:off x="784674" y="987693"/>
              <a:ext cx="3690026" cy="4080113"/>
            </a:xfrm>
            <a:prstGeom prst="rect">
              <a:avLst/>
            </a:prstGeom>
          </p:spPr>
        </p:pic>
      </p:grpSp>
      <p:sp>
        <p:nvSpPr>
          <p:cNvPr id="6" name="TextBox 5"/>
          <p:cNvSpPr txBox="1"/>
          <p:nvPr/>
        </p:nvSpPr>
        <p:spPr>
          <a:xfrm>
            <a:off x="0" y="195402"/>
            <a:ext cx="9144000" cy="461665"/>
          </a:xfrm>
          <a:prstGeom prst="rect">
            <a:avLst/>
          </a:prstGeom>
          <a:noFill/>
        </p:spPr>
        <p:txBody>
          <a:bodyPr wrap="square" rtlCol="0">
            <a:spAutoFit/>
          </a:bodyPr>
          <a:lstStyle/>
          <a:p>
            <a:pPr algn="ctr"/>
            <a:r>
              <a:rPr lang="en-US" sz="2400" dirty="0" smtClean="0">
                <a:solidFill>
                  <a:schemeClr val="bg1"/>
                </a:solidFill>
              </a:rPr>
              <a:t>Hypothesized humidification by clouds in the MJO</a:t>
            </a:r>
          </a:p>
        </p:txBody>
      </p:sp>
      <p:sp>
        <p:nvSpPr>
          <p:cNvPr id="7" name="TextBox 6"/>
          <p:cNvSpPr txBox="1"/>
          <p:nvPr/>
        </p:nvSpPr>
        <p:spPr>
          <a:xfrm>
            <a:off x="922676" y="1226676"/>
            <a:ext cx="2594317" cy="369332"/>
          </a:xfrm>
          <a:prstGeom prst="rect">
            <a:avLst/>
          </a:prstGeom>
          <a:noFill/>
        </p:spPr>
        <p:txBody>
          <a:bodyPr wrap="none" rtlCol="0">
            <a:spAutoFit/>
          </a:bodyPr>
          <a:lstStyle/>
          <a:p>
            <a:r>
              <a:rPr lang="en-US" dirty="0" smtClean="0"/>
              <a:t>Suppressed phase of MJO</a:t>
            </a:r>
          </a:p>
        </p:txBody>
      </p:sp>
      <p:sp>
        <p:nvSpPr>
          <p:cNvPr id="8" name="TextBox 7"/>
          <p:cNvSpPr txBox="1"/>
          <p:nvPr/>
        </p:nvSpPr>
        <p:spPr>
          <a:xfrm>
            <a:off x="5189130" y="1226676"/>
            <a:ext cx="2092077" cy="369332"/>
          </a:xfrm>
          <a:prstGeom prst="rect">
            <a:avLst/>
          </a:prstGeom>
          <a:noFill/>
        </p:spPr>
        <p:txBody>
          <a:bodyPr wrap="none" rtlCol="0">
            <a:spAutoFit/>
          </a:bodyPr>
          <a:lstStyle/>
          <a:p>
            <a:r>
              <a:rPr lang="en-US" dirty="0" smtClean="0"/>
              <a:t>Active phase of MJO</a:t>
            </a:r>
          </a:p>
        </p:txBody>
      </p:sp>
      <p:sp>
        <p:nvSpPr>
          <p:cNvPr id="9" name="TextBox 8"/>
          <p:cNvSpPr txBox="1"/>
          <p:nvPr/>
        </p:nvSpPr>
        <p:spPr>
          <a:xfrm>
            <a:off x="6491304" y="6317936"/>
            <a:ext cx="2369233" cy="369332"/>
          </a:xfrm>
          <a:prstGeom prst="rect">
            <a:avLst/>
          </a:prstGeom>
          <a:noFill/>
        </p:spPr>
        <p:txBody>
          <a:bodyPr wrap="none" rtlCol="0">
            <a:spAutoFit/>
          </a:bodyPr>
          <a:lstStyle/>
          <a:p>
            <a:r>
              <a:rPr lang="en-US" dirty="0" smtClean="0">
                <a:solidFill>
                  <a:schemeClr val="bg1"/>
                </a:solidFill>
              </a:rPr>
              <a:t>Powell and Houze 2014</a:t>
            </a:r>
          </a:p>
        </p:txBody>
      </p:sp>
    </p:spTree>
    <p:extLst>
      <p:ext uri="{BB962C8B-B14F-4D97-AF65-F5344CB8AC3E}">
        <p14:creationId xmlns:p14="http://schemas.microsoft.com/office/powerpoint/2010/main" val="23820882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7106" name="Picture 2" descr="Small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1714500"/>
            <a:ext cx="6708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p:cNvSpPr txBox="1">
            <a:spLocks noChangeArrowheads="1"/>
          </p:cNvSpPr>
          <p:nvPr/>
        </p:nvSpPr>
        <p:spPr bwMode="auto">
          <a:xfrm>
            <a:off x="3590925" y="533400"/>
            <a:ext cx="1963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3600" b="1">
                <a:solidFill>
                  <a:srgbClr val="000000"/>
                </a:solidFill>
                <a:latin typeface="Times New Roman" charset="0"/>
              </a:rPr>
              <a:t>Cumulus</a:t>
            </a:r>
          </a:p>
        </p:txBody>
      </p:sp>
      <p:sp>
        <p:nvSpPr>
          <p:cNvPr id="47108" name="Text Box 4"/>
          <p:cNvSpPr txBox="1">
            <a:spLocks noChangeArrowheads="1"/>
          </p:cNvSpPr>
          <p:nvPr/>
        </p:nvSpPr>
        <p:spPr bwMode="auto">
          <a:xfrm>
            <a:off x="3414713" y="5756275"/>
            <a:ext cx="2316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Fair weather type</a:t>
            </a:r>
          </a:p>
        </p:txBody>
      </p:sp>
      <p:grpSp>
        <p:nvGrpSpPr>
          <p:cNvPr id="47109" name="Group 12"/>
          <p:cNvGrpSpPr>
            <a:grpSpLocks/>
          </p:cNvGrpSpPr>
          <p:nvPr/>
        </p:nvGrpSpPr>
        <p:grpSpPr bwMode="auto">
          <a:xfrm>
            <a:off x="2940050" y="3068638"/>
            <a:ext cx="1098550" cy="1439862"/>
            <a:chOff x="1852" y="1933"/>
            <a:chExt cx="692" cy="907"/>
          </a:xfrm>
        </p:grpSpPr>
        <p:sp>
          <p:nvSpPr>
            <p:cNvPr id="47113" name="Line 6"/>
            <p:cNvSpPr>
              <a:spLocks noChangeShapeType="1"/>
            </p:cNvSpPr>
            <p:nvPr/>
          </p:nvSpPr>
          <p:spPr bwMode="auto">
            <a:xfrm flipV="1">
              <a:off x="2208" y="1933"/>
              <a:ext cx="0" cy="559"/>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4" name="Rectangle 7"/>
            <p:cNvSpPr>
              <a:spLocks noChangeArrowheads="1"/>
            </p:cNvSpPr>
            <p:nvPr/>
          </p:nvSpPr>
          <p:spPr bwMode="auto">
            <a:xfrm>
              <a:off x="1852" y="2436"/>
              <a:ext cx="6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a:r>
                <a:rPr lang="en-US" b="1">
                  <a:solidFill>
                    <a:srgbClr val="FFFFFF"/>
                  </a:solidFill>
                  <a:latin typeface="Arial" charset="0"/>
                </a:rPr>
                <a:t>Buoyant</a:t>
              </a:r>
              <a:br>
                <a:rPr lang="en-US" b="1">
                  <a:solidFill>
                    <a:srgbClr val="FFFFFF"/>
                  </a:solidFill>
                  <a:latin typeface="Arial" charset="0"/>
                </a:rPr>
              </a:br>
              <a:r>
                <a:rPr lang="en-US" b="1">
                  <a:solidFill>
                    <a:srgbClr val="FFFFFF"/>
                  </a:solidFill>
                  <a:latin typeface="Arial" charset="0"/>
                </a:rPr>
                <a:t>Updraft</a:t>
              </a:r>
            </a:p>
          </p:txBody>
        </p:sp>
      </p:grpSp>
      <p:grpSp>
        <p:nvGrpSpPr>
          <p:cNvPr id="47110" name="Group 11"/>
          <p:cNvGrpSpPr>
            <a:grpSpLocks/>
          </p:cNvGrpSpPr>
          <p:nvPr/>
        </p:nvGrpSpPr>
        <p:grpSpPr bwMode="auto">
          <a:xfrm>
            <a:off x="2530475" y="3241675"/>
            <a:ext cx="4322763" cy="366713"/>
            <a:chOff x="1594" y="2042"/>
            <a:chExt cx="2723" cy="231"/>
          </a:xfrm>
        </p:grpSpPr>
        <p:sp>
          <p:nvSpPr>
            <p:cNvPr id="47111" name="Line 9"/>
            <p:cNvSpPr>
              <a:spLocks noChangeShapeType="1"/>
            </p:cNvSpPr>
            <p:nvPr/>
          </p:nvSpPr>
          <p:spPr bwMode="auto">
            <a:xfrm flipV="1">
              <a:off x="1594" y="2162"/>
              <a:ext cx="1098"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12" name="Text Box 10"/>
            <p:cNvSpPr txBox="1">
              <a:spLocks noChangeArrowheads="1"/>
            </p:cNvSpPr>
            <p:nvPr/>
          </p:nvSpPr>
          <p:spPr bwMode="auto">
            <a:xfrm>
              <a:off x="2461" y="2042"/>
              <a:ext cx="18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FFFFFF"/>
                  </a:solidFill>
                  <a:latin typeface="Arial" charset="0"/>
                </a:rPr>
                <a:t>Condensation level</a:t>
              </a:r>
            </a:p>
          </p:txBody>
        </p:sp>
      </p:gr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36838" y="0"/>
            <a:ext cx="4707162" cy="6858000"/>
          </a:xfrm>
          <a:prstGeom prst="rect">
            <a:avLst/>
          </a:prstGeom>
        </p:spPr>
      </p:pic>
      <p:sp>
        <p:nvSpPr>
          <p:cNvPr id="4" name="TextBox 3"/>
          <p:cNvSpPr txBox="1"/>
          <p:nvPr/>
        </p:nvSpPr>
        <p:spPr>
          <a:xfrm>
            <a:off x="578063" y="2767281"/>
            <a:ext cx="3245199" cy="1323439"/>
          </a:xfrm>
          <a:prstGeom prst="rect">
            <a:avLst/>
          </a:prstGeom>
          <a:noFill/>
        </p:spPr>
        <p:txBody>
          <a:bodyPr wrap="none" rtlCol="0">
            <a:spAutoFit/>
          </a:bodyPr>
          <a:lstStyle/>
          <a:p>
            <a:pPr algn="ctr"/>
            <a:r>
              <a:rPr lang="en-US" sz="3200" dirty="0" smtClean="0">
                <a:solidFill>
                  <a:schemeClr val="bg1"/>
                </a:solidFill>
              </a:rPr>
              <a:t>“Self Aggregation”</a:t>
            </a:r>
          </a:p>
          <a:p>
            <a:pPr algn="ctr"/>
            <a:endParaRPr lang="en-US" sz="2400" dirty="0">
              <a:solidFill>
                <a:schemeClr val="bg1"/>
              </a:solidFill>
            </a:endParaRPr>
          </a:p>
          <a:p>
            <a:pPr algn="ctr"/>
            <a:r>
              <a:rPr lang="en-US" sz="2400" dirty="0" smtClean="0">
                <a:solidFill>
                  <a:schemeClr val="bg1"/>
                </a:solidFill>
              </a:rPr>
              <a:t>Wing and Emanuel 2014</a:t>
            </a:r>
          </a:p>
        </p:txBody>
      </p:sp>
    </p:spTree>
    <p:extLst>
      <p:ext uri="{BB962C8B-B14F-4D97-AF65-F5344CB8AC3E}">
        <p14:creationId xmlns:p14="http://schemas.microsoft.com/office/powerpoint/2010/main" val="15327771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Cloud Populations</a:t>
            </a:r>
            <a:endParaRPr lang="en-US" sz="3600" b="1" dirty="0">
              <a:solidFill>
                <a:srgbClr val="F2F2F2"/>
              </a:solidFill>
              <a:latin typeface="Arial" charset="0"/>
            </a:endParaRPr>
          </a:p>
        </p:txBody>
      </p:sp>
    </p:spTree>
    <p:extLst>
      <p:ext uri="{BB962C8B-B14F-4D97-AF65-F5344CB8AC3E}">
        <p14:creationId xmlns:p14="http://schemas.microsoft.com/office/powerpoint/2010/main" val="32450430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5474" name="Text Box 3"/>
          <p:cNvSpPr txBox="1">
            <a:spLocks noChangeArrowheads="1"/>
          </p:cNvSpPr>
          <p:nvPr/>
        </p:nvSpPr>
        <p:spPr bwMode="auto">
          <a:xfrm>
            <a:off x="6723063" y="6299200"/>
            <a:ext cx="230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a:solidFill>
                  <a:srgbClr val="FFFFFF"/>
                </a:solidFill>
                <a:latin typeface="Arial" charset="0"/>
                <a:cs typeface="Arial" charset="0"/>
              </a:rPr>
              <a:t>Houze et al. (1980)</a:t>
            </a:r>
          </a:p>
        </p:txBody>
      </p:sp>
      <p:sp>
        <p:nvSpPr>
          <p:cNvPr id="105475" name="Text Box 4"/>
          <p:cNvSpPr txBox="1">
            <a:spLocks noChangeArrowheads="1"/>
          </p:cNvSpPr>
          <p:nvPr/>
        </p:nvSpPr>
        <p:spPr bwMode="auto">
          <a:xfrm>
            <a:off x="0" y="433387"/>
            <a:ext cx="91344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smtClean="0">
                <a:solidFill>
                  <a:srgbClr val="FFFFFF"/>
                </a:solidFill>
                <a:latin typeface="Arial" charset="0"/>
                <a:cs typeface="Arial" charset="0"/>
              </a:rPr>
              <a:t>A Convective Cloud Population</a:t>
            </a:r>
            <a:endParaRPr lang="en-US" sz="2800" b="1" dirty="0">
              <a:solidFill>
                <a:srgbClr val="FFFFFF"/>
              </a:solidFill>
              <a:latin typeface="Arial" charset="0"/>
              <a:cs typeface="Arial" charset="0"/>
            </a:endParaRPr>
          </a:p>
        </p:txBody>
      </p:sp>
      <p:pic>
        <p:nvPicPr>
          <p:cNvPr id="105476" name="Picture 1" descr="Bjerknes_postGATE_tropcloudpop_v4_speldrit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7" y="1546227"/>
            <a:ext cx="885348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p:cNvSpPr txBox="1"/>
          <p:nvPr/>
        </p:nvSpPr>
        <p:spPr>
          <a:xfrm>
            <a:off x="58738" y="228600"/>
            <a:ext cx="9026525" cy="769938"/>
          </a:xfrm>
          <a:prstGeom prst="rect">
            <a:avLst/>
          </a:prstGeom>
          <a:noFill/>
        </p:spPr>
        <p:txBody>
          <a:bodyPr>
            <a:spAutoFit/>
          </a:bodyPr>
          <a:lstStyle/>
          <a:p>
            <a:pPr algn="ctr">
              <a:defRPr/>
            </a:pPr>
            <a:r>
              <a:rPr lang="en-US" sz="4400" b="1" dirty="0">
                <a:solidFill>
                  <a:srgbClr val="F2F2F2"/>
                </a:solidFill>
                <a:effectLst>
                  <a:glow rad="101600">
                    <a:prstClr val="black">
                      <a:alpha val="75000"/>
                    </a:prstClr>
                  </a:glow>
                  <a:outerShdw blurRad="38100" dist="38100" dir="2700000" algn="tl">
                    <a:srgbClr val="000000"/>
                  </a:outerShdw>
                </a:effectLst>
                <a:latin typeface="Helvetica Neue"/>
                <a:cs typeface="Helvetica Neue"/>
              </a:rPr>
              <a:t>Radars in Space</a:t>
            </a:r>
            <a:endParaRPr lang="en-US" sz="4400" dirty="0">
              <a:solidFill>
                <a:srgbClr val="F2F2F2"/>
              </a:solidFill>
              <a:effectLst>
                <a:glow rad="101600">
                  <a:prstClr val="black">
                    <a:alpha val="75000"/>
                  </a:prstClr>
                </a:glow>
                <a:outerShdw blurRad="38100" dist="38100" dir="2700000" algn="tl">
                  <a:srgbClr val="000000"/>
                </a:outerShdw>
              </a:effectLst>
              <a:latin typeface="Helvetica Neue"/>
              <a:cs typeface="Helvetica Neue"/>
            </a:endParaRPr>
          </a:p>
        </p:txBody>
      </p:sp>
      <p:grpSp>
        <p:nvGrpSpPr>
          <p:cNvPr id="107522" name="Group 1"/>
          <p:cNvGrpSpPr>
            <a:grpSpLocks/>
          </p:cNvGrpSpPr>
          <p:nvPr/>
        </p:nvGrpSpPr>
        <p:grpSpPr bwMode="auto">
          <a:xfrm>
            <a:off x="1349182" y="1560325"/>
            <a:ext cx="6445637" cy="4646612"/>
            <a:chOff x="1616034" y="1940826"/>
            <a:chExt cx="6446882" cy="4646746"/>
          </a:xfrm>
        </p:grpSpPr>
        <p:pic>
          <p:nvPicPr>
            <p:cNvPr id="107523" name="Picture 3" descr="TRMM_in_Space_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6034" y="1940826"/>
              <a:ext cx="2743200" cy="2743200"/>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7524" name="Picture 4" descr="CloudSat2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933" y="1940826"/>
              <a:ext cx="2804983" cy="2743200"/>
            </a:xfrm>
            <a:prstGeom prst="rect">
              <a:avLst/>
            </a:prstGeom>
            <a:noFill/>
            <a:ln w="9525">
              <a:solidFill>
                <a:schemeClr val="tx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24653" y="5017490"/>
              <a:ext cx="2470627" cy="1570082"/>
            </a:xfrm>
            <a:prstGeom prst="rect">
              <a:avLst/>
            </a:prstGeom>
            <a:noFill/>
          </p:spPr>
          <p:txBody>
            <a:bodyPr>
              <a:spAutoFit/>
            </a:bodyPr>
            <a:lstStyle/>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CloudSat</a:t>
              </a:r>
            </a:p>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2006-</a:t>
              </a:r>
            </a:p>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(A-Train)</a:t>
              </a:r>
              <a:endParaRPr lang="en-US" sz="3200" dirty="0">
                <a:solidFill>
                  <a:srgbClr val="F2F2F2"/>
                </a:solidFill>
                <a:effectLst>
                  <a:glow rad="101600">
                    <a:prstClr val="black">
                      <a:alpha val="75000"/>
                    </a:prstClr>
                  </a:glow>
                  <a:outerShdw blurRad="38100" dist="38100" dir="2700000" algn="tl">
                    <a:srgbClr val="000000"/>
                  </a:outerShdw>
                </a:effectLst>
                <a:latin typeface="Arial" charset="0"/>
              </a:endParaRPr>
            </a:p>
          </p:txBody>
        </p:sp>
        <p:sp>
          <p:nvSpPr>
            <p:cNvPr id="12" name="TextBox 11"/>
            <p:cNvSpPr txBox="1"/>
            <p:nvPr/>
          </p:nvSpPr>
          <p:spPr>
            <a:xfrm>
              <a:off x="1752055" y="5017490"/>
              <a:ext cx="2470627" cy="1077943"/>
            </a:xfrm>
            <a:prstGeom prst="rect">
              <a:avLst/>
            </a:prstGeom>
            <a:noFill/>
          </p:spPr>
          <p:txBody>
            <a:bodyPr>
              <a:spAutoFit/>
            </a:bodyPr>
            <a:lstStyle/>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TRMM</a:t>
              </a:r>
            </a:p>
            <a:p>
              <a:pPr algn="ctr">
                <a:defRPr/>
              </a:pPr>
              <a:r>
                <a:rPr lang="en-US" sz="3200" b="1" dirty="0">
                  <a:solidFill>
                    <a:srgbClr val="F2F2F2"/>
                  </a:solidFill>
                  <a:effectLst>
                    <a:glow rad="101600">
                      <a:prstClr val="black">
                        <a:alpha val="75000"/>
                      </a:prstClr>
                    </a:glow>
                    <a:outerShdw blurRad="38100" dist="38100" dir="2700000" algn="tl">
                      <a:srgbClr val="000000"/>
                    </a:outerShdw>
                  </a:effectLst>
                  <a:latin typeface="Century Gothic" charset="0"/>
                  <a:cs typeface="Century Gothic" charset="0"/>
                </a:rPr>
                <a:t>1997-</a:t>
              </a:r>
              <a:endParaRPr lang="en-US" sz="3200" dirty="0">
                <a:solidFill>
                  <a:srgbClr val="F2F2F2"/>
                </a:solidFill>
                <a:effectLst>
                  <a:glow rad="101600">
                    <a:prstClr val="black">
                      <a:alpha val="75000"/>
                    </a:prstClr>
                  </a:glow>
                  <a:outerShdw blurRad="38100" dist="38100" dir="2700000" algn="tl">
                    <a:srgbClr val="000000"/>
                  </a:outerShdw>
                </a:effectLst>
                <a:latin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TextBox 110"/>
          <p:cNvSpPr txBox="1">
            <a:spLocks noChangeArrowheads="1"/>
          </p:cNvSpPr>
          <p:nvPr/>
        </p:nvSpPr>
        <p:spPr bwMode="auto">
          <a:xfrm>
            <a:off x="943769" y="17128"/>
            <a:ext cx="72564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a:solidFill>
                  <a:schemeClr val="bg1">
                    <a:lumMod val="95000"/>
                  </a:schemeClr>
                </a:solidFill>
                <a:latin typeface="Arial" charset="0"/>
              </a:rPr>
              <a:t>TRMM Radar Observations of the MJO over the Indian Ocean</a:t>
            </a:r>
          </a:p>
        </p:txBody>
      </p:sp>
      <p:sp>
        <p:nvSpPr>
          <p:cNvPr id="111619" name="Rectangle 108"/>
          <p:cNvSpPr>
            <a:spLocks noChangeArrowheads="1"/>
          </p:cNvSpPr>
          <p:nvPr/>
        </p:nvSpPr>
        <p:spPr bwMode="auto">
          <a:xfrm>
            <a:off x="0" y="1041064"/>
            <a:ext cx="9144000" cy="58169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dirty="0">
              <a:solidFill>
                <a:srgbClr val="FFFFFF"/>
              </a:solidFill>
              <a:latin typeface="Arial" charset="0"/>
            </a:endParaRPr>
          </a:p>
        </p:txBody>
      </p:sp>
      <p:pic>
        <p:nvPicPr>
          <p:cNvPr id="111620"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 y="4162090"/>
            <a:ext cx="38004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756275" y="6116303"/>
            <a:ext cx="1003300" cy="411162"/>
          </a:xfrm>
          <a:prstGeom prst="rect">
            <a:avLst/>
          </a:prstGeom>
          <a:solidFill>
            <a:sysClr val="window" lastClr="FFFFFF">
              <a:alpha val="71000"/>
            </a:sysClr>
          </a:solidFill>
        </p:spPr>
        <p:txBody>
          <a:bodyPr>
            <a:spAutoFit/>
          </a:bodyPr>
          <a:lstStyle/>
          <a:p>
            <a:pPr algn="ctr" defTabSz="914400" fontAlgn="auto">
              <a:spcBef>
                <a:spcPts val="0"/>
              </a:spcBef>
              <a:spcAft>
                <a:spcPts val="0"/>
              </a:spcAft>
              <a:defRPr/>
            </a:pPr>
            <a:r>
              <a:rPr lang="en-US" sz="1600" b="1" kern="0" dirty="0">
                <a:solidFill>
                  <a:sysClr val="windowText" lastClr="000000"/>
                </a:solidFill>
                <a:latin typeface="Times New Roman" pitchFamily="18" charset="0"/>
                <a:cs typeface="Times New Roman" pitchFamily="18" charset="0"/>
              </a:rPr>
              <a:t>Phase 7</a:t>
            </a:r>
          </a:p>
        </p:txBody>
      </p:sp>
      <p:pic>
        <p:nvPicPr>
          <p:cNvPr id="111622" name="Picture 8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596690"/>
            <a:ext cx="38258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9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1596690"/>
            <a:ext cx="38258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Rectangle 126"/>
          <p:cNvSpPr>
            <a:spLocks noChangeArrowheads="1"/>
          </p:cNvSpPr>
          <p:nvPr/>
        </p:nvSpPr>
        <p:spPr bwMode="auto">
          <a:xfrm>
            <a:off x="869950" y="1622090"/>
            <a:ext cx="2189163"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cs typeface="Arial" charset="0"/>
            </a:endParaRPr>
          </a:p>
        </p:txBody>
      </p:sp>
      <p:sp>
        <p:nvSpPr>
          <p:cNvPr id="111625" name="Rectangle 127"/>
          <p:cNvSpPr>
            <a:spLocks noChangeArrowheads="1"/>
          </p:cNvSpPr>
          <p:nvPr/>
        </p:nvSpPr>
        <p:spPr bwMode="auto">
          <a:xfrm>
            <a:off x="6149975" y="1622090"/>
            <a:ext cx="2190750"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sp>
        <p:nvSpPr>
          <p:cNvPr id="111626" name="Rectangle 128"/>
          <p:cNvSpPr>
            <a:spLocks noChangeArrowheads="1"/>
          </p:cNvSpPr>
          <p:nvPr/>
        </p:nvSpPr>
        <p:spPr bwMode="auto">
          <a:xfrm>
            <a:off x="862013" y="4204953"/>
            <a:ext cx="2190750"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sp>
        <p:nvSpPr>
          <p:cNvPr id="33" name="TextBox 32"/>
          <p:cNvSpPr txBox="1"/>
          <p:nvPr/>
        </p:nvSpPr>
        <p:spPr>
          <a:xfrm>
            <a:off x="544513" y="1115678"/>
            <a:ext cx="2854325" cy="400050"/>
          </a:xfrm>
          <a:prstGeom prst="rect">
            <a:avLst/>
          </a:prstGeom>
          <a:noFill/>
        </p:spPr>
        <p:txBody>
          <a:bodyPr>
            <a:spAutoFit/>
          </a:bodyPr>
          <a:lstStyle/>
          <a:p>
            <a:pPr algn="ctr" defTabSz="914400" fontAlgn="auto">
              <a:spcBef>
                <a:spcPts val="0"/>
              </a:spcBef>
              <a:spcAft>
                <a:spcPts val="0"/>
              </a:spcAft>
              <a:defRPr/>
            </a:pPr>
            <a:r>
              <a:rPr lang="en-US" sz="2000" b="1" kern="0" dirty="0">
                <a:solidFill>
                  <a:srgbClr val="000000"/>
                </a:solidFill>
                <a:latin typeface="Arial"/>
                <a:cs typeface="Arial"/>
              </a:rPr>
              <a:t>Active Phase</a:t>
            </a:r>
          </a:p>
        </p:txBody>
      </p:sp>
      <p:sp>
        <p:nvSpPr>
          <p:cNvPr id="20" name="TextBox 19"/>
          <p:cNvSpPr txBox="1"/>
          <p:nvPr/>
        </p:nvSpPr>
        <p:spPr>
          <a:xfrm>
            <a:off x="5600700" y="1115678"/>
            <a:ext cx="3082925" cy="400050"/>
          </a:xfrm>
          <a:prstGeom prst="rect">
            <a:avLst/>
          </a:prstGeom>
          <a:noFill/>
        </p:spPr>
        <p:txBody>
          <a:bodyPr>
            <a:spAutoFit/>
          </a:bodyPr>
          <a:lstStyle/>
          <a:p>
            <a:pPr algn="ctr" defTabSz="914400" fontAlgn="auto">
              <a:spcBef>
                <a:spcPts val="0"/>
              </a:spcBef>
              <a:spcAft>
                <a:spcPts val="0"/>
              </a:spcAft>
              <a:defRPr/>
            </a:pPr>
            <a:r>
              <a:rPr lang="en-US" sz="2000" b="1" kern="0" dirty="0">
                <a:solidFill>
                  <a:srgbClr val="000000"/>
                </a:solidFill>
                <a:latin typeface="Arial"/>
                <a:cs typeface="Arial"/>
              </a:rPr>
              <a:t>Suppressed Phase</a:t>
            </a:r>
          </a:p>
        </p:txBody>
      </p:sp>
      <p:sp>
        <p:nvSpPr>
          <p:cNvPr id="111629" name="TextBox 111"/>
          <p:cNvSpPr txBox="1">
            <a:spLocks noChangeArrowheads="1"/>
          </p:cNvSpPr>
          <p:nvPr/>
        </p:nvSpPr>
        <p:spPr bwMode="auto">
          <a:xfrm>
            <a:off x="3532188" y="2033253"/>
            <a:ext cx="20796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latin typeface="Arial" charset="0"/>
              </a:rPr>
              <a:t>Deep Convective Cores</a:t>
            </a:r>
          </a:p>
        </p:txBody>
      </p:sp>
      <p:pic>
        <p:nvPicPr>
          <p:cNvPr id="111630" name="Picture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2863" y="4154153"/>
            <a:ext cx="380047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31" name="Rectangle 129"/>
          <p:cNvSpPr>
            <a:spLocks noChangeArrowheads="1"/>
          </p:cNvSpPr>
          <p:nvPr/>
        </p:nvSpPr>
        <p:spPr bwMode="auto">
          <a:xfrm>
            <a:off x="5791200" y="4182728"/>
            <a:ext cx="2190750" cy="13335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sp>
        <p:nvSpPr>
          <p:cNvPr id="111632" name="TextBox 124"/>
          <p:cNvSpPr txBox="1">
            <a:spLocks noChangeArrowheads="1"/>
          </p:cNvSpPr>
          <p:nvPr/>
        </p:nvSpPr>
        <p:spPr bwMode="auto">
          <a:xfrm>
            <a:off x="3862388" y="4547853"/>
            <a:ext cx="14176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latin typeface="Arial" charset="0"/>
              </a:rPr>
              <a:t>Broad Stratiform Rain Areas</a:t>
            </a:r>
          </a:p>
        </p:txBody>
      </p:sp>
      <p:sp>
        <p:nvSpPr>
          <p:cNvPr id="2" name="TextBox 1"/>
          <p:cNvSpPr txBox="1"/>
          <p:nvPr/>
        </p:nvSpPr>
        <p:spPr>
          <a:xfrm>
            <a:off x="7137821" y="6543288"/>
            <a:ext cx="1973717" cy="338554"/>
          </a:xfrm>
          <a:prstGeom prst="rect">
            <a:avLst/>
          </a:prstGeom>
          <a:noFill/>
        </p:spPr>
        <p:txBody>
          <a:bodyPr wrap="none" rtlCol="0">
            <a:spAutoFit/>
          </a:bodyPr>
          <a:lstStyle/>
          <a:p>
            <a:r>
              <a:rPr lang="en-US" sz="1600" dirty="0" smtClean="0"/>
              <a:t>Barnes &amp; Houze 2013</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20111211_0601_018_ppidbz_decay.gif"/>
          <p:cNvPicPr>
            <a:picLocks noChangeAspect="1"/>
          </p:cNvPicPr>
          <p:nvPr/>
        </p:nvPicPr>
        <p:blipFill rotWithShape="1">
          <a:blip r:embed="rId2">
            <a:extLst>
              <a:ext uri="{28A0092B-C50C-407E-A947-70E740481C1C}">
                <a14:useLocalDpi xmlns:a14="http://schemas.microsoft.com/office/drawing/2010/main" val="0"/>
              </a:ext>
            </a:extLst>
          </a:blip>
          <a:srcRect t="27779" r="12805" b="1"/>
          <a:stretch/>
        </p:blipFill>
        <p:spPr>
          <a:xfrm>
            <a:off x="70560" y="808869"/>
            <a:ext cx="3081322" cy="2612225"/>
          </a:xfrm>
          <a:prstGeom prst="rect">
            <a:avLst/>
          </a:prstGeom>
        </p:spPr>
      </p:pic>
      <p:sp>
        <p:nvSpPr>
          <p:cNvPr id="3" name="TextBox 1"/>
          <p:cNvSpPr txBox="1">
            <a:spLocks noChangeArrowheads="1"/>
          </p:cNvSpPr>
          <p:nvPr/>
        </p:nvSpPr>
        <p:spPr bwMode="auto">
          <a:xfrm>
            <a:off x="70560" y="2318859"/>
            <a:ext cx="2944581"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FFFFFF"/>
                </a:solidFill>
              </a:rPr>
              <a:t>Early:</a:t>
            </a:r>
          </a:p>
          <a:p>
            <a:pPr eaLnBrk="1" hangingPunct="1"/>
            <a:r>
              <a:rPr lang="en-US" dirty="0" smtClean="0">
                <a:solidFill>
                  <a:srgbClr val="FFFFFF"/>
                </a:solidFill>
              </a:rPr>
              <a:t>Lines of cumulus parallel to wind</a:t>
            </a:r>
            <a:endParaRPr lang="en-US" dirty="0">
              <a:solidFill>
                <a:srgbClr val="FFFFFF"/>
              </a:solidFill>
            </a:endParaRPr>
          </a:p>
        </p:txBody>
      </p:sp>
      <p:pic>
        <p:nvPicPr>
          <p:cNvPr id="5" name="Picture 4" descr="20111008_0832_DZ_PPI_0.5s.jpg"/>
          <p:cNvPicPr>
            <a:picLocks noChangeAspect="1"/>
          </p:cNvPicPr>
          <p:nvPr/>
        </p:nvPicPr>
        <p:blipFill rotWithShape="1">
          <a:blip r:embed="rId3">
            <a:extLst>
              <a:ext uri="{28A0092B-C50C-407E-A947-70E740481C1C}">
                <a14:useLocalDpi xmlns:a14="http://schemas.microsoft.com/office/drawing/2010/main" val="0"/>
              </a:ext>
            </a:extLst>
          </a:blip>
          <a:srcRect l="20176" t="10465" r="7983" b="11427"/>
          <a:stretch/>
        </p:blipFill>
        <p:spPr bwMode="auto">
          <a:xfrm>
            <a:off x="3151881" y="1820080"/>
            <a:ext cx="2869627" cy="318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152764" y="3741151"/>
            <a:ext cx="1904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FFFFFF"/>
                </a:solidFill>
              </a:rPr>
              <a:t>Later:</a:t>
            </a:r>
          </a:p>
          <a:p>
            <a:pPr eaLnBrk="1" hangingPunct="1"/>
            <a:r>
              <a:rPr lang="en-US" dirty="0" smtClean="0">
                <a:solidFill>
                  <a:srgbClr val="FFFFFF"/>
                </a:solidFill>
              </a:rPr>
              <a:t>Cold pools</a:t>
            </a:r>
            <a:endParaRPr lang="en-US" dirty="0">
              <a:solidFill>
                <a:srgbClr val="FFFFFF"/>
              </a:solidFill>
            </a:endParaRPr>
          </a:p>
        </p:txBody>
      </p:sp>
      <p:pic>
        <p:nvPicPr>
          <p:cNvPr id="9" name="Picture 8"/>
          <p:cNvPicPr>
            <a:picLocks noChangeAspect="1" noChangeArrowheads="1"/>
          </p:cNvPicPr>
          <p:nvPr/>
        </p:nvPicPr>
        <p:blipFill rotWithShape="1">
          <a:blip r:embed="rId4" cstate="print"/>
          <a:srcRect l="8216" t="22493" r="6587"/>
          <a:stretch/>
        </p:blipFill>
        <p:spPr bwMode="auto">
          <a:xfrm>
            <a:off x="5927424" y="3962400"/>
            <a:ext cx="3051204" cy="2716777"/>
          </a:xfrm>
          <a:prstGeom prst="rect">
            <a:avLst/>
          </a:prstGeom>
          <a:noFill/>
          <a:ln w="9525">
            <a:noFill/>
            <a:miter lim="800000"/>
            <a:headEnd/>
            <a:tailEnd/>
          </a:ln>
        </p:spPr>
      </p:pic>
      <p:sp>
        <p:nvSpPr>
          <p:cNvPr id="10" name="TextBox 1"/>
          <p:cNvSpPr txBox="1">
            <a:spLocks noChangeArrowheads="1"/>
          </p:cNvSpPr>
          <p:nvPr/>
        </p:nvSpPr>
        <p:spPr bwMode="auto">
          <a:xfrm>
            <a:off x="5957212" y="5863047"/>
            <a:ext cx="30691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FFFFFF"/>
                </a:solidFill>
              </a:rPr>
              <a:t>Later:</a:t>
            </a:r>
          </a:p>
          <a:p>
            <a:pPr eaLnBrk="1" hangingPunct="1"/>
            <a:r>
              <a:rPr lang="en-US" dirty="0" smtClean="0">
                <a:solidFill>
                  <a:srgbClr val="FFFFFF"/>
                </a:solidFill>
              </a:rPr>
              <a:t>Intersecting pools</a:t>
            </a:r>
            <a:endParaRPr lang="en-US" dirty="0">
              <a:solidFill>
                <a:srgbClr val="FFFFFF"/>
              </a:solidFill>
            </a:endParaRPr>
          </a:p>
        </p:txBody>
      </p:sp>
      <p:sp>
        <p:nvSpPr>
          <p:cNvPr id="11" name="TextBox 10"/>
          <p:cNvSpPr txBox="1"/>
          <p:nvPr/>
        </p:nvSpPr>
        <p:spPr>
          <a:xfrm>
            <a:off x="4037941" y="229335"/>
            <a:ext cx="4502462" cy="646331"/>
          </a:xfrm>
          <a:prstGeom prst="rect">
            <a:avLst/>
          </a:prstGeom>
          <a:noFill/>
        </p:spPr>
        <p:txBody>
          <a:bodyPr wrap="square" rtlCol="0">
            <a:spAutoFit/>
          </a:bodyPr>
          <a:lstStyle/>
          <a:p>
            <a:pPr algn="ctr"/>
            <a:r>
              <a:rPr lang="en-US" sz="3600" dirty="0" smtClean="0"/>
              <a:t>Cold Pools</a:t>
            </a:r>
            <a:endParaRPr lang="en-US" sz="2400" dirty="0"/>
          </a:p>
        </p:txBody>
      </p:sp>
    </p:spTree>
    <p:extLst>
      <p:ext uri="{BB962C8B-B14F-4D97-AF65-F5344CB8AC3E}">
        <p14:creationId xmlns:p14="http://schemas.microsoft.com/office/powerpoint/2010/main" val="24874771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7" name="Title 1"/>
          <p:cNvSpPr>
            <a:spLocks noGrp="1"/>
          </p:cNvSpPr>
          <p:nvPr>
            <p:ph type="title"/>
          </p:nvPr>
        </p:nvSpPr>
        <p:spPr>
          <a:xfrm>
            <a:off x="0" y="317500"/>
            <a:ext cx="9144000" cy="1443038"/>
          </a:xfrm>
        </p:spPr>
        <p:txBody>
          <a:bodyPr/>
          <a:lstStyle/>
          <a:p>
            <a:pPr eaLnBrk="1" hangingPunct="1">
              <a:defRPr/>
            </a:pPr>
            <a:r>
              <a:rPr lang="en-US" sz="3600" b="1" dirty="0" smtClean="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rPr>
              <a:t>A-Train sees the whole MCS</a:t>
            </a:r>
            <a:r>
              <a:rPr lang="en-US" sz="3600" b="1" dirty="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rPr>
              <a:t/>
            </a:r>
            <a:br>
              <a:rPr lang="en-US" sz="3600" b="1" dirty="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rPr>
            </a:br>
            <a:endParaRPr lang="en-US" sz="3600" b="1" dirty="0">
              <a:solidFill>
                <a:srgbClr val="F2F2F2"/>
              </a:solidFill>
              <a:effectLst>
                <a:outerShdw blurRad="50800" dist="38100" dir="2700000" algn="tl" rotWithShape="0">
                  <a:srgbClr val="000000">
                    <a:alpha val="43000"/>
                  </a:srgbClr>
                </a:outerShdw>
              </a:effectLst>
              <a:latin typeface="Centure gothic"/>
              <a:ea typeface="ＭＳ Ｐゴシック" charset="0"/>
              <a:cs typeface="Centure gothic"/>
            </a:endParaRPr>
          </a:p>
        </p:txBody>
      </p:sp>
      <p:pic>
        <p:nvPicPr>
          <p:cNvPr id="120835" name="Picture 7" descr="TitleGraphic_v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5775"/>
            <a:ext cx="5727700" cy="4514850"/>
          </a:xfrm>
          <a:prstGeom prst="rect">
            <a:avLst/>
          </a:prstGeom>
          <a:noFill/>
          <a:ln w="12700">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1498600" y="1873250"/>
            <a:ext cx="6019800" cy="1230313"/>
          </a:xfrm>
          <a:prstGeom prst="ellipse">
            <a:avLst/>
          </a:prstGeom>
          <a:noFill/>
          <a:ln w="57150" cap="flat" cmpd="sng" algn="ctr">
            <a:solidFill>
              <a:srgbClr val="B9D3E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Optima"/>
              <a:cs typeface="Optima"/>
            </a:endParaRPr>
          </a:p>
        </p:txBody>
      </p:sp>
      <p:sp>
        <p:nvSpPr>
          <p:cNvPr id="120837" name="TextBox 1"/>
          <p:cNvSpPr txBox="1">
            <a:spLocks noChangeArrowheads="1"/>
          </p:cNvSpPr>
          <p:nvPr/>
        </p:nvSpPr>
        <p:spPr bwMode="auto">
          <a:xfrm>
            <a:off x="2617788" y="215265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B9D4F0"/>
                </a:solidFill>
              </a:rPr>
              <a:t>1</a:t>
            </a:r>
          </a:p>
        </p:txBody>
      </p:sp>
      <p:sp>
        <p:nvSpPr>
          <p:cNvPr id="120838" name="TextBox 5"/>
          <p:cNvSpPr txBox="1">
            <a:spLocks noChangeArrowheads="1"/>
          </p:cNvSpPr>
          <p:nvPr/>
        </p:nvSpPr>
        <p:spPr bwMode="auto">
          <a:xfrm>
            <a:off x="4148138" y="182562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B9D4F0"/>
                </a:solidFill>
              </a:rPr>
              <a:t>2</a:t>
            </a:r>
          </a:p>
        </p:txBody>
      </p:sp>
      <p:sp>
        <p:nvSpPr>
          <p:cNvPr id="120839" name="TextBox 6"/>
          <p:cNvSpPr txBox="1">
            <a:spLocks noChangeArrowheads="1"/>
          </p:cNvSpPr>
          <p:nvPr/>
        </p:nvSpPr>
        <p:spPr bwMode="auto">
          <a:xfrm>
            <a:off x="6037263" y="2011363"/>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B9D4F0"/>
                </a:solidFill>
              </a:rPr>
              <a:t>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2882" name="Group 7"/>
          <p:cNvGrpSpPr>
            <a:grpSpLocks noChangeAspect="1"/>
          </p:cNvGrpSpPr>
          <p:nvPr/>
        </p:nvGrpSpPr>
        <p:grpSpPr bwMode="auto">
          <a:xfrm>
            <a:off x="476250" y="846138"/>
            <a:ext cx="8001000" cy="5502275"/>
            <a:chOff x="285750" y="884238"/>
            <a:chExt cx="8421688" cy="5791202"/>
          </a:xfrm>
        </p:grpSpPr>
        <p:sp>
          <p:nvSpPr>
            <p:cNvPr id="122893" name="Rectangle 8"/>
            <p:cNvSpPr>
              <a:spLocks noChangeArrowheads="1"/>
            </p:cNvSpPr>
            <p:nvPr/>
          </p:nvSpPr>
          <p:spPr bwMode="auto">
            <a:xfrm>
              <a:off x="285750" y="884238"/>
              <a:ext cx="8421688" cy="57912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b="1">
                <a:solidFill>
                  <a:srgbClr val="FFFFFF"/>
                </a:solidFill>
                <a:latin typeface="Arial" charset="0"/>
              </a:endParaRPr>
            </a:p>
          </p:txBody>
        </p:sp>
        <p:grpSp>
          <p:nvGrpSpPr>
            <p:cNvPr id="122894" name="Group 6"/>
            <p:cNvGrpSpPr>
              <a:grpSpLocks/>
            </p:cNvGrpSpPr>
            <p:nvPr/>
          </p:nvGrpSpPr>
          <p:grpSpPr bwMode="auto">
            <a:xfrm>
              <a:off x="533400" y="904875"/>
              <a:ext cx="8174038" cy="5765800"/>
              <a:chOff x="762000" y="822836"/>
              <a:chExt cx="8174160" cy="5766529"/>
            </a:xfrm>
          </p:grpSpPr>
          <p:pic>
            <p:nvPicPr>
              <p:cNvPr id="122896" name="Picture 5"/>
              <p:cNvPicPr>
                <a:picLocks noChangeAspect="1"/>
              </p:cNvPicPr>
              <p:nvPr/>
            </p:nvPicPr>
            <p:blipFill>
              <a:blip r:embed="rId3">
                <a:extLst>
                  <a:ext uri="{28A0092B-C50C-407E-A947-70E740481C1C}">
                    <a14:useLocalDpi xmlns:a14="http://schemas.microsoft.com/office/drawing/2010/main" val="0"/>
                  </a:ext>
                </a:extLst>
              </a:blip>
              <a:srcRect l="6667" t="51018" r="5000" b="3149"/>
              <a:stretch>
                <a:fillRect/>
              </a:stretch>
            </p:blipFill>
            <p:spPr bwMode="auto">
              <a:xfrm>
                <a:off x="762000" y="976821"/>
                <a:ext cx="8174160" cy="56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7" name="Picture 3"/>
              <p:cNvPicPr>
                <a:picLocks noChangeAspect="1"/>
              </p:cNvPicPr>
              <p:nvPr/>
            </p:nvPicPr>
            <p:blipFill>
              <a:blip r:embed="rId3">
                <a:extLst>
                  <a:ext uri="{28A0092B-C50C-407E-A947-70E740481C1C}">
                    <a14:useLocalDpi xmlns:a14="http://schemas.microsoft.com/office/drawing/2010/main" val="0"/>
                  </a:ext>
                </a:extLst>
              </a:blip>
              <a:srcRect l="6667" t="4382" r="4167" b="51009"/>
              <a:stretch>
                <a:fillRect/>
              </a:stretch>
            </p:blipFill>
            <p:spPr bwMode="auto">
              <a:xfrm>
                <a:off x="782760" y="822836"/>
                <a:ext cx="8153400" cy="5397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895" name="Picture 7"/>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285750" y="902618"/>
              <a:ext cx="337812" cy="577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8" name="TextBox 10"/>
          <p:cNvSpPr txBox="1">
            <a:spLocks noChangeArrowheads="1"/>
          </p:cNvSpPr>
          <p:nvPr/>
        </p:nvSpPr>
        <p:spPr bwMode="auto">
          <a:xfrm>
            <a:off x="0" y="12223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b="1" dirty="0" smtClean="0">
                <a:solidFill>
                  <a:srgbClr val="F2F2F2"/>
                </a:solidFill>
                <a:effectLst>
                  <a:outerShdw blurRad="50800" dist="38100" dir="2700000" algn="tl" rotWithShape="0">
                    <a:prstClr val="black">
                      <a:alpha val="40000"/>
                    </a:prstClr>
                  </a:outerShdw>
                </a:effectLst>
                <a:latin typeface="Century Gothic" charset="0"/>
                <a:cs typeface="Arial" charset="0"/>
              </a:rPr>
              <a:t>MCSs Over the Whole Tropics (DJF)</a:t>
            </a:r>
            <a:endParaRPr lang="en-US" sz="2000" b="1" dirty="0" smtClean="0">
              <a:solidFill>
                <a:srgbClr val="F2F2F2"/>
              </a:solidFill>
              <a:effectLst>
                <a:outerShdw blurRad="50800" dist="38100" dir="2700000" algn="tl" rotWithShape="0">
                  <a:prstClr val="black">
                    <a:alpha val="40000"/>
                  </a:prstClr>
                </a:outerShdw>
              </a:effectLst>
              <a:latin typeface="Century Gothic" charset="0"/>
              <a:cs typeface="Arial" charset="0"/>
            </a:endParaRPr>
          </a:p>
        </p:txBody>
      </p:sp>
      <p:pic>
        <p:nvPicPr>
          <p:cNvPr id="122884" name="Picture 6"/>
          <p:cNvPicPr>
            <a:picLocks noChangeAspect="1"/>
          </p:cNvPicPr>
          <p:nvPr/>
        </p:nvPicPr>
        <p:blipFill>
          <a:blip r:embed="rId3">
            <a:extLst>
              <a:ext uri="{28A0092B-C50C-407E-A947-70E740481C1C}">
                <a14:useLocalDpi xmlns:a14="http://schemas.microsoft.com/office/drawing/2010/main" val="0"/>
              </a:ext>
            </a:extLst>
          </a:blip>
          <a:srcRect l="3452" t="22862" r="93558" b="30128"/>
          <a:stretch>
            <a:fillRect/>
          </a:stretch>
        </p:blipFill>
        <p:spPr bwMode="auto">
          <a:xfrm>
            <a:off x="501650" y="927100"/>
            <a:ext cx="266700" cy="528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885" name="TextBox 10"/>
          <p:cNvSpPr txBox="1">
            <a:spLocks noChangeArrowheads="1"/>
          </p:cNvSpPr>
          <p:nvPr/>
        </p:nvSpPr>
        <p:spPr bwMode="auto">
          <a:xfrm>
            <a:off x="5118100" y="871538"/>
            <a:ext cx="3154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343434"/>
                </a:solidFill>
                <a:latin typeface="Arial" charset="0"/>
              </a:rPr>
              <a:t>Smallest 25% (&lt;12,000 km</a:t>
            </a:r>
            <a:r>
              <a:rPr lang="en-US" sz="1800" baseline="30000">
                <a:solidFill>
                  <a:srgbClr val="343434"/>
                </a:solidFill>
                <a:latin typeface="Arial" charset="0"/>
              </a:rPr>
              <a:t>2</a:t>
            </a:r>
            <a:r>
              <a:rPr lang="en-US" sz="1800">
                <a:solidFill>
                  <a:srgbClr val="343434"/>
                </a:solidFill>
                <a:latin typeface="Arial" charset="0"/>
              </a:rPr>
              <a:t>)</a:t>
            </a:r>
          </a:p>
        </p:txBody>
      </p:sp>
      <p:sp>
        <p:nvSpPr>
          <p:cNvPr id="122886" name="TextBox 11"/>
          <p:cNvSpPr txBox="1">
            <a:spLocks noChangeArrowheads="1"/>
          </p:cNvSpPr>
          <p:nvPr/>
        </p:nvSpPr>
        <p:spPr bwMode="auto">
          <a:xfrm>
            <a:off x="5245100" y="2543175"/>
            <a:ext cx="299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343434"/>
                </a:solidFill>
                <a:latin typeface="Arial" charset="0"/>
              </a:rPr>
              <a:t>Largest 25% (&gt;40,000 km</a:t>
            </a:r>
            <a:r>
              <a:rPr lang="en-US" sz="1800" baseline="30000">
                <a:solidFill>
                  <a:srgbClr val="343434"/>
                </a:solidFill>
                <a:latin typeface="Arial" charset="0"/>
              </a:rPr>
              <a:t>2</a:t>
            </a:r>
            <a:r>
              <a:rPr lang="en-US" sz="1800">
                <a:solidFill>
                  <a:srgbClr val="343434"/>
                </a:solidFill>
                <a:latin typeface="Arial" charset="0"/>
              </a:rPr>
              <a:t>)</a:t>
            </a:r>
          </a:p>
        </p:txBody>
      </p:sp>
      <p:sp>
        <p:nvSpPr>
          <p:cNvPr id="122887" name="TextBox 12"/>
          <p:cNvSpPr txBox="1">
            <a:spLocks noChangeArrowheads="1"/>
          </p:cNvSpPr>
          <p:nvPr/>
        </p:nvSpPr>
        <p:spPr bwMode="auto">
          <a:xfrm>
            <a:off x="6456363" y="4227513"/>
            <a:ext cx="175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ja-JP" altLang="en-US" sz="1800">
                <a:solidFill>
                  <a:srgbClr val="343434"/>
                </a:solidFill>
                <a:latin typeface="Arial" charset="0"/>
              </a:rPr>
              <a:t>“</a:t>
            </a:r>
            <a:r>
              <a:rPr lang="en-US" altLang="ja-JP" sz="1800">
                <a:solidFill>
                  <a:srgbClr val="343434"/>
                </a:solidFill>
                <a:latin typeface="Arial" charset="0"/>
              </a:rPr>
              <a:t>Superclusters</a:t>
            </a:r>
            <a:r>
              <a:rPr lang="ja-JP" altLang="en-US" sz="1800">
                <a:solidFill>
                  <a:srgbClr val="343434"/>
                </a:solidFill>
                <a:latin typeface="Arial" charset="0"/>
              </a:rPr>
              <a:t>”</a:t>
            </a:r>
            <a:endParaRPr lang="en-US" sz="1800">
              <a:solidFill>
                <a:srgbClr val="343434"/>
              </a:solidFill>
              <a:latin typeface="Arial" charset="0"/>
            </a:endParaRPr>
          </a:p>
        </p:txBody>
      </p:sp>
      <p:sp>
        <p:nvSpPr>
          <p:cNvPr id="14" name="TextBox 8"/>
          <p:cNvSpPr txBox="1">
            <a:spLocks noChangeArrowheads="1"/>
          </p:cNvSpPr>
          <p:nvPr/>
        </p:nvSpPr>
        <p:spPr bwMode="auto">
          <a:xfrm>
            <a:off x="5529263" y="6048375"/>
            <a:ext cx="2646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auto" hangingPunct="1">
              <a:spcBef>
                <a:spcPts val="0"/>
              </a:spcBef>
              <a:spcAft>
                <a:spcPts val="0"/>
              </a:spcAft>
              <a:defRPr/>
            </a:pPr>
            <a:r>
              <a:rPr lang="en-US" sz="1600" kern="0" dirty="0" smtClean="0">
                <a:solidFill>
                  <a:schemeClr val="bg1">
                    <a:lumMod val="85000"/>
                    <a:lumOff val="15000"/>
                  </a:schemeClr>
                </a:solidFill>
                <a:latin typeface="Calibri" charset="0"/>
              </a:rPr>
              <a:t>Yuan and Houze 2010</a:t>
            </a:r>
            <a:endParaRPr lang="en-US" sz="1600" kern="0" dirty="0">
              <a:solidFill>
                <a:schemeClr val="bg1">
                  <a:lumMod val="85000"/>
                  <a:lumOff val="15000"/>
                </a:schemeClr>
              </a:solidFill>
              <a:latin typeface="Calibri" charset="0"/>
            </a:endParaRPr>
          </a:p>
        </p:txBody>
      </p:sp>
      <p:sp>
        <p:nvSpPr>
          <p:cNvPr id="2" name="Rectangle 1"/>
          <p:cNvSpPr/>
          <p:nvPr/>
        </p:nvSpPr>
        <p:spPr>
          <a:xfrm>
            <a:off x="1747838" y="909638"/>
            <a:ext cx="720725" cy="3603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747838" y="2571750"/>
            <a:ext cx="720725" cy="36036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747838" y="4268788"/>
            <a:ext cx="1235075" cy="3603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TextBox 8"/>
          <p:cNvSpPr txBox="1">
            <a:spLocks noChangeArrowheads="1"/>
          </p:cNvSpPr>
          <p:nvPr/>
        </p:nvSpPr>
        <p:spPr bwMode="auto">
          <a:xfrm>
            <a:off x="5681663" y="6007100"/>
            <a:ext cx="2646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auto" hangingPunct="1">
              <a:spcBef>
                <a:spcPts val="0"/>
              </a:spcBef>
              <a:spcAft>
                <a:spcPts val="0"/>
              </a:spcAft>
              <a:defRPr/>
            </a:pPr>
            <a:r>
              <a:rPr lang="en-US" sz="1600" kern="0" dirty="0" smtClean="0">
                <a:latin typeface="Calibri" charset="0"/>
              </a:rPr>
              <a:t>Yuan and Houze 2010</a:t>
            </a:r>
            <a:endParaRPr lang="en-US" sz="1600" kern="0"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31051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dirty="0" smtClean="0">
                <a:solidFill>
                  <a:srgbClr val="F2F2F2"/>
                </a:solidFill>
                <a:latin typeface="Arial" charset="0"/>
              </a:rPr>
              <a:t>So…what are the big problems?</a:t>
            </a:r>
            <a:endParaRPr lang="en-US" sz="3600" b="1" dirty="0">
              <a:solidFill>
                <a:srgbClr val="F2F2F2"/>
              </a:solidFill>
              <a:latin typeface="Arial" charset="0"/>
            </a:endParaRPr>
          </a:p>
        </p:txBody>
      </p:sp>
    </p:spTree>
    <p:extLst>
      <p:ext uri="{BB962C8B-B14F-4D97-AF65-F5344CB8AC3E}">
        <p14:creationId xmlns:p14="http://schemas.microsoft.com/office/powerpoint/2010/main" val="12133530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469473" y="1109118"/>
            <a:ext cx="4205054" cy="5262980"/>
          </a:xfrm>
          <a:prstGeom prst="rect">
            <a:avLst/>
          </a:prstGeom>
          <a:noFill/>
        </p:spPr>
        <p:txBody>
          <a:bodyPr wrap="square">
            <a:spAutoFit/>
          </a:bodyPr>
          <a:lstStyle/>
          <a:p>
            <a:pPr marL="227013">
              <a:defRPr/>
            </a:pPr>
            <a:r>
              <a:rPr lang="en-US" sz="2800" b="1" dirty="0">
                <a:solidFill>
                  <a:schemeClr val="bg1">
                    <a:lumMod val="95000"/>
                  </a:schemeClr>
                </a:solidFill>
              </a:rPr>
              <a:t>Kerry Emanuel</a:t>
            </a:r>
          </a:p>
          <a:p>
            <a:pPr marL="227013">
              <a:defRPr/>
            </a:pPr>
            <a:r>
              <a:rPr lang="en-US" sz="2800" b="1" dirty="0" smtClean="0">
                <a:solidFill>
                  <a:schemeClr val="bg1">
                    <a:lumMod val="95000"/>
                  </a:schemeClr>
                </a:solidFill>
              </a:rPr>
              <a:t>Ed Zipser</a:t>
            </a:r>
            <a:endParaRPr lang="en-US" sz="2800" dirty="0">
              <a:solidFill>
                <a:schemeClr val="bg1">
                  <a:lumMod val="95000"/>
                </a:schemeClr>
              </a:solidFill>
            </a:endParaRPr>
          </a:p>
          <a:p>
            <a:pPr marL="227013">
              <a:defRPr/>
            </a:pPr>
            <a:r>
              <a:rPr lang="en-US" sz="2800" b="1" dirty="0">
                <a:solidFill>
                  <a:schemeClr val="bg1">
                    <a:lumMod val="95000"/>
                  </a:schemeClr>
                </a:solidFill>
              </a:rPr>
              <a:t>Dick </a:t>
            </a:r>
            <a:r>
              <a:rPr lang="en-US" sz="2800" b="1" dirty="0" smtClean="0">
                <a:solidFill>
                  <a:schemeClr val="bg1">
                    <a:lumMod val="95000"/>
                  </a:schemeClr>
                </a:solidFill>
              </a:rPr>
              <a:t>Johnson</a:t>
            </a:r>
          </a:p>
          <a:p>
            <a:pPr marL="227013">
              <a:defRPr/>
            </a:pPr>
            <a:r>
              <a:rPr lang="en-US" sz="2800" b="1" dirty="0">
                <a:solidFill>
                  <a:schemeClr val="bg1">
                    <a:lumMod val="95000"/>
                  </a:schemeClr>
                </a:solidFill>
              </a:rPr>
              <a:t>Chidong </a:t>
            </a:r>
            <a:r>
              <a:rPr lang="en-US" sz="2800" b="1" dirty="0" smtClean="0">
                <a:solidFill>
                  <a:schemeClr val="bg1">
                    <a:lumMod val="95000"/>
                  </a:schemeClr>
                </a:solidFill>
              </a:rPr>
              <a:t>Zhang</a:t>
            </a:r>
          </a:p>
          <a:p>
            <a:pPr marL="227013">
              <a:defRPr/>
            </a:pPr>
            <a:r>
              <a:rPr lang="en-US" sz="2800" b="1" dirty="0" smtClean="0">
                <a:solidFill>
                  <a:schemeClr val="bg1">
                    <a:lumMod val="95000"/>
                  </a:schemeClr>
                </a:solidFill>
              </a:rPr>
              <a:t>Shuyi Chen</a:t>
            </a:r>
          </a:p>
          <a:p>
            <a:pPr marL="227013">
              <a:defRPr/>
            </a:pPr>
            <a:r>
              <a:rPr lang="en-US" sz="2800" b="1" dirty="0">
                <a:solidFill>
                  <a:schemeClr val="bg1">
                    <a:lumMod val="95000"/>
                  </a:schemeClr>
                </a:solidFill>
              </a:rPr>
              <a:t>Paul </a:t>
            </a:r>
            <a:r>
              <a:rPr lang="en-US" sz="2800" b="1" dirty="0" err="1" smtClean="0">
                <a:solidFill>
                  <a:schemeClr val="bg1">
                    <a:lumMod val="95000"/>
                  </a:schemeClr>
                </a:solidFill>
              </a:rPr>
              <a:t>Markowski</a:t>
            </a:r>
            <a:endParaRPr lang="en-US" sz="2800" b="1" dirty="0" smtClean="0">
              <a:solidFill>
                <a:schemeClr val="bg1">
                  <a:lumMod val="95000"/>
                </a:schemeClr>
              </a:solidFill>
            </a:endParaRPr>
          </a:p>
          <a:p>
            <a:pPr marL="227013">
              <a:defRPr/>
            </a:pPr>
            <a:r>
              <a:rPr lang="en-US" sz="2800" b="1" dirty="0" smtClean="0">
                <a:solidFill>
                  <a:schemeClr val="bg1">
                    <a:lumMod val="95000"/>
                  </a:schemeClr>
                </a:solidFill>
              </a:rPr>
              <a:t>Courtney Schumacher</a:t>
            </a:r>
          </a:p>
          <a:p>
            <a:pPr marL="227013">
              <a:defRPr/>
            </a:pPr>
            <a:r>
              <a:rPr lang="en-US" sz="2800" b="1" dirty="0" smtClean="0">
                <a:solidFill>
                  <a:schemeClr val="bg1">
                    <a:lumMod val="95000"/>
                  </a:schemeClr>
                </a:solidFill>
              </a:rPr>
              <a:t>Bjorn Stevens</a:t>
            </a:r>
          </a:p>
          <a:p>
            <a:pPr marL="227013">
              <a:defRPr/>
            </a:pPr>
            <a:r>
              <a:rPr lang="en-US" sz="2800" b="1" dirty="0" smtClean="0">
                <a:solidFill>
                  <a:schemeClr val="bg1">
                    <a:lumMod val="95000"/>
                  </a:schemeClr>
                </a:solidFill>
              </a:rPr>
              <a:t>Steve </a:t>
            </a:r>
            <a:r>
              <a:rPr lang="en-US" sz="2800" b="1" dirty="0" err="1" smtClean="0">
                <a:solidFill>
                  <a:schemeClr val="bg1">
                    <a:lumMod val="95000"/>
                  </a:schemeClr>
                </a:solidFill>
              </a:rPr>
              <a:t>Ghan</a:t>
            </a:r>
            <a:endParaRPr lang="en-US" sz="2800" b="1" dirty="0" smtClean="0">
              <a:solidFill>
                <a:schemeClr val="bg1">
                  <a:lumMod val="95000"/>
                </a:schemeClr>
              </a:solidFill>
            </a:endParaRPr>
          </a:p>
          <a:p>
            <a:pPr marL="227013">
              <a:defRPr/>
            </a:pPr>
            <a:r>
              <a:rPr lang="en-US" sz="2800" b="1" dirty="0" smtClean="0">
                <a:solidFill>
                  <a:schemeClr val="bg1">
                    <a:lumMod val="95000"/>
                  </a:schemeClr>
                </a:solidFill>
              </a:rPr>
              <a:t>David Romps</a:t>
            </a:r>
          </a:p>
          <a:p>
            <a:pPr marL="227013">
              <a:defRPr/>
            </a:pPr>
            <a:r>
              <a:rPr lang="en-US" sz="2800" b="1" dirty="0" smtClean="0">
                <a:solidFill>
                  <a:schemeClr val="bg1">
                    <a:lumMod val="95000"/>
                  </a:schemeClr>
                </a:solidFill>
              </a:rPr>
              <a:t>Sue </a:t>
            </a:r>
            <a:r>
              <a:rPr lang="en-US" sz="2800" b="1" dirty="0">
                <a:solidFill>
                  <a:schemeClr val="bg1">
                    <a:lumMod val="95000"/>
                  </a:schemeClr>
                </a:solidFill>
              </a:rPr>
              <a:t>v</a:t>
            </a:r>
            <a:r>
              <a:rPr lang="en-US" sz="2800" b="1" dirty="0" smtClean="0">
                <a:solidFill>
                  <a:schemeClr val="bg1">
                    <a:lumMod val="95000"/>
                  </a:schemeClr>
                </a:solidFill>
              </a:rPr>
              <a:t>an </a:t>
            </a:r>
            <a:r>
              <a:rPr lang="en-US" sz="2800" b="1" dirty="0">
                <a:solidFill>
                  <a:schemeClr val="bg1">
                    <a:lumMod val="95000"/>
                  </a:schemeClr>
                </a:solidFill>
              </a:rPr>
              <a:t>d</a:t>
            </a:r>
            <a:r>
              <a:rPr lang="en-US" sz="2800" b="1" dirty="0" smtClean="0">
                <a:solidFill>
                  <a:schemeClr val="bg1">
                    <a:lumMod val="95000"/>
                  </a:schemeClr>
                </a:solidFill>
              </a:rPr>
              <a:t>en </a:t>
            </a:r>
            <a:r>
              <a:rPr lang="en-US" sz="2800" b="1" dirty="0" err="1" smtClean="0">
                <a:solidFill>
                  <a:schemeClr val="bg1">
                    <a:lumMod val="95000"/>
                  </a:schemeClr>
                </a:solidFill>
              </a:rPr>
              <a:t>Heever</a:t>
            </a:r>
            <a:endParaRPr lang="en-US" sz="2800" b="1" dirty="0" smtClean="0">
              <a:solidFill>
                <a:schemeClr val="bg1">
                  <a:lumMod val="95000"/>
                </a:schemeClr>
              </a:solidFill>
            </a:endParaRPr>
          </a:p>
          <a:p>
            <a:pPr marL="227013">
              <a:defRPr/>
            </a:pPr>
            <a:r>
              <a:rPr lang="en-US" sz="2800" b="1" dirty="0" smtClean="0">
                <a:solidFill>
                  <a:schemeClr val="bg1">
                    <a:lumMod val="95000"/>
                  </a:schemeClr>
                </a:solidFill>
              </a:rPr>
              <a:t>Robert Houze</a:t>
            </a:r>
            <a:endParaRPr lang="en-US" sz="2800" b="1" dirty="0">
              <a:solidFill>
                <a:schemeClr val="bg1">
                  <a:lumMod val="95000"/>
                </a:schemeClr>
              </a:solidFill>
            </a:endParaRPr>
          </a:p>
        </p:txBody>
      </p:sp>
      <p:sp>
        <p:nvSpPr>
          <p:cNvPr id="2" name="TextBox 1"/>
          <p:cNvSpPr txBox="1"/>
          <p:nvPr/>
        </p:nvSpPr>
        <p:spPr>
          <a:xfrm>
            <a:off x="0" y="139406"/>
            <a:ext cx="9144000" cy="707886"/>
          </a:xfrm>
          <a:prstGeom prst="rect">
            <a:avLst/>
          </a:prstGeom>
          <a:noFill/>
        </p:spPr>
        <p:txBody>
          <a:bodyPr wrap="square" rtlCol="0">
            <a:spAutoFit/>
          </a:bodyPr>
          <a:lstStyle/>
          <a:p>
            <a:pPr algn="ctr"/>
            <a:r>
              <a:rPr lang="en-US" sz="4000" b="1" dirty="0" smtClean="0">
                <a:solidFill>
                  <a:schemeClr val="bg1">
                    <a:lumMod val="95000"/>
                  </a:schemeClr>
                </a:solidFill>
              </a:rPr>
              <a:t>What a few people had to say</a:t>
            </a:r>
          </a:p>
        </p:txBody>
      </p:sp>
    </p:spTree>
    <p:extLst>
      <p:ext uri="{BB962C8B-B14F-4D97-AF65-F5344CB8AC3E}">
        <p14:creationId xmlns:p14="http://schemas.microsoft.com/office/powerpoint/2010/main" val="4731347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9154" name="Picture 2" descr="Congest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5588"/>
            <a:ext cx="5715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2593975" y="457200"/>
            <a:ext cx="3957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3600" b="1">
                <a:solidFill>
                  <a:srgbClr val="000000"/>
                </a:solidFill>
                <a:latin typeface="Times New Roman" charset="0"/>
              </a:rPr>
              <a:t>Cumulus congestus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4291" y="296344"/>
            <a:ext cx="4568825" cy="6124755"/>
          </a:xfrm>
          <a:prstGeom prst="rect">
            <a:avLst/>
          </a:prstGeom>
          <a:noFill/>
        </p:spPr>
        <p:txBody>
          <a:bodyPr>
            <a:spAutoFit/>
          </a:bodyPr>
          <a:lstStyle/>
          <a:p>
            <a:pPr marL="227013">
              <a:defRPr/>
            </a:pPr>
            <a:r>
              <a:rPr lang="en-US" sz="2400" b="1" dirty="0">
                <a:solidFill>
                  <a:srgbClr val="FFFFFF"/>
                </a:solidFill>
              </a:rPr>
              <a:t>Kerry Emanuel</a:t>
            </a:r>
          </a:p>
          <a:p>
            <a:pPr marL="909638" lvl="2" indent="-225425">
              <a:defRPr/>
            </a:pPr>
            <a:endParaRPr lang="en-US" sz="1600" dirty="0">
              <a:solidFill>
                <a:schemeClr val="bg1"/>
              </a:solidFill>
            </a:endParaRPr>
          </a:p>
          <a:p>
            <a:pPr marL="909638" lvl="2" indent="-225425">
              <a:defRPr/>
            </a:pPr>
            <a:r>
              <a:rPr lang="en-US" sz="1600" dirty="0">
                <a:solidFill>
                  <a:srgbClr val="C8EAF2"/>
                </a:solidFill>
              </a:rPr>
              <a:t>Environment humidity, esp. at upper levels</a:t>
            </a:r>
          </a:p>
          <a:p>
            <a:pPr marL="909638" lvl="2" indent="-225425">
              <a:defRPr/>
            </a:pPr>
            <a:r>
              <a:rPr lang="en-US" sz="1600" dirty="0">
                <a:solidFill>
                  <a:srgbClr val="C8EAF2"/>
                </a:solidFill>
              </a:rPr>
              <a:t>Self-aggregation of convection—relates to radiative forcing</a:t>
            </a:r>
          </a:p>
          <a:p>
            <a:pPr marL="227013">
              <a:defRPr/>
            </a:pPr>
            <a:endParaRPr lang="en-US" sz="1600" dirty="0">
              <a:solidFill>
                <a:schemeClr val="bg1"/>
              </a:solidFill>
            </a:endParaRPr>
          </a:p>
          <a:p>
            <a:pPr marL="227013">
              <a:defRPr/>
            </a:pPr>
            <a:r>
              <a:rPr lang="en-US" sz="2400" b="1" dirty="0">
                <a:solidFill>
                  <a:srgbClr val="FFFFFF"/>
                </a:solidFill>
              </a:rPr>
              <a:t>Ed </a:t>
            </a:r>
            <a:r>
              <a:rPr lang="en-US" sz="2400" b="1" dirty="0" err="1">
                <a:solidFill>
                  <a:srgbClr val="FFFFFF"/>
                </a:solidFill>
              </a:rPr>
              <a:t>Zipser</a:t>
            </a:r>
            <a:endParaRPr lang="en-US" sz="2400" b="1" dirty="0">
              <a:solidFill>
                <a:srgbClr val="FFFFFF"/>
              </a:solidFill>
            </a:endParaRPr>
          </a:p>
          <a:p>
            <a:pPr marL="684213" lvl="2">
              <a:defRPr/>
            </a:pPr>
            <a:endParaRPr lang="en-US" sz="1600" dirty="0">
              <a:solidFill>
                <a:schemeClr val="bg1"/>
              </a:solidFill>
            </a:endParaRPr>
          </a:p>
          <a:p>
            <a:pPr marL="684213" lvl="2">
              <a:defRPr/>
            </a:pPr>
            <a:r>
              <a:rPr lang="en-US" sz="1600" dirty="0">
                <a:solidFill>
                  <a:srgbClr val="C8EAF2"/>
                </a:solidFill>
              </a:rPr>
              <a:t>Vertical velocity, especially intense updrafts</a:t>
            </a:r>
          </a:p>
          <a:p>
            <a:pPr marL="227013">
              <a:defRPr/>
            </a:pPr>
            <a:endParaRPr lang="en-US" sz="1600" dirty="0">
              <a:solidFill>
                <a:schemeClr val="bg1"/>
              </a:solidFill>
            </a:endParaRPr>
          </a:p>
          <a:p>
            <a:pPr marL="227013">
              <a:defRPr/>
            </a:pPr>
            <a:r>
              <a:rPr lang="en-US" sz="2400" b="1" dirty="0">
                <a:solidFill>
                  <a:srgbClr val="FFFFFF"/>
                </a:solidFill>
              </a:rPr>
              <a:t>Dick Johnson</a:t>
            </a:r>
          </a:p>
          <a:p>
            <a:pPr marL="684213" lvl="1">
              <a:defRPr/>
            </a:pPr>
            <a:endParaRPr lang="en-US" sz="1600" dirty="0">
              <a:solidFill>
                <a:schemeClr val="bg1"/>
              </a:solidFill>
            </a:endParaRPr>
          </a:p>
          <a:p>
            <a:pPr marL="684213" lvl="1">
              <a:defRPr/>
            </a:pPr>
            <a:r>
              <a:rPr lang="en-US" sz="1600" dirty="0">
                <a:solidFill>
                  <a:srgbClr val="C8EAF2"/>
                </a:solidFill>
              </a:rPr>
              <a:t>Entrainment</a:t>
            </a:r>
          </a:p>
          <a:p>
            <a:pPr marL="684213" lvl="1">
              <a:defRPr/>
            </a:pPr>
            <a:r>
              <a:rPr lang="en-US" sz="1600" dirty="0">
                <a:solidFill>
                  <a:srgbClr val="C8EAF2"/>
                </a:solidFill>
              </a:rPr>
              <a:t>Diurnal cycle</a:t>
            </a:r>
          </a:p>
          <a:p>
            <a:pPr marL="684213" lvl="1">
              <a:defRPr/>
            </a:pPr>
            <a:r>
              <a:rPr lang="en-US" sz="1600" dirty="0">
                <a:solidFill>
                  <a:srgbClr val="C8EAF2"/>
                </a:solidFill>
              </a:rPr>
              <a:t>Sensitivity and effect on midlevel moisture</a:t>
            </a:r>
          </a:p>
          <a:p>
            <a:pPr marL="684213" lvl="1">
              <a:defRPr/>
            </a:pPr>
            <a:r>
              <a:rPr lang="en-US" sz="1600" dirty="0">
                <a:solidFill>
                  <a:srgbClr val="C8EAF2"/>
                </a:solidFill>
              </a:rPr>
              <a:t>Relation to SST and gradients of SST</a:t>
            </a:r>
          </a:p>
          <a:p>
            <a:pPr marL="909638" lvl="1" indent="-225425">
              <a:defRPr/>
            </a:pPr>
            <a:r>
              <a:rPr lang="en-US" sz="1600" dirty="0">
                <a:solidFill>
                  <a:srgbClr val="C8EAF2"/>
                </a:solidFill>
              </a:rPr>
              <a:t>Transformations: clear-cloud, cloud-</a:t>
            </a:r>
            <a:r>
              <a:rPr lang="en-US" sz="1600" dirty="0" err="1">
                <a:solidFill>
                  <a:srgbClr val="C8EAF2"/>
                </a:solidFill>
              </a:rPr>
              <a:t>precip</a:t>
            </a:r>
            <a:r>
              <a:rPr lang="en-US" sz="1600" dirty="0">
                <a:solidFill>
                  <a:srgbClr val="C8EAF2"/>
                </a:solidFill>
              </a:rPr>
              <a:t>., MCS-waves, waves-TCs</a:t>
            </a:r>
          </a:p>
          <a:p>
            <a:pPr marL="684213" lvl="1">
              <a:defRPr/>
            </a:pPr>
            <a:r>
              <a:rPr lang="en-US" sz="1600" dirty="0">
                <a:solidFill>
                  <a:srgbClr val="C8EAF2"/>
                </a:solidFill>
              </a:rPr>
              <a:t>Lower stratosphere humidification</a:t>
            </a:r>
          </a:p>
          <a:p>
            <a:pPr marL="684213" lvl="1">
              <a:defRPr/>
            </a:pPr>
            <a:r>
              <a:rPr lang="en-US" sz="1600" dirty="0">
                <a:solidFill>
                  <a:srgbClr val="C8EAF2"/>
                </a:solidFill>
              </a:rPr>
              <a:t>Momentum transports</a:t>
            </a:r>
          </a:p>
          <a:p>
            <a:pPr marL="909638" lvl="1" indent="-225425">
              <a:defRPr/>
            </a:pPr>
            <a:r>
              <a:rPr lang="en-US" sz="1600" dirty="0">
                <a:solidFill>
                  <a:srgbClr val="C8EAF2"/>
                </a:solidFill>
              </a:rPr>
              <a:t>Role of cirrus anvils</a:t>
            </a:r>
          </a:p>
          <a:p>
            <a:pPr marL="909638" lvl="1" indent="-225425">
              <a:defRPr/>
            </a:pPr>
            <a:r>
              <a:rPr lang="en-US" sz="1600" dirty="0">
                <a:solidFill>
                  <a:srgbClr val="C8EAF2"/>
                </a:solidFill>
              </a:rPr>
              <a:t>Roles of different scales in Walker Circ., Hadley Cell, MJO, Monsoons, ENSO</a:t>
            </a:r>
          </a:p>
        </p:txBody>
      </p:sp>
      <p:sp>
        <p:nvSpPr>
          <p:cNvPr id="5" name="TextBox 4"/>
          <p:cNvSpPr txBox="1"/>
          <p:nvPr/>
        </p:nvSpPr>
        <p:spPr>
          <a:xfrm>
            <a:off x="4667716" y="296344"/>
            <a:ext cx="4130675" cy="5878533"/>
          </a:xfrm>
          <a:prstGeom prst="rect">
            <a:avLst/>
          </a:prstGeom>
          <a:noFill/>
        </p:spPr>
        <p:txBody>
          <a:bodyPr>
            <a:spAutoFit/>
          </a:bodyPr>
          <a:lstStyle/>
          <a:p>
            <a:pPr marL="227013">
              <a:defRPr/>
            </a:pPr>
            <a:r>
              <a:rPr lang="en-US" sz="2400" b="1" dirty="0" err="1">
                <a:solidFill>
                  <a:srgbClr val="FFFFFF"/>
                </a:solidFill>
              </a:rPr>
              <a:t>Chidong</a:t>
            </a:r>
            <a:r>
              <a:rPr lang="en-US" sz="2400" b="1" dirty="0">
                <a:solidFill>
                  <a:srgbClr val="FFFFFF"/>
                </a:solidFill>
              </a:rPr>
              <a:t> Zhang &amp; </a:t>
            </a:r>
            <a:r>
              <a:rPr lang="en-US" sz="2400" b="1" dirty="0" err="1">
                <a:solidFill>
                  <a:srgbClr val="FFFFFF"/>
                </a:solidFill>
              </a:rPr>
              <a:t>Shuyi</a:t>
            </a:r>
            <a:r>
              <a:rPr lang="en-US" sz="2400" b="1" dirty="0">
                <a:solidFill>
                  <a:srgbClr val="FFFFFF"/>
                </a:solidFill>
              </a:rPr>
              <a:t> Chen</a:t>
            </a:r>
          </a:p>
          <a:p>
            <a:pPr marL="909638" lvl="2" indent="-225425">
              <a:defRPr/>
            </a:pPr>
            <a:endParaRPr lang="en-US" sz="1600" dirty="0">
              <a:solidFill>
                <a:schemeClr val="bg1"/>
              </a:solidFill>
            </a:endParaRPr>
          </a:p>
          <a:p>
            <a:pPr marL="909638" lvl="2" indent="-225425">
              <a:defRPr/>
            </a:pPr>
            <a:r>
              <a:rPr lang="en-US" sz="1600" dirty="0">
                <a:solidFill>
                  <a:srgbClr val="C8EAF2"/>
                </a:solidFill>
              </a:rPr>
              <a:t>Microphysics, to get convective effects right in GCMs and climate models</a:t>
            </a:r>
          </a:p>
          <a:p>
            <a:pPr marL="909638" lvl="2" indent="-225425">
              <a:defRPr/>
            </a:pPr>
            <a:r>
              <a:rPr lang="en-US" sz="1600" dirty="0">
                <a:solidFill>
                  <a:srgbClr val="C8EAF2"/>
                </a:solidFill>
              </a:rPr>
              <a:t>Interactions of dynamics &amp; microphysics in CRMs</a:t>
            </a:r>
          </a:p>
          <a:p>
            <a:pPr marL="227013">
              <a:defRPr/>
            </a:pPr>
            <a:endParaRPr lang="en-US" sz="1600" dirty="0">
              <a:solidFill>
                <a:schemeClr val="bg1"/>
              </a:solidFill>
            </a:endParaRPr>
          </a:p>
          <a:p>
            <a:pPr marL="227013">
              <a:defRPr/>
            </a:pPr>
            <a:r>
              <a:rPr lang="en-US" sz="2400" b="1" dirty="0">
                <a:solidFill>
                  <a:srgbClr val="FFFFFF"/>
                </a:solidFill>
              </a:rPr>
              <a:t>Paul </a:t>
            </a:r>
            <a:r>
              <a:rPr lang="en-US" sz="2400" b="1" dirty="0" err="1">
                <a:solidFill>
                  <a:srgbClr val="FFFFFF"/>
                </a:solidFill>
              </a:rPr>
              <a:t>Markowski</a:t>
            </a:r>
            <a:endParaRPr lang="en-US" sz="2400" b="1" dirty="0">
              <a:solidFill>
                <a:srgbClr val="FFFFFF"/>
              </a:solidFill>
            </a:endParaRPr>
          </a:p>
          <a:p>
            <a:pPr marL="684213" lvl="1">
              <a:defRPr/>
            </a:pPr>
            <a:endParaRPr lang="en-US" sz="1600" dirty="0">
              <a:solidFill>
                <a:schemeClr val="bg1"/>
              </a:solidFill>
            </a:endParaRPr>
          </a:p>
          <a:p>
            <a:pPr marL="855663" lvl="1" indent="-171450">
              <a:defRPr/>
            </a:pPr>
            <a:r>
              <a:rPr lang="en-US" sz="1600" dirty="0">
                <a:solidFill>
                  <a:srgbClr val="C8EAF2"/>
                </a:solidFill>
              </a:rPr>
              <a:t>Microphysics in supercells—effect cold pools, vorticity generation, tornadoes</a:t>
            </a:r>
          </a:p>
          <a:p>
            <a:pPr marL="855663" lvl="1" indent="-171450">
              <a:defRPr/>
            </a:pPr>
            <a:r>
              <a:rPr lang="en-US" sz="1600" dirty="0">
                <a:solidFill>
                  <a:srgbClr val="C8EAF2"/>
                </a:solidFill>
              </a:rPr>
              <a:t>3D thermo obs. (~1-2 min, 100-300 m) to match wind obs. In rapidly evolving severe storms</a:t>
            </a:r>
          </a:p>
          <a:p>
            <a:pPr marL="855663" lvl="1" indent="-171450">
              <a:defRPr/>
            </a:pPr>
            <a:r>
              <a:rPr lang="en-US" sz="1600" dirty="0">
                <a:solidFill>
                  <a:srgbClr val="C8EAF2"/>
                </a:solidFill>
              </a:rPr>
              <a:t>Surface effects: drag, heat &amp; moisture fluxes, &amp; complex terrain</a:t>
            </a:r>
          </a:p>
          <a:p>
            <a:pPr marL="227013">
              <a:defRPr/>
            </a:pPr>
            <a:endParaRPr lang="en-US" sz="1600" dirty="0">
              <a:solidFill>
                <a:schemeClr val="bg1"/>
              </a:solidFill>
            </a:endParaRPr>
          </a:p>
          <a:p>
            <a:pPr marL="227013">
              <a:defRPr/>
            </a:pPr>
            <a:r>
              <a:rPr lang="en-US" sz="2400" b="1" dirty="0">
                <a:solidFill>
                  <a:srgbClr val="FFFFFF"/>
                </a:solidFill>
              </a:rPr>
              <a:t>Robert Houze</a:t>
            </a:r>
          </a:p>
          <a:p>
            <a:pPr marL="227013">
              <a:defRPr/>
            </a:pPr>
            <a:endParaRPr lang="en-US" sz="1600" dirty="0">
              <a:solidFill>
                <a:schemeClr val="bg1"/>
              </a:solidFill>
            </a:endParaRPr>
          </a:p>
          <a:p>
            <a:pPr marL="681038">
              <a:defRPr/>
            </a:pPr>
            <a:r>
              <a:rPr lang="en-US" sz="1600" dirty="0">
                <a:solidFill>
                  <a:srgbClr val="C8EAF2"/>
                </a:solidFill>
              </a:rPr>
              <a:t>Upscale growth of  convection</a:t>
            </a:r>
          </a:p>
          <a:p>
            <a:pPr marL="681038">
              <a:defRPr/>
            </a:pPr>
            <a:r>
              <a:rPr lang="en-US" sz="1600" dirty="0">
                <a:solidFill>
                  <a:srgbClr val="C8EAF2"/>
                </a:solidFill>
              </a:rPr>
              <a:t>Population characteristics</a:t>
            </a:r>
            <a:br>
              <a:rPr lang="en-US" sz="1600" dirty="0">
                <a:solidFill>
                  <a:srgbClr val="C8EAF2"/>
                </a:solidFill>
              </a:rPr>
            </a:br>
            <a:r>
              <a:rPr lang="en-US" sz="1600" dirty="0">
                <a:solidFill>
                  <a:srgbClr val="C8EAF2"/>
                </a:solidFill>
              </a:rPr>
              <a:t>Water budget of MCSs</a:t>
            </a:r>
          </a:p>
        </p:txBody>
      </p:sp>
    </p:spTree>
    <p:extLst>
      <p:ext uri="{BB962C8B-B14F-4D97-AF65-F5344CB8AC3E}">
        <p14:creationId xmlns:p14="http://schemas.microsoft.com/office/powerpoint/2010/main" val="375859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4291" y="296344"/>
            <a:ext cx="4568825" cy="5016759"/>
          </a:xfrm>
          <a:prstGeom prst="rect">
            <a:avLst/>
          </a:prstGeom>
          <a:noFill/>
        </p:spPr>
        <p:txBody>
          <a:bodyPr>
            <a:spAutoFit/>
          </a:bodyPr>
          <a:lstStyle/>
          <a:p>
            <a:pPr marL="227013">
              <a:defRPr/>
            </a:pPr>
            <a:r>
              <a:rPr lang="en-US" sz="2400" b="1" dirty="0" smtClean="0">
                <a:solidFill>
                  <a:srgbClr val="FFFFFF"/>
                </a:solidFill>
              </a:rPr>
              <a:t>Courtney Schumacher</a:t>
            </a:r>
            <a:endParaRPr lang="en-US" sz="2400" b="1" dirty="0">
              <a:solidFill>
                <a:srgbClr val="FFFFFF"/>
              </a:solidFill>
            </a:endParaRPr>
          </a:p>
          <a:p>
            <a:pPr marL="909638" lvl="2" indent="-225425">
              <a:defRPr/>
            </a:pPr>
            <a:endParaRPr lang="en-US" sz="1600" dirty="0">
              <a:solidFill>
                <a:prstClr val="white"/>
              </a:solidFill>
            </a:endParaRPr>
          </a:p>
          <a:p>
            <a:pPr marL="909638" lvl="2" indent="-225425">
              <a:defRPr/>
            </a:pPr>
            <a:r>
              <a:rPr lang="en-US" sz="1600" dirty="0" smtClean="0">
                <a:solidFill>
                  <a:srgbClr val="C8EAF2"/>
                </a:solidFill>
              </a:rPr>
              <a:t>Internal dynamics</a:t>
            </a:r>
          </a:p>
          <a:p>
            <a:pPr marL="909638" lvl="2" indent="-225425">
              <a:defRPr/>
            </a:pPr>
            <a:r>
              <a:rPr lang="en-US" sz="1600" dirty="0" smtClean="0">
                <a:solidFill>
                  <a:srgbClr val="C8EAF2"/>
                </a:solidFill>
              </a:rPr>
              <a:t>Sensitivity to environment humidity &amp; temperature</a:t>
            </a:r>
          </a:p>
          <a:p>
            <a:pPr marL="909638" lvl="2" indent="-225425">
              <a:defRPr/>
            </a:pPr>
            <a:r>
              <a:rPr lang="en-US" sz="1600" dirty="0" smtClean="0">
                <a:solidFill>
                  <a:srgbClr val="C8EAF2"/>
                </a:solidFill>
              </a:rPr>
              <a:t>Role of different varieties of convection</a:t>
            </a:r>
          </a:p>
          <a:p>
            <a:pPr marL="909638" lvl="2" indent="-225425">
              <a:defRPr/>
            </a:pPr>
            <a:r>
              <a:rPr lang="en-US" sz="1600" dirty="0" smtClean="0">
                <a:solidFill>
                  <a:srgbClr val="C8EAF2"/>
                </a:solidFill>
              </a:rPr>
              <a:t>How systems organize upscale</a:t>
            </a:r>
          </a:p>
          <a:p>
            <a:pPr marL="909638" lvl="2" indent="-225425">
              <a:defRPr/>
            </a:pPr>
            <a:r>
              <a:rPr lang="en-US" sz="1600" dirty="0" smtClean="0">
                <a:solidFill>
                  <a:srgbClr val="C8EAF2"/>
                </a:solidFill>
              </a:rPr>
              <a:t>Is aggregation important for climate</a:t>
            </a:r>
            <a:endParaRPr lang="en-US" sz="1600" dirty="0">
              <a:solidFill>
                <a:srgbClr val="C8EAF2"/>
              </a:solidFill>
            </a:endParaRPr>
          </a:p>
          <a:p>
            <a:pPr marL="227013">
              <a:defRPr/>
            </a:pPr>
            <a:endParaRPr lang="en-US" sz="1600" dirty="0">
              <a:solidFill>
                <a:prstClr val="white"/>
              </a:solidFill>
            </a:endParaRPr>
          </a:p>
          <a:p>
            <a:pPr marL="227013">
              <a:defRPr/>
            </a:pPr>
            <a:r>
              <a:rPr lang="en-US" sz="2400" b="1" dirty="0" smtClean="0">
                <a:solidFill>
                  <a:srgbClr val="FFFFFF"/>
                </a:solidFill>
              </a:rPr>
              <a:t>Bjorn Stevens</a:t>
            </a:r>
            <a:endParaRPr lang="en-US" sz="2400" b="1" dirty="0">
              <a:solidFill>
                <a:srgbClr val="FFFFFF"/>
              </a:solidFill>
            </a:endParaRPr>
          </a:p>
          <a:p>
            <a:pPr marL="684213" lvl="2">
              <a:defRPr/>
            </a:pPr>
            <a:endParaRPr lang="en-US" sz="1600" dirty="0">
              <a:solidFill>
                <a:prstClr val="white"/>
              </a:solidFill>
            </a:endParaRPr>
          </a:p>
          <a:p>
            <a:pPr marL="684213" lvl="2">
              <a:defRPr/>
            </a:pPr>
            <a:r>
              <a:rPr lang="en-US" sz="1600" dirty="0" smtClean="0">
                <a:solidFill>
                  <a:srgbClr val="C8EAF2"/>
                </a:solidFill>
              </a:rPr>
              <a:t>Coupling to lower tropospheric humidity</a:t>
            </a:r>
          </a:p>
          <a:p>
            <a:pPr marL="684213" lvl="2">
              <a:defRPr/>
            </a:pPr>
            <a:r>
              <a:rPr lang="en-US" sz="1600" dirty="0" smtClean="0">
                <a:solidFill>
                  <a:srgbClr val="C8EAF2"/>
                </a:solidFill>
              </a:rPr>
              <a:t>	Surface fluxes in relation to wind speed</a:t>
            </a:r>
          </a:p>
          <a:p>
            <a:pPr marL="919163" lvl="2" indent="-234950">
              <a:defRPr/>
            </a:pPr>
            <a:r>
              <a:rPr lang="en-US" sz="1600" dirty="0">
                <a:solidFill>
                  <a:srgbClr val="C8EAF2"/>
                </a:solidFill>
              </a:rPr>
              <a:t>How convection organizes </a:t>
            </a:r>
            <a:r>
              <a:rPr lang="en-US" sz="1600" dirty="0" smtClean="0">
                <a:solidFill>
                  <a:srgbClr val="C8EAF2"/>
                </a:solidFill>
              </a:rPr>
              <a:t>upscale</a:t>
            </a:r>
          </a:p>
          <a:p>
            <a:pPr marL="919163" lvl="2" indent="-234950">
              <a:defRPr/>
            </a:pPr>
            <a:r>
              <a:rPr lang="en-US" sz="1600" dirty="0" smtClean="0">
                <a:solidFill>
                  <a:srgbClr val="C8EAF2"/>
                </a:solidFill>
              </a:rPr>
              <a:t>Radiative interaction</a:t>
            </a:r>
          </a:p>
          <a:p>
            <a:pPr marL="919163" lvl="2" indent="-234950">
              <a:defRPr/>
            </a:pPr>
            <a:r>
              <a:rPr lang="en-US" sz="1600" dirty="0" smtClean="0">
                <a:solidFill>
                  <a:srgbClr val="C8EAF2"/>
                </a:solidFill>
              </a:rPr>
              <a:t>Temporal dimension…crucial for understanding processes</a:t>
            </a:r>
          </a:p>
          <a:p>
            <a:pPr marL="684213" lvl="2">
              <a:defRPr/>
            </a:pPr>
            <a:endParaRPr lang="en-US" sz="1600" dirty="0">
              <a:solidFill>
                <a:srgbClr val="C8EAF2"/>
              </a:solidFill>
            </a:endParaRPr>
          </a:p>
          <a:p>
            <a:pPr marL="227013">
              <a:defRPr/>
            </a:pPr>
            <a:endParaRPr lang="en-US" sz="1600" dirty="0">
              <a:solidFill>
                <a:prstClr val="white"/>
              </a:solidFill>
            </a:endParaRPr>
          </a:p>
        </p:txBody>
      </p:sp>
      <p:sp>
        <p:nvSpPr>
          <p:cNvPr id="4" name="TextBox 3"/>
          <p:cNvSpPr txBox="1"/>
          <p:nvPr/>
        </p:nvSpPr>
        <p:spPr>
          <a:xfrm>
            <a:off x="4667716" y="296344"/>
            <a:ext cx="4130675" cy="1446550"/>
          </a:xfrm>
          <a:prstGeom prst="rect">
            <a:avLst/>
          </a:prstGeom>
          <a:noFill/>
        </p:spPr>
        <p:txBody>
          <a:bodyPr>
            <a:spAutoFit/>
          </a:bodyPr>
          <a:lstStyle/>
          <a:p>
            <a:pPr marL="227013">
              <a:defRPr/>
            </a:pPr>
            <a:r>
              <a:rPr lang="en-US" sz="2400" b="1" dirty="0" smtClean="0">
                <a:solidFill>
                  <a:srgbClr val="FFFFFF"/>
                </a:solidFill>
              </a:rPr>
              <a:t>David Romps</a:t>
            </a:r>
            <a:endParaRPr lang="en-US" sz="2400" b="1" dirty="0">
              <a:solidFill>
                <a:srgbClr val="FFFFFF"/>
              </a:solidFill>
            </a:endParaRPr>
          </a:p>
          <a:p>
            <a:pPr marL="909638" lvl="2" indent="-225425">
              <a:defRPr/>
            </a:pPr>
            <a:endParaRPr lang="en-US" sz="1600" dirty="0">
              <a:solidFill>
                <a:schemeClr val="bg1"/>
              </a:solidFill>
            </a:endParaRPr>
          </a:p>
          <a:p>
            <a:pPr marL="909638" lvl="2" indent="-225425">
              <a:defRPr/>
            </a:pPr>
            <a:r>
              <a:rPr lang="en-US" sz="1600" dirty="0" smtClean="0">
                <a:solidFill>
                  <a:srgbClr val="C8EAF2"/>
                </a:solidFill>
              </a:rPr>
              <a:t>High time resolution (&lt; 1 min)</a:t>
            </a:r>
          </a:p>
          <a:p>
            <a:pPr marL="909638" lvl="2" indent="-225425">
              <a:defRPr/>
            </a:pPr>
            <a:r>
              <a:rPr lang="en-US" sz="1600" dirty="0" smtClean="0">
                <a:solidFill>
                  <a:srgbClr val="C8EAF2"/>
                </a:solidFill>
              </a:rPr>
              <a:t>Vertical velocity…mass flux distribution</a:t>
            </a:r>
          </a:p>
          <a:p>
            <a:pPr marL="909638" lvl="2" indent="-225425">
              <a:defRPr/>
            </a:pPr>
            <a:r>
              <a:rPr lang="en-US" sz="1600" dirty="0" smtClean="0">
                <a:solidFill>
                  <a:srgbClr val="C8EAF2"/>
                </a:solidFill>
              </a:rPr>
              <a:t>Buoyancy…thermal properties</a:t>
            </a:r>
            <a:endParaRPr lang="en-US" sz="1600" dirty="0">
              <a:solidFill>
                <a:schemeClr val="bg1"/>
              </a:solidFill>
            </a:endParaRPr>
          </a:p>
        </p:txBody>
      </p:sp>
      <p:sp>
        <p:nvSpPr>
          <p:cNvPr id="5" name="TextBox 4"/>
          <p:cNvSpPr txBox="1"/>
          <p:nvPr/>
        </p:nvSpPr>
        <p:spPr>
          <a:xfrm>
            <a:off x="4788761" y="2016735"/>
            <a:ext cx="4130675" cy="2185213"/>
          </a:xfrm>
          <a:prstGeom prst="rect">
            <a:avLst/>
          </a:prstGeom>
          <a:noFill/>
        </p:spPr>
        <p:txBody>
          <a:bodyPr>
            <a:spAutoFit/>
          </a:bodyPr>
          <a:lstStyle/>
          <a:p>
            <a:pPr marL="227013">
              <a:defRPr/>
            </a:pPr>
            <a:r>
              <a:rPr lang="en-US" sz="2400" b="1" dirty="0" smtClean="0">
                <a:solidFill>
                  <a:srgbClr val="FFFFFF"/>
                </a:solidFill>
              </a:rPr>
              <a:t>Sue  van den </a:t>
            </a:r>
            <a:r>
              <a:rPr lang="en-US" sz="2400" b="1" dirty="0" err="1" smtClean="0">
                <a:solidFill>
                  <a:srgbClr val="FFFFFF"/>
                </a:solidFill>
              </a:rPr>
              <a:t>Heever</a:t>
            </a:r>
            <a:endParaRPr lang="en-US" sz="2400" b="1" dirty="0">
              <a:solidFill>
                <a:srgbClr val="FFFFFF"/>
              </a:solidFill>
            </a:endParaRPr>
          </a:p>
          <a:p>
            <a:pPr marL="909638" lvl="2" indent="-225425">
              <a:defRPr/>
            </a:pPr>
            <a:endParaRPr lang="en-US" sz="1600" dirty="0">
              <a:solidFill>
                <a:schemeClr val="bg1"/>
              </a:solidFill>
            </a:endParaRPr>
          </a:p>
          <a:p>
            <a:pPr marL="909638" lvl="2" indent="-225425">
              <a:defRPr/>
            </a:pPr>
            <a:r>
              <a:rPr lang="en-US" sz="1600" dirty="0" smtClean="0">
                <a:solidFill>
                  <a:srgbClr val="C8EAF2"/>
                </a:solidFill>
              </a:rPr>
              <a:t>Vertical velocity, for model verification</a:t>
            </a:r>
          </a:p>
          <a:p>
            <a:pPr marL="909638" lvl="2" indent="-225425">
              <a:defRPr/>
            </a:pPr>
            <a:r>
              <a:rPr lang="en-US" sz="1600" dirty="0" smtClean="0">
                <a:solidFill>
                  <a:srgbClr val="C8EAF2"/>
                </a:solidFill>
              </a:rPr>
              <a:t>Ice processes--dynamic  feedbacks</a:t>
            </a:r>
          </a:p>
          <a:p>
            <a:pPr marL="909638" lvl="2" indent="-225425">
              <a:defRPr/>
            </a:pPr>
            <a:r>
              <a:rPr lang="en-US" sz="1600" dirty="0" smtClean="0">
                <a:solidFill>
                  <a:srgbClr val="C8EAF2"/>
                </a:solidFill>
              </a:rPr>
              <a:t>Cold pools</a:t>
            </a:r>
          </a:p>
          <a:p>
            <a:pPr marL="909638" lvl="2" indent="-225425">
              <a:defRPr/>
            </a:pPr>
            <a:r>
              <a:rPr lang="en-US" sz="1600" dirty="0" smtClean="0">
                <a:solidFill>
                  <a:srgbClr val="C8EAF2"/>
                </a:solidFill>
              </a:rPr>
              <a:t>Self aggregation</a:t>
            </a:r>
          </a:p>
          <a:p>
            <a:pPr marL="909638" lvl="2" indent="-225425">
              <a:defRPr/>
            </a:pPr>
            <a:r>
              <a:rPr lang="en-US" sz="1600" dirty="0" smtClean="0">
                <a:solidFill>
                  <a:srgbClr val="C8EAF2"/>
                </a:solidFill>
              </a:rPr>
              <a:t>Interaction with large-scale</a:t>
            </a:r>
          </a:p>
          <a:p>
            <a:pPr marL="909638" lvl="2" indent="-225425">
              <a:defRPr/>
            </a:pPr>
            <a:endParaRPr lang="en-US" sz="1600" dirty="0">
              <a:solidFill>
                <a:schemeClr val="bg1"/>
              </a:solidFill>
            </a:endParaRPr>
          </a:p>
        </p:txBody>
      </p:sp>
    </p:spTree>
    <p:extLst>
      <p:ext uri="{BB962C8B-B14F-4D97-AF65-F5344CB8AC3E}">
        <p14:creationId xmlns:p14="http://schemas.microsoft.com/office/powerpoint/2010/main" val="17417176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spect="1"/>
          </p:cNvSpPr>
          <p:nvPr/>
        </p:nvSpPr>
        <p:spPr>
          <a:xfrm>
            <a:off x="2299761" y="144774"/>
            <a:ext cx="6032421" cy="6617195"/>
          </a:xfrm>
          <a:prstGeom prst="rect">
            <a:avLst/>
          </a:prstGeom>
          <a:noFill/>
          <a:ln w="38100" cmpd="sng">
            <a:solidFill>
              <a:srgbClr val="B1E1E9"/>
            </a:solidFill>
          </a:ln>
        </p:spPr>
        <p:txBody>
          <a:bodyPr wrap="none">
            <a:spAutoFit/>
          </a:bodyPr>
          <a:lstStyle/>
          <a:p>
            <a:pPr marL="457200" indent="-457200">
              <a:buFontTx/>
              <a:buAutoNum type="arabicPeriod"/>
              <a:defRPr/>
            </a:pPr>
            <a:r>
              <a:rPr lang="en-US" sz="2400" b="1" dirty="0" smtClean="0">
                <a:solidFill>
                  <a:srgbClr val="FFFFFF"/>
                </a:solidFill>
              </a:rPr>
              <a:t>Basic in-cloud </a:t>
            </a:r>
            <a:r>
              <a:rPr lang="en-US" sz="2400" b="1" dirty="0">
                <a:solidFill>
                  <a:srgbClr val="FFFFFF"/>
                </a:solidFill>
              </a:rPr>
              <a:t>properties </a:t>
            </a:r>
            <a:r>
              <a:rPr lang="en-US" sz="2400" b="1" dirty="0" smtClean="0">
                <a:solidFill>
                  <a:srgbClr val="FFFFFF"/>
                </a:solidFill>
              </a:rPr>
              <a:t>poorly known</a:t>
            </a:r>
            <a:br>
              <a:rPr lang="en-US" sz="2400" b="1" dirty="0" smtClean="0">
                <a:solidFill>
                  <a:srgbClr val="FFFFFF"/>
                </a:solidFill>
              </a:rPr>
            </a:br>
            <a:r>
              <a:rPr lang="en-US" sz="2000" dirty="0" smtClean="0">
                <a:solidFill>
                  <a:srgbClr val="C8EAF2"/>
                </a:solidFill>
              </a:rPr>
              <a:t>-vertical velocity, microphysics</a:t>
            </a:r>
            <a:r>
              <a:rPr lang="en-US" sz="2000" dirty="0">
                <a:solidFill>
                  <a:srgbClr val="C8EAF2"/>
                </a:solidFill>
              </a:rPr>
              <a:t>, </a:t>
            </a:r>
            <a:r>
              <a:rPr lang="en-US" sz="2000" dirty="0" smtClean="0">
                <a:solidFill>
                  <a:srgbClr val="C8EAF2"/>
                </a:solidFill>
              </a:rPr>
              <a:t>&amp; temperature</a:t>
            </a:r>
            <a:endParaRPr lang="en-US" sz="2000" dirty="0" smtClean="0">
              <a:solidFill>
                <a:srgbClr val="FFFFFF"/>
              </a:solidFill>
            </a:endParaRPr>
          </a:p>
          <a:p>
            <a:pPr marL="457200" indent="-457200">
              <a:buFontTx/>
              <a:buAutoNum type="arabicPeriod"/>
              <a:defRPr/>
            </a:pPr>
            <a:r>
              <a:rPr lang="en-US" sz="2400" b="1" dirty="0">
                <a:solidFill>
                  <a:srgbClr val="FFFFFF"/>
                </a:solidFill>
              </a:rPr>
              <a:t>Interaction with humidity </a:t>
            </a:r>
            <a:r>
              <a:rPr lang="en-US" sz="2400" b="1" dirty="0" smtClean="0">
                <a:solidFill>
                  <a:srgbClr val="FFFFFF"/>
                </a:solidFill>
              </a:rPr>
              <a:t>environment</a:t>
            </a:r>
            <a:br>
              <a:rPr lang="en-US" sz="2400" b="1" dirty="0" smtClean="0">
                <a:solidFill>
                  <a:srgbClr val="FFFFFF"/>
                </a:solidFill>
              </a:rPr>
            </a:br>
            <a:r>
              <a:rPr lang="en-US" sz="2000" dirty="0" smtClean="0">
                <a:solidFill>
                  <a:srgbClr val="C8EAF2"/>
                </a:solidFill>
              </a:rPr>
              <a:t>-lower &amp; upper troposphere</a:t>
            </a:r>
            <a:endParaRPr lang="en-US" sz="2000" b="1" dirty="0">
              <a:solidFill>
                <a:srgbClr val="FFFFFF"/>
              </a:solidFill>
            </a:endParaRPr>
          </a:p>
          <a:p>
            <a:pPr marL="457200" indent="-457200">
              <a:buFontTx/>
              <a:buAutoNum type="arabicPeriod"/>
              <a:defRPr/>
            </a:pPr>
            <a:r>
              <a:rPr lang="en-US" sz="2400" b="1" dirty="0" smtClean="0">
                <a:solidFill>
                  <a:srgbClr val="FFFFFF"/>
                </a:solidFill>
              </a:rPr>
              <a:t>Combined thermal and shear environment</a:t>
            </a:r>
            <a:br>
              <a:rPr lang="en-US" sz="2400" b="1" dirty="0" smtClean="0">
                <a:solidFill>
                  <a:srgbClr val="FFFFFF"/>
                </a:solidFill>
              </a:rPr>
            </a:br>
            <a:r>
              <a:rPr lang="en-US" sz="2000" dirty="0" smtClean="0">
                <a:solidFill>
                  <a:srgbClr val="C8EAF2"/>
                </a:solidFill>
              </a:rPr>
              <a:t>-isolated cumulonimbus &amp; MCSs</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Surface conditions and diurnal forcing</a:t>
            </a:r>
            <a:br>
              <a:rPr lang="en-US" sz="2400" b="1" dirty="0" smtClean="0">
                <a:solidFill>
                  <a:srgbClr val="FFFFFF"/>
                </a:solidFill>
              </a:rPr>
            </a:br>
            <a:r>
              <a:rPr lang="en-US" sz="2000" dirty="0" smtClean="0">
                <a:solidFill>
                  <a:srgbClr val="C8EAF2"/>
                </a:solidFill>
              </a:rPr>
              <a:t>-all forms of convection</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Upscale growth of convection</a:t>
            </a:r>
            <a:br>
              <a:rPr lang="en-US" sz="2400" b="1" dirty="0" smtClean="0">
                <a:solidFill>
                  <a:srgbClr val="FFFFFF"/>
                </a:solidFill>
              </a:rPr>
            </a:br>
            <a:r>
              <a:rPr lang="en-US" sz="2000" dirty="0" smtClean="0">
                <a:solidFill>
                  <a:srgbClr val="C8EAF2"/>
                </a:solidFill>
              </a:rPr>
              <a:t>-self aggregation</a:t>
            </a:r>
            <a:br>
              <a:rPr lang="en-US" sz="2000" dirty="0" smtClean="0">
                <a:solidFill>
                  <a:srgbClr val="C8EAF2"/>
                </a:solidFill>
              </a:rPr>
            </a:br>
            <a:r>
              <a:rPr lang="en-US" sz="2000" dirty="0" smtClean="0">
                <a:solidFill>
                  <a:srgbClr val="C8EAF2"/>
                </a:solidFill>
              </a:rPr>
              <a:t>-adjustment to environmental shear &amp; thermo</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Convective populations</a:t>
            </a:r>
            <a:br>
              <a:rPr lang="en-US" sz="2400" b="1" dirty="0" smtClean="0">
                <a:solidFill>
                  <a:srgbClr val="FFFFFF"/>
                </a:solidFill>
              </a:rPr>
            </a:br>
            <a:r>
              <a:rPr lang="en-US" sz="2000" dirty="0" smtClean="0">
                <a:solidFill>
                  <a:srgbClr val="C8EAF2"/>
                </a:solidFill>
              </a:rPr>
              <a:t>-MJO, etc.</a:t>
            </a:r>
            <a:endParaRPr lang="en-US" sz="2000" b="1" dirty="0" smtClean="0">
              <a:solidFill>
                <a:srgbClr val="FFFFFF"/>
              </a:solidFill>
            </a:endParaRPr>
          </a:p>
          <a:p>
            <a:pPr marL="457200" indent="-457200">
              <a:buFontTx/>
              <a:buAutoNum type="arabicPeriod"/>
              <a:defRPr/>
            </a:pPr>
            <a:r>
              <a:rPr lang="en-US" sz="2400" b="1" dirty="0" smtClean="0">
                <a:solidFill>
                  <a:srgbClr val="FFFFFF"/>
                </a:solidFill>
              </a:rPr>
              <a:t>Aerosol environment effects (??)</a:t>
            </a:r>
            <a:br>
              <a:rPr lang="en-US" sz="2400" b="1" dirty="0" smtClean="0">
                <a:solidFill>
                  <a:srgbClr val="FFFFFF"/>
                </a:solidFill>
              </a:rPr>
            </a:br>
            <a:r>
              <a:rPr lang="en-US" sz="2400" dirty="0">
                <a:solidFill>
                  <a:srgbClr val="C8EAF2"/>
                </a:solidFill>
              </a:rPr>
              <a:t>-isolated vs. </a:t>
            </a:r>
            <a:r>
              <a:rPr lang="en-US" sz="2400" dirty="0" smtClean="0">
                <a:solidFill>
                  <a:srgbClr val="C8EAF2"/>
                </a:solidFill>
              </a:rPr>
              <a:t>mesoscale</a:t>
            </a:r>
            <a:endParaRPr lang="en-US" sz="2400" b="1" dirty="0" smtClean="0">
              <a:solidFill>
                <a:srgbClr val="FFFFFF"/>
              </a:solidFill>
            </a:endParaRPr>
          </a:p>
          <a:p>
            <a:pPr marL="457200" indent="-457200">
              <a:buFontTx/>
              <a:buAutoNum type="arabicPeriod"/>
              <a:defRPr/>
            </a:pPr>
            <a:r>
              <a:rPr lang="en-US" sz="2400" b="1" dirty="0" smtClean="0">
                <a:solidFill>
                  <a:srgbClr val="FFFFFF"/>
                </a:solidFill>
              </a:rPr>
              <a:t>Cold pools</a:t>
            </a:r>
            <a:br>
              <a:rPr lang="en-US" sz="2400" b="1" dirty="0" smtClean="0">
                <a:solidFill>
                  <a:srgbClr val="FFFFFF"/>
                </a:solidFill>
              </a:rPr>
            </a:br>
            <a:r>
              <a:rPr lang="en-US" sz="2400" dirty="0" smtClean="0">
                <a:solidFill>
                  <a:srgbClr val="C8EAF2"/>
                </a:solidFill>
              </a:rPr>
              <a:t>-small to large</a:t>
            </a:r>
            <a:endParaRPr lang="en-US" sz="2400" b="1" dirty="0" smtClean="0">
              <a:solidFill>
                <a:srgbClr val="FFFFFF"/>
              </a:solidFill>
            </a:endParaRPr>
          </a:p>
          <a:p>
            <a:pPr marL="457200" indent="-457200">
              <a:buFontTx/>
              <a:buAutoNum type="arabicPeriod"/>
              <a:defRPr/>
            </a:pPr>
            <a:r>
              <a:rPr lang="en-US" sz="2400" b="1" dirty="0" smtClean="0">
                <a:solidFill>
                  <a:srgbClr val="FFFFFF"/>
                </a:solidFill>
              </a:rPr>
              <a:t>Time resolution</a:t>
            </a:r>
            <a:br>
              <a:rPr lang="en-US" sz="2400" b="1" dirty="0" smtClean="0">
                <a:solidFill>
                  <a:srgbClr val="FFFFFF"/>
                </a:solidFill>
              </a:rPr>
            </a:br>
            <a:r>
              <a:rPr lang="en-US" sz="2000" dirty="0" smtClean="0">
                <a:solidFill>
                  <a:srgbClr val="C8EAF2"/>
                </a:solidFill>
              </a:rPr>
              <a:t>-processes on scales &lt; 1 min</a:t>
            </a:r>
            <a:endParaRPr lang="en-US" sz="2000" b="1" dirty="0" smtClean="0">
              <a:solidFill>
                <a:srgbClr val="FFFFFF"/>
              </a:solidFill>
            </a:endParaRPr>
          </a:p>
        </p:txBody>
      </p:sp>
      <p:sp>
        <p:nvSpPr>
          <p:cNvPr id="4" name="TextBox 3"/>
          <p:cNvSpPr txBox="1"/>
          <p:nvPr/>
        </p:nvSpPr>
        <p:spPr>
          <a:xfrm>
            <a:off x="334818" y="3136612"/>
            <a:ext cx="1813317" cy="584776"/>
          </a:xfrm>
          <a:prstGeom prst="rect">
            <a:avLst/>
          </a:prstGeom>
          <a:noFill/>
        </p:spPr>
        <p:txBody>
          <a:bodyPr wrap="none" rtlCol="0">
            <a:spAutoFit/>
          </a:bodyPr>
          <a:lstStyle/>
          <a:p>
            <a:r>
              <a:rPr lang="en-US" sz="3200" b="1" dirty="0" smtClean="0">
                <a:solidFill>
                  <a:srgbClr val="BDE6EE"/>
                </a:solidFill>
              </a:rPr>
              <a:t>Summary</a:t>
            </a:r>
          </a:p>
        </p:txBody>
      </p:sp>
    </p:spTree>
    <p:extLst>
      <p:ext uri="{BB962C8B-B14F-4D97-AF65-F5344CB8AC3E}">
        <p14:creationId xmlns:p14="http://schemas.microsoft.com/office/powerpoint/2010/main" val="3510814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3074988"/>
            <a:ext cx="9144000" cy="707886"/>
          </a:xfrm>
          <a:prstGeom prst="rect">
            <a:avLst/>
          </a:prstGeom>
          <a:noFill/>
        </p:spPr>
        <p:txBody>
          <a:bodyPr>
            <a:spAutoFit/>
          </a:bodyPr>
          <a:lstStyle/>
          <a:p>
            <a:pPr marL="0" lvl="1" algn="ctr" fontAlgn="auto">
              <a:spcBef>
                <a:spcPts val="0"/>
              </a:spcBef>
              <a:spcAft>
                <a:spcPts val="1200"/>
              </a:spcAft>
              <a:defRPr/>
            </a:pPr>
            <a:r>
              <a:rPr lang="en-US" sz="4000" b="1" dirty="0" smtClean="0">
                <a:solidFill>
                  <a:schemeClr val="bg1">
                    <a:lumMod val="95000"/>
                  </a:schemeClr>
                </a:solidFill>
                <a:effectLst>
                  <a:outerShdw blurRad="50800" dist="38100" dir="2700000" algn="tl" rotWithShape="0">
                    <a:srgbClr val="000000">
                      <a:alpha val="43000"/>
                    </a:srgbClr>
                  </a:outerShdw>
                </a:effectLst>
                <a:latin typeface="Century Gothic"/>
                <a:ea typeface="+mn-ea"/>
                <a:cs typeface="Century Gothic"/>
              </a:rPr>
              <a:t>End</a:t>
            </a:r>
          </a:p>
        </p:txBody>
      </p:sp>
      <p:sp>
        <p:nvSpPr>
          <p:cNvPr id="3" name="TextBox 2"/>
          <p:cNvSpPr txBox="1"/>
          <p:nvPr/>
        </p:nvSpPr>
        <p:spPr>
          <a:xfrm>
            <a:off x="0" y="4479636"/>
            <a:ext cx="9144000" cy="830997"/>
          </a:xfrm>
          <a:prstGeom prst="rect">
            <a:avLst/>
          </a:prstGeom>
          <a:noFill/>
        </p:spPr>
        <p:txBody>
          <a:bodyPr wrap="square" rtlCol="0">
            <a:spAutoFit/>
          </a:bodyPr>
          <a:lstStyle/>
          <a:p>
            <a:pPr algn="ctr"/>
            <a:r>
              <a:rPr lang="en-US" sz="1600" dirty="0" smtClean="0">
                <a:solidFill>
                  <a:srgbClr val="FFFFFF"/>
                </a:solidFill>
              </a:rPr>
              <a:t>This research was supported by </a:t>
            </a:r>
          </a:p>
          <a:p>
            <a:pPr algn="ctr"/>
            <a:r>
              <a:rPr lang="en-US" sz="1600" dirty="0" smtClean="0">
                <a:solidFill>
                  <a:srgbClr val="FFFFFF"/>
                </a:solidFill>
              </a:rPr>
              <a:t>NASA grants NNX13AQ37G, NNX12AJ82G, &amp; NNX13AG71G</a:t>
            </a:r>
          </a:p>
          <a:p>
            <a:pPr algn="ctr"/>
            <a:r>
              <a:rPr lang="en-US" sz="1600" dirty="0" smtClean="0">
                <a:solidFill>
                  <a:srgbClr val="FFFFFF"/>
                </a:solidFill>
              </a:rPr>
              <a:t>DOE </a:t>
            </a:r>
            <a:r>
              <a:rPr lang="en-US" sz="1600" dirty="0">
                <a:solidFill>
                  <a:srgbClr val="FFFFFF"/>
                </a:solidFill>
              </a:rPr>
              <a:t>grants DE-</a:t>
            </a:r>
            <a:r>
              <a:rPr lang="en-US" sz="1600" dirty="0" smtClean="0">
                <a:solidFill>
                  <a:srgbClr val="FFFFFF"/>
                </a:solidFill>
              </a:rPr>
              <a:t>SC0008452 &amp; PNNL 228238 </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749" y="128470"/>
            <a:ext cx="8914547" cy="6601061"/>
            <a:chOff x="176022" y="128470"/>
            <a:chExt cx="8914547" cy="6601061"/>
          </a:xfrm>
        </p:grpSpPr>
        <p:pic>
          <p:nvPicPr>
            <p:cNvPr id="4" name="Picture 3"/>
            <p:cNvPicPr>
              <a:picLocks noChangeAspect="1"/>
            </p:cNvPicPr>
            <p:nvPr/>
          </p:nvPicPr>
          <p:blipFill rotWithShape="1">
            <a:blip r:embed="rId3"/>
            <a:srcRect l="12390" t="1706" r="1316" b="2041"/>
            <a:stretch/>
          </p:blipFill>
          <p:spPr>
            <a:xfrm>
              <a:off x="3910779" y="128470"/>
              <a:ext cx="5179790" cy="6601061"/>
            </a:xfrm>
            <a:prstGeom prst="rect">
              <a:avLst/>
            </a:prstGeom>
            <a:ln>
              <a:solidFill>
                <a:srgbClr val="B1E1E9"/>
              </a:solidFill>
            </a:ln>
          </p:spPr>
        </p:pic>
        <p:sp>
          <p:nvSpPr>
            <p:cNvPr id="5" name="TextBox 4"/>
            <p:cNvSpPr txBox="1"/>
            <p:nvPr/>
          </p:nvSpPr>
          <p:spPr>
            <a:xfrm>
              <a:off x="176022" y="3198168"/>
              <a:ext cx="3575017" cy="461665"/>
            </a:xfrm>
            <a:prstGeom prst="rect">
              <a:avLst/>
            </a:prstGeom>
            <a:noFill/>
          </p:spPr>
          <p:txBody>
            <a:bodyPr wrap="none" rtlCol="0">
              <a:spAutoFit/>
            </a:bodyPr>
            <a:lstStyle/>
            <a:p>
              <a:r>
                <a:rPr lang="en-US" sz="2400" dirty="0" smtClean="0">
                  <a:solidFill>
                    <a:prstClr val="white"/>
                  </a:solidFill>
                </a:rPr>
                <a:t>Coming in September 2014</a:t>
              </a:r>
            </a:p>
          </p:txBody>
        </p:sp>
      </p:grpSp>
    </p:spTree>
    <p:extLst>
      <p:ext uri="{BB962C8B-B14F-4D97-AF65-F5344CB8AC3E}">
        <p14:creationId xmlns:p14="http://schemas.microsoft.com/office/powerpoint/2010/main" val="3185544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202" name="Picture 2" descr="C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525588"/>
            <a:ext cx="57150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0" y="381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000000"/>
                </a:solidFill>
                <a:latin typeface="Times New Roman" charset="0"/>
              </a:rPr>
              <a:t>Glaciation and Anvil Formation</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umulonimbus10"/>
          <p:cNvPicPr>
            <a:picLocks noChangeAspect="1" noChangeArrowheads="1"/>
          </p:cNvPicPr>
          <p:nvPr/>
        </p:nvPicPr>
        <p:blipFill>
          <a:blip r:embed="rId3">
            <a:extLst>
              <a:ext uri="{28A0092B-C50C-407E-A947-70E740481C1C}">
                <a14:useLocalDpi xmlns:a14="http://schemas.microsoft.com/office/drawing/2010/main" val="0"/>
              </a:ext>
            </a:extLst>
          </a:blip>
          <a:srcRect l="945" r="787" b="548"/>
          <a:stretch>
            <a:fillRect/>
          </a:stretch>
        </p:blipFill>
        <p:spPr bwMode="auto">
          <a:xfrm>
            <a:off x="609600" y="990600"/>
            <a:ext cx="792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3"/>
          <p:cNvSpPr txBox="1">
            <a:spLocks noChangeArrowheads="1"/>
          </p:cNvSpPr>
          <p:nvPr/>
        </p:nvSpPr>
        <p:spPr bwMode="auto">
          <a:xfrm>
            <a:off x="0" y="34448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a:solidFill>
                  <a:srgbClr val="000000"/>
                </a:solidFill>
                <a:latin typeface="Times New Roman" charset="0"/>
                <a:cs typeface="Times New Roman" charset="0"/>
              </a:rPr>
              <a:t>Cumulonimbus with an older anvil</a:t>
            </a:r>
          </a:p>
        </p:txBody>
      </p:sp>
      <p:sp>
        <p:nvSpPr>
          <p:cNvPr id="53251" name="Text Box 4"/>
          <p:cNvSpPr txBox="1">
            <a:spLocks noChangeArrowheads="1"/>
          </p:cNvSpPr>
          <p:nvPr/>
        </p:nvSpPr>
        <p:spPr bwMode="auto">
          <a:xfrm>
            <a:off x="0" y="61722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solidFill>
                  <a:srgbClr val="000000"/>
                </a:solidFill>
                <a:latin typeface="Arial" charset="0"/>
              </a:rPr>
              <a:t>The cumulonimbus produces a layer of cirrostratus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0" y="381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solidFill>
                  <a:srgbClr val="000000"/>
                </a:solidFill>
                <a:latin typeface="Times New Roman" charset="0"/>
              </a:rPr>
              <a:t>Cumulonimbus with Anvil</a:t>
            </a:r>
          </a:p>
        </p:txBody>
      </p:sp>
      <p:pic>
        <p:nvPicPr>
          <p:cNvPr id="55299" name="Picture 3" descr="cumulonimbus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03350"/>
            <a:ext cx="62484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0" name="Group 4"/>
          <p:cNvGrpSpPr>
            <a:grpSpLocks/>
          </p:cNvGrpSpPr>
          <p:nvPr/>
        </p:nvGrpSpPr>
        <p:grpSpPr bwMode="auto">
          <a:xfrm>
            <a:off x="5546725" y="4343400"/>
            <a:ext cx="760413" cy="1946275"/>
            <a:chOff x="3494" y="2736"/>
            <a:chExt cx="479" cy="1226"/>
          </a:xfrm>
        </p:grpSpPr>
        <p:sp>
          <p:nvSpPr>
            <p:cNvPr id="55304" name="Text Box 5"/>
            <p:cNvSpPr txBox="1">
              <a:spLocks noChangeArrowheads="1"/>
            </p:cNvSpPr>
            <p:nvPr/>
          </p:nvSpPr>
          <p:spPr bwMode="auto">
            <a:xfrm>
              <a:off x="3494" y="3674"/>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Rain</a:t>
              </a:r>
            </a:p>
          </p:txBody>
        </p:sp>
        <p:sp>
          <p:nvSpPr>
            <p:cNvPr id="55305" name="Line 6"/>
            <p:cNvSpPr>
              <a:spLocks noChangeShapeType="1"/>
            </p:cNvSpPr>
            <p:nvPr/>
          </p:nvSpPr>
          <p:spPr bwMode="auto">
            <a:xfrm flipH="1" flipV="1">
              <a:off x="3552" y="2736"/>
              <a:ext cx="192" cy="9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5301" name="Group 7"/>
          <p:cNvGrpSpPr>
            <a:grpSpLocks/>
          </p:cNvGrpSpPr>
          <p:nvPr/>
        </p:nvGrpSpPr>
        <p:grpSpPr bwMode="auto">
          <a:xfrm>
            <a:off x="2727325" y="4267200"/>
            <a:ext cx="777875" cy="1946275"/>
            <a:chOff x="1718" y="2688"/>
            <a:chExt cx="490" cy="1226"/>
          </a:xfrm>
        </p:grpSpPr>
        <p:sp>
          <p:nvSpPr>
            <p:cNvPr id="55302" name="Text Box 8"/>
            <p:cNvSpPr txBox="1">
              <a:spLocks noChangeArrowheads="1"/>
            </p:cNvSpPr>
            <p:nvPr/>
          </p:nvSpPr>
          <p:spPr bwMode="auto">
            <a:xfrm>
              <a:off x="1718" y="3626"/>
              <a:ext cx="4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a:solidFill>
                    <a:srgbClr val="000000"/>
                  </a:solidFill>
                  <a:latin typeface="Times New Roman" charset="0"/>
                </a:rPr>
                <a:t>Hail</a:t>
              </a:r>
            </a:p>
          </p:txBody>
        </p:sp>
        <p:sp>
          <p:nvSpPr>
            <p:cNvPr id="55303" name="Line 9"/>
            <p:cNvSpPr>
              <a:spLocks noChangeShapeType="1"/>
            </p:cNvSpPr>
            <p:nvPr/>
          </p:nvSpPr>
          <p:spPr bwMode="auto">
            <a:xfrm flipV="1">
              <a:off x="1920" y="2688"/>
              <a:ext cx="288" cy="9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0" y="3492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b="1">
                <a:latin typeface="Times New Roman" charset="0"/>
                <a:cs typeface="Times New Roman" charset="0"/>
              </a:rPr>
              <a:t>Cumulonimbus anvils viewed from space</a:t>
            </a:r>
            <a:endParaRPr lang="en-US" b="1">
              <a:latin typeface="Times New Roman" charset="0"/>
              <a:cs typeface="Times New Roman" charset="0"/>
            </a:endParaRPr>
          </a:p>
        </p:txBody>
      </p:sp>
      <p:grpSp>
        <p:nvGrpSpPr>
          <p:cNvPr id="59394" name="Group 16"/>
          <p:cNvGrpSpPr>
            <a:grpSpLocks/>
          </p:cNvGrpSpPr>
          <p:nvPr/>
        </p:nvGrpSpPr>
        <p:grpSpPr bwMode="auto">
          <a:xfrm>
            <a:off x="1676400" y="1858963"/>
            <a:ext cx="5791200" cy="3932237"/>
            <a:chOff x="1676400" y="1859280"/>
            <a:chExt cx="5791200" cy="3931920"/>
          </a:xfrm>
        </p:grpSpPr>
        <p:pic>
          <p:nvPicPr>
            <p:cNvPr id="9" name="Picture 8"/>
            <p:cNvPicPr>
              <a:picLocks noChangeAspect="1"/>
            </p:cNvPicPr>
            <p:nvPr/>
          </p:nvPicPr>
          <p:blipFill>
            <a:blip r:embed="rId3"/>
            <a:srcRect l="3704" r="2469"/>
            <a:stretch>
              <a:fillRect/>
            </a:stretch>
          </p:blipFill>
          <p:spPr>
            <a:xfrm>
              <a:off x="1676400" y="1859280"/>
              <a:ext cx="5791200" cy="3931920"/>
            </a:xfrm>
            <a:prstGeom prst="rect">
              <a:avLst/>
            </a:prstGeom>
            <a:ln w="38100" cap="flat" cmpd="sng" algn="ctr">
              <a:solidFill>
                <a:schemeClr val="tx1">
                  <a:lumMod val="75000"/>
                  <a:lumOff val="25000"/>
                </a:schemeClr>
              </a:solidFill>
              <a:prstDash val="solid"/>
              <a:round/>
              <a:headEnd type="none" w="med" len="med"/>
              <a:tailEnd type="none" w="med" len="med"/>
            </a:ln>
          </p:spPr>
        </p:pic>
        <p:sp>
          <p:nvSpPr>
            <p:cNvPr id="59396" name="TextBox 14"/>
            <p:cNvSpPr txBox="1">
              <a:spLocks noChangeArrowheads="1"/>
            </p:cNvSpPr>
            <p:nvPr/>
          </p:nvSpPr>
          <p:spPr bwMode="auto">
            <a:xfrm>
              <a:off x="1828800" y="5364197"/>
              <a:ext cx="684213" cy="27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FFFFFF"/>
                  </a:solidFill>
                  <a:latin typeface="Arial" charset="0"/>
                </a:rPr>
                <a:t>100 km</a:t>
              </a:r>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1.xml><?xml version="1.0" encoding="utf-8"?>
<a:theme xmlns:a="http://schemas.openxmlformats.org/drawingml/2006/main" name="2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14.xml><?xml version="1.0" encoding="utf-8"?>
<a:theme xmlns:a="http://schemas.openxmlformats.org/drawingml/2006/main" name="1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Default Design">
  <a:themeElements>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cmpd="sng"/>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solidFill>
              <a:schemeClr val="bg1"/>
            </a:solidFill>
          </a:defRPr>
        </a:defPPr>
      </a:lstStyle>
    </a:txDef>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
  <TotalTime>18436</TotalTime>
  <Words>1442</Words>
  <Application>Microsoft Macintosh PowerPoint</Application>
  <PresentationFormat>On-screen Show (4:3)</PresentationFormat>
  <Paragraphs>337</Paragraphs>
  <Slides>54</Slides>
  <Notes>43</Notes>
  <HiddenSlides>0</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54</vt:i4>
      </vt:variant>
    </vt:vector>
  </HeadingPairs>
  <TitlesOfParts>
    <vt:vector size="69" baseType="lpstr">
      <vt:lpstr>2_Office Theme</vt:lpstr>
      <vt:lpstr>10_Default Design</vt:lpstr>
      <vt:lpstr>6_Default Design</vt:lpstr>
      <vt:lpstr>5_Default Design</vt:lpstr>
      <vt:lpstr>1_Blank Presentation</vt:lpstr>
      <vt:lpstr>1_Default Design</vt:lpstr>
      <vt:lpstr>15_Default Design</vt:lpstr>
      <vt:lpstr>3_Office Theme</vt:lpstr>
      <vt:lpstr>5_Office Theme</vt:lpstr>
      <vt:lpstr>6_Office Theme</vt:lpstr>
      <vt:lpstr>2_Default Design</vt:lpstr>
      <vt:lpstr>8_Default Design</vt:lpstr>
      <vt:lpstr>7_Office Theme</vt:lpstr>
      <vt:lpstr>11_Default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A-Train sees the whole MCS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Houze</dc:creator>
  <cp:lastModifiedBy>Robert Houze</cp:lastModifiedBy>
  <cp:revision>530</cp:revision>
  <dcterms:created xsi:type="dcterms:W3CDTF">2012-10-25T23:32:46Z</dcterms:created>
  <dcterms:modified xsi:type="dcterms:W3CDTF">2014-07-14T21:41:00Z</dcterms:modified>
</cp:coreProperties>
</file>