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40" r:id="rId3"/>
    <p:sldId id="341" r:id="rId4"/>
    <p:sldId id="289" r:id="rId5"/>
    <p:sldId id="290" r:id="rId6"/>
    <p:sldId id="344" r:id="rId7"/>
    <p:sldId id="293" r:id="rId8"/>
    <p:sldId id="294" r:id="rId9"/>
    <p:sldId id="295" r:id="rId10"/>
    <p:sldId id="296" r:id="rId11"/>
    <p:sldId id="353" r:id="rId12"/>
    <p:sldId id="352" r:id="rId13"/>
    <p:sldId id="307" r:id="rId14"/>
    <p:sldId id="298" r:id="rId15"/>
    <p:sldId id="299" r:id="rId16"/>
    <p:sldId id="300" r:id="rId17"/>
    <p:sldId id="301" r:id="rId18"/>
    <p:sldId id="283" r:id="rId19"/>
    <p:sldId id="275" r:id="rId20"/>
    <p:sldId id="287" r:id="rId21"/>
    <p:sldId id="274" r:id="rId22"/>
    <p:sldId id="308" r:id="rId23"/>
    <p:sldId id="309" r:id="rId24"/>
    <p:sldId id="312" r:id="rId25"/>
    <p:sldId id="310" r:id="rId26"/>
    <p:sldId id="313" r:id="rId27"/>
    <p:sldId id="314" r:id="rId28"/>
    <p:sldId id="317" r:id="rId29"/>
    <p:sldId id="318" r:id="rId30"/>
    <p:sldId id="319" r:id="rId31"/>
    <p:sldId id="347" r:id="rId32"/>
    <p:sldId id="345" r:id="rId33"/>
    <p:sldId id="348" r:id="rId34"/>
    <p:sldId id="349" r:id="rId35"/>
    <p:sldId id="350" r:id="rId36"/>
    <p:sldId id="320" r:id="rId37"/>
    <p:sldId id="321" r:id="rId38"/>
    <p:sldId id="322" r:id="rId39"/>
    <p:sldId id="334" r:id="rId40"/>
    <p:sldId id="323" r:id="rId41"/>
    <p:sldId id="331" r:id="rId42"/>
    <p:sldId id="326" r:id="rId43"/>
    <p:sldId id="335" r:id="rId44"/>
    <p:sldId id="336" r:id="rId45"/>
    <p:sldId id="337" r:id="rId46"/>
    <p:sldId id="351" r:id="rId47"/>
    <p:sldId id="324" r:id="rId48"/>
    <p:sldId id="33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52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2AA7B-0824-49BB-9BC1-D3CD1FD18FF8}" type="datetimeFigureOut">
              <a:rPr lang="en-US" smtClean="0"/>
              <a:t>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2228850"/>
          </a:xfr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b="1" dirty="0" smtClean="0"/>
              <a:t>The story of MJO convection in the Indian Ocean as told by the S-PolKa radar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191000"/>
            <a:ext cx="6172200" cy="1600200"/>
          </a:xfrm>
        </p:spPr>
        <p:txBody>
          <a:bodyPr>
            <a:normAutofit fontScale="70000" lnSpcReduction="20000"/>
          </a:bodyPr>
          <a:lstStyle/>
          <a:p>
            <a:r>
              <a:rPr lang="en-US" sz="3800" b="1" dirty="0" smtClean="0">
                <a:solidFill>
                  <a:schemeClr val="bg2"/>
                </a:solidFill>
              </a:rPr>
              <a:t>Angela Rowe and Robert </a:t>
            </a:r>
            <a:r>
              <a:rPr lang="en-US" sz="3800" b="1" dirty="0" err="1" smtClean="0">
                <a:solidFill>
                  <a:schemeClr val="bg2"/>
                </a:solidFill>
              </a:rPr>
              <a:t>Houze</a:t>
            </a:r>
            <a:r>
              <a:rPr lang="en-US" sz="3800" b="1" dirty="0" smtClean="0">
                <a:solidFill>
                  <a:schemeClr val="bg2"/>
                </a:solidFill>
              </a:rPr>
              <a:t>, Jr.</a:t>
            </a:r>
          </a:p>
          <a:p>
            <a:r>
              <a:rPr lang="en-US" sz="3800" b="1" dirty="0" smtClean="0">
                <a:solidFill>
                  <a:schemeClr val="bg2"/>
                </a:solidFill>
              </a:rPr>
              <a:t>University of Washington</a:t>
            </a:r>
          </a:p>
          <a:p>
            <a:r>
              <a:rPr lang="en-US" dirty="0" smtClean="0"/>
              <a:t>PNNL Seminar</a:t>
            </a:r>
          </a:p>
          <a:p>
            <a:r>
              <a:rPr lang="en-US" dirty="0" smtClean="0"/>
              <a:t>27 May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8473440" cy="5295900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38400" y="304800"/>
            <a:ext cx="43434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latin typeface="+mj-lt"/>
                <a:ea typeface="+mj-ea"/>
                <a:cs typeface="+mj-cs"/>
              </a:rPr>
              <a:t>Cell tracking (&gt; 35 dBZ)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80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4267200" y="1447800"/>
            <a:ext cx="2286000" cy="914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67200" y="2743200"/>
            <a:ext cx="2667000" cy="6858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62400" y="4495800"/>
            <a:ext cx="3124200" cy="8382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04800" y="3048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1459468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81940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44958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cells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76350"/>
            <a:ext cx="8305800" cy="5191125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4419600" y="1600200"/>
            <a:ext cx="2286000" cy="914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19600" y="3048000"/>
            <a:ext cx="1905000" cy="533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200400" y="4648200"/>
            <a:ext cx="2514600" cy="533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05200" y="1611868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00400" y="297180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52600" y="45720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122881" cy="50784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267200" y="1447800"/>
            <a:ext cx="2286000" cy="914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67200" y="2743200"/>
            <a:ext cx="2667000" cy="6858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62400" y="4495800"/>
            <a:ext cx="3124200" cy="8382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04800" y="3048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October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1459468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81940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44958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9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50813"/>
            <a:ext cx="5213350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8534400" cy="41639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2400" y="304800"/>
            <a:ext cx="1308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Photo: Bob </a:t>
            </a:r>
            <a:r>
              <a:rPr lang="en-US" sz="1200" dirty="0" err="1" smtClean="0">
                <a:solidFill>
                  <a:schemeClr val="bg1"/>
                </a:solidFill>
              </a:rPr>
              <a:t>Houze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800" y="3048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6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October</a:t>
            </a:r>
          </a:p>
        </p:txBody>
      </p:sp>
    </p:spTree>
    <p:extLst>
      <p:ext uri="{BB962C8B-B14F-4D97-AF65-F5344CB8AC3E}">
        <p14:creationId xmlns:p14="http://schemas.microsoft.com/office/powerpoint/2010/main" val="14840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op_6Oct2011_9-16UT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981200"/>
            <a:ext cx="4055903" cy="3886200"/>
          </a:xfrm>
          <a:prstGeom prst="rect">
            <a:avLst/>
          </a:prstGeom>
        </p:spPr>
      </p:pic>
      <p:pic>
        <p:nvPicPr>
          <p:cNvPr id="8195" name="Picture 3" descr="C:\Users\Angela\Dropbox\ASRimages\case_supp_cellchar_20111006_9_16UT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6720" y="381000"/>
            <a:ext cx="4754880" cy="2971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505200"/>
            <a:ext cx="44259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4572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6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October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5181600"/>
            <a:ext cx="4038600" cy="0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91000" y="4953000"/>
            <a:ext cx="6431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op_10Oct2011_7-14UT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4800600" cy="45997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0" y="2362200"/>
            <a:ext cx="3581400" cy="3505200"/>
            <a:chOff x="4953000" y="3248025"/>
            <a:chExt cx="3374135" cy="3381375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3248025"/>
              <a:ext cx="3374135" cy="338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562600" y="3581400"/>
              <a:ext cx="20572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20-30 km diameters</a:t>
              </a:r>
              <a:endParaRPr lang="en-US" dirty="0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762000" y="5334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10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October</a:t>
            </a:r>
          </a:p>
        </p:txBody>
      </p:sp>
    </p:spTree>
    <p:extLst>
      <p:ext uri="{BB962C8B-B14F-4D97-AF65-F5344CB8AC3E}">
        <p14:creationId xmlns:p14="http://schemas.microsoft.com/office/powerpoint/2010/main" val="6026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3048000" cy="294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C:\Users\Angela\Dropbox\ASRimages\case_supp_cellchar_20111010_14_21UT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00012"/>
            <a:ext cx="4838701" cy="30241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319" name="Picture 7" descr="C:\Users\Angela\Dropbox\ASRimages\RHI_Z_V_ZDR_LDR_RHOHV_PID_20111010_2035UTC_azimuth1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200400"/>
            <a:ext cx="5730239" cy="3581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1676400" y="1524000"/>
            <a:ext cx="1447800" cy="1295400"/>
          </a:xfrm>
          <a:prstGeom prst="ellipse">
            <a:avLst/>
          </a:prstGeom>
          <a:noFill/>
          <a:ln w="57150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133600" y="3886200"/>
            <a:ext cx="16764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24000" y="3733800"/>
            <a:ext cx="69622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 km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60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ngela\Dropbox\ASRimages\hourly_timeseries_cellinitsupp_totalcells_Oct_su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5120639" cy="3200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8152" y="228600"/>
            <a:ext cx="3165797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466825"/>
            <a:ext cx="3209925" cy="3162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" y="3429000"/>
            <a:ext cx="5120640" cy="32004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50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Angela\Dropbox\ASRimages\CP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7" y="157162"/>
            <a:ext cx="6829425" cy="6543675"/>
          </a:xfrm>
          <a:prstGeom prst="rect">
            <a:avLst/>
          </a:prstGeom>
          <a:noFill/>
        </p:spPr>
      </p:pic>
      <p:sp>
        <p:nvSpPr>
          <p:cNvPr id="4" name="5-Point Star 3"/>
          <p:cNvSpPr/>
          <p:nvPr/>
        </p:nvSpPr>
        <p:spPr>
          <a:xfrm>
            <a:off x="3962400" y="4114800"/>
            <a:ext cx="381000" cy="304800"/>
          </a:xfrm>
          <a:prstGeom prst="star5">
            <a:avLst/>
          </a:prstGeom>
          <a:solidFill>
            <a:srgbClr val="FF0000"/>
          </a:solidFill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90800" y="3124200"/>
            <a:ext cx="1295400" cy="144780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34" y="660062"/>
            <a:ext cx="8899966" cy="55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763146" y="1143000"/>
            <a:ext cx="1085454" cy="424669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505200" y="804301"/>
            <a:ext cx="5316173" cy="5901299"/>
            <a:chOff x="3505200" y="804301"/>
            <a:chExt cx="5316173" cy="59012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200" y="804301"/>
              <a:ext cx="5316173" cy="59012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72000" y="914400"/>
              <a:ext cx="762000" cy="55626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0" y="1752600"/>
              <a:ext cx="968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PHASE 2</a:t>
              </a:r>
              <a:endParaRPr lang="en-US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10400" y="2450068"/>
              <a:ext cx="968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PHASE 3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152400" y="304800"/>
            <a:ext cx="32004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Madden-Julian Oscillation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04800" y="2209800"/>
            <a:ext cx="2971800" cy="2895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OLR anomalies</a:t>
            </a:r>
          </a:p>
          <a:p>
            <a:pPr lvl="1"/>
            <a:r>
              <a:rPr lang="en-US" dirty="0" smtClean="0"/>
              <a:t>Wheeler and Hendon (2004)</a:t>
            </a:r>
          </a:p>
          <a:p>
            <a:r>
              <a:rPr lang="en-US" dirty="0" smtClean="0"/>
              <a:t>Phases 2 and 3 (“active”) for Indian Ocean</a:t>
            </a:r>
          </a:p>
        </p:txBody>
      </p:sp>
    </p:spTree>
    <p:extLst>
      <p:ext uri="{BB962C8B-B14F-4D97-AF65-F5344CB8AC3E}">
        <p14:creationId xmlns:p14="http://schemas.microsoft.com/office/powerpoint/2010/main" val="8258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880001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800600" y="1828800"/>
            <a:ext cx="914400" cy="3429000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05200" y="6096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KAZR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29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oop_14Oct2011_19-22UT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7287" y="157162"/>
            <a:ext cx="6829425" cy="65436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40468"/>
            <a:ext cx="8795256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447800" y="1840468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57600" y="1840468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62600" y="1916668"/>
            <a:ext cx="1524000" cy="1676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600" y="1764268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19400" y="1764268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33600" y="3886200"/>
            <a:ext cx="46222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Active periods: Increased rainfall/organization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PolKa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5" y="4495800"/>
            <a:ext cx="735329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Suppressed periods: Reduced rainfall, shallower convection, dry mid-levels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5257800"/>
            <a:ext cx="8001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Objective 2: Describe the evolution and microphysical characteristics of precipitating systems during active periods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3" grpId="0" animBg="1"/>
      <p:bldP spid="2" grpId="0" animBg="1"/>
      <p:bldP spid="15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82" y="457200"/>
            <a:ext cx="8258018" cy="594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600200" y="381000"/>
            <a:ext cx="1676400" cy="46482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381000"/>
            <a:ext cx="1676400" cy="46482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8800" y="381000"/>
            <a:ext cx="1676400" cy="46482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4648200"/>
            <a:ext cx="8153400" cy="167640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8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9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1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8714" y="1688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3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55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6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624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910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1688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0200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03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085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7943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784914" y="1676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14400" y="1676400"/>
            <a:ext cx="6324600" cy="381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1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200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How are hydrometeors vertically distributed in convective systems during active phases?</a:t>
            </a:r>
          </a:p>
          <a:p>
            <a:pPr lvl="1"/>
            <a:r>
              <a:rPr lang="en-US" dirty="0"/>
              <a:t>Compared to suppressed?</a:t>
            </a:r>
          </a:p>
          <a:p>
            <a:r>
              <a:rPr lang="en-US" dirty="0"/>
              <a:t>Are the hydrometeor characteristics similar for each active MJO period?</a:t>
            </a:r>
          </a:p>
          <a:p>
            <a:r>
              <a:rPr lang="en-US" dirty="0"/>
              <a:t>What differences exist between the convective and stratiform components of these systems?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304800"/>
            <a:ext cx="62484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Objectives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13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781925" cy="5324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3276600" y="2133600"/>
            <a:ext cx="1143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362200" y="1600200"/>
            <a:ext cx="1143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10400" y="1981200"/>
            <a:ext cx="1143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019800" y="17526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05200" y="44958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43200" y="40386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39000" y="44958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867400" y="4191000"/>
            <a:ext cx="1524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77000" y="3124200"/>
            <a:ext cx="1524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81600" y="4343400"/>
            <a:ext cx="1524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09800" y="2895600"/>
            <a:ext cx="13716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524000" y="152400"/>
            <a:ext cx="62484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Echo distributions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03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239000" cy="52577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876800" y="2514600"/>
            <a:ext cx="1143000" cy="1676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29200" y="4572000"/>
            <a:ext cx="2819400" cy="685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1905000"/>
            <a:ext cx="1371600" cy="10668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4600" y="1905000"/>
            <a:ext cx="1371600" cy="10668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2983468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Ice crystals</a:t>
            </a:r>
            <a:endParaRPr lang="en-US" dirty="0">
              <a:solidFill>
                <a:srgbClr val="00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3200400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Ice crystals</a:t>
            </a:r>
            <a:endParaRPr lang="en-US" dirty="0">
              <a:solidFill>
                <a:srgbClr val="00CC00"/>
              </a:solidFill>
            </a:endParaRPr>
          </a:p>
        </p:txBody>
      </p:sp>
      <p:cxnSp>
        <p:nvCxnSpPr>
          <p:cNvPr id="15" name="Straight Arrow Connector 14"/>
          <p:cNvCxnSpPr>
            <a:stCxn id="11" idx="2"/>
          </p:cNvCxnSpPr>
          <p:nvPr/>
        </p:nvCxnSpPr>
        <p:spPr>
          <a:xfrm flipH="1">
            <a:off x="2209800" y="3352800"/>
            <a:ext cx="22112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553200" y="3505200"/>
            <a:ext cx="22112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90800" y="3581400"/>
            <a:ext cx="91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Dry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Agg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2286008" y="3950732"/>
            <a:ext cx="764245" cy="4688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53494" y="3581400"/>
            <a:ext cx="91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Dry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Agg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6172200" y="3950732"/>
            <a:ext cx="1140747" cy="3926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05192" y="3962400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Graupel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>
          <a:xfrm flipH="1">
            <a:off x="3200404" y="4331732"/>
            <a:ext cx="769050" cy="4688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162800" y="4495800"/>
            <a:ext cx="228600" cy="3164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10400" y="4114800"/>
            <a:ext cx="92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Graupel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286000" y="5193268"/>
            <a:ext cx="381000" cy="1407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477000" y="5105400"/>
            <a:ext cx="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86000" y="5257800"/>
            <a:ext cx="9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</a:t>
            </a:r>
            <a:r>
              <a:rPr lang="en-US" dirty="0" err="1" smtClean="0"/>
              <a:t>Agg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67400" y="5410200"/>
            <a:ext cx="9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</a:t>
            </a:r>
            <a:r>
              <a:rPr lang="en-US" dirty="0" err="1" smtClean="0"/>
              <a:t>Agg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95400" y="1295400"/>
            <a:ext cx="6858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524000" y="228600"/>
            <a:ext cx="6248400" cy="838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Vertical profiles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628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8" grpId="0"/>
      <p:bldP spid="22" grpId="0"/>
      <p:bldP spid="26" grpId="0"/>
      <p:bldP spid="30" grpId="0"/>
      <p:bldP spid="36" grpId="0"/>
      <p:bldP spid="37" grpId="0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_HIDprofileMC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7924800" cy="56605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10668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814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96000" y="17526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5200" y="52578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098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44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0" y="3886200"/>
            <a:ext cx="990600" cy="990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24000" y="152400"/>
            <a:ext cx="62484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Hydrometeor profiles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09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29680" y="3429000"/>
            <a:ext cx="4561920" cy="2812554"/>
            <a:chOff x="4354560" y="921246"/>
            <a:chExt cx="4561920" cy="2812554"/>
          </a:xfrm>
        </p:grpSpPr>
        <p:pic>
          <p:nvPicPr>
            <p:cNvPr id="5" name="Picture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4560" y="921246"/>
              <a:ext cx="4561920" cy="28125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648200" y="2971800"/>
              <a:ext cx="14625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Yamada et al. (2010)</a:t>
              </a:r>
              <a:endParaRPr lang="en-US" sz="1200" dirty="0"/>
            </a:p>
          </p:txBody>
        </p:sp>
      </p:grpSp>
      <p:pic>
        <p:nvPicPr>
          <p:cNvPr id="7" name="Picture 2" descr="C:\Users\Angela\Desktop\loop_SUR_Z_0000-0600UT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1"/>
            <a:ext cx="4167492" cy="4038600"/>
          </a:xfrm>
          <a:prstGeom prst="rect">
            <a:avLst/>
          </a:prstGeom>
          <a:noFill/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04800"/>
            <a:ext cx="4522470" cy="28265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67803" y="579120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MISMO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876800" y="304800"/>
            <a:ext cx="1905000" cy="2895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77000" y="304800"/>
            <a:ext cx="1905000" cy="2895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" y="304800"/>
            <a:ext cx="28194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Oct, Nov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136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8168639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3622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768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7600" y="1676400"/>
            <a:ext cx="838200" cy="1828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3000" y="26670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192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48400" y="51054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24600" y="2667000"/>
            <a:ext cx="914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828800" y="381000"/>
            <a:ext cx="5715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0250 UTC 24 Oct 2011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94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06_v02.tif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447800"/>
            <a:ext cx="3840479" cy="2514600"/>
          </a:xfrm>
          <a:prstGeom prst="rect">
            <a:avLst/>
          </a:prstGeom>
        </p:spPr>
      </p:pic>
      <p:pic>
        <p:nvPicPr>
          <p:cNvPr id="6" name="Picture 5" descr="f06_v02.ti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447800"/>
            <a:ext cx="3840479" cy="2514600"/>
          </a:xfrm>
          <a:prstGeom prst="rect">
            <a:avLst/>
          </a:prstGeom>
        </p:spPr>
      </p:pic>
      <p:pic>
        <p:nvPicPr>
          <p:cNvPr id="7" name="Picture 6" descr="f06_v02.tif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114800"/>
            <a:ext cx="3840479" cy="2514600"/>
          </a:xfrm>
          <a:prstGeom prst="rect">
            <a:avLst/>
          </a:prstGeom>
        </p:spPr>
      </p:pic>
      <p:pic>
        <p:nvPicPr>
          <p:cNvPr id="8" name="Picture 7" descr="f06_v02.tif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4114800"/>
            <a:ext cx="3840479" cy="2514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5867400"/>
            <a:ext cx="685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6336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%</a:t>
            </a:r>
          </a:p>
        </p:txBody>
      </p:sp>
      <p:pic>
        <p:nvPicPr>
          <p:cNvPr id="11" name="Picture 10" descr="f06_v02.ti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371600"/>
            <a:ext cx="676098" cy="5029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29200" y="1447800"/>
            <a:ext cx="3810000" cy="2514600"/>
          </a:xfrm>
          <a:prstGeom prst="rect">
            <a:avLst/>
          </a:prstGeom>
          <a:noFill/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304800"/>
            <a:ext cx="85344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Broad Stratiform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(Barnes and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Houze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2013)</a:t>
            </a:r>
          </a:p>
        </p:txBody>
      </p:sp>
    </p:spTree>
    <p:extLst>
      <p:ext uri="{BB962C8B-B14F-4D97-AF65-F5344CB8AC3E}">
        <p14:creationId xmlns:p14="http://schemas.microsoft.com/office/powerpoint/2010/main" val="33501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8001000" cy="5000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143000" y="27908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430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814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72200" y="51530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72200" y="2790824"/>
            <a:ext cx="1981200" cy="228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192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338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72200" y="2105024"/>
            <a:ext cx="1143000" cy="838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52600" y="381000"/>
            <a:ext cx="5715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0350 UTC 24 Oct 2011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85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752600" y="381000"/>
            <a:ext cx="5715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0050 UTC 23 Nov 2011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86574"/>
            <a:ext cx="8077200" cy="525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1143000" y="2590800"/>
            <a:ext cx="2133600" cy="381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33800" y="2590800"/>
            <a:ext cx="2133600" cy="381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219200" y="5181600"/>
            <a:ext cx="2133600" cy="381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57600" y="5181600"/>
            <a:ext cx="2133600" cy="381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400800" y="2590800"/>
            <a:ext cx="2133600" cy="381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48400" y="5181600"/>
            <a:ext cx="2133600" cy="381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0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3134061"/>
            <a:ext cx="6054912" cy="3571539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9800" y="152400"/>
            <a:ext cx="2921327" cy="3684864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8030" y="3505200"/>
            <a:ext cx="2893570" cy="3289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29718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1979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96200" y="3733800"/>
            <a:ext cx="1423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Ice Crystals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8017" y="4419600"/>
            <a:ext cx="106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Graupel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5193268"/>
            <a:ext cx="13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Aggregates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5726668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Rain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53200" y="3810000"/>
            <a:ext cx="1066800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15200" y="42672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67600" y="48006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53200" y="5181600"/>
            <a:ext cx="533400" cy="1143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86600" y="50292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152400" y="457200"/>
            <a:ext cx="5638800" cy="2057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GATE: Rimed aggregates and hexagonal graupel probable ice particle types just above melting level (</a:t>
            </a:r>
            <a:r>
              <a:rPr lang="en-US" dirty="0" err="1" smtClean="0"/>
              <a:t>Houze</a:t>
            </a:r>
            <a:r>
              <a:rPr lang="en-US" dirty="0" smtClean="0"/>
              <a:t> and Betts 1981)</a:t>
            </a:r>
          </a:p>
          <a:p>
            <a:endParaRPr lang="en-US" sz="1400" dirty="0" smtClean="0"/>
          </a:p>
          <a:p>
            <a:r>
              <a:rPr lang="en-US" dirty="0" smtClean="0"/>
              <a:t>MISMO: </a:t>
            </a:r>
            <a:r>
              <a:rPr lang="en-US" dirty="0" err="1" smtClean="0"/>
              <a:t>Videosonde</a:t>
            </a:r>
            <a:r>
              <a:rPr lang="en-US" dirty="0" smtClean="0"/>
              <a:t> showed ice crystals, graupel, and aggregates near and above freezing level (Suzuki et al. 2008)</a:t>
            </a:r>
          </a:p>
        </p:txBody>
      </p:sp>
    </p:spTree>
    <p:extLst>
      <p:ext uri="{BB962C8B-B14F-4D97-AF65-F5344CB8AC3E}">
        <p14:creationId xmlns:p14="http://schemas.microsoft.com/office/powerpoint/2010/main" val="336081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 txBox="1">
            <a:spLocks/>
          </p:cNvSpPr>
          <p:nvPr/>
        </p:nvSpPr>
        <p:spPr>
          <a:xfrm>
            <a:off x="533400" y="188793"/>
            <a:ext cx="8305800" cy="8780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DYNAMO</a:t>
            </a:r>
            <a:r>
              <a:rPr lang="en-US" sz="2000" dirty="0" smtClean="0"/>
              <a:t>: NOAA P-3 flight log noted graupel and, on 24 Nov, showed both aggregates and graupel as descended through melting layer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67" y="888585"/>
            <a:ext cx="8652633" cy="63504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52800" y="2895600"/>
            <a:ext cx="2590800" cy="25908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43000" y="1066800"/>
            <a:ext cx="7010400" cy="411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smtClean="0">
                <a:latin typeface="+mj-lt"/>
                <a:ea typeface="+mj-ea"/>
                <a:cs typeface="+mj-cs"/>
              </a:rPr>
              <a:t>What’s different about December?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28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7642" y="228600"/>
            <a:ext cx="5242558" cy="3810000"/>
            <a:chOff x="167642" y="228600"/>
            <a:chExt cx="5242558" cy="3810000"/>
          </a:xfrm>
        </p:grpSpPr>
        <p:pic>
          <p:nvPicPr>
            <p:cNvPr id="4" name="Picture 3" descr="gan_timeseries_q_alltimes_lowlev4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42" y="228600"/>
              <a:ext cx="5242558" cy="3276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563528" y="3669268"/>
              <a:ext cx="1822935" cy="369332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Specific humidity</a:t>
              </a:r>
              <a:endParaRPr lang="en-US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3429000"/>
            <a:ext cx="5120639" cy="3200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>
          <a:xfrm>
            <a:off x="5638800" y="4752848"/>
            <a:ext cx="500743" cy="157175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219200" y="609600"/>
            <a:ext cx="1600200" cy="1524000"/>
            <a:chOff x="1219200" y="609600"/>
            <a:chExt cx="1600200" cy="15240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219200" y="609600"/>
              <a:ext cx="0" cy="152400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057400" y="609600"/>
              <a:ext cx="0" cy="152400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819400" y="609600"/>
              <a:ext cx="0" cy="152400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787665" y="2895600"/>
            <a:ext cx="2116541" cy="369332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Zonal wind anomaly</a:t>
            </a:r>
            <a:endParaRPr lang="en-US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867400" y="533400"/>
            <a:ext cx="2895600" cy="152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Sounding data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334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914400" y="1431841"/>
            <a:ext cx="7239000" cy="4664158"/>
            <a:chOff x="4876800" y="3897221"/>
            <a:chExt cx="3886200" cy="2655979"/>
          </a:xfrm>
        </p:grpSpPr>
        <p:pic>
          <p:nvPicPr>
            <p:cNvPr id="7" name="Picture 2" descr="/dynamo/research/skewt/20111024/research.SkewT.201110240000.Ga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76800" y="3897221"/>
              <a:ext cx="1893803" cy="2655979"/>
            </a:xfrm>
            <a:prstGeom prst="rect">
              <a:avLst/>
            </a:prstGeom>
            <a:noFill/>
          </p:spPr>
        </p:pic>
        <p:pic>
          <p:nvPicPr>
            <p:cNvPr id="8" name="Picture 4" descr="/dynamo/research/skewt/20111223/research.SkewT.201112231800.Ga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69197" y="3897221"/>
              <a:ext cx="1893803" cy="2655979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6431280" y="5804047"/>
              <a:ext cx="247304" cy="702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45038" y="4714259"/>
              <a:ext cx="247304" cy="17792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828800" y="533400"/>
            <a:ext cx="14478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Oct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91200" y="533400"/>
            <a:ext cx="14478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Dec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26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Angela\Desktop\loop_SUR_Z_23De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43824"/>
            <a:ext cx="5562600" cy="5385576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26670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23 December 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43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23975"/>
            <a:ext cx="8001000" cy="5000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962400" y="2590800"/>
            <a:ext cx="1524000" cy="30480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895600" y="2209800"/>
            <a:ext cx="6096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48600" y="2209800"/>
            <a:ext cx="6096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819400" y="457200"/>
            <a:ext cx="36576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23 December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37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990192"/>
            <a:ext cx="5123915" cy="4420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4115" y="1371192"/>
            <a:ext cx="15598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Houze</a:t>
            </a:r>
            <a:r>
              <a:rPr lang="en-US" sz="1400" dirty="0" smtClean="0"/>
              <a:t> et al. (2000)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34200" y="4648200"/>
            <a:ext cx="15240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483" y="3962400"/>
            <a:ext cx="344031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381000"/>
            <a:ext cx="28194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TOGA COARE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228600" y="1828800"/>
            <a:ext cx="3352800" cy="152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Downward transport of westerly momentum (</a:t>
            </a:r>
            <a:r>
              <a:rPr lang="en-US" sz="2000" dirty="0" err="1" smtClean="0"/>
              <a:t>Houze</a:t>
            </a:r>
            <a:r>
              <a:rPr lang="en-US" sz="2000" dirty="0" smtClean="0"/>
              <a:t> et al. 2000)</a:t>
            </a:r>
          </a:p>
          <a:p>
            <a:pPr lvl="1"/>
            <a:r>
              <a:rPr lang="en-US" sz="2000" dirty="0" smtClean="0"/>
              <a:t>Positive feedback</a:t>
            </a:r>
          </a:p>
        </p:txBody>
      </p:sp>
    </p:spTree>
    <p:extLst>
      <p:ext uri="{BB962C8B-B14F-4D97-AF65-F5344CB8AC3E}">
        <p14:creationId xmlns:p14="http://schemas.microsoft.com/office/powerpoint/2010/main" val="7900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52400"/>
            <a:ext cx="4191000" cy="34684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5257800" y="1600200"/>
            <a:ext cx="990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1219200"/>
            <a:ext cx="2895600" cy="2209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1447800" y="18288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28800" y="25146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3657600"/>
            <a:ext cx="6568440" cy="29483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DYNAMO/AMIE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6474023"/>
            <a:ext cx="21336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Zuluaga</a:t>
            </a:r>
            <a:r>
              <a:rPr lang="en-US" sz="1400" dirty="0" smtClean="0"/>
              <a:t> and </a:t>
            </a:r>
            <a:r>
              <a:rPr lang="en-US" sz="1400" dirty="0" err="1" smtClean="0"/>
              <a:t>Houze</a:t>
            </a:r>
            <a:r>
              <a:rPr lang="en-US" sz="1400" dirty="0" smtClean="0"/>
              <a:t> (2013)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048000" y="3657600"/>
            <a:ext cx="4419600" cy="2971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6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04800"/>
            <a:ext cx="4400550" cy="27503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3886200" cy="367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research.SkewT.201110310300.G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323344"/>
            <a:ext cx="3124200" cy="3306056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7620000" y="5562600"/>
            <a:ext cx="3810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381000"/>
            <a:ext cx="32004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End of active phases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835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315200" cy="457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381000"/>
            <a:ext cx="28194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31 October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85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581400"/>
            <a:ext cx="4800600" cy="30003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3733800" y="4876800"/>
            <a:ext cx="533400" cy="1371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90600" y="304800"/>
            <a:ext cx="16002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MCSs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81000" y="1219200"/>
            <a:ext cx="8382000" cy="228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 smtClean="0"/>
              <a:t>Group 1</a:t>
            </a:r>
            <a:r>
              <a:rPr lang="en-US" sz="2400" dirty="0" smtClean="0"/>
              <a:t>: Embedded convection decaying in widespread stratiform, easterlies over westerlies, conv/strat move in opposite directions (14-15 Oct, 24 Oct, 17 Nov)</a:t>
            </a:r>
          </a:p>
          <a:p>
            <a:r>
              <a:rPr lang="en-US" sz="2400" b="1" u="sng" dirty="0" smtClean="0"/>
              <a:t>Group 2</a:t>
            </a:r>
            <a:r>
              <a:rPr lang="en-US" sz="2400" dirty="0" smtClean="0"/>
              <a:t>: Transition, increased westerlies at end of active phase, drier mid-levels, weaker stratiform (31 Oct, 1-3 Dec)</a:t>
            </a:r>
          </a:p>
          <a:p>
            <a:r>
              <a:rPr lang="en-US" sz="2400" b="1" u="sng" dirty="0" smtClean="0"/>
              <a:t>Group 3</a:t>
            </a:r>
            <a:r>
              <a:rPr lang="en-US" sz="2400" dirty="0" smtClean="0"/>
              <a:t>: Deep, strong westerlies, fast-moving squall-lines (December active)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290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360920" cy="4600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 rot="19880791">
            <a:off x="1273438" y="1936082"/>
            <a:ext cx="802416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880791">
            <a:off x="3410546" y="1955862"/>
            <a:ext cx="802416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880791">
            <a:off x="4321438" y="2692338"/>
            <a:ext cx="802416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1292224">
            <a:off x="4130462" y="5141214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1292224">
            <a:off x="1996862" y="5140499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1292224">
            <a:off x="6268522" y="5140499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52600" y="609600"/>
            <a:ext cx="54864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Group comparison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85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8077198" cy="50482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62200" y="403860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3000" y="403860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7600" y="403860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05000" y="381000"/>
            <a:ext cx="54864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Group comparison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57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981200"/>
            <a:ext cx="7071360" cy="441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115050" y="134820"/>
            <a:ext cx="2876550" cy="3065580"/>
            <a:chOff x="6115050" y="134820"/>
            <a:chExt cx="2876550" cy="3065580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050" y="134820"/>
              <a:ext cx="2876550" cy="306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73629" y="533400"/>
              <a:ext cx="1513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Kennedy et al. (2011)</a:t>
              </a:r>
              <a:endParaRPr lang="en-US" sz="1200" dirty="0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381000" y="609600"/>
            <a:ext cx="54864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Group comparison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95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5181600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Convection forming along boundary layer features (rolls, cloud lines) in the morning</a:t>
            </a:r>
          </a:p>
          <a:p>
            <a:pPr lvl="1"/>
            <a:r>
              <a:rPr lang="en-US" dirty="0" smtClean="0"/>
              <a:t>Non-precipitating clouds have distinct polarimetric signatures</a:t>
            </a:r>
          </a:p>
          <a:p>
            <a:r>
              <a:rPr lang="en-US" dirty="0" smtClean="0"/>
              <a:t>Precipitating clouds produce cold pools late morning/afternoon</a:t>
            </a:r>
          </a:p>
          <a:p>
            <a:pPr lvl="1"/>
            <a:r>
              <a:rPr lang="en-US" dirty="0" smtClean="0"/>
              <a:t>New initiation focused along gust front</a:t>
            </a:r>
          </a:p>
          <a:p>
            <a:pPr lvl="1"/>
            <a:r>
              <a:rPr lang="en-US" dirty="0" smtClean="0"/>
              <a:t>More numerous and deeper convection when gust fronts collide</a:t>
            </a:r>
          </a:p>
          <a:p>
            <a:r>
              <a:rPr lang="en-US" dirty="0" smtClean="0"/>
              <a:t>As </a:t>
            </a:r>
            <a:r>
              <a:rPr lang="en-US" dirty="0"/>
              <a:t>near active period, </a:t>
            </a:r>
            <a:r>
              <a:rPr lang="en-US" dirty="0" smtClean="0"/>
              <a:t>increased </a:t>
            </a:r>
            <a:r>
              <a:rPr lang="en-US" dirty="0"/>
              <a:t>rain, deeper echo, more </a:t>
            </a:r>
            <a:r>
              <a:rPr lang="en-US" dirty="0" smtClean="0"/>
              <a:t>cells, interacting cold pools</a:t>
            </a:r>
          </a:p>
          <a:p>
            <a:r>
              <a:rPr lang="en-US" dirty="0" smtClean="0"/>
              <a:t>Cold pools initiate and enhance convection as it organizes nearing active period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95400" y="304800"/>
            <a:ext cx="6324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 (suppressed)</a:t>
            </a:r>
          </a:p>
        </p:txBody>
      </p:sp>
    </p:spTree>
    <p:extLst>
      <p:ext uri="{BB962C8B-B14F-4D97-AF65-F5344CB8AC3E}">
        <p14:creationId xmlns:p14="http://schemas.microsoft.com/office/powerpoint/2010/main" val="14303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400" y="304800"/>
            <a:ext cx="6324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 (active)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81000" y="1600200"/>
            <a:ext cx="8458200" cy="480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Similar hydrometeor profiles with low relative occurrence of graupel and enhanced wet aggregation during active periods as deep convection transitions to stratiform echo</a:t>
            </a:r>
          </a:p>
          <a:p>
            <a:r>
              <a:rPr lang="en-US" dirty="0" smtClean="0"/>
              <a:t>Oct/Nov active phase MCSs contained deep embedded convection in weakly sheared environment with widespread stratiform (similar to MISMO)</a:t>
            </a:r>
          </a:p>
          <a:p>
            <a:r>
              <a:rPr lang="en-US" dirty="0" smtClean="0"/>
              <a:t>December active period characterized by shallower convection, less robust stratiform, fast-moving squall lines with descending rear inflow (westerly momentum transport similar to TOGA COARE)</a:t>
            </a:r>
          </a:p>
          <a:p>
            <a:r>
              <a:rPr lang="en-US" dirty="0" smtClean="0"/>
              <a:t>Increased westerlies (and drier mid-levels) generally resulted in shallower convection, less widespread stratiform, fast moving systems as active phases transitioned back to suppressed conditions</a:t>
            </a:r>
          </a:p>
        </p:txBody>
      </p:sp>
    </p:spTree>
    <p:extLst>
      <p:ext uri="{BB962C8B-B14F-4D97-AF65-F5344CB8AC3E}">
        <p14:creationId xmlns:p14="http://schemas.microsoft.com/office/powerpoint/2010/main" val="35496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gelaRowe_Natur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336268"/>
            <a:ext cx="818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Funded by NSF Grant # AGS-1355567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&amp; AGS-1059611 and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DOE Grant # DE-SC0008452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3200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299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40468"/>
            <a:ext cx="8795256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447800" y="1840468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57600" y="1840468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62600" y="1916668"/>
            <a:ext cx="1524000" cy="1676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600" y="1764268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19400" y="1764268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33600" y="3886200"/>
            <a:ext cx="46222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Active periods: Increased rainfall/organization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PolKa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5" y="4495800"/>
            <a:ext cx="735329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Suppressed periods: Reduced rainfall, shallower convection, dry mid-levels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5257800"/>
            <a:ext cx="77724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Objective 1: Describe the evolution of non-precipitating clouds to deeper convection during suppressed conditions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4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3" grpId="0" animBg="1"/>
      <p:bldP spid="2" grpId="0" animBg="1"/>
      <p:bldP spid="1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ZDR is proportional to drop siz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716731"/>
            <a:ext cx="2590800" cy="2684069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5840044"/>
            <a:ext cx="756514" cy="45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755746"/>
            <a:ext cx="1367942" cy="43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950" y="3733800"/>
            <a:ext cx="601066" cy="63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901" y="3657600"/>
            <a:ext cx="1257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https://www2.ucar.edu/sites/default/files/ucar_magazine/2011/radarwave_we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6736" y="838200"/>
            <a:ext cx="3598664" cy="2286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305800" y="914400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UCAR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8305800" y="6002179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CHILL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33400" y="381000"/>
            <a:ext cx="4263993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Dual-polarization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304800" y="1524000"/>
            <a:ext cx="4495800" cy="480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Polarimetric variables</a:t>
            </a:r>
          </a:p>
          <a:p>
            <a:pPr lvl="1"/>
            <a:r>
              <a:rPr lang="en-US" sz="2400" dirty="0" smtClean="0"/>
              <a:t>Differential reflectivity (Z</a:t>
            </a:r>
            <a:r>
              <a:rPr lang="en-US" sz="2400" baseline="-25000" dirty="0" smtClean="0"/>
              <a:t>DR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Linear depolarization ratio (L</a:t>
            </a:r>
            <a:r>
              <a:rPr lang="en-US" sz="2400" baseline="-25000" dirty="0" smtClean="0"/>
              <a:t>DR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Correlation coefficient (ρ</a:t>
            </a:r>
            <a:r>
              <a:rPr lang="en-US" sz="2400" baseline="-25000" dirty="0" smtClean="0"/>
              <a:t>HV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Specific differential phase (K</a:t>
            </a:r>
            <a:r>
              <a:rPr lang="en-US" sz="2400" baseline="-25000" dirty="0" smtClean="0"/>
              <a:t>DP</a:t>
            </a:r>
            <a:r>
              <a:rPr lang="en-US" sz="2400" dirty="0" smtClean="0"/>
              <a:t>)</a:t>
            </a:r>
          </a:p>
          <a:p>
            <a:r>
              <a:rPr lang="en-US" dirty="0" smtClean="0"/>
              <a:t>Particle identification</a:t>
            </a:r>
          </a:p>
          <a:p>
            <a:pPr lvl="1"/>
            <a:r>
              <a:rPr lang="en-US" sz="2400" dirty="0" smtClean="0"/>
              <a:t>Combination of variables (+T)</a:t>
            </a:r>
          </a:p>
          <a:p>
            <a:pPr lvl="1"/>
            <a:r>
              <a:rPr lang="en-US" sz="2400" dirty="0" smtClean="0"/>
              <a:t>Drizzle, rain, hail, graupel/rimed aggregates, dry/wet aggregates, ice crystals (including oriented)</a:t>
            </a:r>
          </a:p>
        </p:txBody>
      </p:sp>
    </p:spTree>
    <p:extLst>
      <p:ext uri="{BB962C8B-B14F-4D97-AF65-F5344CB8AC3E}">
        <p14:creationId xmlns:p14="http://schemas.microsoft.com/office/powerpoint/2010/main" val="15538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28700"/>
            <a:ext cx="8839200" cy="55245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14600" y="152401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Non-precipitating echo</a:t>
            </a:r>
          </a:p>
        </p:txBody>
      </p:sp>
      <p:sp>
        <p:nvSpPr>
          <p:cNvPr id="6" name="Oval 5"/>
          <p:cNvSpPr/>
          <p:nvPr/>
        </p:nvSpPr>
        <p:spPr>
          <a:xfrm>
            <a:off x="1600200" y="22098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86600" y="22098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0200" y="48006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43400" y="48006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6600" y="48006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19200" y="1676400"/>
            <a:ext cx="896437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0-5 dBZ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1" y="1676400"/>
            <a:ext cx="251460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 particular orientation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4191000"/>
            <a:ext cx="381000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Homogeneous collection of scatterers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0" y="4267200"/>
            <a:ext cx="160020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Cloud droplets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4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64" y="1828800"/>
            <a:ext cx="4421436" cy="42672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28800"/>
            <a:ext cx="4388754" cy="42672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384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Cloud lines (6 Nov)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752600" y="2362200"/>
            <a:ext cx="2362200" cy="1981200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48400" y="2362200"/>
            <a:ext cx="2362200" cy="1981200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2209800"/>
            <a:ext cx="381000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2209800"/>
            <a:ext cx="381000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33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28700"/>
            <a:ext cx="8839200" cy="55245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14600" y="152401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Shallow convection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0" y="1752600"/>
            <a:ext cx="2514600" cy="0"/>
          </a:xfrm>
          <a:prstGeom prst="line">
            <a:avLst/>
          </a:prstGeom>
          <a:ln w="28575" cmpd="sng"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5025" y="1524000"/>
            <a:ext cx="64317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4126468"/>
            <a:ext cx="154058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Moderate rain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705600" y="4495800"/>
            <a:ext cx="838200" cy="10668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524000" y="2133600"/>
            <a:ext cx="990600" cy="10668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34200" y="2133600"/>
            <a:ext cx="990600" cy="10668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4000" y="4724400"/>
            <a:ext cx="990600" cy="10668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4724400"/>
            <a:ext cx="990600" cy="10668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</TotalTime>
  <Words>761</Words>
  <Application>Microsoft Office PowerPoint</Application>
  <PresentationFormat>On-screen Show (4:3)</PresentationFormat>
  <Paragraphs>152</Paragraphs>
  <Slides>48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The story of MJO convection in the Indian Ocean as told by the S-PolKa radar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Shallow cloud structure and organization under suppressed conditions in AMIE/DYNAMO</dc:title>
  <dc:creator>Angela Rowe</dc:creator>
  <cp:lastModifiedBy>brodzik</cp:lastModifiedBy>
  <cp:revision>94</cp:revision>
  <dcterms:created xsi:type="dcterms:W3CDTF">2014-03-06T08:29:46Z</dcterms:created>
  <dcterms:modified xsi:type="dcterms:W3CDTF">2015-02-03T19:44:50Z</dcterms:modified>
</cp:coreProperties>
</file>