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341" r:id="rId2"/>
    <p:sldId id="320" r:id="rId3"/>
    <p:sldId id="330" r:id="rId4"/>
    <p:sldId id="326" r:id="rId5"/>
    <p:sldId id="305" r:id="rId6"/>
    <p:sldId id="287" r:id="rId7"/>
    <p:sldId id="327" r:id="rId8"/>
    <p:sldId id="349" r:id="rId9"/>
    <p:sldId id="352" r:id="rId10"/>
    <p:sldId id="348" r:id="rId11"/>
    <p:sldId id="329" r:id="rId12"/>
    <p:sldId id="331" r:id="rId13"/>
    <p:sldId id="344" r:id="rId14"/>
    <p:sldId id="272" r:id="rId15"/>
    <p:sldId id="318" r:id="rId16"/>
    <p:sldId id="343" r:id="rId17"/>
    <p:sldId id="315" r:id="rId18"/>
    <p:sldId id="294" r:id="rId19"/>
    <p:sldId id="345" r:id="rId20"/>
    <p:sldId id="332" r:id="rId21"/>
    <p:sldId id="323" r:id="rId22"/>
    <p:sldId id="317" r:id="rId23"/>
    <p:sldId id="333" r:id="rId24"/>
    <p:sldId id="334" r:id="rId25"/>
    <p:sldId id="335" r:id="rId26"/>
    <p:sldId id="299" r:id="rId27"/>
    <p:sldId id="339" r:id="rId28"/>
    <p:sldId id="340" r:id="rId29"/>
    <p:sldId id="336" r:id="rId30"/>
    <p:sldId id="316" r:id="rId31"/>
    <p:sldId id="295" r:id="rId32"/>
    <p:sldId id="270" r:id="rId33"/>
    <p:sldId id="265" r:id="rId34"/>
    <p:sldId id="296" r:id="rId35"/>
    <p:sldId id="347" r:id="rId36"/>
    <p:sldId id="346" r:id="rId37"/>
    <p:sldId id="289" r:id="rId38"/>
    <p:sldId id="337" r:id="rId39"/>
    <p:sldId id="342" r:id="rId40"/>
    <p:sldId id="350" r:id="rId41"/>
    <p:sldId id="311" r:id="rId42"/>
    <p:sldId id="300" r:id="rId43"/>
    <p:sldId id="35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B4"/>
    <a:srgbClr val="D9D9D9"/>
    <a:srgbClr val="FC10F1"/>
    <a:srgbClr val="21FC10"/>
    <a:srgbClr val="44079D"/>
    <a:srgbClr val="320575"/>
    <a:srgbClr val="5201A3"/>
    <a:srgbClr val="591CAA"/>
    <a:srgbClr val="6E3492"/>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88728" autoAdjust="0"/>
  </p:normalViewPr>
  <p:slideViewPr>
    <p:cSldViewPr>
      <p:cViewPr varScale="1">
        <p:scale>
          <a:sx n="97" d="100"/>
          <a:sy n="97" d="100"/>
        </p:scale>
        <p:origin x="1530" y="72"/>
      </p:cViewPr>
      <p:guideLst>
        <p:guide orient="horz" pos="2160"/>
        <p:guide pos="2880"/>
      </p:guideLst>
    </p:cSldViewPr>
  </p:slideViewPr>
  <p:outlineViewPr>
    <p:cViewPr>
      <p:scale>
        <a:sx n="33" d="100"/>
        <a:sy n="33" d="100"/>
      </p:scale>
      <p:origin x="0" y="240"/>
    </p:cViewPr>
  </p:outlineViewPr>
  <p:notesTextViewPr>
    <p:cViewPr>
      <p:scale>
        <a:sx n="1" d="1"/>
        <a:sy n="1" d="1"/>
      </p:scale>
      <p:origin x="0" y="0"/>
    </p:cViewPr>
  </p:notesTextViewPr>
  <p:sorterViewPr>
    <p:cViewPr>
      <p:scale>
        <a:sx n="49" d="100"/>
        <a:sy n="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74A47-7268-4F60-8864-2D32562D1784}" type="datetimeFigureOut">
              <a:rPr lang="en-US" smtClean="0"/>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55F7F-D15E-46A1-855F-F40BA7BAB838}" type="slidenum">
              <a:rPr lang="en-US" smtClean="0"/>
              <a:t>‹#›</a:t>
            </a:fld>
            <a:endParaRPr lang="en-US"/>
          </a:p>
        </p:txBody>
      </p:sp>
    </p:spTree>
    <p:extLst>
      <p:ext uri="{BB962C8B-B14F-4D97-AF65-F5344CB8AC3E}">
        <p14:creationId xmlns:p14="http://schemas.microsoft.com/office/powerpoint/2010/main" val="180830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to see systematic organization and see gap in understanding</a:t>
            </a:r>
            <a:r>
              <a:rPr lang="en-US" baseline="0" dirty="0" smtClean="0"/>
              <a:t> of structure. Important to fill gap so can more </a:t>
            </a:r>
            <a:r>
              <a:rPr lang="en-US" baseline="0" dirty="0" err="1" smtClean="0"/>
              <a:t>vigruously</a:t>
            </a:r>
            <a:r>
              <a:rPr lang="en-US" baseline="0" dirty="0" smtClean="0"/>
              <a:t> valid microphysical structure and latent heating of MCS</a:t>
            </a:r>
            <a:endParaRPr lang="en-US" dirty="0"/>
          </a:p>
        </p:txBody>
      </p:sp>
      <p:sp>
        <p:nvSpPr>
          <p:cNvPr id="4" name="Slide Number Placeholder 3"/>
          <p:cNvSpPr>
            <a:spLocks noGrp="1"/>
          </p:cNvSpPr>
          <p:nvPr>
            <p:ph type="sldNum" sz="quarter" idx="10"/>
          </p:nvPr>
        </p:nvSpPr>
        <p:spPr/>
        <p:txBody>
          <a:bodyPr/>
          <a:lstStyle/>
          <a:p>
            <a:fld id="{232B9C25-E295-2848-A383-DE237248836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87796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rgbClr val="D9D9D9"/>
                </a:solidFill>
              </a:rPr>
              <a:t>Explain that</a:t>
            </a:r>
            <a:r>
              <a:rPr lang="en-US" sz="1200" baseline="0" dirty="0" smtClean="0">
                <a:solidFill>
                  <a:srgbClr val="D9D9D9"/>
                </a:solidFill>
              </a:rPr>
              <a:t> focusing on the 11 top rain events during DYNAMO, which all occurred during the active phase.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Rain events selected on the 24 </a:t>
            </a:r>
            <a:r>
              <a:rPr lang="en-US" sz="1200" baseline="0" dirty="0" err="1" smtClean="0">
                <a:solidFill>
                  <a:srgbClr val="D9D9D9"/>
                </a:solidFill>
              </a:rPr>
              <a:t>hr</a:t>
            </a:r>
            <a:r>
              <a:rPr lang="en-US" sz="1200" baseline="0" dirty="0" smtClean="0">
                <a:solidFill>
                  <a:srgbClr val="D9D9D9"/>
                </a:solidFill>
              </a:rPr>
              <a:t> running mean time series. Consider 24 hours before and after the 11 maxima identified in that timeseries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composite method</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basic process of selecting cases (the bottom figure highlights the region where I look for these features)</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Subjective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Create map of hydrometeors in each case by hand</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Enables to reduce noise and artifacts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Composite. </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Done by scaling so that all cases have the same slope, height, and range. </a:t>
            </a:r>
          </a:p>
          <a:p>
            <a:pPr marL="2000250" marR="0" lvl="4"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The slope, height, and range used for compositing are the average values of all the events</a:t>
            </a: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solidFill>
                  <a:srgbClr val="D9D9D9"/>
                </a:solidFill>
              </a:rPr>
              <a:t>____________EXTRA</a:t>
            </a:r>
            <a:r>
              <a:rPr lang="en-US" sz="1200" baseline="0" dirty="0" smtClean="0">
                <a:solidFill>
                  <a:srgbClr val="D9D9D9"/>
                </a:solidFill>
              </a:rPr>
              <a:t> INFORMATION ____________</a:t>
            </a:r>
            <a:endParaRPr lang="en-US" sz="1200" dirty="0" smtClean="0">
              <a:solidFill>
                <a:srgbClr val="D9D9D9"/>
              </a:solidFill>
            </a:endParaRPr>
          </a:p>
          <a:p>
            <a:pPr marL="742950" lvl="1" indent="-285750">
              <a:buFont typeface="Arial" pitchFamily="34" charset="0"/>
              <a:buChar char="•"/>
            </a:pPr>
            <a:r>
              <a:rPr lang="en-US" dirty="0" smtClean="0">
                <a:solidFill>
                  <a:srgbClr val="D9D9D9"/>
                </a:solidFill>
              </a:rPr>
              <a:t>Number of events in each composite</a:t>
            </a:r>
          </a:p>
          <a:p>
            <a:pPr marL="1200150" lvl="2" indent="-285750">
              <a:buFont typeface="Arial" pitchFamily="34" charset="0"/>
              <a:buChar char="•"/>
            </a:pPr>
            <a:r>
              <a:rPr lang="en-US" dirty="0" smtClean="0">
                <a:solidFill>
                  <a:srgbClr val="D9D9D9"/>
                </a:solidFill>
              </a:rPr>
              <a:t>Convective – 27</a:t>
            </a:r>
          </a:p>
          <a:p>
            <a:pPr marL="1200150" lvl="2" indent="-285750">
              <a:buFont typeface="Arial" pitchFamily="34" charset="0"/>
              <a:buChar char="•"/>
            </a:pPr>
            <a:r>
              <a:rPr lang="en-US" dirty="0" smtClean="0">
                <a:solidFill>
                  <a:srgbClr val="D9D9D9"/>
                </a:solidFill>
              </a:rPr>
              <a:t>Mid-Level Inflow – 38</a:t>
            </a:r>
          </a:p>
          <a:p>
            <a:pPr marL="1657350" lvl="3" indent="-285750">
              <a:buFont typeface="Arial" pitchFamily="34" charset="0"/>
              <a:buChar char="•"/>
            </a:pPr>
            <a:r>
              <a:rPr lang="en-US" dirty="0" smtClean="0">
                <a:solidFill>
                  <a:srgbClr val="D9D9D9"/>
                </a:solidFill>
              </a:rPr>
              <a:t>Trailing Stratiform – 7</a:t>
            </a:r>
          </a:p>
          <a:p>
            <a:pPr marL="1657350" lvl="3" indent="-285750">
              <a:buFont typeface="Arial" pitchFamily="34" charset="0"/>
              <a:buChar char="•"/>
            </a:pPr>
            <a:r>
              <a:rPr lang="en-US" dirty="0" smtClean="0">
                <a:solidFill>
                  <a:srgbClr val="D9D9D9"/>
                </a:solidFill>
              </a:rPr>
              <a:t>Non-Trailing Stratiform – 29</a:t>
            </a:r>
          </a:p>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14</a:t>
            </a:fld>
            <a:endParaRPr lang="en-US"/>
          </a:p>
        </p:txBody>
      </p:sp>
    </p:spTree>
    <p:extLst>
      <p:ext uri="{BB962C8B-B14F-4D97-AF65-F5344CB8AC3E}">
        <p14:creationId xmlns:p14="http://schemas.microsoft.com/office/powerpoint/2010/main" val="297089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15</a:t>
            </a:fld>
            <a:endParaRPr lang="en-US"/>
          </a:p>
        </p:txBody>
      </p:sp>
    </p:spTree>
    <p:extLst>
      <p:ext uri="{BB962C8B-B14F-4D97-AF65-F5344CB8AC3E}">
        <p14:creationId xmlns:p14="http://schemas.microsoft.com/office/powerpoint/2010/main" val="1851281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smtClean="0"/>
              <a:t>WET AGGREGATES</a:t>
            </a:r>
            <a:r>
              <a:rPr lang="en-US" b="1" baseline="0" dirty="0" smtClean="0"/>
              <a:t> ONLY FIRST</a:t>
            </a:r>
            <a:endParaRPr lang="en-US" b="1" dirty="0" smtClean="0"/>
          </a:p>
          <a:p>
            <a:pPr marL="171450" indent="-171450">
              <a:buFontTx/>
              <a:buChar char="-"/>
            </a:pPr>
            <a:endParaRPr lang="en-US" dirty="0" smtClean="0"/>
          </a:p>
          <a:p>
            <a:pPr marL="171450" indent="-171450">
              <a:buFontTx/>
              <a:buChar char="-"/>
            </a:pPr>
            <a:endParaRPr lang="en-US" dirty="0" smtClean="0"/>
          </a:p>
          <a:p>
            <a:pPr marL="171450" indent="-171450">
              <a:buFontTx/>
              <a:buChar char="-"/>
            </a:pPr>
            <a:r>
              <a:rPr lang="en-US" dirty="0" smtClean="0"/>
              <a:t>Red line is the convergent updraft. </a:t>
            </a:r>
          </a:p>
          <a:p>
            <a:pPr marL="171450" indent="-171450">
              <a:buFontTx/>
              <a:buChar char="-"/>
            </a:pPr>
            <a:r>
              <a:rPr lang="en-US" dirty="0" smtClean="0"/>
              <a:t>Colors shows how often that</a:t>
            </a:r>
            <a:r>
              <a:rPr lang="en-US" baseline="0" dirty="0" smtClean="0"/>
              <a:t> type of hydrometeor is located at a given location. The scales in each figure or different in order to show their distribution most clearly. </a:t>
            </a:r>
            <a:endParaRPr lang="en-US" dirty="0" smtClean="0"/>
          </a:p>
          <a:p>
            <a:pPr marL="171450" indent="-171450">
              <a:buFontTx/>
              <a:buChar char="-"/>
            </a:pPr>
            <a:r>
              <a:rPr lang="en-US" dirty="0" smtClean="0"/>
              <a:t>Top</a:t>
            </a:r>
            <a:r>
              <a:rPr lang="en-US" baseline="0" dirty="0" smtClean="0"/>
              <a:t> row shows the rain categories, the middle row shows the categories with graupel (there was no hail), and the bottom line shows the snow and ice categories. </a:t>
            </a:r>
          </a:p>
          <a:p>
            <a:pPr marL="171450" indent="-171450">
              <a:buFontTx/>
              <a:buChar char="-"/>
            </a:pPr>
            <a:r>
              <a:rPr lang="en-US" baseline="0" dirty="0" smtClean="0"/>
              <a:t>Structure is systematic</a:t>
            </a:r>
          </a:p>
          <a:p>
            <a:pPr marL="171450" indent="-171450">
              <a:buFontTx/>
              <a:buChar char="-"/>
            </a:pPr>
            <a:r>
              <a:rPr lang="en-US" baseline="0" dirty="0" smtClean="0"/>
              <a:t>Few features to emphasize</a:t>
            </a:r>
          </a:p>
          <a:p>
            <a:pPr marL="628650" lvl="1" indent="-171450">
              <a:buFontTx/>
              <a:buChar char="-"/>
            </a:pPr>
            <a:r>
              <a:rPr lang="en-US" baseline="0" dirty="0" smtClean="0"/>
              <a:t>Heavy rain just downwind of updraft</a:t>
            </a:r>
          </a:p>
          <a:p>
            <a:pPr marL="628650" lvl="1" indent="-171450">
              <a:buFontTx/>
              <a:buChar char="-"/>
            </a:pPr>
            <a:r>
              <a:rPr lang="en-US" baseline="0" dirty="0" smtClean="0"/>
              <a:t>Moderate rain within updraft core</a:t>
            </a:r>
          </a:p>
          <a:p>
            <a:pPr marL="628650" lvl="1" indent="-171450">
              <a:buFontTx/>
              <a:buChar char="-"/>
            </a:pPr>
            <a:r>
              <a:rPr lang="en-US" baseline="0" dirty="0" smtClean="0"/>
              <a:t>Graupel just downwind updraft in a narrow vertical column</a:t>
            </a:r>
          </a:p>
          <a:p>
            <a:pPr marL="628650" lvl="1" indent="-171450">
              <a:buFontTx/>
              <a:buChar char="-"/>
            </a:pPr>
            <a:r>
              <a:rPr lang="en-US" baseline="0" dirty="0" smtClean="0"/>
              <a:t>Dry aggregates extend from the melting level to the base of the divergence signature</a:t>
            </a:r>
          </a:p>
          <a:p>
            <a:pPr marL="628650" lvl="1" indent="-171450">
              <a:buFontTx/>
              <a:buChar char="-"/>
            </a:pPr>
            <a:r>
              <a:rPr lang="en-US" baseline="0" dirty="0" smtClean="0"/>
              <a:t>Non-oriented ice surround dry aggregates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8422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smtClean="0"/>
              <a:t>WET AGGREGATES</a:t>
            </a:r>
            <a:r>
              <a:rPr lang="en-US" b="1" baseline="0" dirty="0" smtClean="0"/>
              <a:t> ONLY FIRST</a:t>
            </a:r>
            <a:endParaRPr lang="en-US" b="1" dirty="0" smtClean="0"/>
          </a:p>
          <a:p>
            <a:pPr marL="171450" indent="-171450">
              <a:buFontTx/>
              <a:buChar char="-"/>
            </a:pPr>
            <a:endParaRPr lang="en-US" dirty="0" smtClean="0"/>
          </a:p>
          <a:p>
            <a:pPr marL="171450" indent="-171450">
              <a:buFontTx/>
              <a:buChar char="-"/>
            </a:pPr>
            <a:endParaRPr lang="en-US" dirty="0" smtClean="0"/>
          </a:p>
          <a:p>
            <a:pPr marL="171450" indent="-171450">
              <a:buFontTx/>
              <a:buChar char="-"/>
            </a:pPr>
            <a:r>
              <a:rPr lang="en-US" dirty="0" smtClean="0"/>
              <a:t>Red line is the convergent updraft. </a:t>
            </a:r>
          </a:p>
          <a:p>
            <a:pPr marL="171450" indent="-171450">
              <a:buFontTx/>
              <a:buChar char="-"/>
            </a:pPr>
            <a:r>
              <a:rPr lang="en-US" dirty="0" smtClean="0"/>
              <a:t>Colors shows how often that</a:t>
            </a:r>
            <a:r>
              <a:rPr lang="en-US" baseline="0" dirty="0" smtClean="0"/>
              <a:t> type of hydrometeor is located at a given location. The scales in each figure or different in order to show their distribution most clearly. </a:t>
            </a:r>
            <a:endParaRPr lang="en-US" dirty="0" smtClean="0"/>
          </a:p>
          <a:p>
            <a:pPr marL="171450" indent="-171450">
              <a:buFontTx/>
              <a:buChar char="-"/>
            </a:pPr>
            <a:r>
              <a:rPr lang="en-US" dirty="0" smtClean="0"/>
              <a:t>Top</a:t>
            </a:r>
            <a:r>
              <a:rPr lang="en-US" baseline="0" dirty="0" smtClean="0"/>
              <a:t> row shows the rain categories, the middle row shows the categories with graupel (there was no hail), and the bottom line shows the snow and ice categories. </a:t>
            </a:r>
          </a:p>
          <a:p>
            <a:pPr marL="171450" indent="-171450">
              <a:buFontTx/>
              <a:buChar char="-"/>
            </a:pPr>
            <a:r>
              <a:rPr lang="en-US" baseline="0" dirty="0" smtClean="0"/>
              <a:t>Structure is systematic</a:t>
            </a:r>
          </a:p>
          <a:p>
            <a:pPr marL="171450" indent="-171450">
              <a:buFontTx/>
              <a:buChar char="-"/>
            </a:pPr>
            <a:r>
              <a:rPr lang="en-US" baseline="0" dirty="0" smtClean="0"/>
              <a:t>Few features to emphasize</a:t>
            </a:r>
          </a:p>
          <a:p>
            <a:pPr marL="628650" lvl="1" indent="-171450">
              <a:buFontTx/>
              <a:buChar char="-"/>
            </a:pPr>
            <a:r>
              <a:rPr lang="en-US" baseline="0" dirty="0" smtClean="0"/>
              <a:t>Heavy rain just downwind of updraft</a:t>
            </a:r>
          </a:p>
          <a:p>
            <a:pPr marL="628650" lvl="1" indent="-171450">
              <a:buFontTx/>
              <a:buChar char="-"/>
            </a:pPr>
            <a:r>
              <a:rPr lang="en-US" baseline="0" dirty="0" smtClean="0"/>
              <a:t>Moderate rain within updraft core</a:t>
            </a:r>
          </a:p>
          <a:p>
            <a:pPr marL="628650" lvl="1" indent="-171450">
              <a:buFontTx/>
              <a:buChar char="-"/>
            </a:pPr>
            <a:r>
              <a:rPr lang="en-US" baseline="0" dirty="0" smtClean="0"/>
              <a:t>Graupel just downwind updraft in a narrow vertical column</a:t>
            </a:r>
          </a:p>
          <a:p>
            <a:pPr marL="628650" lvl="1" indent="-171450">
              <a:buFontTx/>
              <a:buChar char="-"/>
            </a:pPr>
            <a:r>
              <a:rPr lang="en-US" baseline="0" dirty="0" smtClean="0"/>
              <a:t>Dry aggregates extend from the melting level to the base of the divergence signature</a:t>
            </a:r>
          </a:p>
          <a:p>
            <a:pPr marL="628650" lvl="1" indent="-171450">
              <a:buFontTx/>
              <a:buChar char="-"/>
            </a:pPr>
            <a:r>
              <a:rPr lang="en-US" baseline="0" dirty="0" smtClean="0"/>
              <a:t>Non-oriented ice surround dry aggregates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98422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those results</a:t>
            </a:r>
            <a:r>
              <a:rPr lang="en-US" baseline="0" dirty="0" smtClean="0"/>
              <a:t> we have developed this conceptual diagram for the hydrometeor structure of convective updrafts.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18</a:t>
            </a:fld>
            <a:endParaRPr lang="en-US"/>
          </a:p>
        </p:txBody>
      </p:sp>
    </p:spTree>
    <p:extLst>
      <p:ext uri="{BB962C8B-B14F-4D97-AF65-F5344CB8AC3E}">
        <p14:creationId xmlns:p14="http://schemas.microsoft.com/office/powerpoint/2010/main" val="775016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More cases in this</a:t>
            </a:r>
            <a:r>
              <a:rPr lang="en-US" baseline="0" dirty="0" smtClean="0"/>
              <a:t> composite so images not as fragmented but the overall hydrometeor structure is the virtually the same.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22</a:t>
            </a:fld>
            <a:endParaRPr lang="en-US"/>
          </a:p>
        </p:txBody>
      </p:sp>
    </p:spTree>
    <p:extLst>
      <p:ext uri="{BB962C8B-B14F-4D97-AF65-F5344CB8AC3E}">
        <p14:creationId xmlns:p14="http://schemas.microsoft.com/office/powerpoint/2010/main" val="22222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More cases in this</a:t>
            </a:r>
            <a:r>
              <a:rPr lang="en-US" baseline="0" dirty="0" smtClean="0"/>
              <a:t> composite so images not as fragmented but the overall hydrometeor structure is the virtually the same.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24</a:t>
            </a:fld>
            <a:endParaRPr lang="en-US"/>
          </a:p>
        </p:txBody>
      </p:sp>
    </p:spTree>
    <p:extLst>
      <p:ext uri="{BB962C8B-B14F-4D97-AF65-F5344CB8AC3E}">
        <p14:creationId xmlns:p14="http://schemas.microsoft.com/office/powerpoint/2010/main" val="578411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26</a:t>
            </a:fld>
            <a:endParaRPr lang="en-US"/>
          </a:p>
        </p:txBody>
      </p:sp>
    </p:spTree>
    <p:extLst>
      <p:ext uri="{BB962C8B-B14F-4D97-AF65-F5344CB8AC3E}">
        <p14:creationId xmlns:p14="http://schemas.microsoft.com/office/powerpoint/2010/main" val="4246855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More cases in this</a:t>
            </a:r>
            <a:r>
              <a:rPr lang="en-US" baseline="0" dirty="0" smtClean="0"/>
              <a:t> composite so images not as fragmented but the overall hydrometeor structure is the virtually the same.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29</a:t>
            </a:fld>
            <a:endParaRPr lang="en-US"/>
          </a:p>
        </p:txBody>
      </p:sp>
    </p:spTree>
    <p:extLst>
      <p:ext uri="{BB962C8B-B14F-4D97-AF65-F5344CB8AC3E}">
        <p14:creationId xmlns:p14="http://schemas.microsoft.com/office/powerpoint/2010/main" val="3120726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Red line shows mid-level inflow that was composited around. This composite mid-level inflow can be thought of starting on the right side of each figure under the anvil and ending on the left side of the figure with stratiform precipitation</a:t>
            </a:r>
          </a:p>
          <a:p>
            <a:pPr marL="171450" indent="-171450">
              <a:buFontTx/>
              <a:buChar char="-"/>
            </a:pPr>
            <a:r>
              <a:rPr lang="en-US" baseline="0" dirty="0" smtClean="0"/>
              <a:t>Structure again is very systematic. </a:t>
            </a:r>
          </a:p>
          <a:p>
            <a:pPr marL="628650" lvl="1" indent="-171450">
              <a:buFontTx/>
              <a:buChar char="-"/>
            </a:pPr>
            <a:r>
              <a:rPr lang="en-US" baseline="0" dirty="0" smtClean="0"/>
              <a:t>As move out towards the anvil the rain intensity systematically weakens. </a:t>
            </a:r>
          </a:p>
          <a:p>
            <a:pPr marL="628650" lvl="1" indent="-171450">
              <a:buFontTx/>
              <a:buChar char="-"/>
            </a:pPr>
            <a:r>
              <a:rPr lang="en-US" baseline="0" dirty="0" smtClean="0"/>
              <a:t>Snow and ice are highly layered</a:t>
            </a:r>
          </a:p>
          <a:p>
            <a:pPr marL="1085850" lvl="2" indent="-171450">
              <a:buFontTx/>
              <a:buChar char="-"/>
            </a:pPr>
            <a:r>
              <a:rPr lang="en-US" baseline="0" dirty="0" smtClean="0"/>
              <a:t>Wet aggregates at the melting level, then dry aggregates and non-oriented ice respectively layered above</a:t>
            </a:r>
          </a:p>
          <a:p>
            <a:pPr marL="1085850" lvl="2" indent="-171450">
              <a:buFontTx/>
              <a:buChar char="-"/>
            </a:pPr>
            <a:r>
              <a:rPr lang="en-US" baseline="0" dirty="0" smtClean="0"/>
              <a:t>The wet aggregate layer becomes more fragmented near the anvil</a:t>
            </a:r>
          </a:p>
          <a:p>
            <a:pPr marL="628650" lvl="1" indent="-171450">
              <a:buFontTx/>
              <a:buChar char="-"/>
            </a:pPr>
            <a:r>
              <a:rPr lang="en-US" baseline="0" dirty="0" smtClean="0"/>
              <a:t>Sometimes a thin layer of graupel was found within the upper portion of the wet aggregate layer. </a:t>
            </a:r>
          </a:p>
          <a:p>
            <a:pPr marL="1085850" lvl="2" indent="-171450">
              <a:buFontTx/>
              <a:buChar char="-"/>
            </a:pPr>
            <a:r>
              <a:rPr lang="en-US" baseline="0" dirty="0" smtClean="0"/>
              <a:t>Especially when brightband strong</a:t>
            </a:r>
          </a:p>
          <a:p>
            <a:pPr marL="1085850" lvl="2" indent="-171450">
              <a:buFontTx/>
              <a:buChar char="-"/>
            </a:pPr>
            <a:r>
              <a:rPr lang="en-US" baseline="0" dirty="0" smtClean="0"/>
              <a:t>Surprised to see but do not think this is an artifact</a:t>
            </a:r>
          </a:p>
          <a:p>
            <a:pPr marL="1543050" lvl="3" indent="-171450">
              <a:buFontTx/>
              <a:buChar char="-"/>
            </a:pPr>
            <a:r>
              <a:rPr lang="en-US" baseline="0" dirty="0" smtClean="0"/>
              <a:t>large aggregates and graupel have been found during MISMO which was another campaign in the central Indian ocean in 2006</a:t>
            </a:r>
          </a:p>
          <a:p>
            <a:pPr marL="2000250" lvl="4" indent="-171450">
              <a:buFontTx/>
              <a:buChar char="-"/>
            </a:pPr>
            <a:r>
              <a:rPr lang="en-US" baseline="0" dirty="0" err="1" smtClean="0"/>
              <a:t>Videosondes</a:t>
            </a:r>
            <a:r>
              <a:rPr lang="en-US" baseline="0" dirty="0" smtClean="0"/>
              <a:t> (</a:t>
            </a:r>
            <a:r>
              <a:rPr lang="en-US" baseline="0" dirty="0" err="1" smtClean="0"/>
              <a:t>rawinsondes</a:t>
            </a:r>
            <a:r>
              <a:rPr lang="en-US" baseline="0" dirty="0" smtClean="0"/>
              <a:t> outfitted with video camera</a:t>
            </a:r>
          </a:p>
          <a:p>
            <a:pPr marL="2457450" lvl="5" indent="-171450">
              <a:buFontTx/>
              <a:buChar char="-"/>
            </a:pPr>
            <a:r>
              <a:rPr lang="en-US" baseline="0" dirty="0" smtClean="0"/>
              <a:t>Released in stratiform regions, saw aggregates and graupel near and above the melting level</a:t>
            </a:r>
          </a:p>
          <a:p>
            <a:pPr marL="1543050" lvl="3" indent="-171450">
              <a:buFontTx/>
              <a:buChar char="-"/>
            </a:pPr>
            <a:endParaRPr lang="en-US" baseline="0" dirty="0" smtClean="0"/>
          </a:p>
          <a:p>
            <a:pPr marL="171450" lvl="0" indent="-171450">
              <a:buFontTx/>
              <a:buChar char="-"/>
            </a:pPr>
            <a:r>
              <a:rPr lang="en-US" baseline="0" dirty="0" smtClean="0"/>
              <a:t>Now I am going to turn to the non-leading line MCSs and I want you watch very carefully as I change the slide since the hydrometeor structure is virtually the same. </a:t>
            </a:r>
          </a:p>
        </p:txBody>
      </p:sp>
      <p:sp>
        <p:nvSpPr>
          <p:cNvPr id="4" name="Slide Number Placeholder 3"/>
          <p:cNvSpPr>
            <a:spLocks noGrp="1"/>
          </p:cNvSpPr>
          <p:nvPr>
            <p:ph type="sldNum" sz="quarter" idx="10"/>
          </p:nvPr>
        </p:nvSpPr>
        <p:spPr/>
        <p:txBody>
          <a:bodyPr/>
          <a:lstStyle/>
          <a:p>
            <a:fld id="{9FA55F7F-D15E-46A1-855F-F40BA7BAB838}" type="slidenum">
              <a:rPr lang="en-US" smtClean="0"/>
              <a:t>30</a:t>
            </a:fld>
            <a:endParaRPr lang="en-US"/>
          </a:p>
        </p:txBody>
      </p:sp>
    </p:spTree>
    <p:extLst>
      <p:ext uri="{BB962C8B-B14F-4D97-AF65-F5344CB8AC3E}">
        <p14:creationId xmlns:p14="http://schemas.microsoft.com/office/powerpoint/2010/main" val="363185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the primary objective</a:t>
            </a:r>
            <a:r>
              <a:rPr lang="en-US" baseline="0" dirty="0" smtClean="0"/>
              <a:t> of this study is to characterize the hydrometeor structure of MCSs. This will done by compositing the location of different types of hydrometeors with respect to the airflow through the convective and stratiform portions of MCSs. </a:t>
            </a:r>
          </a:p>
          <a:p>
            <a:endParaRPr lang="en-US" baseline="0" dirty="0" smtClean="0"/>
          </a:p>
          <a:p>
            <a:r>
              <a:rPr lang="en-US" b="1" baseline="0" dirty="0" smtClean="0"/>
              <a:t>MOTIVATION!!!!!</a:t>
            </a:r>
            <a:endParaRPr lang="en-US" b="1" dirty="0"/>
          </a:p>
        </p:txBody>
      </p:sp>
      <p:sp>
        <p:nvSpPr>
          <p:cNvPr id="4" name="Slide Number Placeholder 3"/>
          <p:cNvSpPr>
            <a:spLocks noGrp="1"/>
          </p:cNvSpPr>
          <p:nvPr>
            <p:ph type="sldNum" sz="quarter" idx="10"/>
          </p:nvPr>
        </p:nvSpPr>
        <p:spPr/>
        <p:txBody>
          <a:bodyPr/>
          <a:lstStyle/>
          <a:p>
            <a:fld id="{9FA55F7F-D15E-46A1-855F-F40BA7BAB838}" type="slidenum">
              <a:rPr lang="en-US" smtClean="0"/>
              <a:t>2</a:t>
            </a:fld>
            <a:endParaRPr lang="en-US"/>
          </a:p>
        </p:txBody>
      </p:sp>
    </p:spTree>
    <p:extLst>
      <p:ext uri="{BB962C8B-B14F-4D97-AF65-F5344CB8AC3E}">
        <p14:creationId xmlns:p14="http://schemas.microsoft.com/office/powerpoint/2010/main" val="2944078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Using these results we have created this conceptual diagram of the hydrometeor structure for regions characterized by a mid-level inflow. </a:t>
            </a:r>
          </a:p>
          <a:p>
            <a:pPr marL="171450" indent="-171450">
              <a:buFontTx/>
              <a:buChar char="-"/>
            </a:pPr>
            <a:r>
              <a:rPr lang="en-US" baseline="0" dirty="0" smtClean="0"/>
              <a:t>Key features</a:t>
            </a:r>
          </a:p>
          <a:p>
            <a:pPr marL="628650" lvl="1" indent="-171450">
              <a:buFontTx/>
              <a:buChar char="-"/>
            </a:pPr>
            <a:r>
              <a:rPr lang="en-US" baseline="0" dirty="0" smtClean="0"/>
              <a:t>Heavy rain from events when mid-level inflow reached surface, otherwise very rare</a:t>
            </a:r>
          </a:p>
          <a:p>
            <a:pPr marL="628650" lvl="1" indent="-171450">
              <a:buFontTx/>
              <a:buChar char="-"/>
            </a:pPr>
            <a:r>
              <a:rPr lang="en-US" baseline="0" dirty="0" smtClean="0"/>
              <a:t>Rain intensity decrease with distance from center of storm</a:t>
            </a:r>
          </a:p>
          <a:p>
            <a:pPr marL="628650" lvl="1" indent="-171450">
              <a:buFontTx/>
              <a:buChar char="-"/>
            </a:pPr>
            <a:r>
              <a:rPr lang="en-US" baseline="0" dirty="0" smtClean="0"/>
              <a:t>Snow and ice crystals are layered</a:t>
            </a:r>
          </a:p>
          <a:p>
            <a:pPr marL="628650" lvl="1" indent="-171450">
              <a:buFontTx/>
              <a:buChar char="-"/>
            </a:pPr>
            <a:r>
              <a:rPr lang="en-US" baseline="0" dirty="0" smtClean="0"/>
              <a:t>Wet aggregate layer becomes fragmented as move towards anvil</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31</a:t>
            </a:fld>
            <a:endParaRPr lang="en-US"/>
          </a:p>
        </p:txBody>
      </p:sp>
    </p:spTree>
    <p:extLst>
      <p:ext uri="{BB962C8B-B14F-4D97-AF65-F5344CB8AC3E}">
        <p14:creationId xmlns:p14="http://schemas.microsoft.com/office/powerpoint/2010/main" val="86503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two previous conceptual diagrams are combined and summarized</a:t>
            </a:r>
          </a:p>
          <a:p>
            <a:pPr marL="628650" lvl="1" indent="-171450">
              <a:buFontTx/>
              <a:buChar char="-"/>
            </a:pPr>
            <a:r>
              <a:rPr lang="en-US" baseline="0" dirty="0" smtClean="0"/>
              <a:t>Differences between convective updrafts and mid-level inflow</a:t>
            </a:r>
          </a:p>
          <a:p>
            <a:pPr marL="1085850" lvl="2" indent="-171450">
              <a:buFontTx/>
              <a:buChar char="-"/>
            </a:pPr>
            <a:r>
              <a:rPr lang="en-US" baseline="0" dirty="0" smtClean="0"/>
              <a:t>Graupel: narrow and vertical in convective updraft, but shallow and flat in mid-level inflow</a:t>
            </a:r>
          </a:p>
          <a:p>
            <a:pPr marL="1085850" lvl="2" indent="-171450">
              <a:buFontTx/>
              <a:buChar char="-"/>
            </a:pPr>
            <a:r>
              <a:rPr lang="en-US" baseline="0" dirty="0" smtClean="0"/>
              <a:t>More dry aggregates than non-oriented ice in convective updrafts but more non-oriented ice than dry aggregates in mid-level inflows</a:t>
            </a:r>
          </a:p>
          <a:p>
            <a:pPr marL="171450" lvl="0" indent="-171450">
              <a:buFontTx/>
              <a:buChar char="-"/>
            </a:pPr>
            <a:r>
              <a:rPr lang="en-US" baseline="0" dirty="0" smtClean="0"/>
              <a:t>Two reasons why results are exciting</a:t>
            </a:r>
          </a:p>
          <a:p>
            <a:pPr marL="628650" lvl="1" indent="-171450">
              <a:buFontTx/>
              <a:buChar char="-"/>
            </a:pPr>
            <a:r>
              <a:rPr lang="en-US" baseline="0" dirty="0" smtClean="0"/>
              <a:t>These hydrometeor structures are very robust. For example saw very little difference between leading line and embedded convection. </a:t>
            </a:r>
          </a:p>
          <a:p>
            <a:pPr marL="1085850" lvl="2" indent="-171450">
              <a:buFontTx/>
              <a:buChar char="-"/>
            </a:pPr>
            <a:r>
              <a:rPr lang="en-US" baseline="0" dirty="0" smtClean="0"/>
              <a:t>Suggests the structure of MCSs are not different because of differences in their hydrometeor structure</a:t>
            </a:r>
          </a:p>
          <a:p>
            <a:pPr marL="1543050" lvl="3" indent="-171450">
              <a:buFontTx/>
              <a:buChar char="-"/>
            </a:pPr>
            <a:r>
              <a:rPr lang="en-US" baseline="0" dirty="0" smtClean="0"/>
              <a:t>Emphasizes a need to further explore why MCSs take on different structures.</a:t>
            </a:r>
          </a:p>
          <a:p>
            <a:pPr marL="628650" lvl="1" indent="-171450">
              <a:buFontTx/>
              <a:buChar char="-"/>
            </a:pPr>
            <a:r>
              <a:rPr lang="en-US" baseline="0" dirty="0" smtClean="0"/>
              <a:t>Can use to more directly compare model output with radar observations</a:t>
            </a:r>
          </a:p>
          <a:p>
            <a:pPr marL="171450" lvl="0" indent="-171450">
              <a:buFontTx/>
              <a:buChar char="-"/>
            </a:pPr>
            <a:endParaRPr lang="en-US" baseline="0" dirty="0" smtClean="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32</a:t>
            </a:fld>
            <a:endParaRPr lang="en-US"/>
          </a:p>
        </p:txBody>
      </p:sp>
    </p:spTree>
    <p:extLst>
      <p:ext uri="{BB962C8B-B14F-4D97-AF65-F5344CB8AC3E}">
        <p14:creationId xmlns:p14="http://schemas.microsoft.com/office/powerpoint/2010/main" val="2317035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err="1" smtClean="0"/>
              <a:t>dbZ</a:t>
            </a:r>
            <a:r>
              <a:rPr lang="en-US" baseline="0" dirty="0" smtClean="0"/>
              <a:t> &gt; 0</a:t>
            </a:r>
          </a:p>
        </p:txBody>
      </p:sp>
      <p:sp>
        <p:nvSpPr>
          <p:cNvPr id="4" name="Slide Number Placeholder 3"/>
          <p:cNvSpPr>
            <a:spLocks noGrp="1"/>
          </p:cNvSpPr>
          <p:nvPr>
            <p:ph type="sldNum" sz="quarter" idx="10"/>
          </p:nvPr>
        </p:nvSpPr>
        <p:spPr/>
        <p:txBody>
          <a:bodyPr/>
          <a:lstStyle/>
          <a:p>
            <a:fld id="{9FA55F7F-D15E-46A1-855F-F40BA7BAB838}" type="slidenum">
              <a:rPr lang="en-US" smtClean="0"/>
              <a:t>33</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1e-4 – 1e-3 kg/kg</a:t>
            </a:r>
          </a:p>
        </p:txBody>
      </p:sp>
      <p:sp>
        <p:nvSpPr>
          <p:cNvPr id="4" name="Slide Number Placeholder 3"/>
          <p:cNvSpPr>
            <a:spLocks noGrp="1"/>
          </p:cNvSpPr>
          <p:nvPr>
            <p:ph type="sldNum" sz="quarter" idx="10"/>
          </p:nvPr>
        </p:nvSpPr>
        <p:spPr/>
        <p:txBody>
          <a:bodyPr/>
          <a:lstStyle/>
          <a:p>
            <a:fld id="{9FA55F7F-D15E-46A1-855F-F40BA7BAB838}" type="slidenum">
              <a:rPr lang="en-US" smtClean="0"/>
              <a:t>34</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err="1" smtClean="0"/>
              <a:t>dbZ</a:t>
            </a:r>
            <a:r>
              <a:rPr lang="en-US" baseline="0" dirty="0" smtClean="0"/>
              <a:t> &gt; 0</a:t>
            </a:r>
          </a:p>
        </p:txBody>
      </p:sp>
      <p:sp>
        <p:nvSpPr>
          <p:cNvPr id="4" name="Slide Number Placeholder 3"/>
          <p:cNvSpPr>
            <a:spLocks noGrp="1"/>
          </p:cNvSpPr>
          <p:nvPr>
            <p:ph type="sldNum" sz="quarter" idx="10"/>
          </p:nvPr>
        </p:nvSpPr>
        <p:spPr/>
        <p:txBody>
          <a:bodyPr/>
          <a:lstStyle/>
          <a:p>
            <a:fld id="{9FA55F7F-D15E-46A1-855F-F40BA7BAB838}" type="slidenum">
              <a:rPr lang="en-US" smtClean="0"/>
              <a:t>35</a:t>
            </a:fld>
            <a:endParaRPr lang="en-US"/>
          </a:p>
        </p:txBody>
      </p:sp>
    </p:spTree>
    <p:extLst>
      <p:ext uri="{BB962C8B-B14F-4D97-AF65-F5344CB8AC3E}">
        <p14:creationId xmlns:p14="http://schemas.microsoft.com/office/powerpoint/2010/main" val="209081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1e-4 – 1e-3 kg/kg</a:t>
            </a:r>
          </a:p>
        </p:txBody>
      </p:sp>
      <p:sp>
        <p:nvSpPr>
          <p:cNvPr id="4" name="Slide Number Placeholder 3"/>
          <p:cNvSpPr>
            <a:spLocks noGrp="1"/>
          </p:cNvSpPr>
          <p:nvPr>
            <p:ph type="sldNum" sz="quarter" idx="10"/>
          </p:nvPr>
        </p:nvSpPr>
        <p:spPr/>
        <p:txBody>
          <a:bodyPr/>
          <a:lstStyle/>
          <a:p>
            <a:fld id="{9FA55F7F-D15E-46A1-855F-F40BA7BAB838}" type="slidenum">
              <a:rPr lang="en-US" smtClean="0"/>
              <a:t>36</a:t>
            </a:fld>
            <a:endParaRPr lang="en-US"/>
          </a:p>
        </p:txBody>
      </p:sp>
    </p:spTree>
    <p:extLst>
      <p:ext uri="{BB962C8B-B14F-4D97-AF65-F5344CB8AC3E}">
        <p14:creationId xmlns:p14="http://schemas.microsoft.com/office/powerpoint/2010/main" val="244953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41</a:t>
            </a:fld>
            <a:endParaRPr lang="en-US"/>
          </a:p>
        </p:txBody>
      </p:sp>
    </p:spTree>
    <p:extLst>
      <p:ext uri="{BB962C8B-B14F-4D97-AF65-F5344CB8AC3E}">
        <p14:creationId xmlns:p14="http://schemas.microsoft.com/office/powerpoint/2010/main" val="143881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42</a:t>
            </a:fld>
            <a:endParaRPr lang="en-US"/>
          </a:p>
        </p:txBody>
      </p:sp>
    </p:spTree>
    <p:extLst>
      <p:ext uri="{BB962C8B-B14F-4D97-AF65-F5344CB8AC3E}">
        <p14:creationId xmlns:p14="http://schemas.microsoft.com/office/powerpoint/2010/main" val="424685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the primary objective</a:t>
            </a:r>
            <a:r>
              <a:rPr lang="en-US" baseline="0" dirty="0" smtClean="0"/>
              <a:t> of this study is to characterize the hydrometeor structure of MCSs. This will done by compositing the location of different types of hydrometeors with respect to the airflow through the convective and stratiform portions of MCSs.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3</a:t>
            </a:fld>
            <a:endParaRPr lang="en-US"/>
          </a:p>
        </p:txBody>
      </p:sp>
    </p:spTree>
    <p:extLst>
      <p:ext uri="{BB962C8B-B14F-4D97-AF65-F5344CB8AC3E}">
        <p14:creationId xmlns:p14="http://schemas.microsoft.com/office/powerpoint/2010/main" val="335852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Brief</a:t>
            </a:r>
            <a:r>
              <a:rPr lang="en-US" baseline="0" dirty="0" smtClean="0"/>
              <a:t> introduction to MCS structure</a:t>
            </a:r>
          </a:p>
          <a:p>
            <a:pPr marL="628650" lvl="1" indent="-171450">
              <a:buFontTx/>
              <a:buChar char="-"/>
            </a:pPr>
            <a:r>
              <a:rPr lang="en-US" baseline="0" dirty="0" smtClean="0"/>
              <a:t>Emphasize that TOGA COARE added to that picture by confirming that layered airflow structures described by Moncrieff (1992)</a:t>
            </a:r>
          </a:p>
          <a:p>
            <a:pPr marL="1085850" lvl="2" indent="-171450">
              <a:buFontTx/>
              <a:buChar char="-"/>
            </a:pPr>
            <a:r>
              <a:rPr lang="en-US" baseline="0" dirty="0" smtClean="0"/>
              <a:t>Convective regions characterized by steeply sloping convergent zones with a divergence signature aloft</a:t>
            </a:r>
          </a:p>
          <a:p>
            <a:pPr marL="1085850" lvl="2" indent="-171450">
              <a:buFontTx/>
              <a:buChar char="-"/>
            </a:pPr>
            <a:r>
              <a:rPr lang="en-US" baseline="0" dirty="0" smtClean="0"/>
              <a:t>Stratiform often characterized by mid-level inflow that starts below the anvil and slowly descends into the precipitating stratiform region. The mid-level inflow may or may not reach the surface. </a:t>
            </a:r>
          </a:p>
          <a:p>
            <a:pPr marL="171450" lvl="0" indent="-171450">
              <a:buFontTx/>
              <a:buChar char="-"/>
            </a:pPr>
            <a:r>
              <a:rPr lang="en-US" baseline="0" dirty="0" smtClean="0"/>
              <a:t>DYNAMO is opportunity to add another layer of knowledge of the structure of MCS through microphysics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4484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6</a:t>
            </a:fld>
            <a:endParaRPr lang="en-US"/>
          </a:p>
        </p:txBody>
      </p:sp>
    </p:spTree>
    <p:extLst>
      <p:ext uri="{BB962C8B-B14F-4D97-AF65-F5344CB8AC3E}">
        <p14:creationId xmlns:p14="http://schemas.microsoft.com/office/powerpoint/2010/main" val="422746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baseline="0" dirty="0" smtClean="0"/>
              <a:t>COMPLICATED SO EXPLAIN MORE</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7</a:t>
            </a:fld>
            <a:endParaRPr lang="en-US"/>
          </a:p>
        </p:txBody>
      </p:sp>
    </p:spTree>
    <p:extLst>
      <p:ext uri="{BB962C8B-B14F-4D97-AF65-F5344CB8AC3E}">
        <p14:creationId xmlns:p14="http://schemas.microsoft.com/office/powerpoint/2010/main" val="390846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10</a:t>
            </a:fld>
            <a:endParaRPr lang="en-US"/>
          </a:p>
        </p:txBody>
      </p:sp>
    </p:spTree>
    <p:extLst>
      <p:ext uri="{BB962C8B-B14F-4D97-AF65-F5344CB8AC3E}">
        <p14:creationId xmlns:p14="http://schemas.microsoft.com/office/powerpoint/2010/main" val="220683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11</a:t>
            </a:fld>
            <a:endParaRPr lang="en-US"/>
          </a:p>
        </p:txBody>
      </p:sp>
    </p:spTree>
    <p:extLst>
      <p:ext uri="{BB962C8B-B14F-4D97-AF65-F5344CB8AC3E}">
        <p14:creationId xmlns:p14="http://schemas.microsoft.com/office/powerpoint/2010/main" val="332957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MORE EXPLINATION!!!!! </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12</a:t>
            </a:fld>
            <a:endParaRPr lang="en-US"/>
          </a:p>
        </p:txBody>
      </p:sp>
    </p:spTree>
    <p:extLst>
      <p:ext uri="{BB962C8B-B14F-4D97-AF65-F5344CB8AC3E}">
        <p14:creationId xmlns:p14="http://schemas.microsoft.com/office/powerpoint/2010/main" val="2916273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89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24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21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4B9AD35B-A1A5-F845-BC27-8722826B0B55}" type="slidenum">
              <a:rPr lang="en-US"/>
              <a:pPr>
                <a:defRPr/>
              </a:pPr>
              <a:t>‹#›</a:t>
            </a:fld>
            <a:endParaRPr lang="en-US"/>
          </a:p>
        </p:txBody>
      </p:sp>
    </p:spTree>
    <p:extLst>
      <p:ext uri="{BB962C8B-B14F-4D97-AF65-F5344CB8AC3E}">
        <p14:creationId xmlns:p14="http://schemas.microsoft.com/office/powerpoint/2010/main" val="23138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80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76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42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61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32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64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48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09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2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wmf"/></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1.wmf"/><Relationship Id="rId7"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image" Target="../media/image27.wmf"/><Relationship Id="rId4" Type="http://schemas.openxmlformats.org/officeDocument/2006/relationships/image" Target="../media/image22.wmf"/><Relationship Id="rId9" Type="http://schemas.openxmlformats.org/officeDocument/2006/relationships/image" Target="../media/image26.w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22.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8.wmf"/><Relationship Id="rId5" Type="http://schemas.openxmlformats.org/officeDocument/2006/relationships/image" Target="../media/image37.wmf"/><Relationship Id="rId10" Type="http://schemas.openxmlformats.org/officeDocument/2006/relationships/image" Target="../media/image42.wmf"/><Relationship Id="rId4" Type="http://schemas.openxmlformats.org/officeDocument/2006/relationships/image" Target="../media/image36.wmf"/><Relationship Id="rId9" Type="http://schemas.openxmlformats.org/officeDocument/2006/relationships/image" Target="../media/image41.wmf"/></Relationships>
</file>

<file path=ppt/slides/_rels/slide2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wmf"/><Relationship Id="rId5" Type="http://schemas.openxmlformats.org/officeDocument/2006/relationships/image" Target="../media/image37.wmf"/><Relationship Id="rId10" Type="http://schemas.openxmlformats.org/officeDocument/2006/relationships/image" Target="../media/image42.wmf"/><Relationship Id="rId4" Type="http://schemas.openxmlformats.org/officeDocument/2006/relationships/image" Target="../media/image36.wmf"/><Relationship Id="rId9" Type="http://schemas.openxmlformats.org/officeDocument/2006/relationships/image" Target="../media/image41.wmf"/></Relationships>
</file>

<file path=ppt/slides/_rels/slide2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wmf"/><Relationship Id="rId5" Type="http://schemas.openxmlformats.org/officeDocument/2006/relationships/image" Target="../media/image37.wmf"/><Relationship Id="rId10" Type="http://schemas.openxmlformats.org/officeDocument/2006/relationships/image" Target="../media/image42.wmf"/><Relationship Id="rId4" Type="http://schemas.openxmlformats.org/officeDocument/2006/relationships/image" Target="../media/image36.wmf"/><Relationship Id="rId9" Type="http://schemas.openxmlformats.org/officeDocument/2006/relationships/image" Target="../media/image41.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49.wmf"/><Relationship Id="rId7" Type="http://schemas.openxmlformats.org/officeDocument/2006/relationships/image" Target="../media/image53.wm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2.wmf"/><Relationship Id="rId5" Type="http://schemas.openxmlformats.org/officeDocument/2006/relationships/image" Target="../media/image51.wmf"/><Relationship Id="rId10" Type="http://schemas.openxmlformats.org/officeDocument/2006/relationships/image" Target="../media/image56.wmf"/><Relationship Id="rId4" Type="http://schemas.openxmlformats.org/officeDocument/2006/relationships/image" Target="../media/image50.wmf"/><Relationship Id="rId9" Type="http://schemas.openxmlformats.org/officeDocument/2006/relationships/image" Target="../media/image55.wmf"/></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wmf"/></Relationships>
</file>

<file path=ppt/slides/_rels/slide34.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5.wmf"/></Relationships>
</file>

<file path=ppt/slides/_rels/slide3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3.wmf"/></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slides/_rels/slide42.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73.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artisticPaintBrush trans="10000" brushSize="1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Title 3"/>
          <p:cNvSpPr txBox="1">
            <a:spLocks/>
          </p:cNvSpPr>
          <p:nvPr/>
        </p:nvSpPr>
        <p:spPr>
          <a:xfrm>
            <a:off x="20548" y="-3949"/>
            <a:ext cx="9123452" cy="6861949"/>
          </a:xfrm>
          <a:prstGeom prst="rect">
            <a:avLst/>
          </a:prstGeom>
          <a:solidFill>
            <a:schemeClr val="bg2">
              <a:alpha val="20000"/>
            </a:schemeClr>
          </a:solid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Arial"/>
                <a:ea typeface="+mj-ea"/>
                <a:cs typeface="+mj-cs"/>
              </a:defRPr>
            </a:lvl1pPr>
          </a:lstStyle>
          <a:p>
            <a:endParaRPr lang="en-US" sz="2800" b="1" dirty="0" smtClean="0">
              <a:ln w="19050">
                <a:noFill/>
              </a:ln>
              <a:effectLst>
                <a:glow rad="190500">
                  <a:srgbClr val="FDE9B4">
                    <a:alpha val="60000"/>
                  </a:srgbClr>
                </a:glow>
                <a:innerShdw blurRad="63500" dist="50800" dir="13500000">
                  <a:prstClr val="black">
                    <a:alpha val="50000"/>
                  </a:prstClr>
                </a:innerShdw>
              </a:effectLst>
              <a:latin typeface="Aharoni" panose="02010803020104030203" pitchFamily="2" charset="-79"/>
              <a:cs typeface="Aharoni" panose="02010803020104030203" pitchFamily="2" charset="-79"/>
            </a:endParaRPr>
          </a:p>
          <a:p>
            <a:r>
              <a:rPr lang="en-US" sz="4000" b="1" dirty="0" smtClean="0">
                <a:ln w="19050">
                  <a:noFill/>
                </a:ln>
                <a:effectLst>
                  <a:glow rad="190500">
                    <a:srgbClr val="D9D9D9">
                      <a:alpha val="60000"/>
                    </a:srgbClr>
                  </a:glow>
                  <a:innerShdw blurRad="63500" dist="50800" dir="13500000">
                    <a:prstClr val="black">
                      <a:alpha val="50000"/>
                    </a:prstClr>
                  </a:innerShdw>
                </a:effectLst>
                <a:latin typeface="Baskerville Old Face" panose="02020602080505020303" pitchFamily="18" charset="0"/>
                <a:cs typeface="Aharoni" panose="02010803020104030203" pitchFamily="2" charset="-79"/>
              </a:rPr>
              <a:t>The Hydrometeor Structure of </a:t>
            </a:r>
          </a:p>
          <a:p>
            <a:r>
              <a:rPr lang="en-US" sz="4000" b="1" dirty="0" smtClean="0">
                <a:ln w="19050">
                  <a:noFill/>
                </a:ln>
                <a:effectLst>
                  <a:glow rad="190500">
                    <a:srgbClr val="D9D9D9">
                      <a:alpha val="60000"/>
                    </a:srgbClr>
                  </a:glow>
                  <a:innerShdw blurRad="63500" dist="50800" dir="13500000">
                    <a:prstClr val="black">
                      <a:alpha val="50000"/>
                    </a:prstClr>
                  </a:innerShdw>
                </a:effectLst>
                <a:latin typeface="Baskerville Old Face" panose="02020602080505020303" pitchFamily="18" charset="0"/>
                <a:cs typeface="Aharoni" panose="02010803020104030203" pitchFamily="2" charset="-79"/>
              </a:rPr>
              <a:t>Mesoscale Convective Systems during the Active Stage of the MJO</a:t>
            </a:r>
          </a:p>
          <a:p>
            <a:endParaRPr lang="en-US" sz="2400" dirty="0" smtClean="0">
              <a:ln>
                <a:solidFill>
                  <a:schemeClr val="tx1">
                    <a:lumMod val="65000"/>
                    <a:lumOff val="35000"/>
                  </a:schemeClr>
                </a:solidFill>
              </a:ln>
              <a:effectLst>
                <a:outerShdw blurRad="50800" dist="38100" dir="2700000" algn="tl" rotWithShape="0">
                  <a:prstClr val="black">
                    <a:alpha val="40000"/>
                  </a:prstClr>
                </a:outerShdw>
              </a:effectLst>
            </a:endParaRPr>
          </a:p>
          <a:p>
            <a:endParaRPr lang="en-US" sz="2400" dirty="0">
              <a:ln>
                <a:solidFill>
                  <a:schemeClr val="tx1">
                    <a:lumMod val="65000"/>
                    <a:lumOff val="35000"/>
                  </a:schemeClr>
                </a:solidFill>
              </a:ln>
              <a:effectLst>
                <a:outerShdw blurRad="50800" dist="38100" dir="2700000" algn="tl" rotWithShape="0">
                  <a:prstClr val="black">
                    <a:alpha val="40000"/>
                  </a:prstClr>
                </a:outerShdw>
              </a:effectLst>
            </a:endParaRPr>
          </a:p>
          <a:p>
            <a:endParaRPr lang="en-US" sz="2400" dirty="0" smtClean="0">
              <a:ln>
                <a:solidFill>
                  <a:schemeClr val="tx1">
                    <a:lumMod val="65000"/>
                    <a:lumOff val="35000"/>
                  </a:schemeClr>
                </a:solidFill>
              </a:ln>
              <a:effectLst>
                <a:outerShdw blurRad="50800" dist="38100" dir="2700000" algn="tl" rotWithShape="0">
                  <a:prstClr val="black">
                    <a:alpha val="40000"/>
                  </a:prstClr>
                </a:outerShdw>
              </a:effectLst>
            </a:endParaRPr>
          </a:p>
          <a:p>
            <a:endParaRPr lang="en-US" sz="2400" b="1" dirty="0" smtClean="0">
              <a:ln w="12700">
                <a:noFill/>
              </a:ln>
              <a:solidFill>
                <a:srgbClr val="000000"/>
              </a:solidFill>
              <a:effectLst>
                <a:outerShdw blurRad="50800" dist="38100" dir="2700000" algn="tl" rotWithShape="0">
                  <a:prstClr val="black">
                    <a:alpha val="40000"/>
                  </a:prstClr>
                </a:outerShdw>
              </a:effectLst>
            </a:endParaRPr>
          </a:p>
          <a:p>
            <a:endParaRPr lang="en-US" sz="2400" b="1" dirty="0" smtClean="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smtClean="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smtClean="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p:txBody>
      </p:sp>
      <p:sp>
        <p:nvSpPr>
          <p:cNvPr id="4" name="Rectangle 3"/>
          <p:cNvSpPr/>
          <p:nvPr/>
        </p:nvSpPr>
        <p:spPr>
          <a:xfrm>
            <a:off x="2351183" y="533400"/>
            <a:ext cx="4876800" cy="533400"/>
          </a:xfrm>
          <a:prstGeom prst="rect">
            <a:avLst/>
          </a:prstGeom>
          <a:solidFill>
            <a:srgbClr val="FFC000">
              <a:alpha val="3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14800" y="6596390"/>
            <a:ext cx="5058578" cy="261610"/>
          </a:xfrm>
          <a:prstGeom prst="rect">
            <a:avLst/>
          </a:prstGeom>
          <a:noFill/>
        </p:spPr>
        <p:txBody>
          <a:bodyPr wrap="square" rtlCol="0">
            <a:spAutoFit/>
          </a:bodyPr>
          <a:lstStyle/>
          <a:p>
            <a:pPr algn="r"/>
            <a:r>
              <a:rPr lang="en-US" sz="1100" dirty="0" smtClean="0">
                <a:solidFill>
                  <a:srgbClr val="FDE9B4"/>
                </a:solidFill>
              </a:rPr>
              <a:t>Funded by NSF </a:t>
            </a:r>
            <a:r>
              <a:rPr lang="en-US" sz="1100" dirty="0" smtClean="0">
                <a:solidFill>
                  <a:srgbClr val="FDE9B4"/>
                </a:solidFill>
              </a:rPr>
              <a:t>Grants AGS-1059611 &amp; </a:t>
            </a:r>
            <a:r>
              <a:rPr lang="en-US" sz="1100" dirty="0" smtClean="0">
                <a:solidFill>
                  <a:srgbClr val="FDE9B4"/>
                </a:solidFill>
              </a:rPr>
              <a:t>AGS-1355567 and DOE </a:t>
            </a:r>
            <a:r>
              <a:rPr lang="en-US" sz="1100" dirty="0" smtClean="0">
                <a:solidFill>
                  <a:srgbClr val="FDE9B4"/>
                </a:solidFill>
                <a:latin typeface="+mj-lt"/>
              </a:rPr>
              <a:t>Grant </a:t>
            </a:r>
            <a:r>
              <a:rPr lang="en-US" sz="1100" dirty="0">
                <a:solidFill>
                  <a:srgbClr val="FDE9B4"/>
                </a:solidFill>
                <a:latin typeface="+mj-lt"/>
                <a:cs typeface="Times New Roman" pitchFamily="18" charset="0"/>
              </a:rPr>
              <a:t>DE-SC0008452 </a:t>
            </a:r>
            <a:endParaRPr lang="en-US" sz="1100" dirty="0">
              <a:solidFill>
                <a:srgbClr val="FDE9B4"/>
              </a:solidFill>
              <a:latin typeface="+mj-lt"/>
            </a:endParaRPr>
          </a:p>
        </p:txBody>
      </p:sp>
    </p:spTree>
    <p:extLst>
      <p:ext uri="{BB962C8B-B14F-4D97-AF65-F5344CB8AC3E}">
        <p14:creationId xmlns:p14="http://schemas.microsoft.com/office/powerpoint/2010/main" val="223734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4400"/>
            <a:ext cx="8839200" cy="5715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0"/>
            <a:ext cx="9144000" cy="990600"/>
          </a:xfrm>
        </p:spPr>
        <p:txBody>
          <a:bodyPr>
            <a:noAutofit/>
          </a:bodyPr>
          <a:lstStyle/>
          <a:p>
            <a:r>
              <a:rPr lang="en-US" sz="3200" b="1" dirty="0" smtClean="0">
                <a:solidFill>
                  <a:srgbClr val="FDE9B4"/>
                </a:solidFill>
              </a:rPr>
              <a:t>Distribution of Convective Polarimetric Variables</a:t>
            </a:r>
            <a:endParaRPr lang="en-US" sz="3200" b="1" dirty="0">
              <a:solidFill>
                <a:srgbClr val="FDE9B4"/>
              </a:solidFill>
            </a:endParaRP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l="10008" t="5990" r="52239" b="52163"/>
          <a:stretch/>
        </p:blipFill>
        <p:spPr>
          <a:xfrm>
            <a:off x="152400" y="914400"/>
            <a:ext cx="4349667" cy="5562600"/>
          </a:xfrm>
          <a:prstGeom prst="rect">
            <a:avLst/>
          </a:prstGeom>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l="10008" t="49236" r="52239" b="7745"/>
          <a:stretch/>
        </p:blipFill>
        <p:spPr>
          <a:xfrm>
            <a:off x="4724400" y="1066800"/>
            <a:ext cx="4231093" cy="5562600"/>
          </a:xfrm>
          <a:prstGeom prst="rect">
            <a:avLst/>
          </a:prstGeom>
        </p:spPr>
      </p:pic>
      <p:sp>
        <p:nvSpPr>
          <p:cNvPr id="20" name="TextBox 19"/>
          <p:cNvSpPr txBox="1"/>
          <p:nvPr/>
        </p:nvSpPr>
        <p:spPr>
          <a:xfrm>
            <a:off x="221671" y="987623"/>
            <a:ext cx="4274130" cy="307777"/>
          </a:xfrm>
          <a:prstGeom prst="rect">
            <a:avLst/>
          </a:prstGeom>
          <a:solidFill>
            <a:schemeClr val="bg1"/>
          </a:solidFill>
          <a:ln>
            <a:noFill/>
          </a:ln>
        </p:spPr>
        <p:txBody>
          <a:bodyPr wrap="square" rtlCol="0">
            <a:spAutoFit/>
          </a:bodyPr>
          <a:lstStyle/>
          <a:p>
            <a:pPr algn="ctr"/>
            <a:r>
              <a:rPr lang="en-US" sz="1400" dirty="0" smtClean="0"/>
              <a:t>Reflectivity</a:t>
            </a:r>
            <a:endParaRPr lang="en-US" sz="1400" dirty="0"/>
          </a:p>
        </p:txBody>
      </p:sp>
      <p:sp>
        <p:nvSpPr>
          <p:cNvPr id="21" name="TextBox 20"/>
          <p:cNvSpPr txBox="1"/>
          <p:nvPr/>
        </p:nvSpPr>
        <p:spPr>
          <a:xfrm>
            <a:off x="152400" y="28926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2" name="TextBox 21"/>
          <p:cNvSpPr txBox="1"/>
          <p:nvPr/>
        </p:nvSpPr>
        <p:spPr>
          <a:xfrm>
            <a:off x="221670" y="4721423"/>
            <a:ext cx="4274130" cy="307777"/>
          </a:xfrm>
          <a:prstGeom prst="rect">
            <a:avLst/>
          </a:prstGeom>
          <a:solidFill>
            <a:schemeClr val="bg1"/>
          </a:solidFill>
          <a:ln>
            <a:noFill/>
          </a:ln>
        </p:spPr>
        <p:txBody>
          <a:bodyPr wrap="square" rtlCol="0">
            <a:spAutoFit/>
          </a:bodyPr>
          <a:lstStyle/>
          <a:p>
            <a:pPr algn="ctr"/>
            <a:r>
              <a:rPr lang="en-US" sz="1400" dirty="0" smtClean="0"/>
              <a:t>Temperature</a:t>
            </a:r>
            <a:endParaRPr lang="en-US" sz="1400" dirty="0"/>
          </a:p>
        </p:txBody>
      </p:sp>
      <p:sp>
        <p:nvSpPr>
          <p:cNvPr id="23" name="TextBox 22"/>
          <p:cNvSpPr txBox="1"/>
          <p:nvPr/>
        </p:nvSpPr>
        <p:spPr>
          <a:xfrm>
            <a:off x="4724400" y="1066801"/>
            <a:ext cx="4191000" cy="304800"/>
          </a:xfrm>
          <a:prstGeom prst="rect">
            <a:avLst/>
          </a:prstGeom>
          <a:solidFill>
            <a:schemeClr val="bg1"/>
          </a:solidFill>
          <a:ln>
            <a:noFill/>
          </a:ln>
        </p:spPr>
        <p:txBody>
          <a:bodyPr wrap="square" rtlCol="0">
            <a:spAutoFit/>
          </a:bodyPr>
          <a:lstStyle/>
          <a:p>
            <a:pPr algn="ctr"/>
            <a:r>
              <a:rPr lang="en-US" sz="1400" dirty="0" smtClean="0"/>
              <a:t> Linear Depolarization Ratio</a:t>
            </a:r>
            <a:endParaRPr lang="en-US" sz="1400" dirty="0"/>
          </a:p>
        </p:txBody>
      </p:sp>
      <p:sp>
        <p:nvSpPr>
          <p:cNvPr id="24" name="TextBox 23"/>
          <p:cNvSpPr txBox="1"/>
          <p:nvPr/>
        </p:nvSpPr>
        <p:spPr>
          <a:xfrm>
            <a:off x="4793670" y="2743200"/>
            <a:ext cx="4121730" cy="307777"/>
          </a:xfrm>
          <a:prstGeom prst="rect">
            <a:avLst/>
          </a:prstGeom>
          <a:solidFill>
            <a:schemeClr val="bg1"/>
          </a:solidFill>
          <a:ln>
            <a:noFill/>
          </a:ln>
        </p:spPr>
        <p:txBody>
          <a:bodyPr wrap="square" rtlCol="0">
            <a:spAutoFit/>
          </a:bodyPr>
          <a:lstStyle/>
          <a:p>
            <a:pPr algn="ctr"/>
            <a:r>
              <a:rPr lang="en-US" sz="1400" dirty="0" smtClean="0"/>
              <a:t>Correlation Coefficient</a:t>
            </a:r>
            <a:endParaRPr lang="en-US" sz="1400" dirty="0"/>
          </a:p>
        </p:txBody>
      </p:sp>
      <p:sp>
        <p:nvSpPr>
          <p:cNvPr id="25" name="TextBox 24"/>
          <p:cNvSpPr txBox="1"/>
          <p:nvPr/>
        </p:nvSpPr>
        <p:spPr>
          <a:xfrm>
            <a:off x="152400" y="29688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6" name="TextBox 25"/>
          <p:cNvSpPr txBox="1"/>
          <p:nvPr/>
        </p:nvSpPr>
        <p:spPr>
          <a:xfrm>
            <a:off x="4724400" y="4572000"/>
            <a:ext cx="4191000" cy="307777"/>
          </a:xfrm>
          <a:prstGeom prst="rect">
            <a:avLst/>
          </a:prstGeom>
          <a:solidFill>
            <a:schemeClr val="bg1"/>
          </a:solidFill>
          <a:ln>
            <a:noFill/>
          </a:ln>
        </p:spPr>
        <p:txBody>
          <a:bodyPr wrap="square" rtlCol="0">
            <a:spAutoFit/>
          </a:bodyPr>
          <a:lstStyle/>
          <a:p>
            <a:pPr algn="ctr"/>
            <a:r>
              <a:rPr lang="en-US" sz="1400" dirty="0"/>
              <a:t>S</a:t>
            </a:r>
            <a:r>
              <a:rPr lang="en-US" sz="1400" dirty="0" smtClean="0"/>
              <a:t>pecific Differential Phase</a:t>
            </a:r>
            <a:endParaRPr lang="en-US" sz="1400" dirty="0"/>
          </a:p>
        </p:txBody>
      </p:sp>
      <p:sp>
        <p:nvSpPr>
          <p:cNvPr id="27" name="TextBox 26"/>
          <p:cNvSpPr txBox="1"/>
          <p:nvPr/>
        </p:nvSpPr>
        <p:spPr>
          <a:xfrm>
            <a:off x="228600" y="25146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8" name="TextBox 27"/>
          <p:cNvSpPr txBox="1"/>
          <p:nvPr/>
        </p:nvSpPr>
        <p:spPr>
          <a:xfrm>
            <a:off x="228600" y="43404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9" name="TextBox 28"/>
          <p:cNvSpPr txBox="1"/>
          <p:nvPr/>
        </p:nvSpPr>
        <p:spPr>
          <a:xfrm>
            <a:off x="221670" y="62484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0" name="TextBox 29"/>
          <p:cNvSpPr txBox="1"/>
          <p:nvPr/>
        </p:nvSpPr>
        <p:spPr>
          <a:xfrm>
            <a:off x="4745692" y="2480733"/>
            <a:ext cx="41979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1" name="TextBox 30"/>
          <p:cNvSpPr txBox="1"/>
          <p:nvPr/>
        </p:nvSpPr>
        <p:spPr>
          <a:xfrm>
            <a:off x="4793670" y="4267200"/>
            <a:ext cx="41217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2" name="TextBox 31"/>
          <p:cNvSpPr txBox="1"/>
          <p:nvPr/>
        </p:nvSpPr>
        <p:spPr>
          <a:xfrm>
            <a:off x="4800600" y="6248400"/>
            <a:ext cx="4114800" cy="304800"/>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Tree>
    <p:extLst>
      <p:ext uri="{BB962C8B-B14F-4D97-AF65-F5344CB8AC3E}">
        <p14:creationId xmlns:p14="http://schemas.microsoft.com/office/powerpoint/2010/main" val="1766647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78719" y="2190490"/>
            <a:ext cx="3352800" cy="31691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Mimics </a:t>
            </a:r>
            <a:r>
              <a:rPr lang="en-US" sz="2400" dirty="0">
                <a:solidFill>
                  <a:srgbClr val="D9D9D9"/>
                </a:solidFill>
              </a:rPr>
              <a:t>radar expert</a:t>
            </a:r>
          </a:p>
          <a:p>
            <a:r>
              <a:rPr lang="en-US" sz="2400" dirty="0">
                <a:solidFill>
                  <a:srgbClr val="D9D9D9"/>
                </a:solidFill>
              </a:rPr>
              <a:t>Identifies most likely  dominant hydrometeor</a:t>
            </a:r>
          </a:p>
          <a:p>
            <a:r>
              <a:rPr lang="en-US" sz="2400" dirty="0" smtClean="0">
                <a:solidFill>
                  <a:srgbClr val="D9D9D9"/>
                </a:solidFill>
              </a:rPr>
              <a:t>Based on theory, observations, experience</a:t>
            </a:r>
          </a:p>
        </p:txBody>
      </p:sp>
      <p:sp>
        <p:nvSpPr>
          <p:cNvPr id="15" name="TextBox 14"/>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FDE9B4"/>
                </a:solidFill>
              </a:rPr>
              <a:t>Particle Identification Algorithm (PID)</a:t>
            </a:r>
            <a:endParaRPr lang="en-US" sz="4000" dirty="0"/>
          </a:p>
        </p:txBody>
      </p:sp>
      <p:pic>
        <p:nvPicPr>
          <p:cNvPr id="16" name="Picture 15"/>
          <p:cNvPicPr>
            <a:picLocks/>
          </p:cNvPicPr>
          <p:nvPr/>
        </p:nvPicPr>
        <p:blipFill rotWithShape="1">
          <a:blip r:embed="rId3" cstate="print">
            <a:extLst>
              <a:ext uri="{28A0092B-C50C-407E-A947-70E740481C1C}">
                <a14:useLocalDpi xmlns:a14="http://schemas.microsoft.com/office/drawing/2010/main" val="0"/>
              </a:ext>
            </a:extLst>
          </a:blip>
          <a:srcRect l="18965" t="29109" r="68680" b="52385"/>
          <a:stretch/>
        </p:blipFill>
        <p:spPr>
          <a:xfrm>
            <a:off x="6639766" y="750983"/>
            <a:ext cx="2286000" cy="1828800"/>
          </a:xfrm>
          <a:prstGeom prst="rect">
            <a:avLst/>
          </a:prstGeom>
        </p:spPr>
      </p:pic>
      <p:sp>
        <p:nvSpPr>
          <p:cNvPr id="22" name="TextBox 21"/>
          <p:cNvSpPr txBox="1"/>
          <p:nvPr/>
        </p:nvSpPr>
        <p:spPr>
          <a:xfrm>
            <a:off x="6872076" y="1057967"/>
            <a:ext cx="595524" cy="369332"/>
          </a:xfrm>
          <a:prstGeom prst="rect">
            <a:avLst/>
          </a:prstGeom>
          <a:noFill/>
        </p:spPr>
        <p:txBody>
          <a:bodyPr wrap="square" rtlCol="0">
            <a:spAutoFit/>
          </a:bodyPr>
          <a:lstStyle/>
          <a:p>
            <a:r>
              <a:rPr lang="en-US" dirty="0" smtClean="0"/>
              <a:t>PID</a:t>
            </a:r>
            <a:endParaRPr lang="en-US" dirty="0"/>
          </a:p>
        </p:txBody>
      </p:sp>
      <p:pic>
        <p:nvPicPr>
          <p:cNvPr id="23" name="Picture 22"/>
          <p:cNvPicPr>
            <a:picLocks/>
          </p:cNvPicPr>
          <p:nvPr/>
        </p:nvPicPr>
        <p:blipFill rotWithShape="1">
          <a:blip r:embed="rId4" cstate="screen">
            <a:extLst>
              <a:ext uri="{28A0092B-C50C-407E-A947-70E740481C1C}">
                <a14:useLocalDpi xmlns:a14="http://schemas.microsoft.com/office/drawing/2010/main"/>
              </a:ext>
            </a:extLst>
          </a:blip>
          <a:srcRect l="19142" t="50638" r="68567" b="31233"/>
          <a:stretch/>
        </p:blipFill>
        <p:spPr>
          <a:xfrm>
            <a:off x="4038600" y="2698220"/>
            <a:ext cx="2286000" cy="1828800"/>
          </a:xfrm>
          <a:prstGeom prst="rect">
            <a:avLst/>
          </a:prstGeom>
          <a:ln>
            <a:solidFill>
              <a:schemeClr val="bg1"/>
            </a:solidFill>
          </a:ln>
          <a:effectLst/>
        </p:spPr>
      </p:pic>
      <p:pic>
        <p:nvPicPr>
          <p:cNvPr id="24" name="Picture 23"/>
          <p:cNvPicPr>
            <a:picLocks/>
          </p:cNvPicPr>
          <p:nvPr/>
        </p:nvPicPr>
        <p:blipFill rotWithShape="1">
          <a:blip r:embed="rId4" cstate="screen">
            <a:extLst>
              <a:ext uri="{28A0092B-C50C-407E-A947-70E740481C1C}">
                <a14:useLocalDpi xmlns:a14="http://schemas.microsoft.com/office/drawing/2010/main"/>
              </a:ext>
            </a:extLst>
          </a:blip>
          <a:srcRect l="19254" t="6505" r="68454" b="74677"/>
          <a:stretch/>
        </p:blipFill>
        <p:spPr>
          <a:xfrm>
            <a:off x="4103783" y="762000"/>
            <a:ext cx="2286000" cy="1828800"/>
          </a:xfrm>
          <a:prstGeom prst="rect">
            <a:avLst/>
          </a:prstGeom>
          <a:ln>
            <a:solidFill>
              <a:schemeClr val="bg1"/>
            </a:solidFill>
          </a:ln>
          <a:effectLst/>
        </p:spPr>
      </p:pic>
      <p:pic>
        <p:nvPicPr>
          <p:cNvPr id="25" name="Picture 24"/>
          <p:cNvPicPr>
            <a:picLocks/>
          </p:cNvPicPr>
          <p:nvPr/>
        </p:nvPicPr>
        <p:blipFill rotWithShape="1">
          <a:blip r:embed="rId4" cstate="screen">
            <a:extLst>
              <a:ext uri="{28A0092B-C50C-407E-A947-70E740481C1C}">
                <a14:useLocalDpi xmlns:a14="http://schemas.microsoft.com/office/drawing/2010/main"/>
              </a:ext>
            </a:extLst>
          </a:blip>
          <a:srcRect l="63287" t="72569" r="24323" b="9438"/>
          <a:stretch/>
        </p:blipFill>
        <p:spPr>
          <a:xfrm>
            <a:off x="6629400" y="4679420"/>
            <a:ext cx="2286000" cy="1828800"/>
          </a:xfrm>
          <a:prstGeom prst="rect">
            <a:avLst/>
          </a:prstGeom>
          <a:ln>
            <a:solidFill>
              <a:schemeClr val="bg1"/>
            </a:solidFill>
          </a:ln>
          <a:effectLst/>
        </p:spPr>
      </p:pic>
      <p:pic>
        <p:nvPicPr>
          <p:cNvPr id="26" name="Picture 25"/>
          <p:cNvPicPr>
            <a:picLocks/>
          </p:cNvPicPr>
          <p:nvPr/>
        </p:nvPicPr>
        <p:blipFill rotWithShape="1">
          <a:blip r:embed="rId4" cstate="screen">
            <a:extLst>
              <a:ext uri="{28A0092B-C50C-407E-A947-70E740481C1C}">
                <a14:useLocalDpi xmlns:a14="http://schemas.microsoft.com/office/drawing/2010/main"/>
              </a:ext>
            </a:extLst>
          </a:blip>
          <a:srcRect l="19225" t="73066" r="68484" b="9441"/>
          <a:stretch/>
        </p:blipFill>
        <p:spPr>
          <a:xfrm>
            <a:off x="4038600" y="4679420"/>
            <a:ext cx="2286000" cy="1828800"/>
          </a:xfrm>
          <a:prstGeom prst="rect">
            <a:avLst/>
          </a:prstGeom>
          <a:ln>
            <a:solidFill>
              <a:schemeClr val="bg1"/>
            </a:solidFill>
          </a:ln>
          <a:effectLst/>
        </p:spPr>
      </p:pic>
      <p:pic>
        <p:nvPicPr>
          <p:cNvPr id="27" name="Picture 26"/>
          <p:cNvPicPr>
            <a:picLocks/>
          </p:cNvPicPr>
          <p:nvPr/>
        </p:nvPicPr>
        <p:blipFill rotWithShape="1">
          <a:blip r:embed="rId4" cstate="screen">
            <a:extLst>
              <a:ext uri="{28A0092B-C50C-407E-A947-70E740481C1C}">
                <a14:useLocalDpi xmlns:a14="http://schemas.microsoft.com/office/drawing/2010/main"/>
              </a:ext>
            </a:extLst>
          </a:blip>
          <a:srcRect l="63214" t="50882" r="24110" b="31241"/>
          <a:stretch/>
        </p:blipFill>
        <p:spPr>
          <a:xfrm>
            <a:off x="6629400" y="2701892"/>
            <a:ext cx="2286000" cy="1828800"/>
          </a:xfrm>
          <a:prstGeom prst="rect">
            <a:avLst/>
          </a:prstGeom>
          <a:ln>
            <a:solidFill>
              <a:schemeClr val="bg1"/>
            </a:solidFill>
          </a:ln>
          <a:effectLst/>
        </p:spPr>
      </p:pic>
      <p:sp>
        <p:nvSpPr>
          <p:cNvPr id="28" name="TextBox 27"/>
          <p:cNvSpPr txBox="1"/>
          <p:nvPr/>
        </p:nvSpPr>
        <p:spPr>
          <a:xfrm>
            <a:off x="4343400" y="1073577"/>
            <a:ext cx="457200" cy="369332"/>
          </a:xfrm>
          <a:prstGeom prst="rect">
            <a:avLst/>
          </a:prstGeom>
          <a:noFill/>
        </p:spPr>
        <p:txBody>
          <a:bodyPr wrap="square" rtlCol="0">
            <a:spAutoFit/>
          </a:bodyPr>
          <a:lstStyle/>
          <a:p>
            <a:r>
              <a:rPr lang="en-US" dirty="0" smtClean="0"/>
              <a:t>Z</a:t>
            </a:r>
            <a:endParaRPr lang="en-US" dirty="0"/>
          </a:p>
        </p:txBody>
      </p:sp>
      <p:sp>
        <p:nvSpPr>
          <p:cNvPr id="29" name="TextBox 28"/>
          <p:cNvSpPr txBox="1"/>
          <p:nvPr/>
        </p:nvSpPr>
        <p:spPr>
          <a:xfrm>
            <a:off x="6865038" y="4895162"/>
            <a:ext cx="602562" cy="369332"/>
          </a:xfrm>
          <a:prstGeom prst="rect">
            <a:avLst/>
          </a:prstGeom>
          <a:noFill/>
        </p:spPr>
        <p:txBody>
          <a:bodyPr wrap="square" rtlCol="0">
            <a:spAutoFit/>
          </a:bodyPr>
          <a:lstStyle/>
          <a:p>
            <a:r>
              <a:rPr lang="en-US" dirty="0" smtClean="0"/>
              <a:t>LDR</a:t>
            </a:r>
            <a:endParaRPr lang="en-US" dirty="0"/>
          </a:p>
        </p:txBody>
      </p:sp>
      <p:sp>
        <p:nvSpPr>
          <p:cNvPr id="30" name="TextBox 29"/>
          <p:cNvSpPr txBox="1"/>
          <p:nvPr/>
        </p:nvSpPr>
        <p:spPr>
          <a:xfrm>
            <a:off x="4225161" y="2827419"/>
            <a:ext cx="663307" cy="369332"/>
          </a:xfrm>
          <a:prstGeom prst="rect">
            <a:avLst/>
          </a:prstGeom>
          <a:noFill/>
        </p:spPr>
        <p:txBody>
          <a:bodyPr wrap="square" rtlCol="0">
            <a:spAutoFit/>
          </a:bodyPr>
          <a:lstStyle/>
          <a:p>
            <a:r>
              <a:rPr lang="en-US" dirty="0" smtClean="0"/>
              <a:t>Z</a:t>
            </a:r>
            <a:r>
              <a:rPr lang="en-US" sz="1400" dirty="0" smtClean="0"/>
              <a:t>DR</a:t>
            </a:r>
            <a:endParaRPr lang="en-US" sz="1400" dirty="0"/>
          </a:p>
        </p:txBody>
      </p:sp>
      <p:sp>
        <p:nvSpPr>
          <p:cNvPr id="31" name="TextBox 30"/>
          <p:cNvSpPr txBox="1"/>
          <p:nvPr/>
        </p:nvSpPr>
        <p:spPr>
          <a:xfrm>
            <a:off x="4365892" y="4958206"/>
            <a:ext cx="587108" cy="369332"/>
          </a:xfrm>
          <a:prstGeom prst="rect">
            <a:avLst/>
          </a:prstGeom>
          <a:noFill/>
        </p:spPr>
        <p:txBody>
          <a:bodyPr wrap="square" rtlCol="0">
            <a:spAutoFit/>
          </a:bodyPr>
          <a:lstStyle/>
          <a:p>
            <a:r>
              <a:rPr lang="en-US" dirty="0" smtClean="0"/>
              <a:t>K</a:t>
            </a:r>
            <a:r>
              <a:rPr lang="en-US" sz="1400" dirty="0" smtClean="0"/>
              <a:t>DP</a:t>
            </a:r>
            <a:endParaRPr lang="en-US" sz="1400" dirty="0"/>
          </a:p>
        </p:txBody>
      </p:sp>
      <p:sp>
        <p:nvSpPr>
          <p:cNvPr id="32" name="TextBox 31"/>
          <p:cNvSpPr txBox="1"/>
          <p:nvPr/>
        </p:nvSpPr>
        <p:spPr>
          <a:xfrm>
            <a:off x="6860998" y="2835010"/>
            <a:ext cx="602562" cy="369332"/>
          </a:xfrm>
          <a:prstGeom prst="rect">
            <a:avLst/>
          </a:prstGeom>
          <a:noFill/>
        </p:spPr>
        <p:txBody>
          <a:bodyPr wrap="square" rtlCol="0">
            <a:spAutoFit/>
          </a:bodyPr>
          <a:lstStyle/>
          <a:p>
            <a:r>
              <a:rPr lang="en-US" dirty="0" err="1"/>
              <a:t>ρ</a:t>
            </a:r>
            <a:r>
              <a:rPr lang="en-US" baseline="-25000" dirty="0" err="1"/>
              <a:t>HV</a:t>
            </a:r>
            <a:endParaRPr lang="en-US" dirty="0"/>
          </a:p>
        </p:txBody>
      </p:sp>
      <p:sp>
        <p:nvSpPr>
          <p:cNvPr id="33" name="TextBox 32"/>
          <p:cNvSpPr txBox="1"/>
          <p:nvPr/>
        </p:nvSpPr>
        <p:spPr>
          <a:xfrm>
            <a:off x="3745468" y="751902"/>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4" name="TextBox 33"/>
          <p:cNvSpPr txBox="1"/>
          <p:nvPr/>
        </p:nvSpPr>
        <p:spPr>
          <a:xfrm>
            <a:off x="3749338" y="2682610"/>
            <a:ext cx="277485"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5" name="TextBox 34"/>
          <p:cNvSpPr txBox="1"/>
          <p:nvPr/>
        </p:nvSpPr>
        <p:spPr>
          <a:xfrm>
            <a:off x="3747458" y="4671615"/>
            <a:ext cx="277485"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6" name="TextBox 35"/>
          <p:cNvSpPr txBox="1"/>
          <p:nvPr/>
        </p:nvSpPr>
        <p:spPr>
          <a:xfrm>
            <a:off x="6248400" y="4671915"/>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7" name="TextBox 36"/>
          <p:cNvSpPr txBox="1"/>
          <p:nvPr/>
        </p:nvSpPr>
        <p:spPr>
          <a:xfrm>
            <a:off x="6336268" y="2682610"/>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8" name="TextBox 37"/>
          <p:cNvSpPr txBox="1"/>
          <p:nvPr/>
        </p:nvSpPr>
        <p:spPr>
          <a:xfrm>
            <a:off x="3745468" y="2558011"/>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9" name="TextBox 38"/>
          <p:cNvSpPr txBox="1"/>
          <p:nvPr/>
        </p:nvSpPr>
        <p:spPr>
          <a:xfrm>
            <a:off x="3744759" y="4511410"/>
            <a:ext cx="24552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0" name="TextBox 39"/>
          <p:cNvSpPr txBox="1"/>
          <p:nvPr/>
        </p:nvSpPr>
        <p:spPr>
          <a:xfrm>
            <a:off x="6225652" y="4511410"/>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1" name="TextBox 40"/>
          <p:cNvSpPr txBox="1"/>
          <p:nvPr/>
        </p:nvSpPr>
        <p:spPr>
          <a:xfrm>
            <a:off x="3749482" y="6516624"/>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2" name="TextBox 41"/>
          <p:cNvSpPr txBox="1"/>
          <p:nvPr/>
        </p:nvSpPr>
        <p:spPr>
          <a:xfrm>
            <a:off x="6220997" y="6513855"/>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3" name="TextBox 42"/>
          <p:cNvSpPr txBox="1"/>
          <p:nvPr/>
        </p:nvSpPr>
        <p:spPr>
          <a:xfrm>
            <a:off x="6222034" y="2466675"/>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4" name="TextBox 43"/>
          <p:cNvSpPr txBox="1"/>
          <p:nvPr/>
        </p:nvSpPr>
        <p:spPr>
          <a:xfrm>
            <a:off x="6299545" y="750891"/>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 name="TextBox 1"/>
          <p:cNvSpPr txBox="1"/>
          <p:nvPr/>
        </p:nvSpPr>
        <p:spPr>
          <a:xfrm>
            <a:off x="8534400" y="762000"/>
            <a:ext cx="379156" cy="1615827"/>
          </a:xfrm>
          <a:prstGeom prst="rect">
            <a:avLst/>
          </a:prstGeom>
          <a:solidFill>
            <a:schemeClr val="bg1"/>
          </a:solidFill>
        </p:spPr>
        <p:txBody>
          <a:bodyPr wrap="square" rtlCol="0">
            <a:spAutoFit/>
          </a:bodyPr>
          <a:lstStyle/>
          <a:p>
            <a:r>
              <a:rPr lang="en-US" sz="900" dirty="0" smtClean="0"/>
              <a:t>SI</a:t>
            </a:r>
          </a:p>
          <a:p>
            <a:r>
              <a:rPr lang="en-US" sz="900" dirty="0" smtClean="0"/>
              <a:t>HI</a:t>
            </a:r>
          </a:p>
          <a:p>
            <a:r>
              <a:rPr lang="en-US" sz="900" dirty="0" smtClean="0"/>
              <a:t>WA</a:t>
            </a:r>
          </a:p>
          <a:p>
            <a:r>
              <a:rPr lang="en-US" sz="900" dirty="0" smtClean="0"/>
              <a:t>DA</a:t>
            </a:r>
          </a:p>
          <a:p>
            <a:r>
              <a:rPr lang="en-US" sz="900" dirty="0" smtClean="0"/>
              <a:t>G/R</a:t>
            </a:r>
          </a:p>
          <a:p>
            <a:r>
              <a:rPr lang="en-US" sz="900" dirty="0" smtClean="0"/>
              <a:t>GA</a:t>
            </a:r>
          </a:p>
          <a:p>
            <a:r>
              <a:rPr lang="en-US" sz="900" dirty="0" smtClean="0"/>
              <a:t>H/R</a:t>
            </a:r>
          </a:p>
          <a:p>
            <a:r>
              <a:rPr lang="en-US" sz="900" dirty="0" smtClean="0"/>
              <a:t>H</a:t>
            </a:r>
          </a:p>
          <a:p>
            <a:r>
              <a:rPr lang="en-US" sz="900" dirty="0" smtClean="0"/>
              <a:t>HR</a:t>
            </a:r>
          </a:p>
          <a:p>
            <a:r>
              <a:rPr lang="en-US" sz="900" dirty="0" smtClean="0"/>
              <a:t>MR</a:t>
            </a:r>
          </a:p>
          <a:p>
            <a:r>
              <a:rPr lang="en-US" sz="900" dirty="0" smtClean="0"/>
              <a:t>LR</a:t>
            </a:r>
            <a:endParaRPr lang="en-US" sz="900" dirty="0"/>
          </a:p>
        </p:txBody>
      </p:sp>
    </p:spTree>
    <p:extLst>
      <p:ext uri="{BB962C8B-B14F-4D97-AF65-F5344CB8AC3E}">
        <p14:creationId xmlns:p14="http://schemas.microsoft.com/office/powerpoint/2010/main" val="4222035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52400" y="5486400"/>
            <a:ext cx="8610600" cy="99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Rowe and Houze (2014)</a:t>
            </a:r>
          </a:p>
          <a:p>
            <a:pPr lvl="1"/>
            <a:r>
              <a:rPr lang="en-US" sz="2000" dirty="0" smtClean="0">
                <a:solidFill>
                  <a:srgbClr val="D9D9D9"/>
                </a:solidFill>
              </a:rPr>
              <a:t>Profiles within MCSs have little variability between different active events</a:t>
            </a:r>
          </a:p>
          <a:p>
            <a:r>
              <a:rPr lang="en-US" sz="2400" dirty="0" smtClean="0">
                <a:solidFill>
                  <a:srgbClr val="FDE9B4"/>
                </a:solidFill>
              </a:rPr>
              <a:t>How are hydrometeors spatially organized? Is there consistency?</a:t>
            </a:r>
          </a:p>
        </p:txBody>
      </p:sp>
      <p:sp>
        <p:nvSpPr>
          <p:cNvPr id="15" name="TextBox 14"/>
          <p:cNvSpPr txBox="1"/>
          <p:nvPr/>
        </p:nvSpPr>
        <p:spPr>
          <a:xfrm>
            <a:off x="0" y="177180"/>
            <a:ext cx="9144000" cy="707886"/>
          </a:xfrm>
          <a:prstGeom prst="rect">
            <a:avLst/>
          </a:prstGeom>
          <a:noFill/>
        </p:spPr>
        <p:txBody>
          <a:bodyPr wrap="square" rtlCol="0">
            <a:spAutoFit/>
          </a:bodyPr>
          <a:lstStyle/>
          <a:p>
            <a:pPr algn="ctr"/>
            <a:r>
              <a:rPr lang="en-US" sz="4000" b="1" dirty="0" smtClean="0">
                <a:solidFill>
                  <a:srgbClr val="FDE9B4"/>
                </a:solidFill>
              </a:rPr>
              <a:t>Particle Identification Algorithm (PID)</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474" y="936434"/>
            <a:ext cx="6400800" cy="4549966"/>
          </a:xfrm>
          <a:prstGeom prst="rect">
            <a:avLst/>
          </a:prstGeom>
        </p:spPr>
      </p:pic>
      <p:sp>
        <p:nvSpPr>
          <p:cNvPr id="4" name="Rectangle 3"/>
          <p:cNvSpPr/>
          <p:nvPr/>
        </p:nvSpPr>
        <p:spPr>
          <a:xfrm>
            <a:off x="1066800" y="936434"/>
            <a:ext cx="457200" cy="4549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43000" y="1816384"/>
            <a:ext cx="1219200" cy="369332"/>
          </a:xfrm>
          <a:prstGeom prst="rect">
            <a:avLst/>
          </a:prstGeom>
          <a:noFill/>
        </p:spPr>
        <p:txBody>
          <a:bodyPr wrap="square" rtlCol="0">
            <a:spAutoFit/>
          </a:bodyPr>
          <a:lstStyle/>
          <a:p>
            <a:r>
              <a:rPr lang="en-US" dirty="0" smtClean="0"/>
              <a:t>Convective</a:t>
            </a:r>
            <a:endParaRPr lang="en-US" dirty="0"/>
          </a:p>
        </p:txBody>
      </p:sp>
      <p:sp>
        <p:nvSpPr>
          <p:cNvPr id="23" name="TextBox 22"/>
          <p:cNvSpPr txBox="1"/>
          <p:nvPr/>
        </p:nvSpPr>
        <p:spPr>
          <a:xfrm>
            <a:off x="1143000" y="3797584"/>
            <a:ext cx="1219200" cy="369332"/>
          </a:xfrm>
          <a:prstGeom prst="rect">
            <a:avLst/>
          </a:prstGeom>
          <a:noFill/>
        </p:spPr>
        <p:txBody>
          <a:bodyPr wrap="square" rtlCol="0">
            <a:spAutoFit/>
          </a:bodyPr>
          <a:lstStyle/>
          <a:p>
            <a:r>
              <a:rPr lang="en-US" dirty="0" smtClean="0"/>
              <a:t>Stratiform</a:t>
            </a:r>
            <a:endParaRPr lang="en-US" dirty="0"/>
          </a:p>
        </p:txBody>
      </p:sp>
      <p:cxnSp>
        <p:nvCxnSpPr>
          <p:cNvPr id="7" name="Straight Connector 6"/>
          <p:cNvCxnSpPr/>
          <p:nvPr/>
        </p:nvCxnSpPr>
        <p:spPr>
          <a:xfrm>
            <a:off x="2513337" y="4343400"/>
            <a:ext cx="1544313" cy="9291"/>
          </a:xfrm>
          <a:prstGeom prst="line">
            <a:avLst/>
          </a:prstGeom>
          <a:ln w="76200">
            <a:solidFill>
              <a:schemeClr val="tx1"/>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9839" y="4205290"/>
            <a:ext cx="1547813" cy="9525"/>
          </a:xfrm>
          <a:prstGeom prst="line">
            <a:avLst/>
          </a:prstGeom>
          <a:ln w="76200">
            <a:solidFill>
              <a:schemeClr val="tx2">
                <a:lumMod val="60000"/>
                <a:lumOff val="40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13337" y="4048125"/>
            <a:ext cx="1544313" cy="0"/>
          </a:xfrm>
          <a:prstGeom prst="line">
            <a:avLst/>
          </a:prstGeom>
          <a:ln w="76200">
            <a:solidFill>
              <a:srgbClr val="00B050"/>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175766" y="4348444"/>
            <a:ext cx="1544313" cy="9291"/>
          </a:xfrm>
          <a:prstGeom prst="line">
            <a:avLst/>
          </a:prstGeom>
          <a:ln w="76200">
            <a:solidFill>
              <a:schemeClr val="tx1"/>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172268" y="4210334"/>
            <a:ext cx="1547813" cy="9525"/>
          </a:xfrm>
          <a:prstGeom prst="line">
            <a:avLst/>
          </a:prstGeom>
          <a:ln w="76200">
            <a:solidFill>
              <a:schemeClr val="tx2">
                <a:lumMod val="60000"/>
                <a:lumOff val="40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75766" y="4048125"/>
            <a:ext cx="1544313" cy="0"/>
          </a:xfrm>
          <a:prstGeom prst="line">
            <a:avLst/>
          </a:prstGeom>
          <a:ln w="76200">
            <a:solidFill>
              <a:srgbClr val="00B050"/>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48346" y="4343118"/>
            <a:ext cx="1544313" cy="9291"/>
          </a:xfrm>
          <a:prstGeom prst="line">
            <a:avLst/>
          </a:prstGeom>
          <a:ln w="76200">
            <a:solidFill>
              <a:schemeClr val="tx1"/>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43585" y="4214815"/>
            <a:ext cx="1547813" cy="9525"/>
          </a:xfrm>
          <a:prstGeom prst="line">
            <a:avLst/>
          </a:prstGeom>
          <a:ln w="76200">
            <a:solidFill>
              <a:schemeClr val="tx2">
                <a:lumMod val="60000"/>
                <a:lumOff val="40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838830" y="4062414"/>
            <a:ext cx="1544313" cy="0"/>
          </a:xfrm>
          <a:prstGeom prst="line">
            <a:avLst/>
          </a:prstGeom>
          <a:ln w="76200">
            <a:solidFill>
              <a:srgbClr val="00B050"/>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9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smtClean="0">
                <a:solidFill>
                  <a:srgbClr val="FDE9B4"/>
                </a:solidFill>
              </a:rPr>
              <a:t>Methodology</a:t>
            </a:r>
            <a:endParaRPr lang="en-US" sz="6000" b="1" dirty="0">
              <a:solidFill>
                <a:srgbClr val="FDE9B4"/>
              </a:solidFill>
            </a:endParaRPr>
          </a:p>
        </p:txBody>
      </p:sp>
    </p:spTree>
    <p:extLst>
      <p:ext uri="{BB962C8B-B14F-4D97-AF65-F5344CB8AC3E}">
        <p14:creationId xmlns:p14="http://schemas.microsoft.com/office/powerpoint/2010/main" val="299936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1803319"/>
            <a:ext cx="369332" cy="1832453"/>
          </a:xfrm>
          <a:prstGeom prst="rect">
            <a:avLst/>
          </a:prstGeom>
          <a:solidFill>
            <a:schemeClr val="bg1"/>
          </a:solidFill>
        </p:spPr>
        <p:txBody>
          <a:bodyPr vert="vert270" wrap="square" rtlCol="0">
            <a:spAutoFit/>
          </a:bodyPr>
          <a:lstStyle/>
          <a:p>
            <a:pPr algn="ctr"/>
            <a:r>
              <a:rPr lang="en-US" sz="1200" dirty="0" smtClean="0"/>
              <a:t>Latitude</a:t>
            </a:r>
            <a:endParaRPr lang="en-US" sz="1200" dirty="0"/>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6830" t="6140" r="18972" b="6140"/>
          <a:stretch/>
        </p:blipFill>
        <p:spPr>
          <a:xfrm>
            <a:off x="4114800" y="4572000"/>
            <a:ext cx="2011680" cy="182880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7048" t="5457" r="17784" b="5457"/>
          <a:stretch/>
        </p:blipFill>
        <p:spPr>
          <a:xfrm>
            <a:off x="4114800" y="1806973"/>
            <a:ext cx="2048256" cy="1828800"/>
          </a:xfrm>
          <a:prstGeom prst="rect">
            <a:avLst/>
          </a:prstGeom>
        </p:spPr>
      </p:pic>
      <p:sp>
        <p:nvSpPr>
          <p:cNvPr id="2" name="Title 1"/>
          <p:cNvSpPr>
            <a:spLocks noGrp="1"/>
          </p:cNvSpPr>
          <p:nvPr>
            <p:ph type="title"/>
          </p:nvPr>
        </p:nvSpPr>
        <p:spPr>
          <a:xfrm>
            <a:off x="-20564" y="125279"/>
            <a:ext cx="9144000" cy="914400"/>
          </a:xfrm>
        </p:spPr>
        <p:txBody>
          <a:bodyPr>
            <a:normAutofit/>
          </a:bodyPr>
          <a:lstStyle/>
          <a:p>
            <a:r>
              <a:rPr lang="en-US" sz="4000" b="1" dirty="0" smtClean="0">
                <a:solidFill>
                  <a:srgbClr val="FDE9B4"/>
                </a:solidFill>
              </a:rPr>
              <a:t>Methodology: Case Selection</a:t>
            </a:r>
            <a:endParaRPr lang="en-US" sz="4000" b="1" dirty="0">
              <a:solidFill>
                <a:srgbClr val="FDE9B4"/>
              </a:solidFill>
            </a:endParaRPr>
          </a:p>
        </p:txBody>
      </p:sp>
      <p:sp>
        <p:nvSpPr>
          <p:cNvPr id="13" name="TextBox 12"/>
          <p:cNvSpPr txBox="1"/>
          <p:nvPr/>
        </p:nvSpPr>
        <p:spPr>
          <a:xfrm>
            <a:off x="226323" y="1993467"/>
            <a:ext cx="3581400" cy="3477875"/>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SPolKa data during active </a:t>
            </a:r>
            <a:r>
              <a:rPr lang="en-US" sz="2200" dirty="0">
                <a:solidFill>
                  <a:srgbClr val="D9D9D9"/>
                </a:solidFill>
              </a:rPr>
              <a:t>p</a:t>
            </a:r>
            <a:r>
              <a:rPr lang="en-US" sz="2200" dirty="0" smtClean="0">
                <a:solidFill>
                  <a:srgbClr val="D9D9D9"/>
                </a:solidFill>
              </a:rPr>
              <a:t>hases</a:t>
            </a:r>
          </a:p>
          <a:p>
            <a:pPr marL="285750" indent="-285750">
              <a:buFont typeface="Arial" pitchFamily="34" charset="0"/>
              <a:buChar char="•"/>
            </a:pPr>
            <a:endParaRPr lang="en-US" sz="2200" dirty="0" smtClean="0">
              <a:solidFill>
                <a:srgbClr val="D9D9D9"/>
              </a:solidFill>
            </a:endParaRPr>
          </a:p>
          <a:p>
            <a:pPr marL="285750" indent="-285750">
              <a:buFont typeface="Arial" pitchFamily="34" charset="0"/>
              <a:buChar char="•"/>
            </a:pPr>
            <a:r>
              <a:rPr lang="en-US" sz="2200" dirty="0" smtClean="0">
                <a:solidFill>
                  <a:srgbClr val="D9D9D9"/>
                </a:solidFill>
              </a:rPr>
              <a:t>Subjectively identify RHIs </a:t>
            </a:r>
          </a:p>
          <a:p>
            <a:pPr marL="742950" lvl="1" indent="-285750">
              <a:buFont typeface="Arial" pitchFamily="34" charset="0"/>
              <a:buChar char="•"/>
            </a:pPr>
            <a:r>
              <a:rPr lang="en-US" sz="2200" dirty="0" smtClean="0">
                <a:solidFill>
                  <a:srgbClr val="D9D9D9"/>
                </a:solidFill>
              </a:rPr>
              <a:t>SPolKa radial velocity</a:t>
            </a:r>
          </a:p>
          <a:p>
            <a:pPr marL="742950" lvl="1" indent="-285750">
              <a:buFont typeface="Arial" pitchFamily="34" charset="0"/>
              <a:buChar char="•"/>
            </a:pPr>
            <a:r>
              <a:rPr lang="en-US" sz="2200" dirty="0" smtClean="0">
                <a:solidFill>
                  <a:srgbClr val="D9D9D9"/>
                </a:solidFill>
              </a:rPr>
              <a:t>Layer lifting</a:t>
            </a:r>
          </a:p>
          <a:p>
            <a:pPr marL="742950" lvl="1" indent="-285750">
              <a:buFont typeface="Arial" pitchFamily="34" charset="0"/>
              <a:buChar char="•"/>
            </a:pPr>
            <a:r>
              <a:rPr lang="en-US" sz="2200" dirty="0" smtClean="0">
                <a:solidFill>
                  <a:srgbClr val="D9D9D9"/>
                </a:solidFill>
              </a:rPr>
              <a:t>One per storm</a:t>
            </a:r>
          </a:p>
          <a:p>
            <a:pPr marL="742950" lvl="1" indent="-285750">
              <a:buFont typeface="Arial" pitchFamily="34" charset="0"/>
              <a:buChar char="•"/>
            </a:pPr>
            <a:endParaRPr lang="en-US" sz="2200" dirty="0">
              <a:solidFill>
                <a:srgbClr val="D9D9D9"/>
              </a:solidFill>
            </a:endParaRPr>
          </a:p>
          <a:p>
            <a:pPr marL="285750" indent="-285750">
              <a:buFont typeface="Arial" pitchFamily="34" charset="0"/>
              <a:buChar char="•"/>
            </a:pPr>
            <a:r>
              <a:rPr lang="en-US" sz="2200" dirty="0" smtClean="0">
                <a:solidFill>
                  <a:srgbClr val="D9D9D9"/>
                </a:solidFill>
              </a:rPr>
              <a:t>25 Convective RHIs</a:t>
            </a:r>
          </a:p>
          <a:p>
            <a:pPr marL="285750" indent="-285750">
              <a:buFont typeface="Arial" pitchFamily="34" charset="0"/>
              <a:buChar char="•"/>
            </a:pPr>
            <a:r>
              <a:rPr lang="en-US" sz="2200" dirty="0" smtClean="0">
                <a:solidFill>
                  <a:srgbClr val="D9D9D9"/>
                </a:solidFill>
              </a:rPr>
              <a:t>37 Stratiform RHIs</a:t>
            </a: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5370" t="6193" r="7216" b="5880"/>
          <a:stretch/>
        </p:blipFill>
        <p:spPr>
          <a:xfrm>
            <a:off x="6578184" y="1801090"/>
            <a:ext cx="2413416" cy="1828800"/>
          </a:xfrm>
          <a:prstGeom prst="rect">
            <a:avLst/>
          </a:prstGeom>
        </p:spPr>
      </p:pic>
      <p:sp>
        <p:nvSpPr>
          <p:cNvPr id="9" name="TextBox 8"/>
          <p:cNvSpPr txBox="1"/>
          <p:nvPr/>
        </p:nvSpPr>
        <p:spPr>
          <a:xfrm>
            <a:off x="4772660" y="1314759"/>
            <a:ext cx="3429000" cy="400110"/>
          </a:xfrm>
          <a:prstGeom prst="rect">
            <a:avLst/>
          </a:prstGeom>
          <a:noFill/>
        </p:spPr>
        <p:txBody>
          <a:bodyPr wrap="square" rtlCol="0">
            <a:spAutoFit/>
          </a:bodyPr>
          <a:lstStyle/>
          <a:p>
            <a:pPr algn="ctr"/>
            <a:r>
              <a:rPr lang="en-US" sz="2000" dirty="0" smtClean="0">
                <a:solidFill>
                  <a:srgbClr val="FDE9B4"/>
                </a:solidFill>
              </a:rPr>
              <a:t>Convective: 24 Oct 2011</a:t>
            </a:r>
            <a:endParaRPr lang="en-US" sz="2000" dirty="0">
              <a:solidFill>
                <a:srgbClr val="FDE9B4"/>
              </a:solidFill>
            </a:endParaRPr>
          </a:p>
        </p:txBody>
      </p:sp>
      <p:sp>
        <p:nvSpPr>
          <p:cNvPr id="10" name="TextBox 9"/>
          <p:cNvSpPr txBox="1"/>
          <p:nvPr/>
        </p:nvSpPr>
        <p:spPr>
          <a:xfrm>
            <a:off x="4457700" y="4030809"/>
            <a:ext cx="4343400" cy="400110"/>
          </a:xfrm>
          <a:prstGeom prst="rect">
            <a:avLst/>
          </a:prstGeom>
          <a:noFill/>
        </p:spPr>
        <p:txBody>
          <a:bodyPr wrap="square" rtlCol="0">
            <a:spAutoFit/>
          </a:bodyPr>
          <a:lstStyle/>
          <a:p>
            <a:pPr algn="ctr"/>
            <a:r>
              <a:rPr lang="en-US" sz="2000" dirty="0" smtClean="0">
                <a:solidFill>
                  <a:srgbClr val="FDE9B4"/>
                </a:solidFill>
              </a:rPr>
              <a:t>Stratiform: 23 December 2011</a:t>
            </a:r>
            <a:endParaRPr lang="en-US" sz="2000" dirty="0">
              <a:solidFill>
                <a:srgbClr val="FDE9B4"/>
              </a:solidFill>
            </a:endParaRPr>
          </a:p>
        </p:txBody>
      </p:sp>
      <p:pic>
        <p:nvPicPr>
          <p:cNvPr id="12" name="Picture 11"/>
          <p:cNvPicPr>
            <a:picLocks/>
          </p:cNvPicPr>
          <p:nvPr/>
        </p:nvPicPr>
        <p:blipFill rotWithShape="1">
          <a:blip r:embed="rId6" cstate="email">
            <a:extLst>
              <a:ext uri="{28A0092B-C50C-407E-A947-70E740481C1C}">
                <a14:useLocalDpi xmlns:a14="http://schemas.microsoft.com/office/drawing/2010/main"/>
              </a:ext>
            </a:extLst>
          </a:blip>
          <a:srcRect l="5370" t="5953" r="22781" b="5881"/>
          <a:stretch/>
        </p:blipFill>
        <p:spPr>
          <a:xfrm>
            <a:off x="6564217" y="4563631"/>
            <a:ext cx="2414016" cy="1828800"/>
          </a:xfrm>
          <a:prstGeom prst="rect">
            <a:avLst/>
          </a:prstGeom>
        </p:spPr>
      </p:pic>
      <p:sp>
        <p:nvSpPr>
          <p:cNvPr id="11" name="TextBox 10"/>
          <p:cNvSpPr txBox="1"/>
          <p:nvPr/>
        </p:nvSpPr>
        <p:spPr>
          <a:xfrm>
            <a:off x="4213616" y="1864704"/>
            <a:ext cx="559044" cy="369332"/>
          </a:xfrm>
          <a:prstGeom prst="rect">
            <a:avLst/>
          </a:prstGeom>
          <a:noFill/>
        </p:spPr>
        <p:txBody>
          <a:bodyPr wrap="square" rtlCol="0">
            <a:spAutoFit/>
          </a:bodyPr>
          <a:lstStyle/>
          <a:p>
            <a:r>
              <a:rPr lang="en-US" dirty="0" smtClean="0"/>
              <a:t>Z</a:t>
            </a:r>
            <a:endParaRPr lang="en-US" dirty="0"/>
          </a:p>
        </p:txBody>
      </p:sp>
      <p:sp>
        <p:nvSpPr>
          <p:cNvPr id="15" name="TextBox 14"/>
          <p:cNvSpPr txBox="1"/>
          <p:nvPr/>
        </p:nvSpPr>
        <p:spPr>
          <a:xfrm>
            <a:off x="6803584" y="1817990"/>
            <a:ext cx="1273616" cy="369332"/>
          </a:xfrm>
          <a:prstGeom prst="rect">
            <a:avLst/>
          </a:prstGeom>
          <a:noFill/>
        </p:spPr>
        <p:txBody>
          <a:bodyPr wrap="square" rtlCol="0">
            <a:spAutoFit/>
          </a:bodyPr>
          <a:lstStyle/>
          <a:p>
            <a:r>
              <a:rPr lang="en-US" dirty="0" err="1" smtClean="0"/>
              <a:t>V</a:t>
            </a:r>
            <a:r>
              <a:rPr lang="en-US" baseline="-25000" dirty="0" err="1" smtClean="0"/>
              <a:t>r</a:t>
            </a:r>
            <a:r>
              <a:rPr lang="en-US" dirty="0"/>
              <a:t> </a:t>
            </a:r>
            <a:r>
              <a:rPr lang="en-US" dirty="0" smtClean="0"/>
              <a:t>profile</a:t>
            </a:r>
            <a:endParaRPr lang="en-US" dirty="0"/>
          </a:p>
        </p:txBody>
      </p:sp>
      <p:sp>
        <p:nvSpPr>
          <p:cNvPr id="17" name="TextBox 16"/>
          <p:cNvSpPr txBox="1"/>
          <p:nvPr/>
        </p:nvSpPr>
        <p:spPr>
          <a:xfrm>
            <a:off x="6835717" y="4495737"/>
            <a:ext cx="1273616" cy="369332"/>
          </a:xfrm>
          <a:prstGeom prst="rect">
            <a:avLst/>
          </a:prstGeom>
          <a:noFill/>
        </p:spPr>
        <p:txBody>
          <a:bodyPr wrap="square" rtlCol="0">
            <a:spAutoFit/>
          </a:bodyPr>
          <a:lstStyle/>
          <a:p>
            <a:r>
              <a:rPr lang="en-US" dirty="0" err="1" smtClean="0"/>
              <a:t>V</a:t>
            </a:r>
            <a:r>
              <a:rPr lang="en-US" baseline="-25000" dirty="0" err="1" smtClean="0"/>
              <a:t>r</a:t>
            </a:r>
            <a:r>
              <a:rPr lang="en-US" dirty="0"/>
              <a:t> </a:t>
            </a:r>
            <a:r>
              <a:rPr lang="en-US" dirty="0" smtClean="0"/>
              <a:t>profile</a:t>
            </a:r>
            <a:endParaRPr lang="en-US" dirty="0"/>
          </a:p>
        </p:txBody>
      </p:sp>
      <p:sp>
        <p:nvSpPr>
          <p:cNvPr id="14" name="TextBox 13"/>
          <p:cNvSpPr txBox="1"/>
          <p:nvPr/>
        </p:nvSpPr>
        <p:spPr>
          <a:xfrm>
            <a:off x="4238006" y="4578950"/>
            <a:ext cx="674096" cy="369332"/>
          </a:xfrm>
          <a:prstGeom prst="rect">
            <a:avLst/>
          </a:prstGeom>
          <a:noFill/>
        </p:spPr>
        <p:txBody>
          <a:bodyPr wrap="square" rtlCol="0">
            <a:spAutoFit/>
          </a:bodyPr>
          <a:lstStyle/>
          <a:p>
            <a:r>
              <a:rPr lang="en-US" dirty="0" smtClean="0"/>
              <a:t>Z</a:t>
            </a:r>
            <a:endParaRPr lang="en-US" dirty="0"/>
          </a:p>
        </p:txBody>
      </p:sp>
      <p:cxnSp>
        <p:nvCxnSpPr>
          <p:cNvPr id="20" name="Straight Connector 19"/>
          <p:cNvCxnSpPr/>
          <p:nvPr/>
        </p:nvCxnSpPr>
        <p:spPr>
          <a:xfrm>
            <a:off x="5181600" y="2671422"/>
            <a:ext cx="954157" cy="631203"/>
          </a:xfrm>
          <a:prstGeom prst="line">
            <a:avLst/>
          </a:prstGeom>
          <a:ln>
            <a:solidFill>
              <a:srgbClr val="44079D"/>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flipV="1">
            <a:off x="5181600" y="5306925"/>
            <a:ext cx="914400" cy="152400"/>
          </a:xfrm>
          <a:prstGeom prst="line">
            <a:avLst/>
          </a:prstGeom>
          <a:ln>
            <a:solidFill>
              <a:srgbClr val="44079D"/>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3810000" y="4555942"/>
            <a:ext cx="369332" cy="1832453"/>
          </a:xfrm>
          <a:prstGeom prst="rect">
            <a:avLst/>
          </a:prstGeom>
          <a:solidFill>
            <a:schemeClr val="bg1"/>
          </a:solidFill>
        </p:spPr>
        <p:txBody>
          <a:bodyPr vert="vert270" wrap="square" rtlCol="0">
            <a:spAutoFit/>
          </a:bodyPr>
          <a:lstStyle/>
          <a:p>
            <a:pPr algn="ctr"/>
            <a:r>
              <a:rPr lang="en-US" sz="1200" dirty="0" smtClean="0"/>
              <a:t>Latitude</a:t>
            </a:r>
            <a:endParaRPr lang="en-US" sz="1200" dirty="0"/>
          </a:p>
        </p:txBody>
      </p:sp>
      <p:sp>
        <p:nvSpPr>
          <p:cNvPr id="19" name="TextBox 18"/>
          <p:cNvSpPr txBox="1"/>
          <p:nvPr/>
        </p:nvSpPr>
        <p:spPr>
          <a:xfrm>
            <a:off x="6310240" y="1803187"/>
            <a:ext cx="369332" cy="1832453"/>
          </a:xfrm>
          <a:prstGeom prst="rect">
            <a:avLst/>
          </a:prstGeom>
          <a:solidFill>
            <a:schemeClr val="bg1"/>
          </a:solidFill>
        </p:spPr>
        <p:txBody>
          <a:bodyPr vert="vert270" wrap="square" rtlCol="0">
            <a:spAutoFit/>
          </a:bodyPr>
          <a:lstStyle/>
          <a:p>
            <a:pPr algn="ctr"/>
            <a:r>
              <a:rPr lang="en-US" sz="1200" dirty="0" smtClean="0"/>
              <a:t>Height</a:t>
            </a:r>
            <a:endParaRPr lang="en-US" sz="1200" dirty="0"/>
          </a:p>
        </p:txBody>
      </p:sp>
      <p:sp>
        <p:nvSpPr>
          <p:cNvPr id="21" name="TextBox 20"/>
          <p:cNvSpPr txBox="1"/>
          <p:nvPr/>
        </p:nvSpPr>
        <p:spPr>
          <a:xfrm>
            <a:off x="6318623" y="4558968"/>
            <a:ext cx="369332" cy="1832453"/>
          </a:xfrm>
          <a:prstGeom prst="rect">
            <a:avLst/>
          </a:prstGeom>
          <a:solidFill>
            <a:schemeClr val="bg1"/>
          </a:solidFill>
        </p:spPr>
        <p:txBody>
          <a:bodyPr vert="vert270" wrap="square" rtlCol="0">
            <a:spAutoFit/>
          </a:bodyPr>
          <a:lstStyle/>
          <a:p>
            <a:pPr algn="ctr"/>
            <a:r>
              <a:rPr lang="en-US" sz="1200" dirty="0" smtClean="0"/>
              <a:t>Height</a:t>
            </a:r>
            <a:endParaRPr lang="en-US" sz="1200" dirty="0"/>
          </a:p>
        </p:txBody>
      </p:sp>
      <p:sp>
        <p:nvSpPr>
          <p:cNvPr id="22" name="TextBox 21"/>
          <p:cNvSpPr txBox="1"/>
          <p:nvPr/>
        </p:nvSpPr>
        <p:spPr>
          <a:xfrm>
            <a:off x="3810001" y="3609201"/>
            <a:ext cx="2353056" cy="276999"/>
          </a:xfrm>
          <a:prstGeom prst="rect">
            <a:avLst/>
          </a:prstGeom>
          <a:solidFill>
            <a:schemeClr val="bg1"/>
          </a:solidFill>
        </p:spPr>
        <p:txBody>
          <a:bodyPr wrap="square" rtlCol="0">
            <a:spAutoFit/>
          </a:bodyPr>
          <a:lstStyle/>
          <a:p>
            <a:pPr algn="ctr"/>
            <a:r>
              <a:rPr lang="en-US" sz="1200" dirty="0" smtClean="0"/>
              <a:t>Longitude</a:t>
            </a:r>
            <a:endParaRPr lang="en-US" sz="1200" dirty="0"/>
          </a:p>
        </p:txBody>
      </p:sp>
      <p:sp>
        <p:nvSpPr>
          <p:cNvPr id="23" name="TextBox 22"/>
          <p:cNvSpPr txBox="1"/>
          <p:nvPr/>
        </p:nvSpPr>
        <p:spPr>
          <a:xfrm>
            <a:off x="6310240" y="3596678"/>
            <a:ext cx="2683637"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5" name="TextBox 24"/>
          <p:cNvSpPr txBox="1"/>
          <p:nvPr/>
        </p:nvSpPr>
        <p:spPr>
          <a:xfrm>
            <a:off x="3810000" y="6352401"/>
            <a:ext cx="2316480" cy="276999"/>
          </a:xfrm>
          <a:prstGeom prst="rect">
            <a:avLst/>
          </a:prstGeom>
          <a:solidFill>
            <a:schemeClr val="bg1"/>
          </a:solidFill>
        </p:spPr>
        <p:txBody>
          <a:bodyPr wrap="square" rtlCol="0">
            <a:spAutoFit/>
          </a:bodyPr>
          <a:lstStyle/>
          <a:p>
            <a:pPr algn="ctr"/>
            <a:r>
              <a:rPr lang="en-US" sz="1200" dirty="0" smtClean="0"/>
              <a:t>Longitude</a:t>
            </a:r>
            <a:endParaRPr lang="en-US" sz="1200" dirty="0"/>
          </a:p>
        </p:txBody>
      </p:sp>
      <p:sp>
        <p:nvSpPr>
          <p:cNvPr id="26" name="TextBox 25"/>
          <p:cNvSpPr txBox="1"/>
          <p:nvPr/>
        </p:nvSpPr>
        <p:spPr>
          <a:xfrm>
            <a:off x="6321257" y="6352401"/>
            <a:ext cx="2670343"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Tree>
    <p:extLst>
      <p:ext uri="{BB962C8B-B14F-4D97-AF65-F5344CB8AC3E}">
        <p14:creationId xmlns:p14="http://schemas.microsoft.com/office/powerpoint/2010/main" val="29478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300" y="2209800"/>
            <a:ext cx="8915400" cy="434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61955" t="4879" r="24595" b="72235"/>
          <a:stretch/>
        </p:blipFill>
        <p:spPr>
          <a:xfrm>
            <a:off x="266701" y="2743200"/>
            <a:ext cx="4292600" cy="3657600"/>
          </a:xfrm>
          <a:prstGeom prst="rect">
            <a:avLst/>
          </a:prstGeom>
          <a:ln>
            <a:solidFill>
              <a:schemeClr val="bg1"/>
            </a:solidFill>
          </a:ln>
          <a:effectLst/>
        </p:spPr>
      </p:pic>
      <p:cxnSp>
        <p:nvCxnSpPr>
          <p:cNvPr id="7" name="Straight Connector 6"/>
          <p:cNvCxnSpPr/>
          <p:nvPr/>
        </p:nvCxnSpPr>
        <p:spPr>
          <a:xfrm flipV="1">
            <a:off x="1714500" y="3962400"/>
            <a:ext cx="838200" cy="167640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7501" t="26701" r="68333" b="50000"/>
          <a:stretch/>
        </p:blipFill>
        <p:spPr>
          <a:xfrm>
            <a:off x="238886" y="2659916"/>
            <a:ext cx="4288964" cy="3749040"/>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5067301" y="2805137"/>
            <a:ext cx="3733800" cy="2909863"/>
          </a:xfrm>
          <a:prstGeom prst="rect">
            <a:avLst/>
          </a:prstGeom>
          <a:effectLst/>
        </p:spPr>
      </p:pic>
      <p:sp>
        <p:nvSpPr>
          <p:cNvPr id="10" name="Freeform 9"/>
          <p:cNvSpPr/>
          <p:nvPr/>
        </p:nvSpPr>
        <p:spPr>
          <a:xfrm>
            <a:off x="1968500" y="4800600"/>
            <a:ext cx="897467" cy="3471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553200" y="2971800"/>
            <a:ext cx="381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759700" y="2971800"/>
            <a:ext cx="4572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6743700" y="4038600"/>
            <a:ext cx="2057400" cy="1676400"/>
          </a:xfrm>
          <a:custGeom>
            <a:avLst/>
            <a:gdLst>
              <a:gd name="connsiteX0" fmla="*/ 698500 w 2044700"/>
              <a:gd name="connsiteY0" fmla="*/ 342900 h 1612900"/>
              <a:gd name="connsiteX1" fmla="*/ 0 w 2044700"/>
              <a:gd name="connsiteY1" fmla="*/ 1612900 h 1612900"/>
              <a:gd name="connsiteX2" fmla="*/ 2019300 w 2044700"/>
              <a:gd name="connsiteY2" fmla="*/ 1600200 h 1612900"/>
              <a:gd name="connsiteX3" fmla="*/ 2044700 w 2044700"/>
              <a:gd name="connsiteY3" fmla="*/ 0 h 1612900"/>
              <a:gd name="connsiteX4" fmla="*/ 698500 w 2044700"/>
              <a:gd name="connsiteY4" fmla="*/ 34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1612900">
                <a:moveTo>
                  <a:pt x="698500" y="342900"/>
                </a:moveTo>
                <a:lnTo>
                  <a:pt x="0" y="1612900"/>
                </a:lnTo>
                <a:lnTo>
                  <a:pt x="2019300" y="1600200"/>
                </a:lnTo>
                <a:lnTo>
                  <a:pt x="2044700" y="0"/>
                </a:lnTo>
                <a:lnTo>
                  <a:pt x="698500" y="342900"/>
                </a:ln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854700" y="5143500"/>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7835900" y="2971800"/>
            <a:ext cx="457200" cy="296950"/>
          </a:xfrm>
          <a:custGeom>
            <a:avLst/>
            <a:gdLst>
              <a:gd name="connsiteX0" fmla="*/ 0 w 419100"/>
              <a:gd name="connsiteY0" fmla="*/ 284250 h 284250"/>
              <a:gd name="connsiteX1" fmla="*/ 152400 w 419100"/>
              <a:gd name="connsiteY1" fmla="*/ 93750 h 284250"/>
              <a:gd name="connsiteX2" fmla="*/ 419100 w 419100"/>
              <a:gd name="connsiteY2" fmla="*/ 4850 h 284250"/>
            </a:gdLst>
            <a:ahLst/>
            <a:cxnLst>
              <a:cxn ang="0">
                <a:pos x="connsiteX0" y="connsiteY0"/>
              </a:cxn>
              <a:cxn ang="0">
                <a:pos x="connsiteX1" y="connsiteY1"/>
              </a:cxn>
              <a:cxn ang="0">
                <a:pos x="connsiteX2" y="connsiteY2"/>
              </a:cxn>
            </a:cxnLst>
            <a:rect l="l" t="t" r="r" b="b"/>
            <a:pathLst>
              <a:path w="419100" h="284250">
                <a:moveTo>
                  <a:pt x="0" y="284250"/>
                </a:moveTo>
                <a:cubicBezTo>
                  <a:pt x="41275" y="212283"/>
                  <a:pt x="82550" y="140317"/>
                  <a:pt x="152400" y="93750"/>
                </a:cubicBezTo>
                <a:cubicBezTo>
                  <a:pt x="222250" y="47183"/>
                  <a:pt x="340783" y="-18433"/>
                  <a:pt x="419100" y="4850"/>
                </a:cubicBezTo>
              </a:path>
            </a:pathLst>
          </a:cu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a:off x="6433371" y="2933700"/>
            <a:ext cx="399229" cy="297753"/>
          </a:xfrm>
          <a:custGeom>
            <a:avLst/>
            <a:gdLst>
              <a:gd name="connsiteX0" fmla="*/ 399229 w 399229"/>
              <a:gd name="connsiteY0" fmla="*/ 297753 h 297753"/>
              <a:gd name="connsiteX1" fmla="*/ 310329 w 399229"/>
              <a:gd name="connsiteY1" fmla="*/ 94553 h 297753"/>
              <a:gd name="connsiteX2" fmla="*/ 69029 w 399229"/>
              <a:gd name="connsiteY2" fmla="*/ 5653 h 297753"/>
            </a:gdLst>
            <a:ahLst/>
            <a:cxnLst>
              <a:cxn ang="0">
                <a:pos x="connsiteX0" y="connsiteY0"/>
              </a:cxn>
              <a:cxn ang="0">
                <a:pos x="connsiteX1" y="connsiteY1"/>
              </a:cxn>
              <a:cxn ang="0">
                <a:pos x="connsiteX2" y="connsiteY2"/>
              </a:cxn>
            </a:cxnLst>
            <a:rect l="l" t="t" r="r" b="b"/>
            <a:pathLst>
              <a:path w="399229" h="297753">
                <a:moveTo>
                  <a:pt x="399229" y="297753"/>
                </a:moveTo>
                <a:cubicBezTo>
                  <a:pt x="382295" y="220494"/>
                  <a:pt x="365362" y="143236"/>
                  <a:pt x="310329" y="94553"/>
                </a:cubicBezTo>
                <a:cubicBezTo>
                  <a:pt x="255296" y="45870"/>
                  <a:pt x="-161688" y="-19747"/>
                  <a:pt x="69029" y="5653"/>
                </a:cubicBezTo>
              </a:path>
            </a:pathLst>
          </a:cu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5295900" y="2209800"/>
            <a:ext cx="3581400" cy="400110"/>
          </a:xfrm>
          <a:prstGeom prst="rect">
            <a:avLst/>
          </a:prstGeom>
          <a:noFill/>
          <a:effectLst/>
        </p:spPr>
        <p:txBody>
          <a:bodyPr wrap="square" rtlCol="0">
            <a:spAutoFit/>
          </a:bodyPr>
          <a:lstStyle/>
          <a:p>
            <a:pPr algn="ctr"/>
            <a:r>
              <a:rPr lang="en-US" sz="2000" b="1" dirty="0" smtClean="0"/>
              <a:t>Composite Structure</a:t>
            </a:r>
            <a:endParaRPr lang="en-US" sz="2000" b="1" dirty="0"/>
          </a:p>
        </p:txBody>
      </p:sp>
      <p:sp>
        <p:nvSpPr>
          <p:cNvPr id="37" name="Rectangle 36"/>
          <p:cNvSpPr/>
          <p:nvPr/>
        </p:nvSpPr>
        <p:spPr>
          <a:xfrm>
            <a:off x="3638177" y="2933700"/>
            <a:ext cx="894094" cy="278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8669" y="2551958"/>
            <a:ext cx="4469802" cy="382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6438900" y="3027280"/>
            <a:ext cx="861969" cy="245912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628900" y="3124200"/>
            <a:ext cx="4610100" cy="838200"/>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90700" y="5638800"/>
            <a:ext cx="4343400" cy="0"/>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981700" y="5791200"/>
            <a:ext cx="2005567" cy="646331"/>
          </a:xfrm>
          <a:prstGeom prst="rect">
            <a:avLst/>
          </a:prstGeom>
          <a:noFill/>
          <a:effectLst/>
        </p:spPr>
        <p:txBody>
          <a:bodyPr wrap="square" rtlCol="0">
            <a:spAutoFit/>
          </a:bodyPr>
          <a:lstStyle/>
          <a:p>
            <a:pPr algn="ctr"/>
            <a:r>
              <a:rPr lang="en-US" dirty="0" smtClean="0">
                <a:solidFill>
                  <a:srgbClr val="000000"/>
                </a:solidFill>
              </a:rPr>
              <a:t>X Scale Factor</a:t>
            </a:r>
          </a:p>
          <a:p>
            <a:pPr algn="ctr"/>
            <a:r>
              <a:rPr lang="en-US" dirty="0">
                <a:solidFill>
                  <a:srgbClr val="000000"/>
                </a:solidFill>
              </a:rPr>
              <a:t>Z</a:t>
            </a:r>
            <a:r>
              <a:rPr lang="en-US" dirty="0" smtClean="0">
                <a:solidFill>
                  <a:srgbClr val="000000"/>
                </a:solidFill>
              </a:rPr>
              <a:t> Scale Factor</a:t>
            </a:r>
            <a:endParaRPr lang="en-US" dirty="0">
              <a:solidFill>
                <a:srgbClr val="000000"/>
              </a:solidFill>
            </a:endParaRPr>
          </a:p>
        </p:txBody>
      </p:sp>
      <p:sp>
        <p:nvSpPr>
          <p:cNvPr id="47" name="Freeform 46"/>
          <p:cNvSpPr/>
          <p:nvPr/>
        </p:nvSpPr>
        <p:spPr>
          <a:xfrm>
            <a:off x="6705600" y="4038600"/>
            <a:ext cx="1295400" cy="5757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0"/>
            <a:ext cx="91440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FDE9B4"/>
              </a:solidFill>
            </a:endParaRPr>
          </a:p>
        </p:txBody>
      </p:sp>
      <p:sp>
        <p:nvSpPr>
          <p:cNvPr id="51" name="TextBox 50"/>
          <p:cNvSpPr txBox="1"/>
          <p:nvPr/>
        </p:nvSpPr>
        <p:spPr>
          <a:xfrm>
            <a:off x="571500" y="2221468"/>
            <a:ext cx="3810000" cy="400110"/>
          </a:xfrm>
          <a:prstGeom prst="rect">
            <a:avLst/>
          </a:prstGeom>
          <a:noFill/>
          <a:effectLst/>
        </p:spPr>
        <p:txBody>
          <a:bodyPr wrap="square" rtlCol="0">
            <a:spAutoFit/>
          </a:bodyPr>
          <a:lstStyle/>
          <a:p>
            <a:pPr algn="ctr"/>
            <a:r>
              <a:rPr lang="en-US" sz="2000" b="1" dirty="0" smtClean="0"/>
              <a:t>Radar Data</a:t>
            </a:r>
            <a:endParaRPr lang="en-US" sz="2000" b="1" dirty="0"/>
          </a:p>
        </p:txBody>
      </p:sp>
      <p:sp>
        <p:nvSpPr>
          <p:cNvPr id="55" name="Rectangle 54"/>
          <p:cNvSpPr/>
          <p:nvPr/>
        </p:nvSpPr>
        <p:spPr>
          <a:xfrm>
            <a:off x="555164" y="1302603"/>
            <a:ext cx="4038600" cy="646331"/>
          </a:xfrm>
          <a:prstGeom prst="rect">
            <a:avLst/>
          </a:prstGeom>
        </p:spPr>
        <p:txBody>
          <a:bodyPr wrap="square">
            <a:spAutoFit/>
          </a:bodyPr>
          <a:lstStyle/>
          <a:p>
            <a:r>
              <a:rPr lang="en-US" dirty="0" smtClean="0">
                <a:solidFill>
                  <a:srgbClr val="D9D9D9"/>
                </a:solidFill>
              </a:rPr>
              <a:t>1.) Map kinematics and hydrometeors using radial velocity and  PID</a:t>
            </a:r>
            <a:endParaRPr lang="en-US" dirty="0">
              <a:solidFill>
                <a:srgbClr val="D9D9D9"/>
              </a:solidFill>
            </a:endParaRPr>
          </a:p>
        </p:txBody>
      </p:sp>
      <p:sp>
        <p:nvSpPr>
          <p:cNvPr id="56" name="Rectangle 55"/>
          <p:cNvSpPr/>
          <p:nvPr/>
        </p:nvSpPr>
        <p:spPr>
          <a:xfrm>
            <a:off x="5166641" y="1371600"/>
            <a:ext cx="3964659" cy="369332"/>
          </a:xfrm>
          <a:prstGeom prst="rect">
            <a:avLst/>
          </a:prstGeom>
        </p:spPr>
        <p:txBody>
          <a:bodyPr wrap="none">
            <a:spAutoFit/>
          </a:bodyPr>
          <a:lstStyle/>
          <a:p>
            <a:r>
              <a:rPr lang="en-US" dirty="0" smtClean="0">
                <a:solidFill>
                  <a:srgbClr val="D9D9D9"/>
                </a:solidFill>
              </a:rPr>
              <a:t>2.) Composite </a:t>
            </a:r>
            <a:r>
              <a:rPr lang="en-US" dirty="0">
                <a:solidFill>
                  <a:srgbClr val="D9D9D9"/>
                </a:solidFill>
              </a:rPr>
              <a:t>around layer </a:t>
            </a:r>
            <a:r>
              <a:rPr lang="en-US" dirty="0" smtClean="0">
                <a:solidFill>
                  <a:srgbClr val="D9D9D9"/>
                </a:solidFill>
              </a:rPr>
              <a:t>lifting model</a:t>
            </a:r>
            <a:endParaRPr lang="en-US" dirty="0">
              <a:solidFill>
                <a:srgbClr val="D9D9D9"/>
              </a:solidFill>
            </a:endParaRPr>
          </a:p>
        </p:txBody>
      </p:sp>
      <p:sp>
        <p:nvSpPr>
          <p:cNvPr id="57" name="Title 1"/>
          <p:cNvSpPr>
            <a:spLocks noGrp="1"/>
          </p:cNvSpPr>
          <p:nvPr>
            <p:ph type="title"/>
          </p:nvPr>
        </p:nvSpPr>
        <p:spPr>
          <a:xfrm>
            <a:off x="1" y="228600"/>
            <a:ext cx="9133224" cy="914400"/>
          </a:xfrm>
        </p:spPr>
        <p:txBody>
          <a:bodyPr>
            <a:normAutofit/>
          </a:bodyPr>
          <a:lstStyle/>
          <a:p>
            <a:pPr>
              <a:tabLst>
                <a:tab pos="4000500" algn="l"/>
              </a:tabLst>
            </a:pPr>
            <a:r>
              <a:rPr lang="en-US" sz="4000" b="1" dirty="0" smtClean="0">
                <a:solidFill>
                  <a:srgbClr val="FDE9B4"/>
                </a:solidFill>
              </a:rPr>
              <a:t>Methodology: Compositing</a:t>
            </a:r>
            <a:endParaRPr lang="en-US" sz="4000" b="1" dirty="0">
              <a:solidFill>
                <a:srgbClr val="FDE9B4"/>
              </a:solidFill>
            </a:endParaRPr>
          </a:p>
        </p:txBody>
      </p:sp>
      <p:cxnSp>
        <p:nvCxnSpPr>
          <p:cNvPr id="33" name="Straight Connector 32"/>
          <p:cNvCxnSpPr/>
          <p:nvPr/>
        </p:nvCxnSpPr>
        <p:spPr>
          <a:xfrm flipV="1">
            <a:off x="1714500" y="3962400"/>
            <a:ext cx="838200" cy="167640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1982015" y="4800599"/>
            <a:ext cx="897467" cy="3471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2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animBg="1"/>
      <p:bldP spid="30" grpId="0" animBg="1"/>
      <p:bldP spid="31" grpId="0" animBg="1"/>
      <p:bldP spid="32" grpId="0" animBg="1"/>
      <p:bldP spid="35" grpId="0"/>
      <p:bldP spid="37" grpId="0" animBg="1"/>
      <p:bldP spid="3" grpId="0" animBg="1"/>
      <p:bldP spid="46" grpId="0"/>
      <p:bldP spid="47"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057400" y="1600200"/>
            <a:ext cx="4953000" cy="4439827"/>
            <a:chOff x="-76200" y="4191000"/>
            <a:chExt cx="2700765" cy="2209800"/>
          </a:xfrm>
        </p:grpSpPr>
        <p:sp>
          <p:nvSpPr>
            <p:cNvPr id="43" name="Rounded Rectangle 42"/>
            <p:cNvSpPr/>
            <p:nvPr/>
          </p:nvSpPr>
          <p:spPr>
            <a:xfrm>
              <a:off x="131136" y="4191000"/>
              <a:ext cx="2215005"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03552" y="4249466"/>
              <a:ext cx="1863961" cy="229781"/>
            </a:xfrm>
            <a:prstGeom prst="rect">
              <a:avLst/>
            </a:prstGeom>
            <a:noFill/>
          </p:spPr>
          <p:txBody>
            <a:bodyPr wrap="square" rtlCol="0">
              <a:spAutoFit/>
            </a:bodyPr>
            <a:lstStyle/>
            <a:p>
              <a:pPr algn="ctr"/>
              <a:r>
                <a:rPr lang="en-US" sz="2400" dirty="0" smtClean="0">
                  <a:solidFill>
                    <a:schemeClr val="bg1"/>
                  </a:solidFill>
                </a:rPr>
                <a:t>Wet Aggregates </a:t>
              </a:r>
              <a:endParaRPr lang="en-US" sz="2400" dirty="0">
                <a:solidFill>
                  <a:schemeClr val="bg1"/>
                </a:solidFill>
              </a:endParaRPr>
            </a:p>
          </p:txBody>
        </p:sp>
        <p:grpSp>
          <p:nvGrpSpPr>
            <p:cNvPr id="8" name="Group 7"/>
            <p:cNvGrpSpPr/>
            <p:nvPr/>
          </p:nvGrpSpPr>
          <p:grpSpPr>
            <a:xfrm>
              <a:off x="262929" y="4572000"/>
              <a:ext cx="1905000" cy="1676400"/>
              <a:chOff x="262929" y="4572000"/>
              <a:chExt cx="1905000" cy="1676400"/>
            </a:xfrm>
          </p:grpSpPr>
          <p:pic>
            <p:nvPicPr>
              <p:cNvPr id="47" name="Picture 46"/>
              <p:cNvPicPr>
                <a:picLocks noChangeAspect="1"/>
              </p:cNvPicPr>
              <p:nvPr/>
            </p:nvPicPr>
            <p:blipFill rotWithShape="1">
              <a:blip r:embed="rId3" cstate="screen">
                <a:extLst>
                  <a:ext uri="{28A0092B-C50C-407E-A947-70E740481C1C}">
                    <a14:useLocalDpi xmlns:a14="http://schemas.microsoft.com/office/drawing/2010/main"/>
                  </a:ext>
                </a:extLst>
              </a:blip>
              <a:srcRect l="3004" t="4301" r="8061" b="4033"/>
              <a:stretch/>
            </p:blipFill>
            <p:spPr>
              <a:xfrm>
                <a:off x="262929" y="4572000"/>
                <a:ext cx="1905000" cy="1676400"/>
              </a:xfrm>
              <a:prstGeom prst="rect">
                <a:avLst/>
              </a:prstGeom>
            </p:spPr>
          </p:pic>
          <p:cxnSp>
            <p:nvCxnSpPr>
              <p:cNvPr id="38" name="Straight Connector 37"/>
              <p:cNvCxnSpPr/>
              <p:nvPr/>
            </p:nvCxnSpPr>
            <p:spPr>
              <a:xfrm flipV="1">
                <a:off x="1114808" y="5235553"/>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4" name="TextBox 53"/>
            <p:cNvSpPr txBox="1"/>
            <p:nvPr/>
          </p:nvSpPr>
          <p:spPr>
            <a:xfrm>
              <a:off x="70555" y="4419600"/>
              <a:ext cx="234953" cy="1844410"/>
            </a:xfrm>
            <a:prstGeom prst="rect">
              <a:avLst/>
            </a:prstGeom>
            <a:noFill/>
          </p:spPr>
          <p:txBody>
            <a:bodyPr vert="vert270" wrap="square" rtlCol="0" anchor="t" anchorCtr="1">
              <a:spAutoFit/>
            </a:bodyPr>
            <a:lstStyle/>
            <a:p>
              <a:pPr algn="ctr"/>
              <a:r>
                <a:rPr lang="en-US" sz="1600" dirty="0" smtClean="0"/>
                <a:t>Height</a:t>
              </a:r>
              <a:endParaRPr lang="en-US" sz="1600" dirty="0"/>
            </a:p>
          </p:txBody>
        </p:sp>
        <p:sp>
          <p:nvSpPr>
            <p:cNvPr id="55" name="TextBox 54"/>
            <p:cNvSpPr txBox="1"/>
            <p:nvPr/>
          </p:nvSpPr>
          <p:spPr>
            <a:xfrm>
              <a:off x="-76200" y="6221640"/>
              <a:ext cx="2700765" cy="168506"/>
            </a:xfrm>
            <a:prstGeom prst="rect">
              <a:avLst/>
            </a:prstGeom>
            <a:noFill/>
          </p:spPr>
          <p:txBody>
            <a:bodyPr wrap="square" rtlCol="0">
              <a:spAutoFit/>
            </a:bodyPr>
            <a:lstStyle/>
            <a:p>
              <a:pPr algn="ctr"/>
              <a:r>
                <a:rPr lang="en-US" sz="1600" dirty="0"/>
                <a:t>R</a:t>
              </a:r>
              <a:r>
                <a:rPr lang="en-US" sz="1600" dirty="0" smtClean="0"/>
                <a:t>ange</a:t>
              </a:r>
              <a:endParaRPr lang="en-US" sz="1600" dirty="0"/>
            </a:p>
          </p:txBody>
        </p:sp>
      </p:grpSp>
      <p:sp>
        <p:nvSpPr>
          <p:cNvPr id="57" name="Title 1"/>
          <p:cNvSpPr>
            <a:spLocks noGrp="1"/>
          </p:cNvSpPr>
          <p:nvPr>
            <p:ph type="title"/>
          </p:nvPr>
        </p:nvSpPr>
        <p:spPr>
          <a:xfrm>
            <a:off x="1" y="228600"/>
            <a:ext cx="9133224" cy="914400"/>
          </a:xfrm>
        </p:spPr>
        <p:txBody>
          <a:bodyPr>
            <a:normAutofit/>
          </a:bodyPr>
          <a:lstStyle/>
          <a:p>
            <a:pPr>
              <a:tabLst>
                <a:tab pos="4000500" algn="l"/>
              </a:tabLst>
            </a:pPr>
            <a:r>
              <a:rPr lang="en-US" sz="4000" b="1" dirty="0" smtClean="0">
                <a:solidFill>
                  <a:srgbClr val="FDE9B4"/>
                </a:solidFill>
              </a:rPr>
              <a:t>Methodology: Composite Results</a:t>
            </a:r>
            <a:endParaRPr lang="en-US" sz="4000" b="1" dirty="0">
              <a:solidFill>
                <a:srgbClr val="FDE9B4"/>
              </a:solidFill>
            </a:endParaRPr>
          </a:p>
        </p:txBody>
      </p:sp>
    </p:spTree>
    <p:extLst>
      <p:ext uri="{BB962C8B-B14F-4D97-AF65-F5344CB8AC3E}">
        <p14:creationId xmlns:p14="http://schemas.microsoft.com/office/powerpoint/2010/main" val="251772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6857081"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131136" y="4191000"/>
            <a:ext cx="2215005"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08332" y="1371600"/>
            <a:ext cx="6629400"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2471450" y="4191000"/>
            <a:ext cx="6596349"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18553" y="1535668"/>
            <a:ext cx="1891247" cy="369332"/>
          </a:xfrm>
          <a:prstGeom prst="rect">
            <a:avLst/>
          </a:prstGeom>
          <a:noFill/>
        </p:spPr>
        <p:txBody>
          <a:bodyPr wrap="square" rtlCol="0">
            <a:spAutoFit/>
          </a:bodyPr>
          <a:lstStyle/>
          <a:p>
            <a:pPr algn="ctr"/>
            <a:r>
              <a:rPr lang="en-US" dirty="0" smtClean="0">
                <a:solidFill>
                  <a:schemeClr val="bg1"/>
                </a:solidFill>
              </a:rPr>
              <a:t>Heavy Rain</a:t>
            </a:r>
            <a:endParaRPr lang="en-US" dirty="0">
              <a:solidFill>
                <a:schemeClr val="bg1"/>
              </a:solidFill>
            </a:endParaRPr>
          </a:p>
        </p:txBody>
      </p:sp>
      <p:sp>
        <p:nvSpPr>
          <p:cNvPr id="31" name="TextBox 30"/>
          <p:cNvSpPr txBox="1"/>
          <p:nvPr/>
        </p:nvSpPr>
        <p:spPr>
          <a:xfrm>
            <a:off x="2471451" y="1535668"/>
            <a:ext cx="1940384" cy="369332"/>
          </a:xfrm>
          <a:prstGeom prst="rect">
            <a:avLst/>
          </a:prstGeom>
          <a:noFill/>
        </p:spPr>
        <p:txBody>
          <a:bodyPr wrap="square" rtlCol="0">
            <a:spAutoFit/>
          </a:bodyPr>
          <a:lstStyle/>
          <a:p>
            <a:pPr algn="ctr"/>
            <a:r>
              <a:rPr lang="en-US" dirty="0" smtClean="0">
                <a:solidFill>
                  <a:schemeClr val="bg1"/>
                </a:solidFill>
              </a:rPr>
              <a:t>Moderate Rain</a:t>
            </a:r>
            <a:endParaRPr lang="en-US" dirty="0">
              <a:solidFill>
                <a:schemeClr val="bg1"/>
              </a:solidFill>
            </a:endParaRPr>
          </a:p>
        </p:txBody>
      </p:sp>
      <p:sp>
        <p:nvSpPr>
          <p:cNvPr id="32" name="TextBox 31"/>
          <p:cNvSpPr txBox="1"/>
          <p:nvPr/>
        </p:nvSpPr>
        <p:spPr>
          <a:xfrm>
            <a:off x="4648200" y="1535668"/>
            <a:ext cx="1858107" cy="369332"/>
          </a:xfrm>
          <a:prstGeom prst="rect">
            <a:avLst/>
          </a:prstGeom>
          <a:noFill/>
        </p:spPr>
        <p:txBody>
          <a:bodyPr wrap="square" rtlCol="0">
            <a:spAutoFit/>
          </a:bodyPr>
          <a:lstStyle/>
          <a:p>
            <a:pPr algn="ctr"/>
            <a:r>
              <a:rPr lang="en-US" dirty="0" smtClean="0">
                <a:solidFill>
                  <a:schemeClr val="bg1"/>
                </a:solidFill>
              </a:rPr>
              <a:t>Light Rain</a:t>
            </a:r>
            <a:endParaRPr lang="en-US" dirty="0">
              <a:solidFill>
                <a:schemeClr val="bg1"/>
              </a:solidFill>
            </a:endParaRPr>
          </a:p>
        </p:txBody>
      </p:sp>
      <p:sp>
        <p:nvSpPr>
          <p:cNvPr id="28" name="TextBox 27"/>
          <p:cNvSpPr txBox="1"/>
          <p:nvPr/>
        </p:nvSpPr>
        <p:spPr>
          <a:xfrm>
            <a:off x="6999383" y="1371600"/>
            <a:ext cx="1916017" cy="646331"/>
          </a:xfrm>
          <a:prstGeom prst="rect">
            <a:avLst/>
          </a:prstGeom>
          <a:noFill/>
        </p:spPr>
        <p:txBody>
          <a:bodyPr wrap="square" rtlCol="0">
            <a:spAutoFit/>
          </a:bodyPr>
          <a:lstStyle/>
          <a:p>
            <a:pPr algn="ctr"/>
            <a:r>
              <a:rPr lang="en-US" dirty="0" smtClean="0">
                <a:solidFill>
                  <a:schemeClr val="bg1"/>
                </a:solidFill>
              </a:rPr>
              <a:t>Graupel</a:t>
            </a:r>
          </a:p>
          <a:p>
            <a:pPr algn="ctr"/>
            <a:r>
              <a:rPr lang="en-US" dirty="0" smtClean="0">
                <a:solidFill>
                  <a:schemeClr val="bg1"/>
                </a:solidFill>
              </a:rPr>
              <a:t>Rimed Aggregates</a:t>
            </a:r>
            <a:endParaRPr lang="en-US" dirty="0">
              <a:solidFill>
                <a:schemeClr val="bg1"/>
              </a:solidFill>
            </a:endParaRPr>
          </a:p>
        </p:txBody>
      </p:sp>
      <p:sp>
        <p:nvSpPr>
          <p:cNvPr id="23" name="TextBox 22"/>
          <p:cNvSpPr txBox="1"/>
          <p:nvPr/>
        </p:nvSpPr>
        <p:spPr>
          <a:xfrm>
            <a:off x="262929" y="4173613"/>
            <a:ext cx="1863961" cy="369332"/>
          </a:xfrm>
          <a:prstGeom prst="rect">
            <a:avLst/>
          </a:prstGeom>
          <a:noFill/>
        </p:spPr>
        <p:txBody>
          <a:bodyPr wrap="square" rtlCol="0">
            <a:spAutoFit/>
          </a:bodyPr>
          <a:lstStyle/>
          <a:p>
            <a:pPr algn="ctr"/>
            <a:r>
              <a:rPr lang="en-US" dirty="0" smtClean="0">
                <a:solidFill>
                  <a:schemeClr val="bg1"/>
                </a:solidFill>
              </a:rPr>
              <a:t>Wet Aggregates </a:t>
            </a:r>
            <a:endParaRPr lang="en-US" dirty="0">
              <a:solidFill>
                <a:schemeClr val="bg1"/>
              </a:solidFill>
            </a:endParaRPr>
          </a:p>
        </p:txBody>
      </p:sp>
      <p:grpSp>
        <p:nvGrpSpPr>
          <p:cNvPr id="7" name="Group 6"/>
          <p:cNvGrpSpPr/>
          <p:nvPr/>
        </p:nvGrpSpPr>
        <p:grpSpPr>
          <a:xfrm>
            <a:off x="318553" y="1981200"/>
            <a:ext cx="1891247" cy="1676400"/>
            <a:chOff x="244039" y="1896574"/>
            <a:chExt cx="1891247" cy="1676400"/>
          </a:xfrm>
        </p:grpSpPr>
        <p:pic>
          <p:nvPicPr>
            <p:cNvPr id="51" name="Picture 50"/>
            <p:cNvPicPr>
              <a:picLocks noChangeAspect="1"/>
            </p:cNvPicPr>
            <p:nvPr/>
          </p:nvPicPr>
          <p:blipFill rotWithShape="1">
            <a:blip r:embed="rId3" cstate="screen">
              <a:extLst>
                <a:ext uri="{28A0092B-C50C-407E-A947-70E740481C1C}">
                  <a14:useLocalDpi xmlns:a14="http://schemas.microsoft.com/office/drawing/2010/main"/>
                </a:ext>
              </a:extLst>
            </a:blip>
            <a:srcRect l="3745" t="4825" r="9060" b="3509"/>
            <a:stretch/>
          </p:blipFill>
          <p:spPr>
            <a:xfrm>
              <a:off x="244039" y="1896574"/>
              <a:ext cx="1891247" cy="1676400"/>
            </a:xfrm>
            <a:prstGeom prst="rect">
              <a:avLst/>
            </a:prstGeom>
          </p:spPr>
        </p:pic>
        <p:cxnSp>
          <p:nvCxnSpPr>
            <p:cNvPr id="4" name="Straight Connector 3"/>
            <p:cNvCxnSpPr/>
            <p:nvPr/>
          </p:nvCxnSpPr>
          <p:spPr>
            <a:xfrm flipV="1">
              <a:off x="10668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2471451" y="1972812"/>
            <a:ext cx="1912232" cy="1684788"/>
            <a:chOff x="2440232" y="1896574"/>
            <a:chExt cx="1912232" cy="1684788"/>
          </a:xfrm>
        </p:grpSpPr>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l="3205" t="4693" r="8631" b="3181"/>
            <a:stretch/>
          </p:blipFill>
          <p:spPr>
            <a:xfrm>
              <a:off x="2440232" y="1896574"/>
              <a:ext cx="1912232" cy="1684788"/>
            </a:xfrm>
            <a:prstGeom prst="rect">
              <a:avLst/>
            </a:prstGeom>
          </p:spPr>
        </p:pic>
        <p:cxnSp>
          <p:nvCxnSpPr>
            <p:cNvPr id="35" name="Straight Connector 34"/>
            <p:cNvCxnSpPr/>
            <p:nvPr/>
          </p:nvCxnSpPr>
          <p:spPr>
            <a:xfrm flipV="1">
              <a:off x="32766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648200" y="1981200"/>
            <a:ext cx="1869396" cy="1676400"/>
            <a:chOff x="4762966" y="1905000"/>
            <a:chExt cx="1869396" cy="1676400"/>
          </a:xfrm>
        </p:grpSpPr>
        <p:pic>
          <p:nvPicPr>
            <p:cNvPr id="49" name="Picture 48"/>
            <p:cNvPicPr>
              <a:picLocks noChangeAspect="1"/>
            </p:cNvPicPr>
            <p:nvPr/>
          </p:nvPicPr>
          <p:blipFill rotWithShape="1">
            <a:blip r:embed="rId5" cstate="screen">
              <a:extLst>
                <a:ext uri="{28A0092B-C50C-407E-A947-70E740481C1C}">
                  <a14:useLocalDpi xmlns:a14="http://schemas.microsoft.com/office/drawing/2010/main"/>
                </a:ext>
              </a:extLst>
            </a:blip>
            <a:srcRect l="4775" t="4561" r="9036" b="3771"/>
            <a:stretch/>
          </p:blipFill>
          <p:spPr>
            <a:xfrm>
              <a:off x="4762966" y="1905000"/>
              <a:ext cx="1869396" cy="1676400"/>
            </a:xfrm>
            <a:prstGeom prst="rect">
              <a:avLst/>
            </a:prstGeom>
          </p:spPr>
        </p:pic>
        <p:cxnSp>
          <p:nvCxnSpPr>
            <p:cNvPr id="36" name="Straight Connector 35"/>
            <p:cNvCxnSpPr/>
            <p:nvPr/>
          </p:nvCxnSpPr>
          <p:spPr>
            <a:xfrm flipV="1">
              <a:off x="55626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2716530" y="4185281"/>
            <a:ext cx="1833106" cy="369332"/>
          </a:xfrm>
          <a:prstGeom prst="rect">
            <a:avLst/>
          </a:prstGeom>
          <a:noFill/>
        </p:spPr>
        <p:txBody>
          <a:bodyPr wrap="square" rtlCol="0">
            <a:spAutoFit/>
          </a:bodyPr>
          <a:lstStyle/>
          <a:p>
            <a:pPr algn="ctr"/>
            <a:r>
              <a:rPr lang="en-US" dirty="0" smtClean="0">
                <a:solidFill>
                  <a:schemeClr val="bg1"/>
                </a:solidFill>
              </a:rPr>
              <a:t>Dry Aggregates </a:t>
            </a:r>
            <a:endParaRPr lang="en-US" dirty="0">
              <a:solidFill>
                <a:schemeClr val="bg1"/>
              </a:solidFill>
            </a:endParaRPr>
          </a:p>
        </p:txBody>
      </p:sp>
      <p:sp>
        <p:nvSpPr>
          <p:cNvPr id="25" name="TextBox 24"/>
          <p:cNvSpPr txBox="1"/>
          <p:nvPr/>
        </p:nvSpPr>
        <p:spPr>
          <a:xfrm>
            <a:off x="4876800" y="4173613"/>
            <a:ext cx="1863090" cy="369332"/>
          </a:xfrm>
          <a:prstGeom prst="rect">
            <a:avLst/>
          </a:prstGeom>
          <a:noFill/>
        </p:spPr>
        <p:txBody>
          <a:bodyPr wrap="square" rtlCol="0">
            <a:spAutoFit/>
          </a:bodyPr>
          <a:lstStyle/>
          <a:p>
            <a:pPr algn="ctr"/>
            <a:r>
              <a:rPr lang="en-US" dirty="0" smtClean="0">
                <a:solidFill>
                  <a:schemeClr val="bg1"/>
                </a:solidFill>
              </a:rPr>
              <a:t>Small Ice Crystals</a:t>
            </a:r>
            <a:endParaRPr lang="en-US" dirty="0">
              <a:solidFill>
                <a:schemeClr val="bg1"/>
              </a:solidFill>
            </a:endParaRPr>
          </a:p>
        </p:txBody>
      </p:sp>
      <p:sp>
        <p:nvSpPr>
          <p:cNvPr id="26" name="TextBox 25"/>
          <p:cNvSpPr txBox="1"/>
          <p:nvPr/>
        </p:nvSpPr>
        <p:spPr>
          <a:xfrm>
            <a:off x="6970333" y="4193843"/>
            <a:ext cx="1945067" cy="369332"/>
          </a:xfrm>
          <a:prstGeom prst="rect">
            <a:avLst/>
          </a:prstGeom>
          <a:noFill/>
        </p:spPr>
        <p:txBody>
          <a:bodyPr wrap="square" rtlCol="0">
            <a:spAutoFit/>
          </a:bodyPr>
          <a:lstStyle/>
          <a:p>
            <a:pPr algn="ctr"/>
            <a:r>
              <a:rPr lang="en-US" dirty="0" smtClean="0">
                <a:solidFill>
                  <a:schemeClr val="bg1"/>
                </a:solidFill>
              </a:rPr>
              <a:t>Horz. Oriented Ice</a:t>
            </a:r>
            <a:endParaRPr lang="en-US" dirty="0">
              <a:solidFill>
                <a:schemeClr val="bg1"/>
              </a:solidFill>
            </a:endParaRPr>
          </a:p>
        </p:txBody>
      </p:sp>
      <p:grpSp>
        <p:nvGrpSpPr>
          <p:cNvPr id="3" name="Group 2"/>
          <p:cNvGrpSpPr/>
          <p:nvPr/>
        </p:nvGrpSpPr>
        <p:grpSpPr>
          <a:xfrm>
            <a:off x="7010400" y="1981200"/>
            <a:ext cx="1905000" cy="1676400"/>
            <a:chOff x="7086600" y="1905000"/>
            <a:chExt cx="1905000" cy="1676400"/>
          </a:xfrm>
        </p:grpSpPr>
        <p:pic>
          <p:nvPicPr>
            <p:cNvPr id="53" name="Picture 52"/>
            <p:cNvPicPr>
              <a:picLocks noChangeAspect="1"/>
            </p:cNvPicPr>
            <p:nvPr/>
          </p:nvPicPr>
          <p:blipFill rotWithShape="1">
            <a:blip r:embed="rId6" cstate="screen">
              <a:extLst>
                <a:ext uri="{28A0092B-C50C-407E-A947-70E740481C1C}">
                  <a14:useLocalDpi xmlns:a14="http://schemas.microsoft.com/office/drawing/2010/main"/>
                </a:ext>
              </a:extLst>
            </a:blip>
            <a:srcRect l="2735" t="5087" r="9976" b="3246"/>
            <a:stretch/>
          </p:blipFill>
          <p:spPr>
            <a:xfrm>
              <a:off x="7086600" y="1905000"/>
              <a:ext cx="1905000" cy="1676400"/>
            </a:xfrm>
            <a:prstGeom prst="rect">
              <a:avLst/>
            </a:prstGeom>
          </p:spPr>
        </p:pic>
        <p:cxnSp>
          <p:nvCxnSpPr>
            <p:cNvPr id="37" name="Straight Connector 36"/>
            <p:cNvCxnSpPr/>
            <p:nvPr/>
          </p:nvCxnSpPr>
          <p:spPr>
            <a:xfrm flipV="1">
              <a:off x="79248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62929" y="4572000"/>
            <a:ext cx="1905000" cy="1676400"/>
            <a:chOff x="262929" y="4572000"/>
            <a:chExt cx="1905000" cy="1676400"/>
          </a:xfrm>
        </p:grpSpPr>
        <p:pic>
          <p:nvPicPr>
            <p:cNvPr id="47" name="Picture 46"/>
            <p:cNvPicPr>
              <a:picLocks noChangeAspect="1"/>
            </p:cNvPicPr>
            <p:nvPr/>
          </p:nvPicPr>
          <p:blipFill rotWithShape="1">
            <a:blip r:embed="rId7" cstate="screen">
              <a:extLst>
                <a:ext uri="{28A0092B-C50C-407E-A947-70E740481C1C}">
                  <a14:useLocalDpi xmlns:a14="http://schemas.microsoft.com/office/drawing/2010/main"/>
                </a:ext>
              </a:extLst>
            </a:blip>
            <a:srcRect l="3004" t="4301" r="8061" b="4033"/>
            <a:stretch/>
          </p:blipFill>
          <p:spPr>
            <a:xfrm>
              <a:off x="262929" y="4572000"/>
              <a:ext cx="1905000" cy="1676400"/>
            </a:xfrm>
            <a:prstGeom prst="rect">
              <a:avLst/>
            </a:prstGeom>
          </p:spPr>
        </p:pic>
        <p:cxnSp>
          <p:nvCxnSpPr>
            <p:cNvPr id="38" name="Straight Connector 37"/>
            <p:cNvCxnSpPr/>
            <p:nvPr/>
          </p:nvCxnSpPr>
          <p:spPr>
            <a:xfrm flipV="1">
              <a:off x="11430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716530" y="4554613"/>
            <a:ext cx="1855470" cy="1676400"/>
            <a:chOff x="2527142" y="4554613"/>
            <a:chExt cx="1855470" cy="1676400"/>
          </a:xfrm>
        </p:grpSpPr>
        <p:pic>
          <p:nvPicPr>
            <p:cNvPr id="46" name="Picture 45"/>
            <p:cNvPicPr>
              <a:picLocks noChangeAspect="1"/>
            </p:cNvPicPr>
            <p:nvPr/>
          </p:nvPicPr>
          <p:blipFill rotWithShape="1">
            <a:blip r:embed="rId8" cstate="screen">
              <a:extLst>
                <a:ext uri="{28A0092B-C50C-407E-A947-70E740481C1C}">
                  <a14:useLocalDpi xmlns:a14="http://schemas.microsoft.com/office/drawing/2010/main"/>
                </a:ext>
              </a:extLst>
            </a:blip>
            <a:srcRect l="4613" t="4169" r="9840" b="4165"/>
            <a:stretch/>
          </p:blipFill>
          <p:spPr>
            <a:xfrm>
              <a:off x="2527142" y="4554613"/>
              <a:ext cx="1855470" cy="1676400"/>
            </a:xfrm>
            <a:prstGeom prst="rect">
              <a:avLst/>
            </a:prstGeom>
          </p:spPr>
        </p:pic>
        <p:cxnSp>
          <p:nvCxnSpPr>
            <p:cNvPr id="39" name="Straight Connector 38"/>
            <p:cNvCxnSpPr/>
            <p:nvPr/>
          </p:nvCxnSpPr>
          <p:spPr>
            <a:xfrm flipV="1">
              <a:off x="33528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876800" y="4554613"/>
            <a:ext cx="1863090" cy="1676400"/>
            <a:chOff x="4737711" y="4554613"/>
            <a:chExt cx="1863090" cy="1676400"/>
          </a:xfrm>
        </p:grpSpPr>
        <p:pic>
          <p:nvPicPr>
            <p:cNvPr id="45" name="Picture 44"/>
            <p:cNvPicPr>
              <a:picLocks noChangeAspect="1"/>
            </p:cNvPicPr>
            <p:nvPr/>
          </p:nvPicPr>
          <p:blipFill rotWithShape="1">
            <a:blip r:embed="rId9" cstate="screen">
              <a:extLst>
                <a:ext uri="{28A0092B-C50C-407E-A947-70E740481C1C}">
                  <a14:useLocalDpi xmlns:a14="http://schemas.microsoft.com/office/drawing/2010/main"/>
                </a:ext>
              </a:extLst>
            </a:blip>
            <a:srcRect l="4501" t="4038" r="9600" b="4296"/>
            <a:stretch/>
          </p:blipFill>
          <p:spPr>
            <a:xfrm>
              <a:off x="4737711" y="4554613"/>
              <a:ext cx="1863090" cy="1676400"/>
            </a:xfrm>
            <a:prstGeom prst="rect">
              <a:avLst/>
            </a:prstGeom>
          </p:spPr>
        </p:pic>
        <p:cxnSp>
          <p:nvCxnSpPr>
            <p:cNvPr id="40" name="Straight Connector 39"/>
            <p:cNvCxnSpPr/>
            <p:nvPr/>
          </p:nvCxnSpPr>
          <p:spPr>
            <a:xfrm flipV="1">
              <a:off x="55626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7006390" y="4563175"/>
            <a:ext cx="1909010" cy="1676400"/>
            <a:chOff x="7006390" y="4563175"/>
            <a:chExt cx="1909010" cy="1676400"/>
          </a:xfrm>
        </p:grpSpPr>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l="3032" t="3907" r="9496" b="4427"/>
            <a:stretch/>
          </p:blipFill>
          <p:spPr>
            <a:xfrm>
              <a:off x="7006390" y="4563175"/>
              <a:ext cx="1909010" cy="1676400"/>
            </a:xfrm>
            <a:prstGeom prst="rect">
              <a:avLst/>
            </a:prstGeom>
          </p:spPr>
        </p:pic>
        <p:cxnSp>
          <p:nvCxnSpPr>
            <p:cNvPr id="41" name="Straight Connector 40"/>
            <p:cNvCxnSpPr/>
            <p:nvPr/>
          </p:nvCxnSpPr>
          <p:spPr>
            <a:xfrm flipV="1">
              <a:off x="78486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0" y="0"/>
            <a:ext cx="9144000" cy="1323439"/>
          </a:xfrm>
          <a:prstGeom prst="rect">
            <a:avLst/>
          </a:prstGeom>
          <a:noFill/>
        </p:spPr>
        <p:txBody>
          <a:bodyPr wrap="square" rtlCol="0">
            <a:spAutoFit/>
          </a:bodyPr>
          <a:lstStyle/>
          <a:p>
            <a:pPr algn="ctr"/>
            <a:r>
              <a:rPr lang="en-US" sz="4000" b="1" dirty="0" smtClean="0">
                <a:solidFill>
                  <a:srgbClr val="FDE9B4"/>
                </a:solidFill>
              </a:rPr>
              <a:t>Convective Updraft</a:t>
            </a:r>
          </a:p>
          <a:p>
            <a:pPr algn="ctr"/>
            <a:r>
              <a:rPr lang="en-US" sz="4000" b="1" dirty="0" smtClean="0">
                <a:solidFill>
                  <a:srgbClr val="FDE9B4"/>
                </a:solidFill>
              </a:rPr>
              <a:t> Composites</a:t>
            </a:r>
            <a:endParaRPr lang="en-US" sz="4000" b="1" dirty="0">
              <a:solidFill>
                <a:srgbClr val="FDE9B4"/>
              </a:solidFill>
            </a:endParaRPr>
          </a:p>
        </p:txBody>
      </p:sp>
      <p:sp>
        <p:nvSpPr>
          <p:cNvPr id="48" name="TextBox 47"/>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2" name="TextBox 51"/>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
        <p:nvSpPr>
          <p:cNvPr id="54" name="TextBox 53"/>
          <p:cNvSpPr txBox="1"/>
          <p:nvPr/>
        </p:nvSpPr>
        <p:spPr>
          <a:xfrm>
            <a:off x="0" y="441960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5" name="TextBox 54"/>
          <p:cNvSpPr txBox="1"/>
          <p:nvPr/>
        </p:nvSpPr>
        <p:spPr>
          <a:xfrm>
            <a:off x="-76200" y="6172200"/>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2631389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5313" y="1027662"/>
            <a:ext cx="5532174" cy="5334000"/>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2700332" y="1933823"/>
            <a:ext cx="3926629" cy="2909863"/>
            <a:chOff x="3357617" y="1073257"/>
            <a:chExt cx="3926629" cy="2909863"/>
          </a:xfrm>
        </p:grpSpPr>
        <p:pic>
          <p:nvPicPr>
            <p:cNvPr id="62" name="Picture 6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7617" y="1073257"/>
              <a:ext cx="3926629" cy="2909863"/>
            </a:xfrm>
            <a:prstGeom prst="rect">
              <a:avLst/>
            </a:prstGeom>
          </p:spPr>
        </p:pic>
        <p:sp>
          <p:nvSpPr>
            <p:cNvPr id="63" name="Rectangle 62"/>
            <p:cNvSpPr/>
            <p:nvPr/>
          </p:nvSpPr>
          <p:spPr>
            <a:xfrm>
              <a:off x="3940250" y="1202307"/>
              <a:ext cx="410956" cy="245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180230" y="1172653"/>
              <a:ext cx="410956" cy="245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893906" y="1222625"/>
              <a:ext cx="400692" cy="216099"/>
            </a:xfrm>
            <a:custGeom>
              <a:avLst/>
              <a:gdLst>
                <a:gd name="connsiteX0" fmla="*/ 0 w 400692"/>
                <a:gd name="connsiteY0" fmla="*/ 0 h 216099"/>
                <a:gd name="connsiteX1" fmla="*/ 51370 w 400692"/>
                <a:gd name="connsiteY1" fmla="*/ 20548 h 216099"/>
                <a:gd name="connsiteX2" fmla="*/ 102741 w 400692"/>
                <a:gd name="connsiteY2" fmla="*/ 51371 h 216099"/>
                <a:gd name="connsiteX3" fmla="*/ 164386 w 400692"/>
                <a:gd name="connsiteY3" fmla="*/ 71919 h 216099"/>
                <a:gd name="connsiteX4" fmla="*/ 226031 w 400692"/>
                <a:gd name="connsiteY4" fmla="*/ 102741 h 216099"/>
                <a:gd name="connsiteX5" fmla="*/ 267128 w 400692"/>
                <a:gd name="connsiteY5" fmla="*/ 143838 h 216099"/>
                <a:gd name="connsiteX6" fmla="*/ 287676 w 400692"/>
                <a:gd name="connsiteY6" fmla="*/ 174660 h 216099"/>
                <a:gd name="connsiteX7" fmla="*/ 318498 w 400692"/>
                <a:gd name="connsiteY7" fmla="*/ 184935 h 216099"/>
                <a:gd name="connsiteX8" fmla="*/ 339047 w 400692"/>
                <a:gd name="connsiteY8" fmla="*/ 205483 h 216099"/>
                <a:gd name="connsiteX9" fmla="*/ 400692 w 400692"/>
                <a:gd name="connsiteY9" fmla="*/ 215757 h 21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692" h="216099">
                  <a:moveTo>
                    <a:pt x="0" y="0"/>
                  </a:moveTo>
                  <a:cubicBezTo>
                    <a:pt x="17123" y="6849"/>
                    <a:pt x="34875" y="12300"/>
                    <a:pt x="51370" y="20548"/>
                  </a:cubicBezTo>
                  <a:cubicBezTo>
                    <a:pt x="69231" y="29479"/>
                    <a:pt x="84561" y="43108"/>
                    <a:pt x="102741" y="51371"/>
                  </a:cubicBezTo>
                  <a:cubicBezTo>
                    <a:pt x="122459" y="60334"/>
                    <a:pt x="146364" y="59905"/>
                    <a:pt x="164386" y="71919"/>
                  </a:cubicBezTo>
                  <a:cubicBezTo>
                    <a:pt x="204220" y="98474"/>
                    <a:pt x="183495" y="88562"/>
                    <a:pt x="226031" y="102741"/>
                  </a:cubicBezTo>
                  <a:cubicBezTo>
                    <a:pt x="239730" y="116440"/>
                    <a:pt x="256382" y="127718"/>
                    <a:pt x="267128" y="143838"/>
                  </a:cubicBezTo>
                  <a:cubicBezTo>
                    <a:pt x="273977" y="154112"/>
                    <a:pt x="278034" y="166946"/>
                    <a:pt x="287676" y="174660"/>
                  </a:cubicBezTo>
                  <a:cubicBezTo>
                    <a:pt x="296133" y="181425"/>
                    <a:pt x="308224" y="181510"/>
                    <a:pt x="318498" y="184935"/>
                  </a:cubicBezTo>
                  <a:cubicBezTo>
                    <a:pt x="325348" y="191784"/>
                    <a:pt x="330741" y="200499"/>
                    <a:pt x="339047" y="205483"/>
                  </a:cubicBezTo>
                  <a:cubicBezTo>
                    <a:pt x="361586" y="219006"/>
                    <a:pt x="376145" y="215757"/>
                    <a:pt x="400692" y="21575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5322013" y="1212351"/>
              <a:ext cx="308225" cy="297950"/>
            </a:xfrm>
            <a:custGeom>
              <a:avLst/>
              <a:gdLst>
                <a:gd name="connsiteX0" fmla="*/ 0 w 308225"/>
                <a:gd name="connsiteY0" fmla="*/ 297950 h 297950"/>
                <a:gd name="connsiteX1" fmla="*/ 82194 w 308225"/>
                <a:gd name="connsiteY1" fmla="*/ 195209 h 297950"/>
                <a:gd name="connsiteX2" fmla="*/ 123290 w 308225"/>
                <a:gd name="connsiteY2" fmla="*/ 143838 h 297950"/>
                <a:gd name="connsiteX3" fmla="*/ 133565 w 308225"/>
                <a:gd name="connsiteY3" fmla="*/ 113015 h 297950"/>
                <a:gd name="connsiteX4" fmla="*/ 174661 w 308225"/>
                <a:gd name="connsiteY4" fmla="*/ 51370 h 297950"/>
                <a:gd name="connsiteX5" fmla="*/ 267129 w 308225"/>
                <a:gd name="connsiteY5" fmla="*/ 0 h 297950"/>
                <a:gd name="connsiteX6" fmla="*/ 308225 w 308225"/>
                <a:gd name="connsiteY6" fmla="*/ 10274 h 29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25" h="297950">
                  <a:moveTo>
                    <a:pt x="0" y="297950"/>
                  </a:moveTo>
                  <a:cubicBezTo>
                    <a:pt x="57916" y="205286"/>
                    <a:pt x="24488" y="233678"/>
                    <a:pt x="82194" y="195209"/>
                  </a:cubicBezTo>
                  <a:cubicBezTo>
                    <a:pt x="108017" y="117736"/>
                    <a:pt x="70180" y="210225"/>
                    <a:pt x="123290" y="143838"/>
                  </a:cubicBezTo>
                  <a:cubicBezTo>
                    <a:pt x="130056" y="135381"/>
                    <a:pt x="128305" y="122482"/>
                    <a:pt x="133565" y="113015"/>
                  </a:cubicBezTo>
                  <a:cubicBezTo>
                    <a:pt x="145558" y="91427"/>
                    <a:pt x="154113" y="65069"/>
                    <a:pt x="174661" y="51370"/>
                  </a:cubicBezTo>
                  <a:cubicBezTo>
                    <a:pt x="245317" y="4267"/>
                    <a:pt x="212877" y="18083"/>
                    <a:pt x="267129" y="0"/>
                  </a:cubicBezTo>
                  <a:cubicBezTo>
                    <a:pt x="301200" y="11357"/>
                    <a:pt x="287121" y="10274"/>
                    <a:pt x="308225" y="1027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573617" y="3228444"/>
            <a:ext cx="2185567" cy="1775818"/>
          </a:xfrm>
          <a:custGeom>
            <a:avLst/>
            <a:gdLst>
              <a:gd name="connsiteX0" fmla="*/ 51371 w 2185567"/>
              <a:gd name="connsiteY0" fmla="*/ 0 h 1428108"/>
              <a:gd name="connsiteX1" fmla="*/ 51371 w 2185567"/>
              <a:gd name="connsiteY1" fmla="*/ 0 h 1428108"/>
              <a:gd name="connsiteX2" fmla="*/ 277402 w 2185567"/>
              <a:gd name="connsiteY2" fmla="*/ 30822 h 1428108"/>
              <a:gd name="connsiteX3" fmla="*/ 369870 w 2185567"/>
              <a:gd name="connsiteY3" fmla="*/ 41096 h 1428108"/>
              <a:gd name="connsiteX4" fmla="*/ 421240 w 2185567"/>
              <a:gd name="connsiteY4" fmla="*/ 51371 h 1428108"/>
              <a:gd name="connsiteX5" fmla="*/ 636998 w 2185567"/>
              <a:gd name="connsiteY5" fmla="*/ 61645 h 1428108"/>
              <a:gd name="connsiteX6" fmla="*/ 667820 w 2185567"/>
              <a:gd name="connsiteY6" fmla="*/ 71919 h 1428108"/>
              <a:gd name="connsiteX7" fmla="*/ 986319 w 2185567"/>
              <a:gd name="connsiteY7" fmla="*/ 102741 h 1428108"/>
              <a:gd name="connsiteX8" fmla="*/ 1068512 w 2185567"/>
              <a:gd name="connsiteY8" fmla="*/ 123290 h 1428108"/>
              <a:gd name="connsiteX9" fmla="*/ 1160980 w 2185567"/>
              <a:gd name="connsiteY9" fmla="*/ 154112 h 1428108"/>
              <a:gd name="connsiteX10" fmla="*/ 1232899 w 2185567"/>
              <a:gd name="connsiteY10" fmla="*/ 195209 h 1428108"/>
              <a:gd name="connsiteX11" fmla="*/ 1263721 w 2185567"/>
              <a:gd name="connsiteY11" fmla="*/ 205483 h 1428108"/>
              <a:gd name="connsiteX12" fmla="*/ 1469205 w 2185567"/>
              <a:gd name="connsiteY12" fmla="*/ 236305 h 1428108"/>
              <a:gd name="connsiteX13" fmla="*/ 1489753 w 2185567"/>
              <a:gd name="connsiteY13" fmla="*/ 267128 h 1428108"/>
              <a:gd name="connsiteX14" fmla="*/ 1520575 w 2185567"/>
              <a:gd name="connsiteY14" fmla="*/ 287676 h 1428108"/>
              <a:gd name="connsiteX15" fmla="*/ 1541124 w 2185567"/>
              <a:gd name="connsiteY15" fmla="*/ 349321 h 1428108"/>
              <a:gd name="connsiteX16" fmla="*/ 1561672 w 2185567"/>
              <a:gd name="connsiteY16" fmla="*/ 421240 h 1428108"/>
              <a:gd name="connsiteX17" fmla="*/ 1602769 w 2185567"/>
              <a:gd name="connsiteY17" fmla="*/ 482885 h 1428108"/>
              <a:gd name="connsiteX18" fmla="*/ 1633591 w 2185567"/>
              <a:gd name="connsiteY18" fmla="*/ 575353 h 1428108"/>
              <a:gd name="connsiteX19" fmla="*/ 1643865 w 2185567"/>
              <a:gd name="connsiteY19" fmla="*/ 606175 h 1428108"/>
              <a:gd name="connsiteX20" fmla="*/ 1664414 w 2185567"/>
              <a:gd name="connsiteY20" fmla="*/ 626723 h 1428108"/>
              <a:gd name="connsiteX21" fmla="*/ 1674688 w 2185567"/>
              <a:gd name="connsiteY21" fmla="*/ 657546 h 1428108"/>
              <a:gd name="connsiteX22" fmla="*/ 1767155 w 2185567"/>
              <a:gd name="connsiteY22" fmla="*/ 770562 h 1428108"/>
              <a:gd name="connsiteX23" fmla="*/ 1828800 w 2185567"/>
              <a:gd name="connsiteY23" fmla="*/ 811658 h 1428108"/>
              <a:gd name="connsiteX24" fmla="*/ 1869897 w 2185567"/>
              <a:gd name="connsiteY24" fmla="*/ 842481 h 1428108"/>
              <a:gd name="connsiteX25" fmla="*/ 1931542 w 2185567"/>
              <a:gd name="connsiteY25" fmla="*/ 883577 h 1428108"/>
              <a:gd name="connsiteX26" fmla="*/ 1952090 w 2185567"/>
              <a:gd name="connsiteY26" fmla="*/ 904126 h 1428108"/>
              <a:gd name="connsiteX27" fmla="*/ 1972638 w 2185567"/>
              <a:gd name="connsiteY27" fmla="*/ 934948 h 1428108"/>
              <a:gd name="connsiteX28" fmla="*/ 2034283 w 2185567"/>
              <a:gd name="connsiteY28" fmla="*/ 976045 h 1428108"/>
              <a:gd name="connsiteX29" fmla="*/ 2054831 w 2185567"/>
              <a:gd name="connsiteY29" fmla="*/ 1006867 h 1428108"/>
              <a:gd name="connsiteX30" fmla="*/ 2095928 w 2185567"/>
              <a:gd name="connsiteY30" fmla="*/ 1047964 h 1428108"/>
              <a:gd name="connsiteX31" fmla="*/ 2116476 w 2185567"/>
              <a:gd name="connsiteY31" fmla="*/ 1078786 h 1428108"/>
              <a:gd name="connsiteX32" fmla="*/ 2147299 w 2185567"/>
              <a:gd name="connsiteY32" fmla="*/ 1140431 h 1428108"/>
              <a:gd name="connsiteX33" fmla="*/ 2157573 w 2185567"/>
              <a:gd name="connsiteY33" fmla="*/ 1387011 h 1428108"/>
              <a:gd name="connsiteX34" fmla="*/ 2013735 w 2185567"/>
              <a:gd name="connsiteY34" fmla="*/ 1397285 h 1428108"/>
              <a:gd name="connsiteX35" fmla="*/ 1643865 w 2185567"/>
              <a:gd name="connsiteY35" fmla="*/ 1417833 h 1428108"/>
              <a:gd name="connsiteX36" fmla="*/ 965771 w 2185567"/>
              <a:gd name="connsiteY36" fmla="*/ 1428108 h 1428108"/>
              <a:gd name="connsiteX37" fmla="*/ 513708 w 2185567"/>
              <a:gd name="connsiteY37" fmla="*/ 1417833 h 1428108"/>
              <a:gd name="connsiteX38" fmla="*/ 328773 w 2185567"/>
              <a:gd name="connsiteY38" fmla="*/ 1407559 h 1428108"/>
              <a:gd name="connsiteX39" fmla="*/ 0 w 2185567"/>
              <a:gd name="connsiteY39" fmla="*/ 1407559 h 1428108"/>
              <a:gd name="connsiteX40" fmla="*/ 0 w 2185567"/>
              <a:gd name="connsiteY40" fmla="*/ 1407559 h 1428108"/>
              <a:gd name="connsiteX41" fmla="*/ 10274 w 2185567"/>
              <a:gd name="connsiteY41" fmla="*/ 863029 h 1428108"/>
              <a:gd name="connsiteX42" fmla="*/ 0 w 2185567"/>
              <a:gd name="connsiteY42" fmla="*/ 801384 h 1428108"/>
              <a:gd name="connsiteX43" fmla="*/ 10274 w 2185567"/>
              <a:gd name="connsiteY43" fmla="*/ 565078 h 1428108"/>
              <a:gd name="connsiteX44" fmla="*/ 20548 w 2185567"/>
              <a:gd name="connsiteY44" fmla="*/ 441788 h 1428108"/>
              <a:gd name="connsiteX45" fmla="*/ 41097 w 2185567"/>
              <a:gd name="connsiteY45" fmla="*/ 359595 h 1428108"/>
              <a:gd name="connsiteX46" fmla="*/ 51371 w 2185567"/>
              <a:gd name="connsiteY46" fmla="*/ 174660 h 1428108"/>
              <a:gd name="connsiteX47" fmla="*/ 51371 w 2185567"/>
              <a:gd name="connsiteY47" fmla="*/ 0 h 14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85567" h="1428108">
                <a:moveTo>
                  <a:pt x="51371" y="0"/>
                </a:moveTo>
                <a:lnTo>
                  <a:pt x="51371" y="0"/>
                </a:lnTo>
                <a:cubicBezTo>
                  <a:pt x="126715" y="10274"/>
                  <a:pt x="201826" y="22425"/>
                  <a:pt x="277402" y="30822"/>
                </a:cubicBezTo>
                <a:cubicBezTo>
                  <a:pt x="308225" y="34247"/>
                  <a:pt x="339169" y="36710"/>
                  <a:pt x="369870" y="41096"/>
                </a:cubicBezTo>
                <a:cubicBezTo>
                  <a:pt x="387157" y="43566"/>
                  <a:pt x="403829" y="50032"/>
                  <a:pt x="421240" y="51371"/>
                </a:cubicBezTo>
                <a:cubicBezTo>
                  <a:pt x="493029" y="56893"/>
                  <a:pt x="565079" y="58220"/>
                  <a:pt x="636998" y="61645"/>
                </a:cubicBezTo>
                <a:cubicBezTo>
                  <a:pt x="647272" y="65070"/>
                  <a:pt x="657052" y="70765"/>
                  <a:pt x="667820" y="71919"/>
                </a:cubicBezTo>
                <a:cubicBezTo>
                  <a:pt x="747524" y="80459"/>
                  <a:pt x="887953" y="81662"/>
                  <a:pt x="986319" y="102741"/>
                </a:cubicBezTo>
                <a:cubicBezTo>
                  <a:pt x="1013933" y="108658"/>
                  <a:pt x="1041720" y="114360"/>
                  <a:pt x="1068512" y="123290"/>
                </a:cubicBezTo>
                <a:lnTo>
                  <a:pt x="1160980" y="154112"/>
                </a:lnTo>
                <a:cubicBezTo>
                  <a:pt x="1191934" y="174748"/>
                  <a:pt x="1196402" y="179567"/>
                  <a:pt x="1232899" y="195209"/>
                </a:cubicBezTo>
                <a:cubicBezTo>
                  <a:pt x="1242853" y="199475"/>
                  <a:pt x="1253447" y="202058"/>
                  <a:pt x="1263721" y="205483"/>
                </a:cubicBezTo>
                <a:cubicBezTo>
                  <a:pt x="1333441" y="275200"/>
                  <a:pt x="1239458" y="190355"/>
                  <a:pt x="1469205" y="236305"/>
                </a:cubicBezTo>
                <a:cubicBezTo>
                  <a:pt x="1481313" y="238727"/>
                  <a:pt x="1481022" y="258396"/>
                  <a:pt x="1489753" y="267128"/>
                </a:cubicBezTo>
                <a:cubicBezTo>
                  <a:pt x="1498484" y="275859"/>
                  <a:pt x="1510301" y="280827"/>
                  <a:pt x="1520575" y="287676"/>
                </a:cubicBezTo>
                <a:cubicBezTo>
                  <a:pt x="1527425" y="308224"/>
                  <a:pt x="1535871" y="328308"/>
                  <a:pt x="1541124" y="349321"/>
                </a:cubicBezTo>
                <a:cubicBezTo>
                  <a:pt x="1543542" y="358994"/>
                  <a:pt x="1554972" y="409180"/>
                  <a:pt x="1561672" y="421240"/>
                </a:cubicBezTo>
                <a:cubicBezTo>
                  <a:pt x="1573666" y="442828"/>
                  <a:pt x="1602769" y="482885"/>
                  <a:pt x="1602769" y="482885"/>
                </a:cubicBezTo>
                <a:lnTo>
                  <a:pt x="1633591" y="575353"/>
                </a:lnTo>
                <a:cubicBezTo>
                  <a:pt x="1637016" y="585627"/>
                  <a:pt x="1636207" y="598517"/>
                  <a:pt x="1643865" y="606175"/>
                </a:cubicBezTo>
                <a:lnTo>
                  <a:pt x="1664414" y="626723"/>
                </a:lnTo>
                <a:cubicBezTo>
                  <a:pt x="1667839" y="636997"/>
                  <a:pt x="1669429" y="648079"/>
                  <a:pt x="1674688" y="657546"/>
                </a:cubicBezTo>
                <a:cubicBezTo>
                  <a:pt x="1708768" y="718891"/>
                  <a:pt x="1718373" y="721781"/>
                  <a:pt x="1767155" y="770562"/>
                </a:cubicBezTo>
                <a:cubicBezTo>
                  <a:pt x="1805635" y="809041"/>
                  <a:pt x="1784195" y="796790"/>
                  <a:pt x="1828800" y="811658"/>
                </a:cubicBezTo>
                <a:cubicBezTo>
                  <a:pt x="1842499" y="821932"/>
                  <a:pt x="1855869" y="832661"/>
                  <a:pt x="1869897" y="842481"/>
                </a:cubicBezTo>
                <a:cubicBezTo>
                  <a:pt x="1890129" y="856643"/>
                  <a:pt x="1914080" y="866114"/>
                  <a:pt x="1931542" y="883577"/>
                </a:cubicBezTo>
                <a:cubicBezTo>
                  <a:pt x="1938391" y="890427"/>
                  <a:pt x="1946039" y="896562"/>
                  <a:pt x="1952090" y="904126"/>
                </a:cubicBezTo>
                <a:cubicBezTo>
                  <a:pt x="1959804" y="913768"/>
                  <a:pt x="1963345" y="926817"/>
                  <a:pt x="1972638" y="934948"/>
                </a:cubicBezTo>
                <a:cubicBezTo>
                  <a:pt x="1991224" y="951211"/>
                  <a:pt x="2034283" y="976045"/>
                  <a:pt x="2034283" y="976045"/>
                </a:cubicBezTo>
                <a:cubicBezTo>
                  <a:pt x="2041132" y="986319"/>
                  <a:pt x="2046795" y="997492"/>
                  <a:pt x="2054831" y="1006867"/>
                </a:cubicBezTo>
                <a:cubicBezTo>
                  <a:pt x="2067439" y="1021576"/>
                  <a:pt x="2085182" y="1031844"/>
                  <a:pt x="2095928" y="1047964"/>
                </a:cubicBezTo>
                <a:cubicBezTo>
                  <a:pt x="2102777" y="1058238"/>
                  <a:pt x="2110954" y="1067742"/>
                  <a:pt x="2116476" y="1078786"/>
                </a:cubicBezTo>
                <a:cubicBezTo>
                  <a:pt x="2159013" y="1163859"/>
                  <a:pt x="2088413" y="1052101"/>
                  <a:pt x="2147299" y="1140431"/>
                </a:cubicBezTo>
                <a:cubicBezTo>
                  <a:pt x="2171582" y="1213280"/>
                  <a:pt x="2214054" y="1315468"/>
                  <a:pt x="2157573" y="1387011"/>
                </a:cubicBezTo>
                <a:cubicBezTo>
                  <a:pt x="2127788" y="1424739"/>
                  <a:pt x="2061650" y="1393452"/>
                  <a:pt x="2013735" y="1397285"/>
                </a:cubicBezTo>
                <a:cubicBezTo>
                  <a:pt x="1818492" y="1412904"/>
                  <a:pt x="1931476" y="1411512"/>
                  <a:pt x="1643865" y="1417833"/>
                </a:cubicBezTo>
                <a:lnTo>
                  <a:pt x="965771" y="1428108"/>
                </a:lnTo>
                <a:lnTo>
                  <a:pt x="513708" y="1417833"/>
                </a:lnTo>
                <a:cubicBezTo>
                  <a:pt x="452000" y="1415842"/>
                  <a:pt x="390501" y="1408794"/>
                  <a:pt x="328773" y="1407559"/>
                </a:cubicBezTo>
                <a:cubicBezTo>
                  <a:pt x="219204" y="1405368"/>
                  <a:pt x="109591" y="1407559"/>
                  <a:pt x="0" y="1407559"/>
                </a:cubicBezTo>
                <a:lnTo>
                  <a:pt x="0" y="1407559"/>
                </a:lnTo>
                <a:cubicBezTo>
                  <a:pt x="3425" y="1226049"/>
                  <a:pt x="10274" y="1044571"/>
                  <a:pt x="10274" y="863029"/>
                </a:cubicBezTo>
                <a:cubicBezTo>
                  <a:pt x="10274" y="842197"/>
                  <a:pt x="0" y="822216"/>
                  <a:pt x="0" y="801384"/>
                </a:cubicBezTo>
                <a:cubicBezTo>
                  <a:pt x="0" y="722541"/>
                  <a:pt x="5776" y="643793"/>
                  <a:pt x="10274" y="565078"/>
                </a:cubicBezTo>
                <a:cubicBezTo>
                  <a:pt x="12627" y="523906"/>
                  <a:pt x="14430" y="482571"/>
                  <a:pt x="20548" y="441788"/>
                </a:cubicBezTo>
                <a:cubicBezTo>
                  <a:pt x="24737" y="413860"/>
                  <a:pt x="41097" y="359595"/>
                  <a:pt x="41097" y="359595"/>
                </a:cubicBezTo>
                <a:cubicBezTo>
                  <a:pt x="44522" y="297950"/>
                  <a:pt x="47746" y="236294"/>
                  <a:pt x="51371" y="174660"/>
                </a:cubicBezTo>
                <a:cubicBezTo>
                  <a:pt x="62500" y="-14527"/>
                  <a:pt x="51371" y="29110"/>
                  <a:pt x="51371"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081512" y="1295400"/>
            <a:ext cx="2542471" cy="2399262"/>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8061" y="3645327"/>
            <a:ext cx="517172" cy="1307673"/>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449917" y="1840468"/>
            <a:ext cx="1589758" cy="1635204"/>
          </a:xfrm>
          <a:prstGeom prst="ellipse">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392676" y="2462120"/>
            <a:ext cx="2325978" cy="369332"/>
          </a:xfrm>
          <a:prstGeom prst="rect">
            <a:avLst/>
          </a:prstGeom>
          <a:noFill/>
        </p:spPr>
        <p:txBody>
          <a:bodyPr wrap="square" rtlCol="0">
            <a:spAutoFit/>
          </a:bodyPr>
          <a:lstStyle/>
          <a:p>
            <a:r>
              <a:rPr lang="en-US" dirty="0" smtClean="0"/>
              <a:t>Dry Aggregates</a:t>
            </a:r>
            <a:endParaRPr lang="en-US" dirty="0"/>
          </a:p>
        </p:txBody>
      </p:sp>
      <p:sp>
        <p:nvSpPr>
          <p:cNvPr id="45" name="Oval 44"/>
          <p:cNvSpPr/>
          <p:nvPr/>
        </p:nvSpPr>
        <p:spPr>
          <a:xfrm>
            <a:off x="3807561" y="2948349"/>
            <a:ext cx="522763" cy="560190"/>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116311" y="3000622"/>
            <a:ext cx="3188087" cy="369332"/>
          </a:xfrm>
          <a:prstGeom prst="rect">
            <a:avLst/>
          </a:prstGeom>
          <a:noFill/>
        </p:spPr>
        <p:txBody>
          <a:bodyPr wrap="square" rtlCol="0">
            <a:spAutoFit/>
          </a:bodyPr>
          <a:lstStyle/>
          <a:p>
            <a:r>
              <a:rPr lang="en-US" dirty="0" smtClean="0"/>
              <a:t>Graupel/Rimed Aggregates</a:t>
            </a:r>
            <a:endParaRPr lang="en-US" dirty="0"/>
          </a:p>
        </p:txBody>
      </p:sp>
      <p:sp>
        <p:nvSpPr>
          <p:cNvPr id="47" name="TextBox 46"/>
          <p:cNvSpPr txBox="1"/>
          <p:nvPr/>
        </p:nvSpPr>
        <p:spPr>
          <a:xfrm>
            <a:off x="4068086" y="5259071"/>
            <a:ext cx="1284538" cy="369332"/>
          </a:xfrm>
          <a:prstGeom prst="rect">
            <a:avLst/>
          </a:prstGeom>
          <a:noFill/>
          <a:ln w="38100">
            <a:solidFill>
              <a:srgbClr val="FF0000"/>
            </a:solidFill>
          </a:ln>
        </p:spPr>
        <p:txBody>
          <a:bodyPr wrap="square" rtlCol="0">
            <a:spAutoFit/>
          </a:bodyPr>
          <a:lstStyle/>
          <a:p>
            <a:pPr algn="ctr"/>
            <a:r>
              <a:rPr lang="en-US" dirty="0" smtClean="0"/>
              <a:t>Heavy Rain</a:t>
            </a:r>
            <a:endParaRPr lang="en-US" dirty="0"/>
          </a:p>
        </p:txBody>
      </p:sp>
      <p:sp>
        <p:nvSpPr>
          <p:cNvPr id="48" name="TextBox 47"/>
          <p:cNvSpPr txBox="1"/>
          <p:nvPr/>
        </p:nvSpPr>
        <p:spPr>
          <a:xfrm>
            <a:off x="2573617" y="5757207"/>
            <a:ext cx="1708533" cy="369332"/>
          </a:xfrm>
          <a:prstGeom prst="rect">
            <a:avLst/>
          </a:prstGeom>
          <a:noFill/>
          <a:ln w="38100">
            <a:solidFill>
              <a:schemeClr val="accent1"/>
            </a:solidFill>
          </a:ln>
        </p:spPr>
        <p:txBody>
          <a:bodyPr wrap="square" rtlCol="0">
            <a:spAutoFit/>
          </a:bodyPr>
          <a:lstStyle/>
          <a:p>
            <a:pPr algn="ctr"/>
            <a:r>
              <a:rPr lang="en-US" dirty="0" smtClean="0"/>
              <a:t>Wet Aggregates</a:t>
            </a:r>
            <a:endParaRPr lang="en-US" dirty="0"/>
          </a:p>
        </p:txBody>
      </p:sp>
      <p:sp>
        <p:nvSpPr>
          <p:cNvPr id="49" name="TextBox 48"/>
          <p:cNvSpPr txBox="1"/>
          <p:nvPr/>
        </p:nvSpPr>
        <p:spPr>
          <a:xfrm>
            <a:off x="5352624" y="5757207"/>
            <a:ext cx="1608446" cy="369332"/>
          </a:xfrm>
          <a:prstGeom prst="rect">
            <a:avLst/>
          </a:prstGeom>
          <a:noFill/>
          <a:ln w="38100">
            <a:solidFill>
              <a:srgbClr val="E46C0A"/>
            </a:solidFill>
          </a:ln>
        </p:spPr>
        <p:txBody>
          <a:bodyPr wrap="square" rtlCol="0">
            <a:spAutoFit/>
          </a:bodyPr>
          <a:lstStyle/>
          <a:p>
            <a:pPr algn="ctr"/>
            <a:r>
              <a:rPr lang="en-US" dirty="0" smtClean="0"/>
              <a:t>Moderate Rain</a:t>
            </a:r>
            <a:endParaRPr lang="en-US" dirty="0"/>
          </a:p>
        </p:txBody>
      </p:sp>
      <p:cxnSp>
        <p:nvCxnSpPr>
          <p:cNvPr id="50" name="Straight Connector 49"/>
          <p:cNvCxnSpPr/>
          <p:nvPr/>
        </p:nvCxnSpPr>
        <p:spPr>
          <a:xfrm flipH="1" flipV="1">
            <a:off x="5222027" y="4843686"/>
            <a:ext cx="906276" cy="890717"/>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42" idx="5"/>
          </p:cNvCxnSpPr>
          <p:nvPr/>
        </p:nvCxnSpPr>
        <p:spPr>
          <a:xfrm flipH="1" flipV="1">
            <a:off x="4409495" y="4761496"/>
            <a:ext cx="221522" cy="49277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3518850" y="3464004"/>
            <a:ext cx="1368093" cy="182253"/>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9813286">
            <a:off x="4462861" y="3583486"/>
            <a:ext cx="717820" cy="1438647"/>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509201" y="1493011"/>
            <a:ext cx="2369704" cy="369332"/>
          </a:xfrm>
          <a:prstGeom prst="rect">
            <a:avLst/>
          </a:prstGeom>
          <a:noFill/>
        </p:spPr>
        <p:txBody>
          <a:bodyPr wrap="square" rtlCol="0">
            <a:spAutoFit/>
          </a:bodyPr>
          <a:lstStyle/>
          <a:p>
            <a:r>
              <a:rPr lang="en-US" dirty="0" smtClean="0"/>
              <a:t>Small Ice Crystals</a:t>
            </a:r>
            <a:endParaRPr lang="en-US" dirty="0"/>
          </a:p>
        </p:txBody>
      </p:sp>
      <p:cxnSp>
        <p:nvCxnSpPr>
          <p:cNvPr id="55" name="Straight Connector 54"/>
          <p:cNvCxnSpPr/>
          <p:nvPr/>
        </p:nvCxnSpPr>
        <p:spPr>
          <a:xfrm flipV="1">
            <a:off x="2573617" y="3527566"/>
            <a:ext cx="0" cy="2214439"/>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3652676" y="3610446"/>
            <a:ext cx="338239" cy="1332312"/>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V="1">
            <a:off x="2544086" y="3527566"/>
            <a:ext cx="1524000" cy="2893"/>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5438715" y="4298926"/>
            <a:ext cx="216221" cy="193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189833" y="3554289"/>
            <a:ext cx="517780" cy="1434993"/>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19708859">
            <a:off x="5181643" y="3410563"/>
            <a:ext cx="432103" cy="1625604"/>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891080" y="4797406"/>
            <a:ext cx="1109370" cy="369332"/>
          </a:xfrm>
          <a:prstGeom prst="rect">
            <a:avLst/>
          </a:prstGeom>
          <a:noFill/>
          <a:ln w="38100">
            <a:solidFill>
              <a:srgbClr val="FFFF00"/>
            </a:solidFill>
          </a:ln>
        </p:spPr>
        <p:txBody>
          <a:bodyPr wrap="square" rtlCol="0">
            <a:spAutoFit/>
          </a:bodyPr>
          <a:lstStyle/>
          <a:p>
            <a:pPr algn="ctr"/>
            <a:r>
              <a:rPr lang="en-US" dirty="0" smtClean="0"/>
              <a:t>Light Rain</a:t>
            </a:r>
            <a:endParaRPr lang="en-US" dirty="0"/>
          </a:p>
        </p:txBody>
      </p:sp>
      <p:sp>
        <p:nvSpPr>
          <p:cNvPr id="2" name="Title 1"/>
          <p:cNvSpPr>
            <a:spLocks noGrp="1"/>
          </p:cNvSpPr>
          <p:nvPr>
            <p:ph type="title"/>
          </p:nvPr>
        </p:nvSpPr>
        <p:spPr>
          <a:xfrm>
            <a:off x="0" y="0"/>
            <a:ext cx="9144000" cy="990600"/>
          </a:xfrm>
        </p:spPr>
        <p:txBody>
          <a:bodyPr>
            <a:normAutofit fontScale="90000"/>
          </a:bodyPr>
          <a:lstStyle/>
          <a:p>
            <a:r>
              <a:rPr lang="en-US" sz="3600" b="1" dirty="0" smtClean="0">
                <a:solidFill>
                  <a:srgbClr val="FDE9B4"/>
                </a:solidFill>
              </a:rPr>
              <a:t>Hydrometeor Organization in Convective Updrafts</a:t>
            </a:r>
            <a:endParaRPr lang="en-US" sz="3600" b="1" dirty="0">
              <a:solidFill>
                <a:srgbClr val="FDE9B4"/>
              </a:solidFill>
            </a:endParaRPr>
          </a:p>
        </p:txBody>
      </p:sp>
      <p:cxnSp>
        <p:nvCxnSpPr>
          <p:cNvPr id="33" name="Straight Arrow Connector 32"/>
          <p:cNvCxnSpPr/>
          <p:nvPr/>
        </p:nvCxnSpPr>
        <p:spPr>
          <a:xfrm flipH="1" flipV="1">
            <a:off x="1667304" y="5867400"/>
            <a:ext cx="1741" cy="3448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667304" y="6212249"/>
            <a:ext cx="313896" cy="45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535313" y="5528512"/>
            <a:ext cx="353036" cy="369332"/>
          </a:xfrm>
          <a:prstGeom prst="rect">
            <a:avLst/>
          </a:prstGeom>
          <a:noFill/>
        </p:spPr>
        <p:txBody>
          <a:bodyPr wrap="square" rtlCol="0">
            <a:spAutoFit/>
          </a:bodyPr>
          <a:lstStyle/>
          <a:p>
            <a:r>
              <a:rPr lang="en-US" dirty="0" smtClean="0"/>
              <a:t>Z</a:t>
            </a:r>
            <a:endParaRPr lang="en-US" dirty="0"/>
          </a:p>
        </p:txBody>
      </p:sp>
      <p:sp>
        <p:nvSpPr>
          <p:cNvPr id="36" name="TextBox 35"/>
          <p:cNvSpPr txBox="1"/>
          <p:nvPr/>
        </p:nvSpPr>
        <p:spPr>
          <a:xfrm>
            <a:off x="2012157" y="6027583"/>
            <a:ext cx="353036"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16952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P spid="45" grpId="0" animBg="1"/>
      <p:bldP spid="46" grpId="0"/>
      <p:bldP spid="47" grpId="0" animBg="1"/>
      <p:bldP spid="48" grpId="0" animBg="1"/>
      <p:bldP spid="49" grpId="0" animBg="1"/>
      <p:bldP spid="52" grpId="0" animBg="1"/>
      <p:bldP spid="53" grpId="0" animBg="1"/>
      <p:bldP spid="54" grpId="0"/>
      <p:bldP spid="56"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smtClean="0">
                <a:solidFill>
                  <a:srgbClr val="FDE9B4"/>
                </a:solidFill>
              </a:rPr>
              <a:t>Stratiform </a:t>
            </a:r>
            <a:endParaRPr lang="en-US" sz="6000" b="1" dirty="0">
              <a:solidFill>
                <a:srgbClr val="FDE9B4"/>
              </a:solidFill>
            </a:endParaRPr>
          </a:p>
        </p:txBody>
      </p:sp>
    </p:spTree>
    <p:extLst>
      <p:ext uri="{BB962C8B-B14F-4D97-AF65-F5344CB8AC3E}">
        <p14:creationId xmlns:p14="http://schemas.microsoft.com/office/powerpoint/2010/main" val="425547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5" y="416996"/>
            <a:ext cx="9144000" cy="1143000"/>
          </a:xfrm>
        </p:spPr>
        <p:txBody>
          <a:bodyPr>
            <a:normAutofit/>
          </a:bodyPr>
          <a:lstStyle/>
          <a:p>
            <a:r>
              <a:rPr lang="en-US" sz="5400" b="1" dirty="0" smtClean="0">
                <a:solidFill>
                  <a:srgbClr val="FDE9B4"/>
                </a:solidFill>
              </a:rPr>
              <a:t>Objective</a:t>
            </a:r>
            <a:endParaRPr lang="en-US" sz="5400" b="1" dirty="0">
              <a:solidFill>
                <a:srgbClr val="FDE9B4"/>
              </a:solidFill>
            </a:endParaRPr>
          </a:p>
        </p:txBody>
      </p:sp>
      <p:sp>
        <p:nvSpPr>
          <p:cNvPr id="3" name="TextBox 2"/>
          <p:cNvSpPr txBox="1"/>
          <p:nvPr/>
        </p:nvSpPr>
        <p:spPr>
          <a:xfrm>
            <a:off x="-7345" y="1811162"/>
            <a:ext cx="9151345" cy="954107"/>
          </a:xfrm>
          <a:prstGeom prst="rect">
            <a:avLst/>
          </a:prstGeom>
          <a:noFill/>
        </p:spPr>
        <p:txBody>
          <a:bodyPr wrap="square" rtlCol="0">
            <a:spAutoFit/>
          </a:bodyPr>
          <a:lstStyle/>
          <a:p>
            <a:pPr algn="ctr"/>
            <a:r>
              <a:rPr lang="en-US" sz="3200" dirty="0" smtClean="0">
                <a:solidFill>
                  <a:srgbClr val="D9D9D9"/>
                </a:solidFill>
              </a:rPr>
              <a:t>Characterize hydrometeor structure in MCSs</a:t>
            </a:r>
          </a:p>
          <a:p>
            <a:pPr lvl="1" algn="ctr"/>
            <a:r>
              <a:rPr lang="en-US" sz="2400" dirty="0" smtClean="0">
                <a:solidFill>
                  <a:srgbClr val="D9D9D9"/>
                </a:solidFill>
              </a:rPr>
              <a:t>Composite with respect to kinematic structure</a:t>
            </a:r>
            <a:endParaRPr lang="en-US" dirty="0">
              <a:solidFill>
                <a:srgbClr val="D9D9D9"/>
              </a:solidFill>
            </a:endParaRPr>
          </a:p>
        </p:txBody>
      </p:sp>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685800" y="3741173"/>
            <a:ext cx="2971800" cy="2671653"/>
          </a:xfrm>
          <a:prstGeom prst="rect">
            <a:avLst/>
          </a:prstGeom>
        </p:spPr>
      </p:pic>
      <p:pic>
        <p:nvPicPr>
          <p:cNvPr id="7" name="Picture 6"/>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4648200" y="3880404"/>
            <a:ext cx="3819834" cy="2393191"/>
          </a:xfrm>
          <a:prstGeom prst="rect">
            <a:avLst/>
          </a:prstGeom>
        </p:spPr>
      </p:pic>
      <p:sp>
        <p:nvSpPr>
          <p:cNvPr id="8" name="TextBox 7"/>
          <p:cNvSpPr txBox="1"/>
          <p:nvPr/>
        </p:nvSpPr>
        <p:spPr>
          <a:xfrm>
            <a:off x="457200" y="3276600"/>
            <a:ext cx="3429000" cy="400110"/>
          </a:xfrm>
          <a:prstGeom prst="rect">
            <a:avLst/>
          </a:prstGeom>
          <a:noFill/>
        </p:spPr>
        <p:txBody>
          <a:bodyPr wrap="square" rtlCol="0">
            <a:spAutoFit/>
          </a:bodyPr>
          <a:lstStyle/>
          <a:p>
            <a:pPr algn="ctr"/>
            <a:r>
              <a:rPr lang="en-US" sz="2000" dirty="0" smtClean="0">
                <a:solidFill>
                  <a:srgbClr val="FDE9B4"/>
                </a:solidFill>
              </a:rPr>
              <a:t>Convective</a:t>
            </a:r>
            <a:endParaRPr lang="en-US" sz="2000" dirty="0">
              <a:solidFill>
                <a:srgbClr val="FDE9B4"/>
              </a:solidFill>
            </a:endParaRPr>
          </a:p>
        </p:txBody>
      </p:sp>
      <p:sp>
        <p:nvSpPr>
          <p:cNvPr id="9" name="TextBox 8"/>
          <p:cNvSpPr txBox="1"/>
          <p:nvPr/>
        </p:nvSpPr>
        <p:spPr>
          <a:xfrm>
            <a:off x="4386417" y="3380173"/>
            <a:ext cx="4343400" cy="400110"/>
          </a:xfrm>
          <a:prstGeom prst="rect">
            <a:avLst/>
          </a:prstGeom>
          <a:noFill/>
        </p:spPr>
        <p:txBody>
          <a:bodyPr wrap="square" rtlCol="0">
            <a:spAutoFit/>
          </a:bodyPr>
          <a:lstStyle/>
          <a:p>
            <a:pPr algn="ctr"/>
            <a:r>
              <a:rPr lang="en-US" sz="2000" dirty="0" smtClean="0">
                <a:solidFill>
                  <a:srgbClr val="FDE9B4"/>
                </a:solidFill>
              </a:rPr>
              <a:t>Stratiform</a:t>
            </a:r>
            <a:endParaRPr lang="en-US" sz="2000" dirty="0">
              <a:solidFill>
                <a:srgbClr val="FDE9B4"/>
              </a:solidFill>
            </a:endParaRPr>
          </a:p>
        </p:txBody>
      </p:sp>
      <p:sp>
        <p:nvSpPr>
          <p:cNvPr id="10" name="TextBox 9"/>
          <p:cNvSpPr txBox="1"/>
          <p:nvPr/>
        </p:nvSpPr>
        <p:spPr>
          <a:xfrm>
            <a:off x="6705600" y="6513303"/>
            <a:ext cx="2438400" cy="338554"/>
          </a:xfrm>
          <a:prstGeom prst="rect">
            <a:avLst/>
          </a:prstGeom>
          <a:noFill/>
        </p:spPr>
        <p:txBody>
          <a:bodyPr wrap="square" rtlCol="0">
            <a:spAutoFit/>
          </a:bodyPr>
          <a:lstStyle/>
          <a:p>
            <a:r>
              <a:rPr lang="en-US" sz="1600" dirty="0" smtClean="0">
                <a:solidFill>
                  <a:srgbClr val="FDE9B4"/>
                </a:solidFill>
              </a:rPr>
              <a:t>Kingsmill and Houze 1999a</a:t>
            </a:r>
            <a:endParaRPr lang="en-US" sz="1600" dirty="0">
              <a:solidFill>
                <a:srgbClr val="FDE9B4"/>
              </a:solidFill>
            </a:endParaRPr>
          </a:p>
        </p:txBody>
      </p:sp>
    </p:spTree>
    <p:extLst>
      <p:ext uri="{BB962C8B-B14F-4D97-AF65-F5344CB8AC3E}">
        <p14:creationId xmlns:p14="http://schemas.microsoft.com/office/powerpoint/2010/main" val="282888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143000"/>
          </a:xfrm>
        </p:spPr>
        <p:txBody>
          <a:bodyPr>
            <a:normAutofit/>
          </a:bodyPr>
          <a:lstStyle/>
          <a:p>
            <a:r>
              <a:rPr lang="en-US" sz="4800" b="1" dirty="0" smtClean="0">
                <a:solidFill>
                  <a:srgbClr val="FDE9B4"/>
                </a:solidFill>
              </a:rPr>
              <a:t>Stratiform Morphology</a:t>
            </a:r>
            <a:endParaRPr lang="en-US" sz="4800" b="1" dirty="0">
              <a:solidFill>
                <a:srgbClr val="FDE9B4"/>
              </a:solidFill>
            </a:endParaRPr>
          </a:p>
        </p:txBody>
      </p:sp>
      <p:sp>
        <p:nvSpPr>
          <p:cNvPr id="7" name="TextBox 6"/>
          <p:cNvSpPr txBox="1"/>
          <p:nvPr/>
        </p:nvSpPr>
        <p:spPr>
          <a:xfrm>
            <a:off x="2511712" y="912167"/>
            <a:ext cx="3773277" cy="461665"/>
          </a:xfrm>
          <a:prstGeom prst="rect">
            <a:avLst/>
          </a:prstGeom>
          <a:noFill/>
        </p:spPr>
        <p:txBody>
          <a:bodyPr wrap="square" rtlCol="0">
            <a:spAutoFit/>
          </a:bodyPr>
          <a:lstStyle/>
          <a:p>
            <a:pPr algn="ctr"/>
            <a:r>
              <a:rPr lang="en-US" sz="2400" dirty="0" smtClean="0">
                <a:solidFill>
                  <a:srgbClr val="FDE9B4"/>
                </a:solidFill>
              </a:rPr>
              <a:t>Stratiform </a:t>
            </a:r>
            <a:r>
              <a:rPr lang="en-US" sz="2400" b="1" i="1" u="sng" dirty="0" smtClean="0">
                <a:solidFill>
                  <a:srgbClr val="FDE9B4"/>
                </a:solidFill>
              </a:rPr>
              <a:t>with</a:t>
            </a:r>
            <a:r>
              <a:rPr lang="en-US" sz="2400" dirty="0" smtClean="0">
                <a:solidFill>
                  <a:srgbClr val="FDE9B4"/>
                </a:solidFill>
              </a:rPr>
              <a:t> leading line</a:t>
            </a:r>
            <a:endParaRPr lang="en-US" sz="2400" dirty="0">
              <a:solidFill>
                <a:srgbClr val="FDE9B4"/>
              </a:solidFill>
            </a:endParaRPr>
          </a:p>
        </p:txBody>
      </p:sp>
      <p:sp>
        <p:nvSpPr>
          <p:cNvPr id="9" name="TextBox 8"/>
          <p:cNvSpPr txBox="1"/>
          <p:nvPr/>
        </p:nvSpPr>
        <p:spPr>
          <a:xfrm>
            <a:off x="5125598" y="5979271"/>
            <a:ext cx="3713284" cy="369332"/>
          </a:xfrm>
          <a:prstGeom prst="rect">
            <a:avLst/>
          </a:prstGeom>
          <a:noFill/>
        </p:spPr>
        <p:txBody>
          <a:bodyPr wrap="square" rtlCol="0">
            <a:spAutoFit/>
          </a:bodyPr>
          <a:lstStyle/>
          <a:p>
            <a:pPr algn="ctr"/>
            <a:r>
              <a:rPr lang="en-US" dirty="0" smtClean="0">
                <a:solidFill>
                  <a:srgbClr val="FDE9B4"/>
                </a:solidFill>
              </a:rPr>
              <a:t>23 December 2011</a:t>
            </a:r>
            <a:endParaRPr lang="en-US" dirty="0">
              <a:solidFill>
                <a:srgbClr val="FDE9B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40" y="1579791"/>
            <a:ext cx="4560319" cy="507406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1" y="1579790"/>
            <a:ext cx="4554542" cy="50676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479" t="7239" r="8459" b="10801"/>
          <a:stretch/>
        </p:blipFill>
        <p:spPr>
          <a:xfrm>
            <a:off x="5105400" y="2971800"/>
            <a:ext cx="3733482" cy="2910850"/>
          </a:xfrm>
          <a:prstGeom prst="rect">
            <a:avLst/>
          </a:prstGeom>
        </p:spPr>
      </p:pic>
      <p:sp>
        <p:nvSpPr>
          <p:cNvPr id="16" name="TextBox 15"/>
          <p:cNvSpPr txBox="1"/>
          <p:nvPr/>
        </p:nvSpPr>
        <p:spPr>
          <a:xfrm>
            <a:off x="5105400" y="2497584"/>
            <a:ext cx="3733482" cy="369332"/>
          </a:xfrm>
          <a:prstGeom prst="rect">
            <a:avLst/>
          </a:prstGeom>
          <a:noFill/>
        </p:spPr>
        <p:txBody>
          <a:bodyPr wrap="square" rtlCol="0">
            <a:spAutoFit/>
          </a:bodyPr>
          <a:lstStyle/>
          <a:p>
            <a:pPr algn="ctr"/>
            <a:r>
              <a:rPr lang="en-US" dirty="0" smtClean="0">
                <a:solidFill>
                  <a:srgbClr val="FDE9B4"/>
                </a:solidFill>
              </a:rPr>
              <a:t>Hodograph</a:t>
            </a:r>
            <a:endParaRPr lang="en-US" dirty="0">
              <a:solidFill>
                <a:srgbClr val="FDE9B4"/>
              </a:solidFill>
            </a:endParaRPr>
          </a:p>
        </p:txBody>
      </p:sp>
    </p:spTree>
    <p:extLst>
      <p:ext uri="{BB962C8B-B14F-4D97-AF65-F5344CB8AC3E}">
        <p14:creationId xmlns:p14="http://schemas.microsoft.com/office/powerpoint/2010/main" val="206109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991099" y="6043660"/>
            <a:ext cx="3830873" cy="369332"/>
          </a:xfrm>
          <a:prstGeom prst="rect">
            <a:avLst/>
          </a:prstGeom>
          <a:noFill/>
        </p:spPr>
        <p:txBody>
          <a:bodyPr wrap="square" rtlCol="0">
            <a:spAutoFit/>
          </a:bodyPr>
          <a:lstStyle/>
          <a:p>
            <a:pPr algn="ctr"/>
            <a:r>
              <a:rPr lang="en-US" dirty="0" smtClean="0">
                <a:solidFill>
                  <a:srgbClr val="FDE9B4"/>
                </a:solidFill>
              </a:rPr>
              <a:t>18 November 2011</a:t>
            </a:r>
            <a:endParaRPr lang="en-US" dirty="0">
              <a:solidFill>
                <a:srgbClr val="FDE9B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33" y="1600200"/>
            <a:ext cx="4552866" cy="5065776"/>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34" y="1600200"/>
            <a:ext cx="4552866" cy="50657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2416" t="6731" r="7182" b="11309"/>
          <a:stretch/>
        </p:blipFill>
        <p:spPr>
          <a:xfrm>
            <a:off x="5029200" y="3048000"/>
            <a:ext cx="3792772" cy="2907792"/>
          </a:xfrm>
          <a:prstGeom prst="rect">
            <a:avLst/>
          </a:prstGeom>
        </p:spPr>
      </p:pic>
      <p:sp>
        <p:nvSpPr>
          <p:cNvPr id="19" name="Title 1"/>
          <p:cNvSpPr>
            <a:spLocks noGrp="1"/>
          </p:cNvSpPr>
          <p:nvPr>
            <p:ph type="title"/>
          </p:nvPr>
        </p:nvSpPr>
        <p:spPr>
          <a:xfrm>
            <a:off x="0" y="0"/>
            <a:ext cx="9144000" cy="1143000"/>
          </a:xfrm>
        </p:spPr>
        <p:txBody>
          <a:bodyPr>
            <a:normAutofit/>
          </a:bodyPr>
          <a:lstStyle/>
          <a:p>
            <a:r>
              <a:rPr lang="en-US" sz="4800" b="1" dirty="0" smtClean="0">
                <a:solidFill>
                  <a:srgbClr val="FDE9B4"/>
                </a:solidFill>
              </a:rPr>
              <a:t>Stratiform Morphology</a:t>
            </a:r>
            <a:endParaRPr lang="en-US" sz="4800" b="1" dirty="0">
              <a:solidFill>
                <a:srgbClr val="FDE9B4"/>
              </a:solidFill>
            </a:endParaRPr>
          </a:p>
        </p:txBody>
      </p:sp>
      <p:sp>
        <p:nvSpPr>
          <p:cNvPr id="20" name="TextBox 19"/>
          <p:cNvSpPr txBox="1"/>
          <p:nvPr/>
        </p:nvSpPr>
        <p:spPr>
          <a:xfrm>
            <a:off x="2511712" y="912167"/>
            <a:ext cx="4193888" cy="461665"/>
          </a:xfrm>
          <a:prstGeom prst="rect">
            <a:avLst/>
          </a:prstGeom>
          <a:noFill/>
        </p:spPr>
        <p:txBody>
          <a:bodyPr wrap="square" rtlCol="0">
            <a:spAutoFit/>
          </a:bodyPr>
          <a:lstStyle/>
          <a:p>
            <a:pPr algn="ctr"/>
            <a:r>
              <a:rPr lang="en-US" sz="2400" dirty="0" smtClean="0">
                <a:solidFill>
                  <a:srgbClr val="FDE9B4"/>
                </a:solidFill>
              </a:rPr>
              <a:t>Stratiform </a:t>
            </a:r>
            <a:r>
              <a:rPr lang="en-US" sz="2400" b="1" i="1" u="sng" dirty="0" smtClean="0">
                <a:solidFill>
                  <a:srgbClr val="FDE9B4"/>
                </a:solidFill>
              </a:rPr>
              <a:t>without</a:t>
            </a:r>
            <a:r>
              <a:rPr lang="en-US" sz="2400" dirty="0" smtClean="0">
                <a:solidFill>
                  <a:srgbClr val="FDE9B4"/>
                </a:solidFill>
              </a:rPr>
              <a:t> leading line</a:t>
            </a:r>
            <a:endParaRPr lang="en-US" sz="2400" dirty="0">
              <a:solidFill>
                <a:srgbClr val="FDE9B4"/>
              </a:solidFill>
            </a:endParaRPr>
          </a:p>
        </p:txBody>
      </p:sp>
      <p:sp>
        <p:nvSpPr>
          <p:cNvPr id="21" name="TextBox 20"/>
          <p:cNvSpPr txBox="1"/>
          <p:nvPr/>
        </p:nvSpPr>
        <p:spPr>
          <a:xfrm>
            <a:off x="4991100" y="2582537"/>
            <a:ext cx="3830872" cy="369332"/>
          </a:xfrm>
          <a:prstGeom prst="rect">
            <a:avLst/>
          </a:prstGeom>
          <a:noFill/>
        </p:spPr>
        <p:txBody>
          <a:bodyPr wrap="square" rtlCol="0">
            <a:spAutoFit/>
          </a:bodyPr>
          <a:lstStyle/>
          <a:p>
            <a:pPr algn="ctr"/>
            <a:r>
              <a:rPr lang="en-US" dirty="0" smtClean="0">
                <a:solidFill>
                  <a:srgbClr val="FDE9B4"/>
                </a:solidFill>
              </a:rPr>
              <a:t>Hodograph</a:t>
            </a:r>
            <a:endParaRPr lang="en-US" dirty="0">
              <a:solidFill>
                <a:srgbClr val="FDE9B4"/>
              </a:solidFill>
            </a:endParaRPr>
          </a:p>
        </p:txBody>
      </p:sp>
    </p:spTree>
    <p:extLst>
      <p:ext uri="{BB962C8B-B14F-4D97-AF65-F5344CB8AC3E}">
        <p14:creationId xmlns:p14="http://schemas.microsoft.com/office/powerpoint/2010/main" val="16982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120120" y="1371600"/>
            <a:ext cx="661761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3027" y="0"/>
            <a:ext cx="9110973"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without</a:t>
            </a:r>
            <a:r>
              <a:rPr lang="en-US" sz="4000" b="1" i="1" dirty="0" smtClean="0">
                <a:solidFill>
                  <a:srgbClr val="FDE9B4"/>
                </a:solidFill>
              </a:rPr>
              <a:t> </a:t>
            </a:r>
            <a:r>
              <a:rPr lang="en-US" sz="4000" dirty="0" smtClean="0">
                <a:solidFill>
                  <a:srgbClr val="FDE9B4"/>
                </a:solidFill>
              </a:rPr>
              <a:t>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25556" y="1535668"/>
            <a:ext cx="1884244"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2" name="TextBox 31"/>
          <p:cNvSpPr txBox="1"/>
          <p:nvPr/>
        </p:nvSpPr>
        <p:spPr>
          <a:xfrm>
            <a:off x="4648200" y="1524000"/>
            <a:ext cx="1884802"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1" name="TextBox 30"/>
          <p:cNvSpPr txBox="1"/>
          <p:nvPr/>
        </p:nvSpPr>
        <p:spPr>
          <a:xfrm>
            <a:off x="2514600" y="1524000"/>
            <a:ext cx="1905000"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28" name="TextBox 27"/>
          <p:cNvSpPr txBox="1"/>
          <p:nvPr/>
        </p:nvSpPr>
        <p:spPr>
          <a:xfrm>
            <a:off x="6976364" y="1334869"/>
            <a:ext cx="1939036"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 </a:t>
            </a:r>
            <a:endParaRPr lang="en-US" dirty="0">
              <a:solidFill>
                <a:srgbClr val="D9D9D9"/>
              </a:solidFill>
            </a:endParaRPr>
          </a:p>
        </p:txBody>
      </p:sp>
      <p:grpSp>
        <p:nvGrpSpPr>
          <p:cNvPr id="4" name="Group 3"/>
          <p:cNvGrpSpPr/>
          <p:nvPr/>
        </p:nvGrpSpPr>
        <p:grpSpPr>
          <a:xfrm>
            <a:off x="336910" y="1964609"/>
            <a:ext cx="1872890" cy="1676400"/>
            <a:chOff x="216760" y="1964609"/>
            <a:chExt cx="1872890" cy="1676400"/>
          </a:xfrm>
        </p:grpSpPr>
        <p:pic>
          <p:nvPicPr>
            <p:cNvPr id="50" name="Picture 49"/>
            <p:cNvPicPr>
              <a:picLocks noChangeAspect="1"/>
            </p:cNvPicPr>
            <p:nvPr/>
          </p:nvPicPr>
          <p:blipFill rotWithShape="1">
            <a:blip r:embed="rId3" cstate="screen">
              <a:extLst>
                <a:ext uri="{28A0092B-C50C-407E-A947-70E740481C1C}">
                  <a14:useLocalDpi xmlns:a14="http://schemas.microsoft.com/office/drawing/2010/main"/>
                </a:ext>
              </a:extLst>
            </a:blip>
            <a:srcRect l="3987" t="4825" r="10196" b="3509"/>
            <a:stretch/>
          </p:blipFill>
          <p:spPr>
            <a:xfrm>
              <a:off x="216760" y="1964609"/>
              <a:ext cx="1872890" cy="1676400"/>
            </a:xfrm>
            <a:prstGeom prst="rect">
              <a:avLst/>
            </a:prstGeom>
          </p:spPr>
        </p:pic>
        <p:cxnSp>
          <p:nvCxnSpPr>
            <p:cNvPr id="38" name="Straight Connector 37"/>
            <p:cNvCxnSpPr/>
            <p:nvPr/>
          </p:nvCxnSpPr>
          <p:spPr>
            <a:xfrm flipV="1">
              <a:off x="558800" y="29083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514600" y="1960186"/>
            <a:ext cx="1905000" cy="1676400"/>
            <a:chOff x="2438400" y="1960186"/>
            <a:chExt cx="1905000" cy="1676400"/>
          </a:xfrm>
        </p:grpSpPr>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3340" t="4693" r="7725" b="3639"/>
            <a:stretch/>
          </p:blipFill>
          <p:spPr>
            <a:xfrm>
              <a:off x="2438400" y="1960186"/>
              <a:ext cx="1905000" cy="1676400"/>
            </a:xfrm>
            <a:prstGeom prst="rect">
              <a:avLst/>
            </a:prstGeom>
          </p:spPr>
        </p:pic>
        <p:cxnSp>
          <p:nvCxnSpPr>
            <p:cNvPr id="39" name="Straight Connector 38"/>
            <p:cNvCxnSpPr/>
            <p:nvPr/>
          </p:nvCxnSpPr>
          <p:spPr>
            <a:xfrm flipV="1">
              <a:off x="2836628" y="29210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81762" y="1961444"/>
            <a:ext cx="1871438" cy="1676400"/>
            <a:chOff x="4648200" y="1961444"/>
            <a:chExt cx="1871438" cy="1676400"/>
          </a:xfrm>
        </p:grpSpPr>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l="4098" t="4561" r="9619" b="3771"/>
            <a:stretch/>
          </p:blipFill>
          <p:spPr>
            <a:xfrm>
              <a:off x="4648200" y="1961444"/>
              <a:ext cx="1871438" cy="1676400"/>
            </a:xfrm>
            <a:prstGeom prst="rect">
              <a:avLst/>
            </a:prstGeom>
          </p:spPr>
        </p:pic>
        <p:cxnSp>
          <p:nvCxnSpPr>
            <p:cNvPr id="40" name="Straight Connector 39"/>
            <p:cNvCxnSpPr/>
            <p:nvPr/>
          </p:nvCxnSpPr>
          <p:spPr>
            <a:xfrm flipV="1">
              <a:off x="5012140" y="2913944"/>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7018638" y="1956486"/>
            <a:ext cx="1896762" cy="1701114"/>
            <a:chOff x="7018638" y="1956486"/>
            <a:chExt cx="1896762" cy="1701114"/>
          </a:xfrm>
        </p:grpSpPr>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l="3114" t="3736" r="9976" b="3246"/>
            <a:stretch/>
          </p:blipFill>
          <p:spPr>
            <a:xfrm>
              <a:off x="7018638" y="1956486"/>
              <a:ext cx="1896762" cy="1701114"/>
            </a:xfrm>
            <a:prstGeom prst="rect">
              <a:avLst/>
            </a:prstGeom>
          </p:spPr>
        </p:pic>
        <p:cxnSp>
          <p:nvCxnSpPr>
            <p:cNvPr id="41" name="Straight Connector 40"/>
            <p:cNvCxnSpPr/>
            <p:nvPr/>
          </p:nvCxnSpPr>
          <p:spPr>
            <a:xfrm flipV="1">
              <a:off x="7391400" y="28998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2" name="Rounded Rectangle 61"/>
          <p:cNvSpPr/>
          <p:nvPr/>
        </p:nvSpPr>
        <p:spPr>
          <a:xfrm>
            <a:off x="120120" y="4191000"/>
            <a:ext cx="2160372"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2412694" y="4191000"/>
            <a:ext cx="6621138"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2937" y="4202668"/>
            <a:ext cx="188784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604572" y="4202668"/>
            <a:ext cx="1882093"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804140" y="4202668"/>
            <a:ext cx="1887294"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34200" y="4202668"/>
            <a:ext cx="2015236"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8" name="Group 7"/>
          <p:cNvGrpSpPr/>
          <p:nvPr/>
        </p:nvGrpSpPr>
        <p:grpSpPr>
          <a:xfrm>
            <a:off x="232937" y="4572000"/>
            <a:ext cx="1887847" cy="1676400"/>
            <a:chOff x="232937" y="4407932"/>
            <a:chExt cx="1887847" cy="1676400"/>
          </a:xfrm>
        </p:grpSpPr>
        <p:pic>
          <p:nvPicPr>
            <p:cNvPr id="46" name="Picture 45"/>
            <p:cNvPicPr>
              <a:picLocks noChangeAspect="1"/>
            </p:cNvPicPr>
            <p:nvPr/>
          </p:nvPicPr>
          <p:blipFill rotWithShape="1">
            <a:blip r:embed="rId7" cstate="screen">
              <a:extLst>
                <a:ext uri="{28A0092B-C50C-407E-A947-70E740481C1C}">
                  <a14:useLocalDpi xmlns:a14="http://schemas.microsoft.com/office/drawing/2010/main"/>
                </a:ext>
              </a:extLst>
            </a:blip>
            <a:srcRect l="3557" t="4301" r="9404" b="4033"/>
            <a:stretch/>
          </p:blipFill>
          <p:spPr>
            <a:xfrm>
              <a:off x="232937" y="4407932"/>
              <a:ext cx="1887847" cy="1676400"/>
            </a:xfrm>
            <a:prstGeom prst="rect">
              <a:avLst/>
            </a:prstGeom>
          </p:spPr>
        </p:pic>
        <p:cxnSp>
          <p:nvCxnSpPr>
            <p:cNvPr id="42" name="Straight Connector 41"/>
            <p:cNvCxnSpPr/>
            <p:nvPr/>
          </p:nvCxnSpPr>
          <p:spPr>
            <a:xfrm flipV="1">
              <a:off x="635000" y="5346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69756" y="4572000"/>
            <a:ext cx="1891227" cy="1676400"/>
            <a:chOff x="2593556" y="4419600"/>
            <a:chExt cx="1891227" cy="1676400"/>
          </a:xfrm>
        </p:grpSpPr>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l="3082" t="4169" r="9723" b="4165"/>
            <a:stretch/>
          </p:blipFill>
          <p:spPr>
            <a:xfrm>
              <a:off x="2593556" y="4419600"/>
              <a:ext cx="1891227" cy="1676400"/>
            </a:xfrm>
            <a:prstGeom prst="rect">
              <a:avLst/>
            </a:prstGeom>
          </p:spPr>
        </p:pic>
        <p:cxnSp>
          <p:nvCxnSpPr>
            <p:cNvPr id="43" name="Straight Connector 42"/>
            <p:cNvCxnSpPr/>
            <p:nvPr/>
          </p:nvCxnSpPr>
          <p:spPr>
            <a:xfrm flipV="1">
              <a:off x="3012452" y="53678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806200" y="4572000"/>
            <a:ext cx="1899400" cy="1676400"/>
            <a:chOff x="4804140" y="4419600"/>
            <a:chExt cx="1899400" cy="1676400"/>
          </a:xfrm>
        </p:grpSpPr>
        <p:pic>
          <p:nvPicPr>
            <p:cNvPr id="44" name="Picture 43"/>
            <p:cNvPicPr>
              <a:picLocks noChangeAspect="1"/>
            </p:cNvPicPr>
            <p:nvPr/>
          </p:nvPicPr>
          <p:blipFill rotWithShape="1">
            <a:blip r:embed="rId9" cstate="screen">
              <a:extLst>
                <a:ext uri="{28A0092B-C50C-407E-A947-70E740481C1C}">
                  <a14:useLocalDpi xmlns:a14="http://schemas.microsoft.com/office/drawing/2010/main"/>
                </a:ext>
              </a:extLst>
            </a:blip>
            <a:srcRect l="3078" t="4038" r="9350" b="4296"/>
            <a:stretch/>
          </p:blipFill>
          <p:spPr>
            <a:xfrm>
              <a:off x="4804140" y="4419600"/>
              <a:ext cx="1899400" cy="1676400"/>
            </a:xfrm>
            <a:prstGeom prst="rect">
              <a:avLst/>
            </a:prstGeom>
          </p:spPr>
        </p:pic>
        <p:cxnSp>
          <p:nvCxnSpPr>
            <p:cNvPr id="53" name="Straight Connector 52"/>
            <p:cNvCxnSpPr/>
            <p:nvPr/>
          </p:nvCxnSpPr>
          <p:spPr>
            <a:xfrm flipV="1">
              <a:off x="5181600" y="53805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958248" y="4572000"/>
            <a:ext cx="1880952" cy="1676400"/>
            <a:chOff x="6976364" y="4419600"/>
            <a:chExt cx="1880952" cy="1676400"/>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l="3445" t="3907" r="10369" b="4427"/>
            <a:stretch/>
          </p:blipFill>
          <p:spPr>
            <a:xfrm>
              <a:off x="6976364" y="4419600"/>
              <a:ext cx="1880952" cy="1676400"/>
            </a:xfrm>
            <a:prstGeom prst="rect">
              <a:avLst/>
            </a:prstGeom>
          </p:spPr>
        </p:pic>
        <p:cxnSp>
          <p:nvCxnSpPr>
            <p:cNvPr id="54" name="Straight Connector 53"/>
            <p:cNvCxnSpPr/>
            <p:nvPr/>
          </p:nvCxnSpPr>
          <p:spPr>
            <a:xfrm flipV="1">
              <a:off x="7367991" y="53721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1" name="TextBox 50"/>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2258221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02"/>
            <a:ext cx="9144000" cy="838200"/>
          </a:xfrm>
        </p:spPr>
        <p:txBody>
          <a:bodyPr>
            <a:noAutofit/>
          </a:bodyPr>
          <a:lstStyle/>
          <a:p>
            <a:r>
              <a:rPr lang="en-US" sz="3600" b="1" dirty="0" smtClean="0">
                <a:solidFill>
                  <a:srgbClr val="FDE9B4"/>
                </a:solidFill>
              </a:rPr>
              <a:t>18 November 2011, </a:t>
            </a:r>
            <a:r>
              <a:rPr lang="en-US" sz="3600" b="1" dirty="0">
                <a:solidFill>
                  <a:srgbClr val="FDE9B4"/>
                </a:solidFill>
              </a:rPr>
              <a:t>0150 UTC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3334" t="72435" r="24167" b="9258"/>
          <a:stretch/>
        </p:blipFill>
        <p:spPr>
          <a:xfrm>
            <a:off x="5835268" y="3801294"/>
            <a:ext cx="3223305" cy="2667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193" t="28859" r="71640" b="53276"/>
          <a:stretch/>
        </p:blipFill>
        <p:spPr>
          <a:xfrm>
            <a:off x="197821" y="1633841"/>
            <a:ext cx="1873957" cy="1828800"/>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63334" t="50763" r="24167" b="30661"/>
          <a:stretch/>
        </p:blipFill>
        <p:spPr>
          <a:xfrm>
            <a:off x="5834396" y="926810"/>
            <a:ext cx="3233404" cy="2809301"/>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19168" t="50742" r="68332" b="31058"/>
          <a:stretch/>
        </p:blipFill>
        <p:spPr>
          <a:xfrm>
            <a:off x="2362200" y="3812311"/>
            <a:ext cx="3226806" cy="2667000"/>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9168" t="6730" r="68332" b="74963"/>
          <a:stretch/>
        </p:blipFill>
        <p:spPr>
          <a:xfrm>
            <a:off x="2362200" y="926810"/>
            <a:ext cx="3225888" cy="2656901"/>
          </a:xfrm>
          <a:prstGeom prst="rect">
            <a:avLst/>
          </a:prstGeom>
        </p:spPr>
      </p:pic>
      <p:sp>
        <p:nvSpPr>
          <p:cNvPr id="8" name="TextBox 7"/>
          <p:cNvSpPr txBox="1"/>
          <p:nvPr/>
        </p:nvSpPr>
        <p:spPr>
          <a:xfrm>
            <a:off x="90304" y="3747580"/>
            <a:ext cx="2073007" cy="369332"/>
          </a:xfrm>
          <a:prstGeom prst="rect">
            <a:avLst/>
          </a:prstGeom>
          <a:noFill/>
        </p:spPr>
        <p:txBody>
          <a:bodyPr wrap="square" rtlCol="0">
            <a:spAutoFit/>
          </a:bodyPr>
          <a:lstStyle/>
          <a:p>
            <a:r>
              <a:rPr lang="en-US" dirty="0" err="1" smtClean="0">
                <a:solidFill>
                  <a:srgbClr val="92D050"/>
                </a:solidFill>
              </a:rPr>
              <a:t>Horz</a:t>
            </a:r>
            <a:r>
              <a:rPr lang="en-US" dirty="0" smtClean="0">
                <a:solidFill>
                  <a:srgbClr val="92D050"/>
                </a:solidFill>
              </a:rPr>
              <a:t>. Ice Crystals</a:t>
            </a:r>
          </a:p>
        </p:txBody>
      </p:sp>
      <p:sp>
        <p:nvSpPr>
          <p:cNvPr id="9" name="TextBox 8"/>
          <p:cNvSpPr txBox="1"/>
          <p:nvPr/>
        </p:nvSpPr>
        <p:spPr>
          <a:xfrm>
            <a:off x="2590800" y="1233179"/>
            <a:ext cx="838200" cy="461665"/>
          </a:xfrm>
          <a:prstGeom prst="rect">
            <a:avLst/>
          </a:prstGeom>
          <a:noFill/>
        </p:spPr>
        <p:txBody>
          <a:bodyPr wrap="square" rtlCol="0">
            <a:spAutoFit/>
          </a:bodyPr>
          <a:lstStyle/>
          <a:p>
            <a:r>
              <a:rPr lang="en-US" sz="2400" dirty="0" smtClean="0"/>
              <a:t>Z</a:t>
            </a:r>
            <a:endParaRPr lang="en-US" sz="2400" dirty="0"/>
          </a:p>
        </p:txBody>
      </p:sp>
      <p:sp>
        <p:nvSpPr>
          <p:cNvPr id="21" name="TextBox 20"/>
          <p:cNvSpPr txBox="1"/>
          <p:nvPr/>
        </p:nvSpPr>
        <p:spPr>
          <a:xfrm>
            <a:off x="5976651" y="1156979"/>
            <a:ext cx="838200" cy="461665"/>
          </a:xfrm>
          <a:prstGeom prst="rect">
            <a:avLst/>
          </a:prstGeom>
          <a:noFill/>
        </p:spPr>
        <p:txBody>
          <a:bodyPr wrap="square" rtlCol="0">
            <a:spAutoFit/>
          </a:bodyPr>
          <a:lstStyle/>
          <a:p>
            <a:r>
              <a:rPr lang="en-US" sz="2400" dirty="0" err="1" smtClean="0"/>
              <a:t>ρ</a:t>
            </a:r>
            <a:r>
              <a:rPr lang="en-US" sz="2400" baseline="-25000" dirty="0" err="1" smtClean="0"/>
              <a:t>HV</a:t>
            </a:r>
            <a:endParaRPr lang="en-US" sz="2400" dirty="0"/>
          </a:p>
        </p:txBody>
      </p:sp>
      <p:sp>
        <p:nvSpPr>
          <p:cNvPr id="22" name="TextBox 21"/>
          <p:cNvSpPr txBox="1"/>
          <p:nvPr/>
        </p:nvSpPr>
        <p:spPr>
          <a:xfrm>
            <a:off x="2660081" y="4035704"/>
            <a:ext cx="838200" cy="461665"/>
          </a:xfrm>
          <a:prstGeom prst="rect">
            <a:avLst/>
          </a:prstGeom>
          <a:noFill/>
        </p:spPr>
        <p:txBody>
          <a:bodyPr wrap="square" rtlCol="0">
            <a:spAutoFit/>
          </a:bodyPr>
          <a:lstStyle/>
          <a:p>
            <a:r>
              <a:rPr lang="en-US" sz="2400" dirty="0"/>
              <a:t>Z</a:t>
            </a:r>
            <a:r>
              <a:rPr lang="en-US" sz="1400" dirty="0" smtClean="0"/>
              <a:t>DR</a:t>
            </a:r>
            <a:endParaRPr lang="en-US" sz="1400" dirty="0"/>
          </a:p>
        </p:txBody>
      </p:sp>
      <p:sp>
        <p:nvSpPr>
          <p:cNvPr id="23" name="TextBox 22"/>
          <p:cNvSpPr txBox="1"/>
          <p:nvPr/>
        </p:nvSpPr>
        <p:spPr>
          <a:xfrm>
            <a:off x="6031217" y="4105948"/>
            <a:ext cx="838200" cy="461665"/>
          </a:xfrm>
          <a:prstGeom prst="rect">
            <a:avLst/>
          </a:prstGeom>
          <a:noFill/>
        </p:spPr>
        <p:txBody>
          <a:bodyPr wrap="square" rtlCol="0">
            <a:spAutoFit/>
          </a:bodyPr>
          <a:lstStyle/>
          <a:p>
            <a:r>
              <a:rPr lang="en-US" sz="2400" dirty="0" smtClean="0"/>
              <a:t>LDR</a:t>
            </a:r>
            <a:endParaRPr lang="en-US" sz="2400" dirty="0"/>
          </a:p>
        </p:txBody>
      </p:sp>
      <p:sp>
        <p:nvSpPr>
          <p:cNvPr id="24" name="TextBox 23"/>
          <p:cNvSpPr txBox="1"/>
          <p:nvPr/>
        </p:nvSpPr>
        <p:spPr>
          <a:xfrm>
            <a:off x="261651" y="1768733"/>
            <a:ext cx="838200" cy="369332"/>
          </a:xfrm>
          <a:prstGeom prst="rect">
            <a:avLst/>
          </a:prstGeom>
          <a:noFill/>
        </p:spPr>
        <p:txBody>
          <a:bodyPr wrap="square" rtlCol="0">
            <a:spAutoFit/>
          </a:bodyPr>
          <a:lstStyle/>
          <a:p>
            <a:r>
              <a:rPr lang="en-US" dirty="0" smtClean="0"/>
              <a:t>PID</a:t>
            </a:r>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63333" t="6730" r="27882" b="74963"/>
          <a:stretch/>
        </p:blipFill>
        <p:spPr>
          <a:xfrm>
            <a:off x="206263" y="4232011"/>
            <a:ext cx="1851137" cy="1828800"/>
          </a:xfrm>
          <a:prstGeom prst="rect">
            <a:avLst/>
          </a:prstGeom>
        </p:spPr>
      </p:pic>
      <p:sp>
        <p:nvSpPr>
          <p:cNvPr id="28" name="TextBox 27"/>
          <p:cNvSpPr txBox="1"/>
          <p:nvPr/>
        </p:nvSpPr>
        <p:spPr>
          <a:xfrm>
            <a:off x="341609" y="4420713"/>
            <a:ext cx="838200" cy="369332"/>
          </a:xfrm>
          <a:prstGeom prst="rect">
            <a:avLst/>
          </a:prstGeom>
          <a:noFill/>
        </p:spPr>
        <p:txBody>
          <a:bodyPr wrap="square" rtlCol="0">
            <a:spAutoFit/>
          </a:bodyPr>
          <a:lstStyle/>
          <a:p>
            <a:r>
              <a:rPr lang="en-US" dirty="0" smtClean="0"/>
              <a:t>V</a:t>
            </a:r>
            <a:r>
              <a:rPr lang="en-US" baseline="-25000" dirty="0" smtClean="0"/>
              <a:t>R</a:t>
            </a:r>
            <a:endParaRPr lang="en-US" dirty="0"/>
          </a:p>
        </p:txBody>
      </p:sp>
      <p:sp>
        <p:nvSpPr>
          <p:cNvPr id="12" name="Oval 11"/>
          <p:cNvSpPr/>
          <p:nvPr/>
        </p:nvSpPr>
        <p:spPr>
          <a:xfrm rot="1902749">
            <a:off x="924787" y="2136267"/>
            <a:ext cx="685800" cy="381000"/>
          </a:xfrm>
          <a:prstGeom prst="ellipse">
            <a:avLst/>
          </a:prstGeom>
          <a:noFill/>
          <a:ln w="76200">
            <a:solidFill>
              <a:srgbClr val="FDE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902749">
            <a:off x="3456258" y="4763475"/>
            <a:ext cx="685800" cy="381000"/>
          </a:xfrm>
          <a:prstGeom prst="ellipse">
            <a:avLst/>
          </a:prstGeom>
          <a:no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902749">
            <a:off x="6881240" y="1904770"/>
            <a:ext cx="685800" cy="381000"/>
          </a:xfrm>
          <a:prstGeom prst="ellipse">
            <a:avLst/>
          </a:prstGeom>
          <a:no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1902749">
            <a:off x="6874162" y="4742069"/>
            <a:ext cx="685800" cy="381000"/>
          </a:xfrm>
          <a:prstGeom prst="ellipse">
            <a:avLst/>
          </a:prstGeom>
          <a:no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902749">
            <a:off x="960421" y="4841662"/>
            <a:ext cx="685800" cy="381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101118" y="921007"/>
            <a:ext cx="305233"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6" name="TextBox 25"/>
          <p:cNvSpPr txBox="1"/>
          <p:nvPr/>
        </p:nvSpPr>
        <p:spPr>
          <a:xfrm>
            <a:off x="2156395" y="3583711"/>
            <a:ext cx="33123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7" name="TextBox 26"/>
          <p:cNvSpPr txBox="1"/>
          <p:nvPr/>
        </p:nvSpPr>
        <p:spPr>
          <a:xfrm>
            <a:off x="5454000" y="914400"/>
            <a:ext cx="369332"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9" name="TextBox 28"/>
          <p:cNvSpPr txBox="1"/>
          <p:nvPr/>
        </p:nvSpPr>
        <p:spPr>
          <a:xfrm>
            <a:off x="5755459" y="3611512"/>
            <a:ext cx="33123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0" name="TextBox 29"/>
          <p:cNvSpPr txBox="1"/>
          <p:nvPr/>
        </p:nvSpPr>
        <p:spPr>
          <a:xfrm>
            <a:off x="5471411" y="3511808"/>
            <a:ext cx="369332"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2" name="TextBox 31"/>
          <p:cNvSpPr txBox="1"/>
          <p:nvPr/>
        </p:nvSpPr>
        <p:spPr>
          <a:xfrm>
            <a:off x="2100333" y="3538205"/>
            <a:ext cx="305233"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3" name="TextBox 32"/>
          <p:cNvSpPr txBox="1"/>
          <p:nvPr/>
        </p:nvSpPr>
        <p:spPr>
          <a:xfrm>
            <a:off x="2100333" y="6430912"/>
            <a:ext cx="33123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4" name="TextBox 33"/>
          <p:cNvSpPr txBox="1"/>
          <p:nvPr/>
        </p:nvSpPr>
        <p:spPr>
          <a:xfrm>
            <a:off x="5412674" y="6430912"/>
            <a:ext cx="3645899"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5" name="TextBox 34"/>
          <p:cNvSpPr txBox="1"/>
          <p:nvPr/>
        </p:nvSpPr>
        <p:spPr>
          <a:xfrm>
            <a:off x="-104456" y="1629661"/>
            <a:ext cx="305234" cy="187498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6" name="TextBox 35"/>
          <p:cNvSpPr txBox="1"/>
          <p:nvPr/>
        </p:nvSpPr>
        <p:spPr>
          <a:xfrm>
            <a:off x="-95922" y="3455882"/>
            <a:ext cx="216770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7" name="TextBox 36"/>
          <p:cNvSpPr txBox="1"/>
          <p:nvPr/>
        </p:nvSpPr>
        <p:spPr>
          <a:xfrm>
            <a:off x="-95922" y="4235658"/>
            <a:ext cx="305234" cy="187498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8" name="TextBox 37"/>
          <p:cNvSpPr txBox="1"/>
          <p:nvPr/>
        </p:nvSpPr>
        <p:spPr>
          <a:xfrm>
            <a:off x="1" y="6047601"/>
            <a:ext cx="2057400"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Tree>
    <p:extLst>
      <p:ext uri="{BB962C8B-B14F-4D97-AF65-F5344CB8AC3E}">
        <p14:creationId xmlns:p14="http://schemas.microsoft.com/office/powerpoint/2010/main" val="382477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40" grpId="0" animBg="1"/>
      <p:bldP spid="41"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120120" y="1371600"/>
            <a:ext cx="661761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3027" y="0"/>
            <a:ext cx="9110973"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without</a:t>
            </a:r>
            <a:r>
              <a:rPr lang="en-US" sz="4000" b="1" i="1" dirty="0" smtClean="0">
                <a:solidFill>
                  <a:srgbClr val="FDE9B4"/>
                </a:solidFill>
              </a:rPr>
              <a:t> </a:t>
            </a:r>
            <a:r>
              <a:rPr lang="en-US" sz="4000" dirty="0" smtClean="0">
                <a:solidFill>
                  <a:srgbClr val="FDE9B4"/>
                </a:solidFill>
              </a:rPr>
              <a:t>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25556" y="1535668"/>
            <a:ext cx="1884244"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2" name="TextBox 31"/>
          <p:cNvSpPr txBox="1"/>
          <p:nvPr/>
        </p:nvSpPr>
        <p:spPr>
          <a:xfrm>
            <a:off x="4648200" y="1524000"/>
            <a:ext cx="1884802"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1" name="TextBox 30"/>
          <p:cNvSpPr txBox="1"/>
          <p:nvPr/>
        </p:nvSpPr>
        <p:spPr>
          <a:xfrm>
            <a:off x="2514600" y="1524000"/>
            <a:ext cx="1905000"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28" name="TextBox 27"/>
          <p:cNvSpPr txBox="1"/>
          <p:nvPr/>
        </p:nvSpPr>
        <p:spPr>
          <a:xfrm>
            <a:off x="6976364" y="1334869"/>
            <a:ext cx="1939036"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 </a:t>
            </a:r>
            <a:endParaRPr lang="en-US" dirty="0">
              <a:solidFill>
                <a:srgbClr val="D9D9D9"/>
              </a:solidFill>
            </a:endParaRPr>
          </a:p>
        </p:txBody>
      </p:sp>
      <p:grpSp>
        <p:nvGrpSpPr>
          <p:cNvPr id="4" name="Group 3"/>
          <p:cNvGrpSpPr/>
          <p:nvPr/>
        </p:nvGrpSpPr>
        <p:grpSpPr>
          <a:xfrm>
            <a:off x="336910" y="1964609"/>
            <a:ext cx="1872890" cy="1676400"/>
            <a:chOff x="216760" y="1964609"/>
            <a:chExt cx="1872890" cy="1676400"/>
          </a:xfrm>
        </p:grpSpPr>
        <p:pic>
          <p:nvPicPr>
            <p:cNvPr id="50" name="Picture 49"/>
            <p:cNvPicPr>
              <a:picLocks noChangeAspect="1"/>
            </p:cNvPicPr>
            <p:nvPr/>
          </p:nvPicPr>
          <p:blipFill rotWithShape="1">
            <a:blip r:embed="rId3" cstate="screen">
              <a:extLst>
                <a:ext uri="{28A0092B-C50C-407E-A947-70E740481C1C}">
                  <a14:useLocalDpi xmlns:a14="http://schemas.microsoft.com/office/drawing/2010/main"/>
                </a:ext>
              </a:extLst>
            </a:blip>
            <a:srcRect l="3987" t="4825" r="10196" b="3509"/>
            <a:stretch/>
          </p:blipFill>
          <p:spPr>
            <a:xfrm>
              <a:off x="216760" y="1964609"/>
              <a:ext cx="1872890" cy="1676400"/>
            </a:xfrm>
            <a:prstGeom prst="rect">
              <a:avLst/>
            </a:prstGeom>
          </p:spPr>
        </p:pic>
        <p:cxnSp>
          <p:nvCxnSpPr>
            <p:cNvPr id="38" name="Straight Connector 37"/>
            <p:cNvCxnSpPr/>
            <p:nvPr/>
          </p:nvCxnSpPr>
          <p:spPr>
            <a:xfrm flipV="1">
              <a:off x="558800" y="29083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514600" y="1960186"/>
            <a:ext cx="1905000" cy="1676400"/>
            <a:chOff x="2438400" y="1960186"/>
            <a:chExt cx="1905000" cy="1676400"/>
          </a:xfrm>
        </p:grpSpPr>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3340" t="4693" r="7725" b="3639"/>
            <a:stretch/>
          </p:blipFill>
          <p:spPr>
            <a:xfrm>
              <a:off x="2438400" y="1960186"/>
              <a:ext cx="1905000" cy="1676400"/>
            </a:xfrm>
            <a:prstGeom prst="rect">
              <a:avLst/>
            </a:prstGeom>
          </p:spPr>
        </p:pic>
        <p:cxnSp>
          <p:nvCxnSpPr>
            <p:cNvPr id="39" name="Straight Connector 38"/>
            <p:cNvCxnSpPr/>
            <p:nvPr/>
          </p:nvCxnSpPr>
          <p:spPr>
            <a:xfrm flipV="1">
              <a:off x="2836628" y="29210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81762" y="1961444"/>
            <a:ext cx="1871438" cy="1676400"/>
            <a:chOff x="4648200" y="1961444"/>
            <a:chExt cx="1871438" cy="1676400"/>
          </a:xfrm>
        </p:grpSpPr>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l="4098" t="4561" r="9619" b="3771"/>
            <a:stretch/>
          </p:blipFill>
          <p:spPr>
            <a:xfrm>
              <a:off x="4648200" y="1961444"/>
              <a:ext cx="1871438" cy="1676400"/>
            </a:xfrm>
            <a:prstGeom prst="rect">
              <a:avLst/>
            </a:prstGeom>
          </p:spPr>
        </p:pic>
        <p:cxnSp>
          <p:nvCxnSpPr>
            <p:cNvPr id="40" name="Straight Connector 39"/>
            <p:cNvCxnSpPr/>
            <p:nvPr/>
          </p:nvCxnSpPr>
          <p:spPr>
            <a:xfrm flipV="1">
              <a:off x="5012140" y="2913944"/>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7018638" y="1956486"/>
            <a:ext cx="1896762" cy="1701114"/>
            <a:chOff x="7018638" y="1956486"/>
            <a:chExt cx="1896762" cy="1701114"/>
          </a:xfrm>
        </p:grpSpPr>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l="3114" t="3736" r="9976" b="3246"/>
            <a:stretch/>
          </p:blipFill>
          <p:spPr>
            <a:xfrm>
              <a:off x="7018638" y="1956486"/>
              <a:ext cx="1896762" cy="1701114"/>
            </a:xfrm>
            <a:prstGeom prst="rect">
              <a:avLst/>
            </a:prstGeom>
          </p:spPr>
        </p:pic>
        <p:cxnSp>
          <p:nvCxnSpPr>
            <p:cNvPr id="41" name="Straight Connector 40"/>
            <p:cNvCxnSpPr/>
            <p:nvPr/>
          </p:nvCxnSpPr>
          <p:spPr>
            <a:xfrm flipV="1">
              <a:off x="7391400" y="28998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2" name="Rounded Rectangle 61"/>
          <p:cNvSpPr/>
          <p:nvPr/>
        </p:nvSpPr>
        <p:spPr>
          <a:xfrm>
            <a:off x="120120" y="4191000"/>
            <a:ext cx="2160372"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2412694" y="4191000"/>
            <a:ext cx="6621138"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2937" y="4202668"/>
            <a:ext cx="188784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604572" y="4202668"/>
            <a:ext cx="1882093"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804140" y="4202668"/>
            <a:ext cx="1887294"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76364" y="4202668"/>
            <a:ext cx="1939036"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8" name="Group 7"/>
          <p:cNvGrpSpPr/>
          <p:nvPr/>
        </p:nvGrpSpPr>
        <p:grpSpPr>
          <a:xfrm>
            <a:off x="232937" y="4572000"/>
            <a:ext cx="1887847" cy="1676400"/>
            <a:chOff x="232937" y="4407932"/>
            <a:chExt cx="1887847" cy="1676400"/>
          </a:xfrm>
        </p:grpSpPr>
        <p:pic>
          <p:nvPicPr>
            <p:cNvPr id="46" name="Picture 45"/>
            <p:cNvPicPr>
              <a:picLocks noChangeAspect="1"/>
            </p:cNvPicPr>
            <p:nvPr/>
          </p:nvPicPr>
          <p:blipFill rotWithShape="1">
            <a:blip r:embed="rId7" cstate="screen">
              <a:extLst>
                <a:ext uri="{28A0092B-C50C-407E-A947-70E740481C1C}">
                  <a14:useLocalDpi xmlns:a14="http://schemas.microsoft.com/office/drawing/2010/main"/>
                </a:ext>
              </a:extLst>
            </a:blip>
            <a:srcRect l="3557" t="4301" r="9404" b="4033"/>
            <a:stretch/>
          </p:blipFill>
          <p:spPr>
            <a:xfrm>
              <a:off x="232937" y="4407932"/>
              <a:ext cx="1887847" cy="1676400"/>
            </a:xfrm>
            <a:prstGeom prst="rect">
              <a:avLst/>
            </a:prstGeom>
          </p:spPr>
        </p:pic>
        <p:cxnSp>
          <p:nvCxnSpPr>
            <p:cNvPr id="42" name="Straight Connector 41"/>
            <p:cNvCxnSpPr/>
            <p:nvPr/>
          </p:nvCxnSpPr>
          <p:spPr>
            <a:xfrm flipV="1">
              <a:off x="635000" y="5346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69756" y="4572000"/>
            <a:ext cx="1891227" cy="1676400"/>
            <a:chOff x="2593556" y="4419600"/>
            <a:chExt cx="1891227" cy="1676400"/>
          </a:xfrm>
        </p:grpSpPr>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l="3082" t="4169" r="9723" b="4165"/>
            <a:stretch/>
          </p:blipFill>
          <p:spPr>
            <a:xfrm>
              <a:off x="2593556" y="4419600"/>
              <a:ext cx="1891227" cy="1676400"/>
            </a:xfrm>
            <a:prstGeom prst="rect">
              <a:avLst/>
            </a:prstGeom>
          </p:spPr>
        </p:pic>
        <p:cxnSp>
          <p:nvCxnSpPr>
            <p:cNvPr id="43" name="Straight Connector 42"/>
            <p:cNvCxnSpPr/>
            <p:nvPr/>
          </p:nvCxnSpPr>
          <p:spPr>
            <a:xfrm flipV="1">
              <a:off x="3012452" y="53678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806200" y="4572000"/>
            <a:ext cx="1899400" cy="1676400"/>
            <a:chOff x="4804140" y="4419600"/>
            <a:chExt cx="1899400" cy="1676400"/>
          </a:xfrm>
        </p:grpSpPr>
        <p:pic>
          <p:nvPicPr>
            <p:cNvPr id="44" name="Picture 43"/>
            <p:cNvPicPr>
              <a:picLocks noChangeAspect="1"/>
            </p:cNvPicPr>
            <p:nvPr/>
          </p:nvPicPr>
          <p:blipFill rotWithShape="1">
            <a:blip r:embed="rId9" cstate="screen">
              <a:extLst>
                <a:ext uri="{28A0092B-C50C-407E-A947-70E740481C1C}">
                  <a14:useLocalDpi xmlns:a14="http://schemas.microsoft.com/office/drawing/2010/main"/>
                </a:ext>
              </a:extLst>
            </a:blip>
            <a:srcRect l="3078" t="4038" r="9350" b="4296"/>
            <a:stretch/>
          </p:blipFill>
          <p:spPr>
            <a:xfrm>
              <a:off x="4804140" y="4419600"/>
              <a:ext cx="1899400" cy="1676400"/>
            </a:xfrm>
            <a:prstGeom prst="rect">
              <a:avLst/>
            </a:prstGeom>
          </p:spPr>
        </p:pic>
        <p:cxnSp>
          <p:nvCxnSpPr>
            <p:cNvPr id="53" name="Straight Connector 52"/>
            <p:cNvCxnSpPr/>
            <p:nvPr/>
          </p:nvCxnSpPr>
          <p:spPr>
            <a:xfrm flipV="1">
              <a:off x="5181600" y="53805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958248" y="4572000"/>
            <a:ext cx="1880952" cy="1676400"/>
            <a:chOff x="6976364" y="4419600"/>
            <a:chExt cx="1880952" cy="1676400"/>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l="3445" t="3907" r="10369" b="4427"/>
            <a:stretch/>
          </p:blipFill>
          <p:spPr>
            <a:xfrm>
              <a:off x="6976364" y="4419600"/>
              <a:ext cx="1880952" cy="1676400"/>
            </a:xfrm>
            <a:prstGeom prst="rect">
              <a:avLst/>
            </a:prstGeom>
          </p:spPr>
        </p:pic>
        <p:cxnSp>
          <p:nvCxnSpPr>
            <p:cNvPr id="54" name="Straight Connector 53"/>
            <p:cNvCxnSpPr/>
            <p:nvPr/>
          </p:nvCxnSpPr>
          <p:spPr>
            <a:xfrm flipV="1">
              <a:off x="7367991" y="53721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1" name="TextBox 50"/>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2181730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09"/>
            <a:ext cx="9144000" cy="838200"/>
          </a:xfrm>
        </p:spPr>
        <p:txBody>
          <a:bodyPr>
            <a:noAutofit/>
          </a:bodyPr>
          <a:lstStyle/>
          <a:p>
            <a:r>
              <a:rPr lang="en-US" sz="3600" b="1" dirty="0" smtClean="0">
                <a:solidFill>
                  <a:srgbClr val="FDE9B4"/>
                </a:solidFill>
              </a:rPr>
              <a:t>18 November 2011, </a:t>
            </a:r>
            <a:r>
              <a:rPr lang="en-US" sz="3600" b="1" dirty="0">
                <a:solidFill>
                  <a:srgbClr val="FDE9B4"/>
                </a:solidFill>
              </a:rPr>
              <a:t>0150 UTC </a:t>
            </a: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19168" t="50742" r="68332" b="31058"/>
          <a:stretch/>
        </p:blipFill>
        <p:spPr>
          <a:xfrm>
            <a:off x="4088394" y="3763912"/>
            <a:ext cx="3226806" cy="2667000"/>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9168" t="6730" r="68332" b="74963"/>
          <a:stretch/>
        </p:blipFill>
        <p:spPr>
          <a:xfrm>
            <a:off x="4132678" y="914400"/>
            <a:ext cx="3182522" cy="2656901"/>
          </a:xfrm>
          <a:prstGeom prst="rect">
            <a:avLst/>
          </a:prstGeom>
        </p:spPr>
      </p:pic>
      <p:sp>
        <p:nvSpPr>
          <p:cNvPr id="9" name="TextBox 8"/>
          <p:cNvSpPr txBox="1"/>
          <p:nvPr/>
        </p:nvSpPr>
        <p:spPr>
          <a:xfrm>
            <a:off x="4446023" y="1231591"/>
            <a:ext cx="838200" cy="461665"/>
          </a:xfrm>
          <a:prstGeom prst="rect">
            <a:avLst/>
          </a:prstGeom>
          <a:noFill/>
        </p:spPr>
        <p:txBody>
          <a:bodyPr wrap="square" rtlCol="0">
            <a:spAutoFit/>
          </a:bodyPr>
          <a:lstStyle/>
          <a:p>
            <a:r>
              <a:rPr lang="en-US" sz="2400" dirty="0" smtClean="0"/>
              <a:t>Z</a:t>
            </a:r>
            <a:endParaRPr lang="en-US" sz="2400"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9193" t="28859" r="71640" b="53276"/>
          <a:stretch/>
        </p:blipFill>
        <p:spPr>
          <a:xfrm>
            <a:off x="1170234" y="1329041"/>
            <a:ext cx="1873957" cy="1828800"/>
          </a:xfrm>
          <a:prstGeom prst="rect">
            <a:avLst/>
          </a:prstGeom>
        </p:spPr>
      </p:pic>
      <p:sp>
        <p:nvSpPr>
          <p:cNvPr id="27" name="TextBox 26"/>
          <p:cNvSpPr txBox="1"/>
          <p:nvPr/>
        </p:nvSpPr>
        <p:spPr>
          <a:xfrm>
            <a:off x="1051193" y="3450182"/>
            <a:ext cx="2073007" cy="369332"/>
          </a:xfrm>
          <a:prstGeom prst="rect">
            <a:avLst/>
          </a:prstGeom>
          <a:noFill/>
        </p:spPr>
        <p:txBody>
          <a:bodyPr wrap="square" rtlCol="0">
            <a:spAutoFit/>
          </a:bodyPr>
          <a:lstStyle/>
          <a:p>
            <a:r>
              <a:rPr lang="en-US" dirty="0" smtClean="0">
                <a:solidFill>
                  <a:srgbClr val="FFC000"/>
                </a:solidFill>
              </a:rPr>
              <a:t>Graupel/Rimed </a:t>
            </a:r>
            <a:r>
              <a:rPr lang="en-US" dirty="0" err="1" smtClean="0">
                <a:solidFill>
                  <a:srgbClr val="FFC000"/>
                </a:solidFill>
              </a:rPr>
              <a:t>Agg</a:t>
            </a:r>
            <a:r>
              <a:rPr lang="en-US" dirty="0">
                <a:solidFill>
                  <a:srgbClr val="FFC000"/>
                </a:solidFill>
              </a:rPr>
              <a:t>.</a:t>
            </a:r>
            <a:endParaRPr lang="en-US" dirty="0" smtClean="0">
              <a:solidFill>
                <a:srgbClr val="FFC000"/>
              </a:solidFill>
            </a:endParaRPr>
          </a:p>
        </p:txBody>
      </p:sp>
      <p:sp>
        <p:nvSpPr>
          <p:cNvPr id="28" name="TextBox 27"/>
          <p:cNvSpPr txBox="1"/>
          <p:nvPr/>
        </p:nvSpPr>
        <p:spPr>
          <a:xfrm>
            <a:off x="1234064" y="1463933"/>
            <a:ext cx="838200" cy="369332"/>
          </a:xfrm>
          <a:prstGeom prst="rect">
            <a:avLst/>
          </a:prstGeom>
          <a:noFill/>
        </p:spPr>
        <p:txBody>
          <a:bodyPr wrap="square" rtlCol="0">
            <a:spAutoFit/>
          </a:bodyPr>
          <a:lstStyle/>
          <a:p>
            <a:r>
              <a:rPr lang="en-US" dirty="0" smtClean="0"/>
              <a:t>PID</a:t>
            </a:r>
            <a:endParaRPr lang="en-US" dirty="0"/>
          </a:p>
        </p:txBody>
      </p:sp>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63333" t="6730" r="27882" b="74963"/>
          <a:stretch/>
        </p:blipFill>
        <p:spPr>
          <a:xfrm>
            <a:off x="1178676" y="3927211"/>
            <a:ext cx="1851137" cy="1828800"/>
          </a:xfrm>
          <a:prstGeom prst="rect">
            <a:avLst/>
          </a:prstGeom>
        </p:spPr>
      </p:pic>
      <p:sp>
        <p:nvSpPr>
          <p:cNvPr id="30" name="TextBox 29"/>
          <p:cNvSpPr txBox="1"/>
          <p:nvPr/>
        </p:nvSpPr>
        <p:spPr>
          <a:xfrm>
            <a:off x="1282978" y="4115913"/>
            <a:ext cx="838200" cy="369332"/>
          </a:xfrm>
          <a:prstGeom prst="rect">
            <a:avLst/>
          </a:prstGeom>
          <a:noFill/>
        </p:spPr>
        <p:txBody>
          <a:bodyPr wrap="square" rtlCol="0">
            <a:spAutoFit/>
          </a:bodyPr>
          <a:lstStyle/>
          <a:p>
            <a:r>
              <a:rPr lang="en-US" dirty="0" smtClean="0"/>
              <a:t>V</a:t>
            </a:r>
            <a:r>
              <a:rPr lang="en-US" baseline="-25000" dirty="0" smtClean="0"/>
              <a:t>R</a:t>
            </a:r>
            <a:endParaRPr lang="en-US" dirty="0"/>
          </a:p>
        </p:txBody>
      </p:sp>
      <p:sp>
        <p:nvSpPr>
          <p:cNvPr id="31" name="Oval 30"/>
          <p:cNvSpPr/>
          <p:nvPr/>
        </p:nvSpPr>
        <p:spPr>
          <a:xfrm>
            <a:off x="1595699" y="2362199"/>
            <a:ext cx="868820" cy="294245"/>
          </a:xfrm>
          <a:prstGeom prst="ellipse">
            <a:avLst/>
          </a:prstGeom>
          <a:noFill/>
          <a:ln w="76200">
            <a:solidFill>
              <a:srgbClr val="FDE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661188" y="2395014"/>
            <a:ext cx="1053812"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637697" y="5249242"/>
            <a:ext cx="1053812"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19193" t="28859" r="71640" b="53276"/>
          <a:stretch/>
        </p:blipFill>
        <p:spPr>
          <a:xfrm>
            <a:off x="1176971" y="1327532"/>
            <a:ext cx="1873957" cy="1828800"/>
          </a:xfrm>
          <a:prstGeom prst="rect">
            <a:avLst/>
          </a:prstGeom>
        </p:spPr>
      </p:pic>
      <p:sp>
        <p:nvSpPr>
          <p:cNvPr id="34" name="TextBox 33"/>
          <p:cNvSpPr txBox="1"/>
          <p:nvPr/>
        </p:nvSpPr>
        <p:spPr>
          <a:xfrm>
            <a:off x="1240801" y="1462424"/>
            <a:ext cx="838200" cy="369332"/>
          </a:xfrm>
          <a:prstGeom prst="rect">
            <a:avLst/>
          </a:prstGeom>
          <a:noFill/>
        </p:spPr>
        <p:txBody>
          <a:bodyPr wrap="square" rtlCol="0">
            <a:spAutoFit/>
          </a:bodyPr>
          <a:lstStyle/>
          <a:p>
            <a:r>
              <a:rPr lang="en-US" dirty="0" smtClean="0"/>
              <a:t>PID</a:t>
            </a:r>
            <a:endParaRPr lang="en-US" dirty="0"/>
          </a:p>
        </p:txBody>
      </p:sp>
      <p:cxnSp>
        <p:nvCxnSpPr>
          <p:cNvPr id="4" name="Straight Connector 3"/>
          <p:cNvCxnSpPr/>
          <p:nvPr/>
        </p:nvCxnSpPr>
        <p:spPr>
          <a:xfrm flipV="1">
            <a:off x="1963013" y="1078468"/>
            <a:ext cx="0" cy="211035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332996" y="1078468"/>
            <a:ext cx="0" cy="211035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322781" y="3981487"/>
            <a:ext cx="838200" cy="461665"/>
          </a:xfrm>
          <a:prstGeom prst="rect">
            <a:avLst/>
          </a:prstGeom>
          <a:noFill/>
        </p:spPr>
        <p:txBody>
          <a:bodyPr wrap="square" rtlCol="0">
            <a:spAutoFit/>
          </a:bodyPr>
          <a:lstStyle/>
          <a:p>
            <a:r>
              <a:rPr lang="en-US" sz="2400" dirty="0"/>
              <a:t>Z</a:t>
            </a:r>
            <a:r>
              <a:rPr lang="en-US" sz="1400" dirty="0" smtClean="0"/>
              <a:t>DR</a:t>
            </a:r>
            <a:endParaRPr lang="en-US" sz="1400" dirty="0"/>
          </a:p>
        </p:txBody>
      </p:sp>
      <p:sp>
        <p:nvSpPr>
          <p:cNvPr id="36" name="TextBox 35"/>
          <p:cNvSpPr txBox="1"/>
          <p:nvPr/>
        </p:nvSpPr>
        <p:spPr>
          <a:xfrm>
            <a:off x="3783946" y="914401"/>
            <a:ext cx="369332" cy="29741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7" name="TextBox 36"/>
          <p:cNvSpPr txBox="1"/>
          <p:nvPr/>
        </p:nvSpPr>
        <p:spPr>
          <a:xfrm>
            <a:off x="3889017" y="3538251"/>
            <a:ext cx="3426183"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0" name="TextBox 39"/>
          <p:cNvSpPr txBox="1"/>
          <p:nvPr/>
        </p:nvSpPr>
        <p:spPr>
          <a:xfrm>
            <a:off x="3783161" y="3538205"/>
            <a:ext cx="305233"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41" name="TextBox 40"/>
          <p:cNvSpPr txBox="1"/>
          <p:nvPr/>
        </p:nvSpPr>
        <p:spPr>
          <a:xfrm>
            <a:off x="3783161" y="6430912"/>
            <a:ext cx="3532039"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3" name="TextBox 42"/>
          <p:cNvSpPr txBox="1"/>
          <p:nvPr/>
        </p:nvSpPr>
        <p:spPr>
          <a:xfrm>
            <a:off x="867957" y="1324861"/>
            <a:ext cx="305234" cy="187498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44" name="TextBox 43"/>
          <p:cNvSpPr txBox="1"/>
          <p:nvPr/>
        </p:nvSpPr>
        <p:spPr>
          <a:xfrm>
            <a:off x="864177" y="3167349"/>
            <a:ext cx="218675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5" name="TextBox 44"/>
          <p:cNvSpPr txBox="1"/>
          <p:nvPr/>
        </p:nvSpPr>
        <p:spPr>
          <a:xfrm>
            <a:off x="876491" y="3930858"/>
            <a:ext cx="305234" cy="187498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46" name="TextBox 45"/>
          <p:cNvSpPr txBox="1"/>
          <p:nvPr/>
        </p:nvSpPr>
        <p:spPr>
          <a:xfrm>
            <a:off x="876491" y="5742801"/>
            <a:ext cx="2153323"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Tree>
    <p:extLst>
      <p:ext uri="{BB962C8B-B14F-4D97-AF65-F5344CB8AC3E}">
        <p14:creationId xmlns:p14="http://schemas.microsoft.com/office/powerpoint/2010/main" val="326701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52400"/>
            <a:ext cx="9144000" cy="990600"/>
          </a:xfrm>
        </p:spPr>
        <p:txBody>
          <a:bodyPr>
            <a:noAutofit/>
          </a:bodyPr>
          <a:lstStyle/>
          <a:p>
            <a:r>
              <a:rPr lang="en-US" sz="3200" b="1" dirty="0" smtClean="0">
                <a:solidFill>
                  <a:srgbClr val="FDE9B4"/>
                </a:solidFill>
              </a:rPr>
              <a:t>Differences in Graupel/Rimed Aggregates and Wet Aggregates in Mid-Level Inflow Cases</a:t>
            </a:r>
            <a:endParaRPr lang="en-US" sz="3200" b="1" dirty="0">
              <a:solidFill>
                <a:srgbClr val="FDE9B4"/>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5123" t="5714" r="8075" b="3029"/>
          <a:stretch/>
        </p:blipFill>
        <p:spPr>
          <a:xfrm>
            <a:off x="228600" y="1627946"/>
            <a:ext cx="4267200" cy="5029200"/>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5828" t="6197" r="6755" b="3121"/>
          <a:stretch/>
        </p:blipFill>
        <p:spPr>
          <a:xfrm>
            <a:off x="4819572" y="1627945"/>
            <a:ext cx="4248228" cy="5029200"/>
          </a:xfrm>
          <a:prstGeom prst="rect">
            <a:avLst/>
          </a:prstGeom>
        </p:spPr>
      </p:pic>
      <p:sp>
        <p:nvSpPr>
          <p:cNvPr id="35" name="TextBox 34"/>
          <p:cNvSpPr txBox="1"/>
          <p:nvPr/>
        </p:nvSpPr>
        <p:spPr>
          <a:xfrm>
            <a:off x="1029689" y="1254228"/>
            <a:ext cx="2895600" cy="369332"/>
          </a:xfrm>
          <a:prstGeom prst="rect">
            <a:avLst/>
          </a:prstGeom>
          <a:noFill/>
        </p:spPr>
        <p:txBody>
          <a:bodyPr wrap="square" rtlCol="0">
            <a:spAutoFit/>
          </a:bodyPr>
          <a:lstStyle/>
          <a:p>
            <a:pPr algn="ctr"/>
            <a:r>
              <a:rPr lang="en-US" dirty="0" smtClean="0">
                <a:solidFill>
                  <a:srgbClr val="FDE9B4"/>
                </a:solidFill>
              </a:rPr>
              <a:t>Graupel/Rimed Aggregates </a:t>
            </a:r>
            <a:endParaRPr lang="en-US" dirty="0">
              <a:solidFill>
                <a:srgbClr val="FDE9B4"/>
              </a:solidFill>
            </a:endParaRPr>
          </a:p>
        </p:txBody>
      </p:sp>
      <p:sp>
        <p:nvSpPr>
          <p:cNvPr id="36" name="TextBox 35"/>
          <p:cNvSpPr txBox="1"/>
          <p:nvPr/>
        </p:nvSpPr>
        <p:spPr>
          <a:xfrm>
            <a:off x="5719250" y="1258614"/>
            <a:ext cx="2317845" cy="369332"/>
          </a:xfrm>
          <a:prstGeom prst="rect">
            <a:avLst/>
          </a:prstGeom>
          <a:noFill/>
        </p:spPr>
        <p:txBody>
          <a:bodyPr wrap="square" rtlCol="0">
            <a:spAutoFit/>
          </a:bodyPr>
          <a:lstStyle/>
          <a:p>
            <a:pPr algn="ctr"/>
            <a:r>
              <a:rPr lang="en-US" dirty="0" smtClean="0">
                <a:solidFill>
                  <a:srgbClr val="FDE9B4"/>
                </a:solidFill>
              </a:rPr>
              <a:t>Wet Aggregates Only</a:t>
            </a:r>
            <a:endParaRPr lang="en-US" dirty="0">
              <a:solidFill>
                <a:srgbClr val="FDE9B4"/>
              </a:solidFill>
            </a:endParaRPr>
          </a:p>
        </p:txBody>
      </p:sp>
      <p:sp>
        <p:nvSpPr>
          <p:cNvPr id="9" name="TextBox 8"/>
          <p:cNvSpPr txBox="1"/>
          <p:nvPr/>
        </p:nvSpPr>
        <p:spPr>
          <a:xfrm>
            <a:off x="4657595" y="1627946"/>
            <a:ext cx="369332" cy="2639254"/>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10" name="TextBox 9"/>
          <p:cNvSpPr txBox="1"/>
          <p:nvPr/>
        </p:nvSpPr>
        <p:spPr>
          <a:xfrm>
            <a:off x="4659868" y="4154480"/>
            <a:ext cx="369332" cy="2502665"/>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11" name="TextBox 10"/>
          <p:cNvSpPr txBox="1"/>
          <p:nvPr/>
        </p:nvSpPr>
        <p:spPr>
          <a:xfrm>
            <a:off x="85595" y="1632333"/>
            <a:ext cx="369332" cy="2639254"/>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12" name="TextBox 11"/>
          <p:cNvSpPr txBox="1"/>
          <p:nvPr/>
        </p:nvSpPr>
        <p:spPr>
          <a:xfrm>
            <a:off x="87868" y="4158867"/>
            <a:ext cx="369332" cy="2502665"/>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Tree>
    <p:extLst>
      <p:ext uri="{BB962C8B-B14F-4D97-AF65-F5344CB8AC3E}">
        <p14:creationId xmlns:p14="http://schemas.microsoft.com/office/powerpoint/2010/main" val="2749574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443" y="129947"/>
            <a:ext cx="9144000" cy="990600"/>
          </a:xfrm>
        </p:spPr>
        <p:txBody>
          <a:bodyPr>
            <a:noAutofit/>
          </a:bodyPr>
          <a:lstStyle/>
          <a:p>
            <a:r>
              <a:rPr lang="en-US" sz="3600" b="1" dirty="0" smtClean="0">
                <a:solidFill>
                  <a:srgbClr val="FDE9B4"/>
                </a:solidFill>
              </a:rPr>
              <a:t>Theoretical Support of Graupel in Stratiform </a:t>
            </a:r>
            <a:endParaRPr lang="en-US" sz="3600" b="1" dirty="0">
              <a:solidFill>
                <a:srgbClr val="FDE9B4"/>
              </a:solidFill>
            </a:endParaRPr>
          </a:p>
        </p:txBody>
      </p:sp>
      <p:sp>
        <p:nvSpPr>
          <p:cNvPr id="19" name="TextBox 18"/>
          <p:cNvSpPr txBox="1"/>
          <p:nvPr/>
        </p:nvSpPr>
        <p:spPr>
          <a:xfrm>
            <a:off x="6723044" y="6459259"/>
            <a:ext cx="2438399" cy="369332"/>
          </a:xfrm>
          <a:prstGeom prst="rect">
            <a:avLst/>
          </a:prstGeom>
          <a:noFill/>
        </p:spPr>
        <p:txBody>
          <a:bodyPr wrap="square" rtlCol="0">
            <a:spAutoFit/>
          </a:bodyPr>
          <a:lstStyle/>
          <a:p>
            <a:r>
              <a:rPr lang="en-US" dirty="0" smtClean="0">
                <a:solidFill>
                  <a:srgbClr val="FDE9B4"/>
                </a:solidFill>
              </a:rPr>
              <a:t>Leary and Houze, 1979</a:t>
            </a:r>
            <a:endParaRPr lang="en-US" dirty="0">
              <a:solidFill>
                <a:srgbClr val="FDE9B4"/>
              </a:solidFill>
            </a:endParaRPr>
          </a:p>
        </p:txBody>
      </p:sp>
      <p:pic>
        <p:nvPicPr>
          <p:cNvPr id="14" name="Picture 13"/>
          <p:cNvPicPr>
            <a:picLocks/>
          </p:cNvPicPr>
          <p:nvPr/>
        </p:nvPicPr>
        <p:blipFill rotWithShape="1">
          <a:blip r:embed="rId2"/>
          <a:srcRect l="2517" t="4130" r="5061"/>
          <a:stretch/>
        </p:blipFill>
        <p:spPr>
          <a:xfrm>
            <a:off x="1143000" y="1676400"/>
            <a:ext cx="6858000" cy="4114800"/>
          </a:xfrm>
          <a:prstGeom prst="rect">
            <a:avLst/>
          </a:prstGeom>
        </p:spPr>
      </p:pic>
      <p:sp>
        <p:nvSpPr>
          <p:cNvPr id="16" name="Rectangle 15"/>
          <p:cNvSpPr/>
          <p:nvPr/>
        </p:nvSpPr>
        <p:spPr>
          <a:xfrm>
            <a:off x="2514601" y="4047471"/>
            <a:ext cx="3733800" cy="387776"/>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14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90600"/>
          </a:xfrm>
        </p:spPr>
        <p:txBody>
          <a:bodyPr>
            <a:noAutofit/>
          </a:bodyPr>
          <a:lstStyle/>
          <a:p>
            <a:r>
              <a:rPr lang="en-US" sz="3200" b="1" dirty="0" err="1" smtClean="0">
                <a:solidFill>
                  <a:srgbClr val="FDE9B4"/>
                </a:solidFill>
              </a:rPr>
              <a:t>Videosonde</a:t>
            </a:r>
            <a:r>
              <a:rPr lang="en-US" sz="3200" b="1" dirty="0" smtClean="0">
                <a:solidFill>
                  <a:srgbClr val="FDE9B4"/>
                </a:solidFill>
              </a:rPr>
              <a:t> Observations of Graupel in Stratiform</a:t>
            </a:r>
            <a:endParaRPr lang="en-US" sz="3200" b="1" dirty="0">
              <a:solidFill>
                <a:srgbClr val="FDE9B4"/>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533"/>
          <a:stretch/>
        </p:blipFill>
        <p:spPr>
          <a:xfrm>
            <a:off x="2290393" y="2783847"/>
            <a:ext cx="4563213" cy="3693153"/>
          </a:xfrm>
          <a:prstGeom prst="rect">
            <a:avLst/>
          </a:prstGeom>
        </p:spPr>
      </p:pic>
      <p:sp>
        <p:nvSpPr>
          <p:cNvPr id="7" name="TextBox 6"/>
          <p:cNvSpPr txBox="1"/>
          <p:nvPr/>
        </p:nvSpPr>
        <p:spPr>
          <a:xfrm>
            <a:off x="381000" y="3687524"/>
            <a:ext cx="1447800" cy="1015663"/>
          </a:xfrm>
          <a:prstGeom prst="rect">
            <a:avLst/>
          </a:prstGeom>
          <a:noFill/>
        </p:spPr>
        <p:txBody>
          <a:bodyPr wrap="square" rtlCol="0">
            <a:spAutoFit/>
          </a:bodyPr>
          <a:lstStyle/>
          <a:p>
            <a:pPr algn="ctr"/>
            <a:r>
              <a:rPr lang="en-US" sz="2400" dirty="0" smtClean="0">
                <a:solidFill>
                  <a:schemeClr val="bg2"/>
                </a:solidFill>
              </a:rPr>
              <a:t>Graupel</a:t>
            </a:r>
          </a:p>
          <a:p>
            <a:pPr algn="ctr"/>
            <a:r>
              <a:rPr lang="en-US" dirty="0" smtClean="0">
                <a:solidFill>
                  <a:schemeClr val="bg2"/>
                </a:solidFill>
              </a:rPr>
              <a:t>5.2 km</a:t>
            </a:r>
          </a:p>
          <a:p>
            <a:pPr algn="ctr"/>
            <a:r>
              <a:rPr lang="en-US" dirty="0" smtClean="0">
                <a:solidFill>
                  <a:schemeClr val="bg2"/>
                </a:solidFill>
              </a:rPr>
              <a:t>0.7°C</a:t>
            </a:r>
            <a:endParaRPr lang="en-US" dirty="0">
              <a:solidFill>
                <a:schemeClr val="bg2"/>
              </a:solidFill>
            </a:endParaRPr>
          </a:p>
        </p:txBody>
      </p:sp>
      <p:sp>
        <p:nvSpPr>
          <p:cNvPr id="8" name="TextBox 7"/>
          <p:cNvSpPr txBox="1"/>
          <p:nvPr/>
        </p:nvSpPr>
        <p:spPr>
          <a:xfrm>
            <a:off x="3043672" y="1667278"/>
            <a:ext cx="1905000" cy="1015663"/>
          </a:xfrm>
          <a:prstGeom prst="rect">
            <a:avLst/>
          </a:prstGeom>
          <a:noFill/>
        </p:spPr>
        <p:txBody>
          <a:bodyPr wrap="square" rtlCol="0">
            <a:spAutoFit/>
          </a:bodyPr>
          <a:lstStyle/>
          <a:p>
            <a:pPr algn="ctr"/>
            <a:r>
              <a:rPr lang="en-US" sz="2400" dirty="0" smtClean="0">
                <a:solidFill>
                  <a:schemeClr val="bg2"/>
                </a:solidFill>
              </a:rPr>
              <a:t>Aggregate</a:t>
            </a:r>
          </a:p>
          <a:p>
            <a:pPr algn="ctr"/>
            <a:r>
              <a:rPr lang="en-US" dirty="0" smtClean="0">
                <a:solidFill>
                  <a:schemeClr val="bg2"/>
                </a:solidFill>
              </a:rPr>
              <a:t>4.8 km</a:t>
            </a:r>
          </a:p>
          <a:p>
            <a:pPr algn="ctr"/>
            <a:r>
              <a:rPr lang="en-US" dirty="0" smtClean="0">
                <a:solidFill>
                  <a:schemeClr val="bg2"/>
                </a:solidFill>
              </a:rPr>
              <a:t>1.1°C</a:t>
            </a:r>
            <a:endParaRPr lang="en-US" dirty="0">
              <a:solidFill>
                <a:schemeClr val="bg2"/>
              </a:solidFill>
            </a:endParaRPr>
          </a:p>
        </p:txBody>
      </p:sp>
      <p:sp>
        <p:nvSpPr>
          <p:cNvPr id="9" name="TextBox 8"/>
          <p:cNvSpPr txBox="1"/>
          <p:nvPr/>
        </p:nvSpPr>
        <p:spPr>
          <a:xfrm>
            <a:off x="7162800" y="3122584"/>
            <a:ext cx="1524000" cy="1015663"/>
          </a:xfrm>
          <a:prstGeom prst="rect">
            <a:avLst/>
          </a:prstGeom>
          <a:noFill/>
        </p:spPr>
        <p:txBody>
          <a:bodyPr wrap="square" rtlCol="0">
            <a:spAutoFit/>
          </a:bodyPr>
          <a:lstStyle/>
          <a:p>
            <a:pPr algn="ctr"/>
            <a:r>
              <a:rPr lang="en-US" sz="2400" dirty="0" smtClean="0">
                <a:solidFill>
                  <a:schemeClr val="bg2"/>
                </a:solidFill>
              </a:rPr>
              <a:t>Aggregate</a:t>
            </a:r>
          </a:p>
          <a:p>
            <a:pPr algn="ctr"/>
            <a:r>
              <a:rPr lang="en-US" dirty="0" smtClean="0">
                <a:solidFill>
                  <a:schemeClr val="bg2"/>
                </a:solidFill>
              </a:rPr>
              <a:t>4.9 km</a:t>
            </a:r>
          </a:p>
          <a:p>
            <a:pPr algn="ctr"/>
            <a:r>
              <a:rPr lang="en-US" dirty="0" smtClean="0">
                <a:solidFill>
                  <a:schemeClr val="bg2"/>
                </a:solidFill>
              </a:rPr>
              <a:t>0.2°C</a:t>
            </a:r>
            <a:endParaRPr lang="en-US" dirty="0">
              <a:solidFill>
                <a:schemeClr val="bg2"/>
              </a:solidFill>
            </a:endParaRPr>
          </a:p>
        </p:txBody>
      </p:sp>
      <p:sp>
        <p:nvSpPr>
          <p:cNvPr id="10" name="TextBox 9"/>
          <p:cNvSpPr txBox="1"/>
          <p:nvPr/>
        </p:nvSpPr>
        <p:spPr>
          <a:xfrm>
            <a:off x="1602397" y="999228"/>
            <a:ext cx="6246203" cy="400110"/>
          </a:xfrm>
          <a:prstGeom prst="rect">
            <a:avLst/>
          </a:prstGeom>
          <a:noFill/>
        </p:spPr>
        <p:txBody>
          <a:bodyPr wrap="square" rtlCol="0">
            <a:spAutoFit/>
          </a:bodyPr>
          <a:lstStyle/>
          <a:p>
            <a:r>
              <a:rPr lang="en-US" sz="2000" dirty="0" smtClean="0">
                <a:solidFill>
                  <a:schemeClr val="bg2"/>
                </a:solidFill>
              </a:rPr>
              <a:t>9 January 2005: Thick stratiform, gentle rain, bright band</a:t>
            </a:r>
            <a:endParaRPr lang="en-US" sz="2000" dirty="0">
              <a:solidFill>
                <a:schemeClr val="bg2"/>
              </a:solidFill>
            </a:endParaRPr>
          </a:p>
        </p:txBody>
      </p:sp>
      <p:cxnSp>
        <p:nvCxnSpPr>
          <p:cNvPr id="12" name="Straight Arrow Connector 11"/>
          <p:cNvCxnSpPr/>
          <p:nvPr/>
        </p:nvCxnSpPr>
        <p:spPr>
          <a:xfrm>
            <a:off x="1526197" y="4138247"/>
            <a:ext cx="1066800" cy="14552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95173" y="2432256"/>
            <a:ext cx="762000" cy="78915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413654" y="3315415"/>
            <a:ext cx="901545" cy="29934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49657" y="6444867"/>
            <a:ext cx="1894343" cy="369332"/>
          </a:xfrm>
          <a:prstGeom prst="rect">
            <a:avLst/>
          </a:prstGeom>
          <a:noFill/>
        </p:spPr>
        <p:txBody>
          <a:bodyPr wrap="square" rtlCol="0">
            <a:spAutoFit/>
          </a:bodyPr>
          <a:lstStyle/>
          <a:p>
            <a:r>
              <a:rPr lang="en-US" dirty="0" smtClean="0">
                <a:solidFill>
                  <a:srgbClr val="FDE9B4"/>
                </a:solidFill>
              </a:rPr>
              <a:t>Suzuki et al., 2006</a:t>
            </a:r>
            <a:endParaRPr lang="en-US" dirty="0">
              <a:solidFill>
                <a:srgbClr val="FDE9B4"/>
              </a:solidFill>
            </a:endParaRPr>
          </a:p>
        </p:txBody>
      </p:sp>
    </p:spTree>
    <p:extLst>
      <p:ext uri="{BB962C8B-B14F-4D97-AF65-F5344CB8AC3E}">
        <p14:creationId xmlns:p14="http://schemas.microsoft.com/office/powerpoint/2010/main" val="10004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120120" y="1371600"/>
            <a:ext cx="661761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3027" y="0"/>
            <a:ext cx="9110973"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without</a:t>
            </a:r>
            <a:r>
              <a:rPr lang="en-US" sz="4000" b="1" i="1" dirty="0" smtClean="0">
                <a:solidFill>
                  <a:srgbClr val="FDE9B4"/>
                </a:solidFill>
              </a:rPr>
              <a:t> </a:t>
            </a:r>
            <a:r>
              <a:rPr lang="en-US" sz="4000" dirty="0" smtClean="0">
                <a:solidFill>
                  <a:srgbClr val="FDE9B4"/>
                </a:solidFill>
              </a:rPr>
              <a:t>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25556" y="1535668"/>
            <a:ext cx="1884244"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2" name="TextBox 31"/>
          <p:cNvSpPr txBox="1"/>
          <p:nvPr/>
        </p:nvSpPr>
        <p:spPr>
          <a:xfrm>
            <a:off x="4648200" y="1524000"/>
            <a:ext cx="1884802"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1" name="TextBox 30"/>
          <p:cNvSpPr txBox="1"/>
          <p:nvPr/>
        </p:nvSpPr>
        <p:spPr>
          <a:xfrm>
            <a:off x="2514600" y="1524000"/>
            <a:ext cx="1905000"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28" name="TextBox 27"/>
          <p:cNvSpPr txBox="1"/>
          <p:nvPr/>
        </p:nvSpPr>
        <p:spPr>
          <a:xfrm>
            <a:off x="6976364" y="1334869"/>
            <a:ext cx="1939036"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 </a:t>
            </a:r>
            <a:endParaRPr lang="en-US" dirty="0">
              <a:solidFill>
                <a:srgbClr val="D9D9D9"/>
              </a:solidFill>
            </a:endParaRPr>
          </a:p>
        </p:txBody>
      </p:sp>
      <p:grpSp>
        <p:nvGrpSpPr>
          <p:cNvPr id="4" name="Group 3"/>
          <p:cNvGrpSpPr/>
          <p:nvPr/>
        </p:nvGrpSpPr>
        <p:grpSpPr>
          <a:xfrm>
            <a:off x="336910" y="1964609"/>
            <a:ext cx="1872890" cy="1676400"/>
            <a:chOff x="216760" y="1964609"/>
            <a:chExt cx="1872890" cy="1676400"/>
          </a:xfrm>
        </p:grpSpPr>
        <p:pic>
          <p:nvPicPr>
            <p:cNvPr id="50" name="Picture 49"/>
            <p:cNvPicPr>
              <a:picLocks noChangeAspect="1"/>
            </p:cNvPicPr>
            <p:nvPr/>
          </p:nvPicPr>
          <p:blipFill rotWithShape="1">
            <a:blip r:embed="rId3" cstate="screen">
              <a:extLst>
                <a:ext uri="{28A0092B-C50C-407E-A947-70E740481C1C}">
                  <a14:useLocalDpi xmlns:a14="http://schemas.microsoft.com/office/drawing/2010/main"/>
                </a:ext>
              </a:extLst>
            </a:blip>
            <a:srcRect l="3987" t="4825" r="10196" b="3509"/>
            <a:stretch/>
          </p:blipFill>
          <p:spPr>
            <a:xfrm>
              <a:off x="216760" y="1964609"/>
              <a:ext cx="1872890" cy="1676400"/>
            </a:xfrm>
            <a:prstGeom prst="rect">
              <a:avLst/>
            </a:prstGeom>
          </p:spPr>
        </p:pic>
        <p:cxnSp>
          <p:nvCxnSpPr>
            <p:cNvPr id="38" name="Straight Connector 37"/>
            <p:cNvCxnSpPr/>
            <p:nvPr/>
          </p:nvCxnSpPr>
          <p:spPr>
            <a:xfrm flipV="1">
              <a:off x="558800" y="29083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514600" y="1960186"/>
            <a:ext cx="1905000" cy="1676400"/>
            <a:chOff x="2438400" y="1960186"/>
            <a:chExt cx="1905000" cy="1676400"/>
          </a:xfrm>
        </p:grpSpPr>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3340" t="4693" r="7725" b="3639"/>
            <a:stretch/>
          </p:blipFill>
          <p:spPr>
            <a:xfrm>
              <a:off x="2438400" y="1960186"/>
              <a:ext cx="1905000" cy="1676400"/>
            </a:xfrm>
            <a:prstGeom prst="rect">
              <a:avLst/>
            </a:prstGeom>
          </p:spPr>
        </p:pic>
        <p:cxnSp>
          <p:nvCxnSpPr>
            <p:cNvPr id="39" name="Straight Connector 38"/>
            <p:cNvCxnSpPr/>
            <p:nvPr/>
          </p:nvCxnSpPr>
          <p:spPr>
            <a:xfrm flipV="1">
              <a:off x="2836628" y="29210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81762" y="1961444"/>
            <a:ext cx="1871438" cy="1676400"/>
            <a:chOff x="4648200" y="1961444"/>
            <a:chExt cx="1871438" cy="1676400"/>
          </a:xfrm>
        </p:grpSpPr>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l="4098" t="4561" r="9619" b="3771"/>
            <a:stretch/>
          </p:blipFill>
          <p:spPr>
            <a:xfrm>
              <a:off x="4648200" y="1961444"/>
              <a:ext cx="1871438" cy="1676400"/>
            </a:xfrm>
            <a:prstGeom prst="rect">
              <a:avLst/>
            </a:prstGeom>
          </p:spPr>
        </p:pic>
        <p:cxnSp>
          <p:nvCxnSpPr>
            <p:cNvPr id="40" name="Straight Connector 39"/>
            <p:cNvCxnSpPr/>
            <p:nvPr/>
          </p:nvCxnSpPr>
          <p:spPr>
            <a:xfrm flipV="1">
              <a:off x="5012140" y="2913944"/>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7018638" y="1956486"/>
            <a:ext cx="1896762" cy="1701114"/>
            <a:chOff x="7018638" y="1956486"/>
            <a:chExt cx="1896762" cy="1701114"/>
          </a:xfrm>
        </p:grpSpPr>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l="3114" t="3736" r="9976" b="3246"/>
            <a:stretch/>
          </p:blipFill>
          <p:spPr>
            <a:xfrm>
              <a:off x="7018638" y="1956486"/>
              <a:ext cx="1896762" cy="1701114"/>
            </a:xfrm>
            <a:prstGeom prst="rect">
              <a:avLst/>
            </a:prstGeom>
          </p:spPr>
        </p:pic>
        <p:cxnSp>
          <p:nvCxnSpPr>
            <p:cNvPr id="41" name="Straight Connector 40"/>
            <p:cNvCxnSpPr/>
            <p:nvPr/>
          </p:nvCxnSpPr>
          <p:spPr>
            <a:xfrm flipV="1">
              <a:off x="7391400" y="28998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2" name="Rounded Rectangle 61"/>
          <p:cNvSpPr/>
          <p:nvPr/>
        </p:nvSpPr>
        <p:spPr>
          <a:xfrm>
            <a:off x="120120" y="4191000"/>
            <a:ext cx="2160372"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2412694" y="4191000"/>
            <a:ext cx="6621138"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2937" y="4202668"/>
            <a:ext cx="188784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604572" y="4202668"/>
            <a:ext cx="1882093"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804140" y="4202668"/>
            <a:ext cx="1887294"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76364" y="4202668"/>
            <a:ext cx="2015236"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8" name="Group 7"/>
          <p:cNvGrpSpPr/>
          <p:nvPr/>
        </p:nvGrpSpPr>
        <p:grpSpPr>
          <a:xfrm>
            <a:off x="232937" y="4572000"/>
            <a:ext cx="1887847" cy="1676400"/>
            <a:chOff x="232937" y="4407932"/>
            <a:chExt cx="1887847" cy="1676400"/>
          </a:xfrm>
        </p:grpSpPr>
        <p:pic>
          <p:nvPicPr>
            <p:cNvPr id="46" name="Picture 45"/>
            <p:cNvPicPr>
              <a:picLocks noChangeAspect="1"/>
            </p:cNvPicPr>
            <p:nvPr/>
          </p:nvPicPr>
          <p:blipFill rotWithShape="1">
            <a:blip r:embed="rId7" cstate="screen">
              <a:extLst>
                <a:ext uri="{28A0092B-C50C-407E-A947-70E740481C1C}">
                  <a14:useLocalDpi xmlns:a14="http://schemas.microsoft.com/office/drawing/2010/main"/>
                </a:ext>
              </a:extLst>
            </a:blip>
            <a:srcRect l="3557" t="4301" r="9404" b="4033"/>
            <a:stretch/>
          </p:blipFill>
          <p:spPr>
            <a:xfrm>
              <a:off x="232937" y="4407932"/>
              <a:ext cx="1887847" cy="1676400"/>
            </a:xfrm>
            <a:prstGeom prst="rect">
              <a:avLst/>
            </a:prstGeom>
          </p:spPr>
        </p:pic>
        <p:cxnSp>
          <p:nvCxnSpPr>
            <p:cNvPr id="42" name="Straight Connector 41"/>
            <p:cNvCxnSpPr/>
            <p:nvPr/>
          </p:nvCxnSpPr>
          <p:spPr>
            <a:xfrm flipV="1">
              <a:off x="635000" y="5346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69756" y="4572000"/>
            <a:ext cx="1891227" cy="1676400"/>
            <a:chOff x="2593556" y="4419600"/>
            <a:chExt cx="1891227" cy="1676400"/>
          </a:xfrm>
        </p:grpSpPr>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l="3082" t="4169" r="9723" b="4165"/>
            <a:stretch/>
          </p:blipFill>
          <p:spPr>
            <a:xfrm>
              <a:off x="2593556" y="4419600"/>
              <a:ext cx="1891227" cy="1676400"/>
            </a:xfrm>
            <a:prstGeom prst="rect">
              <a:avLst/>
            </a:prstGeom>
          </p:spPr>
        </p:pic>
        <p:cxnSp>
          <p:nvCxnSpPr>
            <p:cNvPr id="43" name="Straight Connector 42"/>
            <p:cNvCxnSpPr/>
            <p:nvPr/>
          </p:nvCxnSpPr>
          <p:spPr>
            <a:xfrm flipV="1">
              <a:off x="3012452" y="53678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806200" y="4572000"/>
            <a:ext cx="1899400" cy="1676400"/>
            <a:chOff x="4804140" y="4419600"/>
            <a:chExt cx="1899400" cy="1676400"/>
          </a:xfrm>
        </p:grpSpPr>
        <p:pic>
          <p:nvPicPr>
            <p:cNvPr id="44" name="Picture 43"/>
            <p:cNvPicPr>
              <a:picLocks noChangeAspect="1"/>
            </p:cNvPicPr>
            <p:nvPr/>
          </p:nvPicPr>
          <p:blipFill rotWithShape="1">
            <a:blip r:embed="rId9" cstate="screen">
              <a:extLst>
                <a:ext uri="{28A0092B-C50C-407E-A947-70E740481C1C}">
                  <a14:useLocalDpi xmlns:a14="http://schemas.microsoft.com/office/drawing/2010/main"/>
                </a:ext>
              </a:extLst>
            </a:blip>
            <a:srcRect l="3078" t="4038" r="9350" b="4296"/>
            <a:stretch/>
          </p:blipFill>
          <p:spPr>
            <a:xfrm>
              <a:off x="4804140" y="4419600"/>
              <a:ext cx="1899400" cy="1676400"/>
            </a:xfrm>
            <a:prstGeom prst="rect">
              <a:avLst/>
            </a:prstGeom>
          </p:spPr>
        </p:pic>
        <p:cxnSp>
          <p:nvCxnSpPr>
            <p:cNvPr id="53" name="Straight Connector 52"/>
            <p:cNvCxnSpPr/>
            <p:nvPr/>
          </p:nvCxnSpPr>
          <p:spPr>
            <a:xfrm flipV="1">
              <a:off x="5181600" y="53805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958248" y="4572000"/>
            <a:ext cx="1880952" cy="1676400"/>
            <a:chOff x="6976364" y="4419600"/>
            <a:chExt cx="1880952" cy="1676400"/>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l="3445" t="3907" r="10369" b="4427"/>
            <a:stretch/>
          </p:blipFill>
          <p:spPr>
            <a:xfrm>
              <a:off x="6976364" y="4419600"/>
              <a:ext cx="1880952" cy="1676400"/>
            </a:xfrm>
            <a:prstGeom prst="rect">
              <a:avLst/>
            </a:prstGeom>
          </p:spPr>
        </p:pic>
        <p:cxnSp>
          <p:nvCxnSpPr>
            <p:cNvPr id="54" name="Straight Connector 53"/>
            <p:cNvCxnSpPr/>
            <p:nvPr/>
          </p:nvCxnSpPr>
          <p:spPr>
            <a:xfrm flipV="1">
              <a:off x="7367991" y="53721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1" name="TextBox 50"/>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3304820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2" y="76200"/>
            <a:ext cx="9144000" cy="1143000"/>
          </a:xfrm>
        </p:spPr>
        <p:txBody>
          <a:bodyPr>
            <a:normAutofit/>
          </a:bodyPr>
          <a:lstStyle/>
          <a:p>
            <a:r>
              <a:rPr lang="en-US" sz="5400" b="1" dirty="0" smtClean="0">
                <a:solidFill>
                  <a:srgbClr val="FDE9B4"/>
                </a:solidFill>
              </a:rPr>
              <a:t>Outline</a:t>
            </a:r>
            <a:endParaRPr lang="en-US" sz="5400" b="1" dirty="0">
              <a:solidFill>
                <a:srgbClr val="FDE9B4"/>
              </a:solidFill>
            </a:endParaRPr>
          </a:p>
        </p:txBody>
      </p:sp>
      <p:sp>
        <p:nvSpPr>
          <p:cNvPr id="10" name="Title 1"/>
          <p:cNvSpPr txBox="1">
            <a:spLocks/>
          </p:cNvSpPr>
          <p:nvPr/>
        </p:nvSpPr>
        <p:spPr>
          <a:xfrm>
            <a:off x="228600" y="1524000"/>
            <a:ext cx="4343400" cy="441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Introduction &amp; Motivation</a:t>
            </a:r>
          </a:p>
          <a:p>
            <a:pPr lvl="1"/>
            <a:r>
              <a:rPr lang="en-US" sz="2000" dirty="0" smtClean="0">
                <a:solidFill>
                  <a:srgbClr val="D9D9D9"/>
                </a:solidFill>
              </a:rPr>
              <a:t>Mesoscale </a:t>
            </a:r>
            <a:r>
              <a:rPr lang="en-US" sz="2000" dirty="0">
                <a:solidFill>
                  <a:srgbClr val="D9D9D9"/>
                </a:solidFill>
              </a:rPr>
              <a:t>c</a:t>
            </a:r>
            <a:r>
              <a:rPr lang="en-US" sz="2000" dirty="0" smtClean="0">
                <a:solidFill>
                  <a:srgbClr val="D9D9D9"/>
                </a:solidFill>
              </a:rPr>
              <a:t>onvective </a:t>
            </a:r>
            <a:r>
              <a:rPr lang="en-US" sz="2000" dirty="0">
                <a:solidFill>
                  <a:srgbClr val="D9D9D9"/>
                </a:solidFill>
              </a:rPr>
              <a:t>s</a:t>
            </a:r>
            <a:r>
              <a:rPr lang="en-US" sz="2000" dirty="0" smtClean="0">
                <a:solidFill>
                  <a:srgbClr val="D9D9D9"/>
                </a:solidFill>
              </a:rPr>
              <a:t>ystems</a:t>
            </a:r>
          </a:p>
          <a:p>
            <a:pPr lvl="1"/>
            <a:r>
              <a:rPr lang="en-US" sz="2000" dirty="0" smtClean="0">
                <a:solidFill>
                  <a:srgbClr val="D9D9D9"/>
                </a:solidFill>
              </a:rPr>
              <a:t>Dual polarimetric radar</a:t>
            </a:r>
          </a:p>
          <a:p>
            <a:pPr lvl="1"/>
            <a:r>
              <a:rPr lang="en-US" sz="2000" dirty="0" smtClean="0">
                <a:solidFill>
                  <a:srgbClr val="D9D9D9"/>
                </a:solidFill>
              </a:rPr>
              <a:t>Particle identification algorithm</a:t>
            </a:r>
          </a:p>
          <a:p>
            <a:r>
              <a:rPr lang="en-US" sz="2400" dirty="0" smtClean="0">
                <a:solidFill>
                  <a:srgbClr val="D9D9D9"/>
                </a:solidFill>
              </a:rPr>
              <a:t>Compositing methodology</a:t>
            </a:r>
          </a:p>
          <a:p>
            <a:r>
              <a:rPr lang="en-US" sz="2400" dirty="0" smtClean="0">
                <a:solidFill>
                  <a:srgbClr val="D9D9D9"/>
                </a:solidFill>
              </a:rPr>
              <a:t>Results</a:t>
            </a:r>
          </a:p>
          <a:p>
            <a:pPr lvl="1"/>
            <a:r>
              <a:rPr lang="en-US" sz="2000" dirty="0" smtClean="0">
                <a:solidFill>
                  <a:srgbClr val="D9D9D9"/>
                </a:solidFill>
              </a:rPr>
              <a:t>Convective inflow</a:t>
            </a:r>
          </a:p>
          <a:p>
            <a:pPr lvl="1"/>
            <a:r>
              <a:rPr lang="en-US" sz="2000" dirty="0" smtClean="0">
                <a:solidFill>
                  <a:srgbClr val="D9D9D9"/>
                </a:solidFill>
              </a:rPr>
              <a:t>Stratiform mid-level inflow</a:t>
            </a:r>
          </a:p>
          <a:p>
            <a:r>
              <a:rPr lang="en-US" sz="2400" dirty="0" smtClean="0">
                <a:solidFill>
                  <a:srgbClr val="D9D9D9"/>
                </a:solidFill>
              </a:rPr>
              <a:t>Conclusions</a:t>
            </a:r>
          </a:p>
          <a:p>
            <a:r>
              <a:rPr lang="en-US" sz="2400" dirty="0" smtClean="0">
                <a:solidFill>
                  <a:srgbClr val="D9D9D9"/>
                </a:solidFill>
              </a:rPr>
              <a:t>Future Work</a:t>
            </a:r>
          </a:p>
          <a:p>
            <a:pPr lvl="1"/>
            <a:endParaRPr lang="en-US" sz="2000" dirty="0" smtClean="0">
              <a:solidFill>
                <a:srgbClr val="D9D9D9"/>
              </a:solidFill>
            </a:endParaRPr>
          </a:p>
        </p:txBody>
      </p:sp>
      <p:pic>
        <p:nvPicPr>
          <p:cNvPr id="3" name="Picture 2" descr="DSCN06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057400"/>
            <a:ext cx="4064000" cy="304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58653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109251" y="4191000"/>
            <a:ext cx="2195138"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a:off x="130366" y="1371600"/>
            <a:ext cx="658623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p:cNvSpPr/>
          <p:nvPr/>
        </p:nvSpPr>
        <p:spPr>
          <a:xfrm>
            <a:off x="2438400" y="4191000"/>
            <a:ext cx="6587601"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0" y="30624"/>
            <a:ext cx="9140031"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a:t>
            </a:r>
            <a:r>
              <a:rPr lang="en-US" sz="4000" dirty="0" smtClean="0">
                <a:solidFill>
                  <a:srgbClr val="FDE9B4"/>
                </a:solidFill>
              </a:rPr>
              <a:t> 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04800" y="1535668"/>
            <a:ext cx="1894469"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1" name="TextBox 30"/>
          <p:cNvSpPr txBox="1"/>
          <p:nvPr/>
        </p:nvSpPr>
        <p:spPr>
          <a:xfrm>
            <a:off x="2539867" y="1524000"/>
            <a:ext cx="1879733"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32" name="TextBox 31"/>
          <p:cNvSpPr txBox="1"/>
          <p:nvPr/>
        </p:nvSpPr>
        <p:spPr>
          <a:xfrm>
            <a:off x="4634629" y="1524000"/>
            <a:ext cx="1916238"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28" name="TextBox 27"/>
          <p:cNvSpPr txBox="1"/>
          <p:nvPr/>
        </p:nvSpPr>
        <p:spPr>
          <a:xfrm>
            <a:off x="7013363" y="1371600"/>
            <a:ext cx="1894002"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a:t>
            </a:r>
            <a:endParaRPr lang="en-US" dirty="0">
              <a:solidFill>
                <a:srgbClr val="D9D9D9"/>
              </a:solidFill>
            </a:endParaRPr>
          </a:p>
        </p:txBody>
      </p:sp>
      <p:grpSp>
        <p:nvGrpSpPr>
          <p:cNvPr id="9" name="Group 8"/>
          <p:cNvGrpSpPr/>
          <p:nvPr/>
        </p:nvGrpSpPr>
        <p:grpSpPr>
          <a:xfrm>
            <a:off x="327660" y="1981200"/>
            <a:ext cx="1882140" cy="1676400"/>
            <a:chOff x="263789" y="2057400"/>
            <a:chExt cx="1882140" cy="1676400"/>
          </a:xfrm>
        </p:grpSpPr>
        <p:pic>
          <p:nvPicPr>
            <p:cNvPr id="43" name="Picture 42"/>
            <p:cNvPicPr>
              <a:picLocks noChangeAspect="1"/>
            </p:cNvPicPr>
            <p:nvPr/>
          </p:nvPicPr>
          <p:blipFill rotWithShape="1">
            <a:blip r:embed="rId3" cstate="screen">
              <a:extLst>
                <a:ext uri="{28A0092B-C50C-407E-A947-70E740481C1C}">
                  <a14:useLocalDpi xmlns:a14="http://schemas.microsoft.com/office/drawing/2010/main"/>
                </a:ext>
              </a:extLst>
            </a:blip>
            <a:srcRect l="3563" t="4825" r="10196" b="3509"/>
            <a:stretch/>
          </p:blipFill>
          <p:spPr>
            <a:xfrm>
              <a:off x="263789" y="2057400"/>
              <a:ext cx="1882140" cy="1676400"/>
            </a:xfrm>
            <a:prstGeom prst="rect">
              <a:avLst/>
            </a:prstGeom>
          </p:spPr>
        </p:pic>
        <p:cxnSp>
          <p:nvCxnSpPr>
            <p:cNvPr id="8" name="Straight Connector 7"/>
            <p:cNvCxnSpPr/>
            <p:nvPr/>
          </p:nvCxnSpPr>
          <p:spPr>
            <a:xfrm flipV="1">
              <a:off x="609600" y="300995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2539868" y="1981200"/>
            <a:ext cx="1879732" cy="1676400"/>
            <a:chOff x="2480201" y="2045578"/>
            <a:chExt cx="1879732" cy="1676400"/>
          </a:xfrm>
        </p:grpSpPr>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l="3564" t="4693" r="10307" b="3639"/>
            <a:stretch/>
          </p:blipFill>
          <p:spPr>
            <a:xfrm>
              <a:off x="2480201" y="2045578"/>
              <a:ext cx="1879732" cy="1676400"/>
            </a:xfrm>
            <a:prstGeom prst="rect">
              <a:avLst/>
            </a:prstGeom>
          </p:spPr>
        </p:pic>
        <p:cxnSp>
          <p:nvCxnSpPr>
            <p:cNvPr id="27" name="Straight Connector 26"/>
            <p:cNvCxnSpPr/>
            <p:nvPr/>
          </p:nvCxnSpPr>
          <p:spPr>
            <a:xfrm flipV="1">
              <a:off x="2819400" y="29972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648200" y="1981200"/>
            <a:ext cx="1905000" cy="1676400"/>
            <a:chOff x="4651162" y="2057400"/>
            <a:chExt cx="1905000" cy="1676400"/>
          </a:xfrm>
        </p:grpSpPr>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l="3228" t="4561" r="7837" b="3771"/>
            <a:stretch/>
          </p:blipFill>
          <p:spPr>
            <a:xfrm>
              <a:off x="4651162" y="2057400"/>
              <a:ext cx="1905000" cy="1676400"/>
            </a:xfrm>
            <a:prstGeom prst="rect">
              <a:avLst/>
            </a:prstGeom>
          </p:spPr>
        </p:pic>
        <p:cxnSp>
          <p:nvCxnSpPr>
            <p:cNvPr id="35" name="Straight Connector 34"/>
            <p:cNvCxnSpPr/>
            <p:nvPr/>
          </p:nvCxnSpPr>
          <p:spPr>
            <a:xfrm flipV="1">
              <a:off x="5029200" y="30310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7013362" y="1981200"/>
            <a:ext cx="1894002" cy="1676400"/>
            <a:chOff x="7013362" y="2057400"/>
            <a:chExt cx="1894002" cy="1676400"/>
          </a:xfrm>
        </p:grpSpPr>
        <p:pic>
          <p:nvPicPr>
            <p:cNvPr id="47" name="Picture 46"/>
            <p:cNvPicPr>
              <a:picLocks noChangeAspect="1"/>
            </p:cNvPicPr>
            <p:nvPr/>
          </p:nvPicPr>
          <p:blipFill rotWithShape="1">
            <a:blip r:embed="rId6" cstate="screen">
              <a:extLst>
                <a:ext uri="{28A0092B-C50C-407E-A947-70E740481C1C}">
                  <a14:useLocalDpi xmlns:a14="http://schemas.microsoft.com/office/drawing/2010/main"/>
                </a:ext>
              </a:extLst>
            </a:blip>
            <a:srcRect l="3239" t="5087" r="9976" b="3246"/>
            <a:stretch/>
          </p:blipFill>
          <p:spPr>
            <a:xfrm>
              <a:off x="7013362" y="2057400"/>
              <a:ext cx="1894002" cy="1676400"/>
            </a:xfrm>
            <a:prstGeom prst="rect">
              <a:avLst/>
            </a:prstGeom>
          </p:spPr>
        </p:pic>
        <p:cxnSp>
          <p:nvCxnSpPr>
            <p:cNvPr id="36" name="Straight Connector 35"/>
            <p:cNvCxnSpPr/>
            <p:nvPr/>
          </p:nvCxnSpPr>
          <p:spPr>
            <a:xfrm flipV="1">
              <a:off x="7391400" y="30141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251460" y="4202668"/>
            <a:ext cx="1894469"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590800" y="4202668"/>
            <a:ext cx="1905000"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724400" y="4182870"/>
            <a:ext cx="1905000"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34200" y="4202668"/>
            <a:ext cx="1881591"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13" name="Group 12"/>
          <p:cNvGrpSpPr/>
          <p:nvPr/>
        </p:nvGrpSpPr>
        <p:grpSpPr>
          <a:xfrm>
            <a:off x="251460" y="4572000"/>
            <a:ext cx="1882140" cy="1676400"/>
            <a:chOff x="251460" y="4508237"/>
            <a:chExt cx="1882140" cy="1676400"/>
          </a:xfrm>
        </p:grpSpPr>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l="3123" t="4301" r="10636" b="4033"/>
            <a:stretch/>
          </p:blipFill>
          <p:spPr>
            <a:xfrm>
              <a:off x="251460" y="4508237"/>
              <a:ext cx="1882140" cy="1676400"/>
            </a:xfrm>
            <a:prstGeom prst="rect">
              <a:avLst/>
            </a:prstGeom>
          </p:spPr>
        </p:pic>
        <p:cxnSp>
          <p:nvCxnSpPr>
            <p:cNvPr id="37" name="Straight Connector 36"/>
            <p:cNvCxnSpPr/>
            <p:nvPr/>
          </p:nvCxnSpPr>
          <p:spPr>
            <a:xfrm flipV="1">
              <a:off x="609600" y="5473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2667000" y="4572000"/>
            <a:ext cx="1905000" cy="1676400"/>
            <a:chOff x="2590800" y="4494037"/>
            <a:chExt cx="1905000" cy="1676400"/>
          </a:xfrm>
        </p:grpSpPr>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l="2892" t="4169" r="8173" b="4165"/>
            <a:stretch/>
          </p:blipFill>
          <p:spPr>
            <a:xfrm>
              <a:off x="2590800" y="4494037"/>
              <a:ext cx="1905000" cy="1676400"/>
            </a:xfrm>
            <a:prstGeom prst="rect">
              <a:avLst/>
            </a:prstGeom>
          </p:spPr>
        </p:pic>
        <p:cxnSp>
          <p:nvCxnSpPr>
            <p:cNvPr id="39" name="Straight Connector 38"/>
            <p:cNvCxnSpPr/>
            <p:nvPr/>
          </p:nvCxnSpPr>
          <p:spPr>
            <a:xfrm flipV="1">
              <a:off x="2971800" y="54694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800600" y="4572000"/>
            <a:ext cx="1905000" cy="1676400"/>
            <a:chOff x="4800600" y="4494037"/>
            <a:chExt cx="1905000" cy="1676400"/>
          </a:xfrm>
        </p:grpSpPr>
        <p:pic>
          <p:nvPicPr>
            <p:cNvPr id="4" name="Picture 3"/>
            <p:cNvPicPr>
              <a:picLocks noChangeAspect="1"/>
            </p:cNvPicPr>
            <p:nvPr/>
          </p:nvPicPr>
          <p:blipFill rotWithShape="1">
            <a:blip r:embed="rId9" cstate="screen">
              <a:extLst>
                <a:ext uri="{28A0092B-C50C-407E-A947-70E740481C1C}">
                  <a14:useLocalDpi xmlns:a14="http://schemas.microsoft.com/office/drawing/2010/main"/>
                </a:ext>
              </a:extLst>
            </a:blip>
            <a:srcRect l="2780" t="4038" r="8285" b="4296"/>
            <a:stretch/>
          </p:blipFill>
          <p:spPr>
            <a:xfrm>
              <a:off x="4800600" y="4494037"/>
              <a:ext cx="1905000" cy="1676400"/>
            </a:xfrm>
            <a:prstGeom prst="rect">
              <a:avLst/>
            </a:prstGeom>
          </p:spPr>
        </p:pic>
        <p:cxnSp>
          <p:nvCxnSpPr>
            <p:cNvPr id="40" name="Straight Connector 39"/>
            <p:cNvCxnSpPr/>
            <p:nvPr/>
          </p:nvCxnSpPr>
          <p:spPr>
            <a:xfrm flipV="1">
              <a:off x="5181600" y="54694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6934200" y="4572000"/>
            <a:ext cx="1873738" cy="1676400"/>
            <a:chOff x="6965462" y="4508237"/>
            <a:chExt cx="1873738" cy="1676400"/>
          </a:xfrm>
        </p:grpSpPr>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l="3178" t="3907" r="10967" b="4427"/>
            <a:stretch/>
          </p:blipFill>
          <p:spPr>
            <a:xfrm>
              <a:off x="6965462" y="4508237"/>
              <a:ext cx="1873738" cy="1676400"/>
            </a:xfrm>
            <a:prstGeom prst="rect">
              <a:avLst/>
            </a:prstGeom>
          </p:spPr>
        </p:pic>
        <p:cxnSp>
          <p:nvCxnSpPr>
            <p:cNvPr id="41" name="Straight Connector 40"/>
            <p:cNvCxnSpPr/>
            <p:nvPr/>
          </p:nvCxnSpPr>
          <p:spPr>
            <a:xfrm flipV="1">
              <a:off x="7315200" y="54864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44" name="TextBox 43"/>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126297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295400"/>
            <a:ext cx="7673166" cy="48768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2773211" y="3105531"/>
            <a:ext cx="5058111" cy="1588845"/>
            <a:chOff x="2144073" y="2783319"/>
            <a:chExt cx="5058111" cy="1588845"/>
          </a:xfrm>
        </p:grpSpPr>
        <p:pic>
          <p:nvPicPr>
            <p:cNvPr id="76" name="Picture 7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4073" y="2783319"/>
              <a:ext cx="5058111" cy="1588845"/>
            </a:xfrm>
            <a:prstGeom prst="rect">
              <a:avLst/>
            </a:prstGeom>
          </p:spPr>
        </p:pic>
        <p:sp>
          <p:nvSpPr>
            <p:cNvPr id="77" name="Rectangle 76"/>
            <p:cNvSpPr/>
            <p:nvPr/>
          </p:nvSpPr>
          <p:spPr>
            <a:xfrm>
              <a:off x="2864773" y="2819400"/>
              <a:ext cx="452152"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676904" y="3301253"/>
              <a:ext cx="226076"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486400" y="3913513"/>
              <a:ext cx="304800" cy="201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355026" y="4068774"/>
              <a:ext cx="454974"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2781845" y="2930085"/>
              <a:ext cx="573181" cy="50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14600" y="3429000"/>
              <a:ext cx="573181" cy="50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295922" y="4267200"/>
              <a:ext cx="5798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486399" y="3940002"/>
              <a:ext cx="289919" cy="1747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50" name="Oval 49"/>
          <p:cNvSpPr/>
          <p:nvPr/>
        </p:nvSpPr>
        <p:spPr>
          <a:xfrm>
            <a:off x="2070625" y="3669047"/>
            <a:ext cx="3278710" cy="1119610"/>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77338" y="3673081"/>
            <a:ext cx="637484" cy="1057526"/>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936402" y="4021996"/>
            <a:ext cx="1855840" cy="369332"/>
          </a:xfrm>
          <a:prstGeom prst="rect">
            <a:avLst/>
          </a:prstGeom>
          <a:noFill/>
        </p:spPr>
        <p:txBody>
          <a:bodyPr wrap="square" rtlCol="0">
            <a:spAutoFit/>
          </a:bodyPr>
          <a:lstStyle/>
          <a:p>
            <a:r>
              <a:rPr lang="en-US" dirty="0" smtClean="0"/>
              <a:t>Light Rain</a:t>
            </a:r>
            <a:endParaRPr lang="en-US" dirty="0"/>
          </a:p>
        </p:txBody>
      </p:sp>
      <p:sp>
        <p:nvSpPr>
          <p:cNvPr id="53" name="TextBox 52"/>
          <p:cNvSpPr txBox="1"/>
          <p:nvPr/>
        </p:nvSpPr>
        <p:spPr>
          <a:xfrm>
            <a:off x="1967113" y="4964504"/>
            <a:ext cx="2880922" cy="369332"/>
          </a:xfrm>
          <a:prstGeom prst="rect">
            <a:avLst/>
          </a:prstGeom>
          <a:noFill/>
          <a:ln w="38100">
            <a:solidFill>
              <a:srgbClr val="00FF80"/>
            </a:solidFill>
          </a:ln>
        </p:spPr>
        <p:txBody>
          <a:bodyPr wrap="square" rtlCol="0">
            <a:spAutoFit/>
          </a:bodyPr>
          <a:lstStyle/>
          <a:p>
            <a:pPr algn="ctr"/>
            <a:r>
              <a:rPr lang="en-US" dirty="0" smtClean="0"/>
              <a:t>Graupel / Rimed Aggregates</a:t>
            </a:r>
            <a:endParaRPr lang="en-US" dirty="0"/>
          </a:p>
        </p:txBody>
      </p:sp>
      <p:sp>
        <p:nvSpPr>
          <p:cNvPr id="54" name="TextBox 53"/>
          <p:cNvSpPr txBox="1"/>
          <p:nvPr/>
        </p:nvSpPr>
        <p:spPr>
          <a:xfrm>
            <a:off x="3493910" y="5504033"/>
            <a:ext cx="1700055" cy="369332"/>
          </a:xfrm>
          <a:prstGeom prst="rect">
            <a:avLst/>
          </a:prstGeom>
          <a:noFill/>
          <a:ln w="38100">
            <a:solidFill>
              <a:schemeClr val="accent1"/>
            </a:solidFill>
          </a:ln>
        </p:spPr>
        <p:txBody>
          <a:bodyPr wrap="square" rtlCol="0">
            <a:spAutoFit/>
          </a:bodyPr>
          <a:lstStyle/>
          <a:p>
            <a:pPr algn="ctr"/>
            <a:r>
              <a:rPr lang="en-US" dirty="0" smtClean="0"/>
              <a:t>Wet Aggregates</a:t>
            </a:r>
            <a:endParaRPr lang="en-US" dirty="0"/>
          </a:p>
        </p:txBody>
      </p:sp>
      <p:sp>
        <p:nvSpPr>
          <p:cNvPr id="55" name="TextBox 54"/>
          <p:cNvSpPr txBox="1"/>
          <p:nvPr/>
        </p:nvSpPr>
        <p:spPr>
          <a:xfrm>
            <a:off x="866164" y="1439179"/>
            <a:ext cx="1337758" cy="646331"/>
          </a:xfrm>
          <a:prstGeom prst="rect">
            <a:avLst/>
          </a:prstGeom>
          <a:noFill/>
          <a:ln w="38100">
            <a:solidFill>
              <a:srgbClr val="7030A0"/>
            </a:solidFill>
          </a:ln>
        </p:spPr>
        <p:txBody>
          <a:bodyPr wrap="square" rtlCol="0">
            <a:spAutoFit/>
          </a:bodyPr>
          <a:lstStyle/>
          <a:p>
            <a:r>
              <a:rPr lang="en-US" dirty="0" smtClean="0"/>
              <a:t>Horizontally Oriented Ice</a:t>
            </a:r>
            <a:endParaRPr lang="en-US" dirty="0"/>
          </a:p>
        </p:txBody>
      </p:sp>
      <p:cxnSp>
        <p:nvCxnSpPr>
          <p:cNvPr id="56" name="Straight Connector 55"/>
          <p:cNvCxnSpPr/>
          <p:nvPr/>
        </p:nvCxnSpPr>
        <p:spPr>
          <a:xfrm flipV="1">
            <a:off x="5201139" y="3425555"/>
            <a:ext cx="0" cy="2292986"/>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2401749" y="1818631"/>
            <a:ext cx="3987434" cy="1258309"/>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29339" y="2989212"/>
            <a:ext cx="4031158" cy="657830"/>
          </a:xfrm>
          <a:prstGeom prst="ellipse">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657685" y="2968300"/>
            <a:ext cx="2229253" cy="369332"/>
          </a:xfrm>
          <a:prstGeom prst="rect">
            <a:avLst/>
          </a:prstGeom>
          <a:noFill/>
          <a:ln w="38100">
            <a:noFill/>
          </a:ln>
        </p:spPr>
        <p:txBody>
          <a:bodyPr wrap="square" rtlCol="0">
            <a:spAutoFit/>
          </a:bodyPr>
          <a:lstStyle/>
          <a:p>
            <a:r>
              <a:rPr lang="en-US" dirty="0" smtClean="0"/>
              <a:t>Dry Aggregates</a:t>
            </a:r>
            <a:endParaRPr lang="en-US" dirty="0"/>
          </a:p>
        </p:txBody>
      </p:sp>
      <p:sp>
        <p:nvSpPr>
          <p:cNvPr id="60" name="Oval 59"/>
          <p:cNvSpPr/>
          <p:nvPr/>
        </p:nvSpPr>
        <p:spPr>
          <a:xfrm>
            <a:off x="3600938" y="3370212"/>
            <a:ext cx="2583358" cy="320468"/>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9890091">
            <a:off x="1146479" y="2656509"/>
            <a:ext cx="1527874" cy="742255"/>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403143">
            <a:off x="2626220" y="2864908"/>
            <a:ext cx="1104876" cy="199833"/>
          </a:xfrm>
          <a:prstGeom prst="ellipse">
            <a:avLst/>
          </a:prstGeom>
          <a:solidFill>
            <a:srgbClr val="7030A0">
              <a:alpha val="5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H="1" flipV="1">
            <a:off x="2203922" y="2081311"/>
            <a:ext cx="717555" cy="75175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3600938" y="2158454"/>
            <a:ext cx="2361659" cy="369332"/>
          </a:xfrm>
          <a:prstGeom prst="rect">
            <a:avLst/>
          </a:prstGeom>
          <a:noFill/>
        </p:spPr>
        <p:txBody>
          <a:bodyPr wrap="square" rtlCol="0">
            <a:spAutoFit/>
          </a:bodyPr>
          <a:lstStyle/>
          <a:p>
            <a:r>
              <a:rPr lang="en-US" dirty="0" smtClean="0"/>
              <a:t>Small Ice Crystals</a:t>
            </a:r>
            <a:endParaRPr lang="en-US" dirty="0"/>
          </a:p>
        </p:txBody>
      </p:sp>
      <p:sp>
        <p:nvSpPr>
          <p:cNvPr id="65" name="Oval 64"/>
          <p:cNvSpPr/>
          <p:nvPr/>
        </p:nvSpPr>
        <p:spPr>
          <a:xfrm>
            <a:off x="4286738" y="3365936"/>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flipV="1">
            <a:off x="4820138" y="3391878"/>
            <a:ext cx="0" cy="1609222"/>
          </a:xfrm>
          <a:prstGeom prst="line">
            <a:avLst/>
          </a:prstGeom>
          <a:ln w="38100">
            <a:solidFill>
              <a:srgbClr val="00FF80"/>
            </a:solidFill>
          </a:ln>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rot="1773124">
            <a:off x="6704939" y="2991522"/>
            <a:ext cx="1611723" cy="905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2023556" y="3492145"/>
            <a:ext cx="5196195" cy="1"/>
          </a:xfrm>
          <a:prstGeom prst="line">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128954" y="3294012"/>
            <a:ext cx="510584" cy="369332"/>
          </a:xfrm>
          <a:prstGeom prst="rect">
            <a:avLst/>
          </a:prstGeom>
          <a:noFill/>
        </p:spPr>
        <p:txBody>
          <a:bodyPr wrap="square" rtlCol="0">
            <a:spAutoFit/>
          </a:bodyPr>
          <a:lstStyle/>
          <a:p>
            <a:r>
              <a:rPr lang="en-US" dirty="0" smtClean="0"/>
              <a:t>0˚C</a:t>
            </a:r>
            <a:endParaRPr lang="en-US" dirty="0"/>
          </a:p>
        </p:txBody>
      </p:sp>
      <p:sp>
        <p:nvSpPr>
          <p:cNvPr id="70" name="TextBox 69"/>
          <p:cNvSpPr txBox="1"/>
          <p:nvPr/>
        </p:nvSpPr>
        <p:spPr>
          <a:xfrm>
            <a:off x="5886938" y="5289520"/>
            <a:ext cx="1597310" cy="369332"/>
          </a:xfrm>
          <a:prstGeom prst="rect">
            <a:avLst/>
          </a:prstGeom>
          <a:noFill/>
          <a:ln w="38100">
            <a:solidFill>
              <a:srgbClr val="E46C0A"/>
            </a:solidFill>
          </a:ln>
        </p:spPr>
        <p:txBody>
          <a:bodyPr wrap="square" rtlCol="0">
            <a:spAutoFit/>
          </a:bodyPr>
          <a:lstStyle/>
          <a:p>
            <a:pPr algn="ctr"/>
            <a:r>
              <a:rPr lang="en-US" dirty="0" smtClean="0"/>
              <a:t>Moderate Rain</a:t>
            </a:r>
            <a:endParaRPr lang="en-US" dirty="0"/>
          </a:p>
        </p:txBody>
      </p:sp>
      <p:cxnSp>
        <p:nvCxnSpPr>
          <p:cNvPr id="71" name="Straight Connector 70"/>
          <p:cNvCxnSpPr/>
          <p:nvPr/>
        </p:nvCxnSpPr>
        <p:spPr>
          <a:xfrm flipH="1" flipV="1">
            <a:off x="5724098" y="4665613"/>
            <a:ext cx="327823" cy="609599"/>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5886938" y="4148518"/>
            <a:ext cx="402647" cy="602830"/>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6629401" y="4725749"/>
            <a:ext cx="1295400" cy="369332"/>
          </a:xfrm>
          <a:prstGeom prst="rect">
            <a:avLst/>
          </a:prstGeom>
          <a:noFill/>
          <a:ln w="38100">
            <a:solidFill>
              <a:srgbClr val="FF0000"/>
            </a:solidFill>
          </a:ln>
        </p:spPr>
        <p:txBody>
          <a:bodyPr wrap="square" rtlCol="0">
            <a:spAutoFit/>
          </a:bodyPr>
          <a:lstStyle/>
          <a:p>
            <a:pPr algn="ctr"/>
            <a:r>
              <a:rPr lang="en-US" dirty="0" smtClean="0"/>
              <a:t>Heavy Rain</a:t>
            </a:r>
            <a:endParaRPr lang="en-US" dirty="0"/>
          </a:p>
        </p:txBody>
      </p:sp>
      <p:cxnSp>
        <p:nvCxnSpPr>
          <p:cNvPr id="74" name="Straight Connector 73"/>
          <p:cNvCxnSpPr/>
          <p:nvPr/>
        </p:nvCxnSpPr>
        <p:spPr>
          <a:xfrm>
            <a:off x="6090196" y="4757664"/>
            <a:ext cx="529532" cy="2477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2936401" y="3425554"/>
            <a:ext cx="402132" cy="227811"/>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631863" y="3360980"/>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92122" y="3360980"/>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1143000"/>
          </a:xfrm>
        </p:spPr>
        <p:txBody>
          <a:bodyPr>
            <a:noAutofit/>
          </a:bodyPr>
          <a:lstStyle/>
          <a:p>
            <a:r>
              <a:rPr lang="en-US" sz="3800" b="1" dirty="0" smtClean="0">
                <a:solidFill>
                  <a:srgbClr val="FDE9B4"/>
                </a:solidFill>
              </a:rPr>
              <a:t>Hydrometeor Organization in Stratiform</a:t>
            </a:r>
            <a:endParaRPr lang="en-US" sz="3800" b="1" dirty="0">
              <a:solidFill>
                <a:srgbClr val="FDE9B4"/>
              </a:solidFill>
            </a:endParaRPr>
          </a:p>
        </p:txBody>
      </p:sp>
      <p:cxnSp>
        <p:nvCxnSpPr>
          <p:cNvPr id="5" name="Straight Arrow Connector 4"/>
          <p:cNvCxnSpPr/>
          <p:nvPr/>
        </p:nvCxnSpPr>
        <p:spPr>
          <a:xfrm flipH="1" flipV="1">
            <a:off x="1060226" y="5504033"/>
            <a:ext cx="1741" cy="3693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060226" y="5873365"/>
            <a:ext cx="387574" cy="45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21305" y="5149170"/>
            <a:ext cx="353036" cy="369332"/>
          </a:xfrm>
          <a:prstGeom prst="rect">
            <a:avLst/>
          </a:prstGeom>
          <a:noFill/>
        </p:spPr>
        <p:txBody>
          <a:bodyPr wrap="square" rtlCol="0">
            <a:spAutoFit/>
          </a:bodyPr>
          <a:lstStyle/>
          <a:p>
            <a:r>
              <a:rPr lang="en-US" dirty="0" smtClean="0"/>
              <a:t>Z</a:t>
            </a:r>
            <a:endParaRPr lang="en-US" dirty="0"/>
          </a:p>
        </p:txBody>
      </p:sp>
      <p:sp>
        <p:nvSpPr>
          <p:cNvPr id="85" name="TextBox 84"/>
          <p:cNvSpPr txBox="1"/>
          <p:nvPr/>
        </p:nvSpPr>
        <p:spPr>
          <a:xfrm>
            <a:off x="1454973" y="5688699"/>
            <a:ext cx="353036"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93167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p:bldP spid="53" grpId="0" animBg="1"/>
      <p:bldP spid="54" grpId="0" animBg="1"/>
      <p:bldP spid="55" grpId="0" animBg="1"/>
      <p:bldP spid="57" grpId="0" animBg="1"/>
      <p:bldP spid="58" grpId="0" animBg="1"/>
      <p:bldP spid="59" grpId="0"/>
      <p:bldP spid="60" grpId="0" animBg="1"/>
      <p:bldP spid="61" grpId="0" animBg="1"/>
      <p:bldP spid="62" grpId="0" animBg="1"/>
      <p:bldP spid="64" grpId="0"/>
      <p:bldP spid="65" grpId="0" animBg="1"/>
      <p:bldP spid="70" grpId="0" animBg="1"/>
      <p:bldP spid="72" grpId="0" animBg="1"/>
      <p:bldP spid="73" grpId="0" animBg="1"/>
      <p:bldP spid="75" grpId="0" animBg="1"/>
      <p:bldP spid="47" grpId="0" animBg="1"/>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117"/>
            <a:ext cx="9144000" cy="884238"/>
          </a:xfrm>
        </p:spPr>
        <p:txBody>
          <a:bodyPr>
            <a:noAutofit/>
          </a:bodyPr>
          <a:lstStyle/>
          <a:p>
            <a:r>
              <a:rPr lang="en-US" b="1" dirty="0" smtClean="0">
                <a:solidFill>
                  <a:srgbClr val="FDE9B4"/>
                </a:solidFill>
              </a:rPr>
              <a:t>Conclusion</a:t>
            </a:r>
            <a:r>
              <a:rPr lang="en-US" b="1" dirty="0">
                <a:solidFill>
                  <a:srgbClr val="FDE9B4"/>
                </a:solidFill>
              </a:rPr>
              <a:t>s</a:t>
            </a:r>
          </a:p>
        </p:txBody>
      </p:sp>
      <p:sp>
        <p:nvSpPr>
          <p:cNvPr id="10" name="TextBox 9"/>
          <p:cNvSpPr txBox="1"/>
          <p:nvPr/>
        </p:nvSpPr>
        <p:spPr>
          <a:xfrm>
            <a:off x="1066800" y="5139666"/>
            <a:ext cx="7619844" cy="1323439"/>
          </a:xfrm>
          <a:prstGeom prst="rect">
            <a:avLst/>
          </a:prstGeom>
          <a:noFill/>
        </p:spPr>
        <p:txBody>
          <a:bodyPr wrap="square" rtlCol="0">
            <a:spAutoFit/>
          </a:bodyPr>
          <a:lstStyle/>
          <a:p>
            <a:pPr marL="285750" indent="-285750">
              <a:buFont typeface="Arial" pitchFamily="34" charset="0"/>
              <a:buChar char="•"/>
            </a:pPr>
            <a:r>
              <a:rPr lang="en-US" sz="2000" dirty="0">
                <a:solidFill>
                  <a:schemeClr val="bg1">
                    <a:lumMod val="85000"/>
                  </a:schemeClr>
                </a:solidFill>
              </a:rPr>
              <a:t>Hydrometeor organization </a:t>
            </a:r>
            <a:r>
              <a:rPr lang="en-US" sz="2000" dirty="0" smtClean="0">
                <a:solidFill>
                  <a:schemeClr val="bg1">
                    <a:lumMod val="85000"/>
                  </a:schemeClr>
                </a:solidFill>
              </a:rPr>
              <a:t>systematic across </a:t>
            </a:r>
            <a:r>
              <a:rPr lang="en-US" sz="2000" dirty="0">
                <a:solidFill>
                  <a:schemeClr val="bg1">
                    <a:lumMod val="85000"/>
                  </a:schemeClr>
                </a:solidFill>
              </a:rPr>
              <a:t>MCS types</a:t>
            </a:r>
          </a:p>
          <a:p>
            <a:pPr marL="742950" lvl="1" indent="-285750">
              <a:buFont typeface="Arial" pitchFamily="34" charset="0"/>
              <a:buChar char="•"/>
            </a:pPr>
            <a:r>
              <a:rPr lang="en-US" sz="2000" dirty="0" smtClean="0">
                <a:solidFill>
                  <a:schemeClr val="bg1">
                    <a:lumMod val="85000"/>
                  </a:schemeClr>
                </a:solidFill>
              </a:rPr>
              <a:t>Heating similar with and without leading line</a:t>
            </a:r>
          </a:p>
          <a:p>
            <a:pPr marL="285750" indent="-285750">
              <a:buFont typeface="Arial" pitchFamily="34" charset="0"/>
              <a:buChar char="•"/>
            </a:pPr>
            <a:r>
              <a:rPr lang="en-US" sz="2000" dirty="0" smtClean="0">
                <a:solidFill>
                  <a:schemeClr val="bg1">
                    <a:lumMod val="85000"/>
                  </a:schemeClr>
                </a:solidFill>
              </a:rPr>
              <a:t>Interpretation </a:t>
            </a:r>
            <a:r>
              <a:rPr lang="en-US" sz="2000" dirty="0">
                <a:solidFill>
                  <a:schemeClr val="bg1">
                    <a:lumMod val="85000"/>
                  </a:schemeClr>
                </a:solidFill>
              </a:rPr>
              <a:t>of microphysical </a:t>
            </a:r>
            <a:r>
              <a:rPr lang="en-US" sz="2000" dirty="0" smtClean="0">
                <a:solidFill>
                  <a:schemeClr val="bg1">
                    <a:lumMod val="85000"/>
                  </a:schemeClr>
                </a:solidFill>
              </a:rPr>
              <a:t>processes</a:t>
            </a:r>
          </a:p>
          <a:p>
            <a:pPr marL="742950" lvl="1" indent="-285750">
              <a:buFont typeface="Arial" pitchFamily="34" charset="0"/>
              <a:buChar char="•"/>
            </a:pPr>
            <a:r>
              <a:rPr lang="en-US" sz="2000" dirty="0" smtClean="0">
                <a:solidFill>
                  <a:schemeClr val="bg1">
                    <a:lumMod val="85000"/>
                  </a:schemeClr>
                </a:solidFill>
              </a:rPr>
              <a:t>Comparison </a:t>
            </a:r>
            <a:r>
              <a:rPr lang="en-US" sz="2000" dirty="0">
                <a:solidFill>
                  <a:schemeClr val="bg1">
                    <a:lumMod val="85000"/>
                  </a:schemeClr>
                </a:solidFill>
              </a:rPr>
              <a:t>of </a:t>
            </a:r>
            <a:r>
              <a:rPr lang="en-US" sz="2000" dirty="0" smtClean="0">
                <a:solidFill>
                  <a:schemeClr val="bg1">
                    <a:lumMod val="85000"/>
                  </a:schemeClr>
                </a:solidFill>
              </a:rPr>
              <a:t>model output and </a:t>
            </a:r>
            <a:r>
              <a:rPr lang="en-US" sz="2000" dirty="0">
                <a:solidFill>
                  <a:schemeClr val="bg1">
                    <a:lumMod val="85000"/>
                  </a:schemeClr>
                </a:solidFill>
              </a:rPr>
              <a:t>radar </a:t>
            </a:r>
            <a:r>
              <a:rPr lang="en-US" sz="2000" dirty="0" smtClean="0">
                <a:solidFill>
                  <a:schemeClr val="bg1">
                    <a:lumMod val="85000"/>
                  </a:schemeClr>
                </a:solidFill>
              </a:rPr>
              <a:t>observations</a:t>
            </a:r>
            <a:endParaRPr lang="en-US" sz="2000" dirty="0">
              <a:solidFill>
                <a:schemeClr val="accent6">
                  <a:lumMod val="20000"/>
                  <a:lumOff val="80000"/>
                </a:schemeClr>
              </a:solidFill>
            </a:endParaRPr>
          </a:p>
        </p:txBody>
      </p:sp>
      <p:sp>
        <p:nvSpPr>
          <p:cNvPr id="68" name="TextBox 67"/>
          <p:cNvSpPr txBox="1"/>
          <p:nvPr/>
        </p:nvSpPr>
        <p:spPr>
          <a:xfrm>
            <a:off x="228600" y="914400"/>
            <a:ext cx="3429000" cy="461665"/>
          </a:xfrm>
          <a:prstGeom prst="rect">
            <a:avLst/>
          </a:prstGeom>
          <a:noFill/>
        </p:spPr>
        <p:txBody>
          <a:bodyPr wrap="square" rtlCol="0">
            <a:spAutoFit/>
          </a:bodyPr>
          <a:lstStyle/>
          <a:p>
            <a:pPr algn="ctr"/>
            <a:r>
              <a:rPr lang="en-US" sz="2400" dirty="0" smtClean="0">
                <a:solidFill>
                  <a:srgbClr val="FDE9B4"/>
                </a:solidFill>
              </a:rPr>
              <a:t>Convective</a:t>
            </a:r>
            <a:endParaRPr lang="en-US" sz="2400" dirty="0">
              <a:solidFill>
                <a:srgbClr val="FDE9B4"/>
              </a:solidFill>
            </a:endParaRPr>
          </a:p>
        </p:txBody>
      </p:sp>
      <p:sp>
        <p:nvSpPr>
          <p:cNvPr id="69" name="TextBox 68"/>
          <p:cNvSpPr txBox="1"/>
          <p:nvPr/>
        </p:nvSpPr>
        <p:spPr>
          <a:xfrm>
            <a:off x="4191000" y="914400"/>
            <a:ext cx="4343400" cy="461665"/>
          </a:xfrm>
          <a:prstGeom prst="rect">
            <a:avLst/>
          </a:prstGeom>
          <a:noFill/>
        </p:spPr>
        <p:txBody>
          <a:bodyPr wrap="square" rtlCol="0">
            <a:spAutoFit/>
          </a:bodyPr>
          <a:lstStyle/>
          <a:p>
            <a:pPr algn="ctr"/>
            <a:r>
              <a:rPr lang="en-US" sz="2400" dirty="0" smtClean="0">
                <a:solidFill>
                  <a:srgbClr val="FDE9B4"/>
                </a:solidFill>
              </a:rPr>
              <a:t>Stratiform</a:t>
            </a:r>
            <a:endParaRPr lang="en-US" sz="2400" dirty="0">
              <a:solidFill>
                <a:srgbClr val="FDE9B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31435"/>
            <a:ext cx="3352800" cy="33259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665" y="1437620"/>
            <a:ext cx="5111229" cy="3286781"/>
          </a:xfrm>
          <a:prstGeom prst="rect">
            <a:avLst/>
          </a:prstGeom>
        </p:spPr>
      </p:pic>
    </p:spTree>
    <p:extLst>
      <p:ext uri="{BB962C8B-B14F-4D97-AF65-F5344CB8AC3E}">
        <p14:creationId xmlns:p14="http://schemas.microsoft.com/office/powerpoint/2010/main" val="12435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63236" y="889000"/>
            <a:ext cx="3483864" cy="2286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52400" y="30162"/>
            <a:ext cx="8915400" cy="884238"/>
          </a:xfrm>
        </p:spPr>
        <p:txBody>
          <a:bodyPr>
            <a:noAutofit/>
          </a:bodyPr>
          <a:lstStyle/>
          <a:p>
            <a:r>
              <a:rPr lang="en-US" b="1" dirty="0" smtClean="0">
                <a:solidFill>
                  <a:srgbClr val="FDE9B4"/>
                </a:solidFill>
              </a:rPr>
              <a:t>Mesoscale Modeling of Squall Line</a:t>
            </a:r>
            <a:endParaRPr lang="en-US" b="1" dirty="0">
              <a:solidFill>
                <a:srgbClr val="FDE9B4"/>
              </a:solidFill>
            </a:endParaRPr>
          </a:p>
        </p:txBody>
      </p:sp>
      <p:pic>
        <p:nvPicPr>
          <p:cNvPr id="2" name="Picture 1" descr="Domain_Map.eps"/>
          <p:cNvPicPr>
            <a:picLocks noChangeAspect="1"/>
          </p:cNvPicPr>
          <p:nvPr/>
        </p:nvPicPr>
        <p:blipFill rotWithShape="1">
          <a:blip r:embed="rId3" cstate="email">
            <a:extLst>
              <a:ext uri="{28A0092B-C50C-407E-A947-70E740481C1C}">
                <a14:useLocalDpi xmlns:a14="http://schemas.microsoft.com/office/drawing/2010/main"/>
              </a:ext>
            </a:extLst>
          </a:blip>
          <a:srcRect l="24854" t="5073" r="23538" b="6622"/>
          <a:stretch/>
        </p:blipFill>
        <p:spPr>
          <a:xfrm>
            <a:off x="685800" y="3962400"/>
            <a:ext cx="3276600" cy="2609385"/>
          </a:xfrm>
          <a:prstGeom prst="rect">
            <a:avLst/>
          </a:prstGeom>
        </p:spPr>
      </p:pic>
      <p:sp>
        <p:nvSpPr>
          <p:cNvPr id="7" name="TextBox 6"/>
          <p:cNvSpPr txBox="1"/>
          <p:nvPr/>
        </p:nvSpPr>
        <p:spPr>
          <a:xfrm>
            <a:off x="152400" y="1223189"/>
            <a:ext cx="4724400" cy="2462212"/>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WRF 3.4.1</a:t>
            </a:r>
          </a:p>
          <a:p>
            <a:pPr marL="285750" indent="-285750">
              <a:buFont typeface="Arial" pitchFamily="34" charset="0"/>
              <a:buChar char="•"/>
            </a:pPr>
            <a:r>
              <a:rPr lang="en-US" sz="2200" dirty="0" smtClean="0">
                <a:solidFill>
                  <a:srgbClr val="D9D9D9"/>
                </a:solidFill>
              </a:rPr>
              <a:t>Resolution: Outer – 9km, Inner – 3km</a:t>
            </a:r>
          </a:p>
          <a:p>
            <a:pPr marL="285750" indent="-285750">
              <a:buFont typeface="Arial" pitchFamily="34" charset="0"/>
              <a:buChar char="•"/>
            </a:pPr>
            <a:r>
              <a:rPr lang="en-US" sz="2200" dirty="0" smtClean="0">
                <a:solidFill>
                  <a:srgbClr val="D9D9D9"/>
                </a:solidFill>
              </a:rPr>
              <a:t>Cu </a:t>
            </a:r>
            <a:r>
              <a:rPr lang="en-US" sz="2200" dirty="0" err="1" smtClean="0">
                <a:solidFill>
                  <a:srgbClr val="D9D9D9"/>
                </a:solidFill>
              </a:rPr>
              <a:t>Param</a:t>
            </a:r>
            <a:r>
              <a:rPr lang="en-US" sz="2200" dirty="0" smtClean="0">
                <a:solidFill>
                  <a:srgbClr val="D9D9D9"/>
                </a:solidFill>
              </a:rPr>
              <a:t>: Outer – KF, Inner – None</a:t>
            </a:r>
          </a:p>
          <a:p>
            <a:pPr marL="285750" indent="-285750">
              <a:buFont typeface="Arial" pitchFamily="34" charset="0"/>
              <a:buChar char="•"/>
            </a:pPr>
            <a:r>
              <a:rPr lang="en-US" sz="2200" dirty="0" smtClean="0">
                <a:solidFill>
                  <a:srgbClr val="D9D9D9"/>
                </a:solidFill>
              </a:rPr>
              <a:t>MP </a:t>
            </a:r>
            <a:r>
              <a:rPr lang="en-US" sz="2200" dirty="0" err="1" smtClean="0">
                <a:solidFill>
                  <a:srgbClr val="D9D9D9"/>
                </a:solidFill>
              </a:rPr>
              <a:t>Param</a:t>
            </a:r>
            <a:r>
              <a:rPr lang="en-US" sz="2200" dirty="0" smtClean="0">
                <a:solidFill>
                  <a:srgbClr val="D9D9D9"/>
                </a:solidFill>
              </a:rPr>
              <a:t>: Both -  Goddard</a:t>
            </a:r>
          </a:p>
          <a:p>
            <a:pPr marL="285750" indent="-285750">
              <a:buFont typeface="Arial" pitchFamily="34" charset="0"/>
              <a:buChar char="•"/>
            </a:pPr>
            <a:r>
              <a:rPr lang="en-US" sz="2200" dirty="0" smtClean="0">
                <a:solidFill>
                  <a:srgbClr val="D9D9D9"/>
                </a:solidFill>
              </a:rPr>
              <a:t>PBL </a:t>
            </a:r>
            <a:r>
              <a:rPr lang="en-US" sz="2200" dirty="0" err="1" smtClean="0">
                <a:solidFill>
                  <a:srgbClr val="D9D9D9"/>
                </a:solidFill>
              </a:rPr>
              <a:t>Param</a:t>
            </a:r>
            <a:r>
              <a:rPr lang="en-US" sz="2200" dirty="0" smtClean="0">
                <a:solidFill>
                  <a:srgbClr val="D9D9D9"/>
                </a:solidFill>
              </a:rPr>
              <a:t>: Both – UW</a:t>
            </a:r>
          </a:p>
          <a:p>
            <a:pPr marL="285750" indent="-285750">
              <a:buFont typeface="Arial" pitchFamily="34" charset="0"/>
              <a:buChar char="•"/>
            </a:pPr>
            <a:r>
              <a:rPr lang="en-US" sz="2200" dirty="0" smtClean="0">
                <a:solidFill>
                  <a:srgbClr val="D9D9D9"/>
                </a:solidFill>
              </a:rPr>
              <a:t>Forcing: </a:t>
            </a:r>
            <a:r>
              <a:rPr lang="en-US" sz="2200" dirty="0" err="1" smtClean="0">
                <a:solidFill>
                  <a:srgbClr val="D9D9D9"/>
                </a:solidFill>
              </a:rPr>
              <a:t>ERAi</a:t>
            </a:r>
            <a:endParaRPr lang="en-US" sz="2200" dirty="0">
              <a:solidFill>
                <a:srgbClr val="D9D9D9"/>
              </a:solidFill>
            </a:endParaRPr>
          </a:p>
          <a:p>
            <a:pPr marL="285750" indent="-285750">
              <a:buFont typeface="Arial" pitchFamily="34" charset="0"/>
              <a:buChar char="•"/>
            </a:pPr>
            <a:r>
              <a:rPr lang="en-US" sz="2200" dirty="0" smtClean="0">
                <a:solidFill>
                  <a:srgbClr val="D9D9D9"/>
                </a:solidFill>
              </a:rPr>
              <a:t>00 UTC 23 Dec – 00 UTC 25 Dec</a:t>
            </a:r>
            <a:endParaRPr lang="en-US" dirty="0" smtClean="0">
              <a:solidFill>
                <a:srgbClr val="D9D9D9"/>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705" r="8390" b="1893"/>
          <a:stretch/>
        </p:blipFill>
        <p:spPr>
          <a:xfrm>
            <a:off x="5111612" y="3771288"/>
            <a:ext cx="3422787" cy="2858112"/>
          </a:xfrm>
          <a:prstGeom prst="rect">
            <a:avLst/>
          </a:prstGeom>
        </p:spPr>
      </p:pic>
      <p:pic>
        <p:nvPicPr>
          <p:cNvPr id="13" name="Picture 12" descr="Near_Surface_Zonal_Map.ep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66591" y="1003300"/>
            <a:ext cx="3482409" cy="2654300"/>
          </a:xfrm>
          <a:prstGeom prst="rect">
            <a:avLst/>
          </a:prstGeom>
        </p:spPr>
      </p:pic>
      <p:sp>
        <p:nvSpPr>
          <p:cNvPr id="15" name="TextBox 14"/>
          <p:cNvSpPr txBox="1"/>
          <p:nvPr/>
        </p:nvSpPr>
        <p:spPr>
          <a:xfrm>
            <a:off x="5410200" y="3810000"/>
            <a:ext cx="2743200" cy="338554"/>
          </a:xfrm>
          <a:prstGeom prst="rect">
            <a:avLst/>
          </a:prstGeom>
          <a:solidFill>
            <a:schemeClr val="bg1"/>
          </a:solidFill>
          <a:ln>
            <a:noFill/>
          </a:ln>
        </p:spPr>
        <p:txBody>
          <a:bodyPr wrap="square" rtlCol="0">
            <a:spAutoFit/>
          </a:bodyPr>
          <a:lstStyle/>
          <a:p>
            <a:pPr algn="ctr"/>
            <a:r>
              <a:rPr lang="en-US" sz="1600" dirty="0" smtClean="0"/>
              <a:t>Reflectivity</a:t>
            </a:r>
            <a:endParaRPr lang="en-US" sz="1600" dirty="0"/>
          </a:p>
        </p:txBody>
      </p:sp>
      <p:sp>
        <p:nvSpPr>
          <p:cNvPr id="16" name="TextBox 15"/>
          <p:cNvSpPr txBox="1"/>
          <p:nvPr/>
        </p:nvSpPr>
        <p:spPr>
          <a:xfrm>
            <a:off x="5029200" y="838200"/>
            <a:ext cx="3505200" cy="338554"/>
          </a:xfrm>
          <a:prstGeom prst="rect">
            <a:avLst/>
          </a:prstGeom>
          <a:noFill/>
          <a:ln>
            <a:noFill/>
          </a:ln>
        </p:spPr>
        <p:txBody>
          <a:bodyPr wrap="square" rtlCol="0">
            <a:spAutoFit/>
          </a:bodyPr>
          <a:lstStyle/>
          <a:p>
            <a:pPr algn="ctr"/>
            <a:r>
              <a:rPr lang="en-US" sz="1600" dirty="0" smtClean="0"/>
              <a:t>Zonal Wind</a:t>
            </a:r>
            <a:endParaRPr lang="en-US" sz="1600" dirty="0"/>
          </a:p>
        </p:txBody>
      </p:sp>
    </p:spTree>
    <p:extLst>
      <p:ext uri="{BB962C8B-B14F-4D97-AF65-F5344CB8AC3E}">
        <p14:creationId xmlns:p14="http://schemas.microsoft.com/office/powerpoint/2010/main" val="41840140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62" t="3675" r="52685" b="5456"/>
          <a:stretch/>
        </p:blipFill>
        <p:spPr>
          <a:xfrm>
            <a:off x="228600" y="832906"/>
            <a:ext cx="4270248" cy="5380823"/>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8657" t="3675" r="45974" b="5458"/>
          <a:stretch/>
        </p:blipFill>
        <p:spPr>
          <a:xfrm>
            <a:off x="228600" y="832906"/>
            <a:ext cx="533400" cy="5380823"/>
          </a:xfrm>
          <a:prstGeom prst="rect">
            <a:avLst/>
          </a:prstGeom>
        </p:spPr>
      </p:pic>
      <p:sp>
        <p:nvSpPr>
          <p:cNvPr id="6" name="Title 1"/>
          <p:cNvSpPr>
            <a:spLocks noGrp="1"/>
          </p:cNvSpPr>
          <p:nvPr>
            <p:ph type="title"/>
          </p:nvPr>
        </p:nvSpPr>
        <p:spPr>
          <a:xfrm>
            <a:off x="76200" y="0"/>
            <a:ext cx="8915400" cy="808038"/>
          </a:xfrm>
        </p:spPr>
        <p:txBody>
          <a:bodyPr>
            <a:noAutofit/>
          </a:bodyPr>
          <a:lstStyle/>
          <a:p>
            <a:r>
              <a:rPr lang="en-US" sz="3600" b="1" dirty="0" smtClean="0">
                <a:solidFill>
                  <a:srgbClr val="FDE9B4"/>
                </a:solidFill>
              </a:rPr>
              <a:t>Distribution of Hydrometeor Mixing Ratio</a:t>
            </a:r>
            <a:endParaRPr lang="en-US" sz="3600" b="1" dirty="0">
              <a:solidFill>
                <a:srgbClr val="FDE9B4"/>
              </a:solidFill>
            </a:endParaRPr>
          </a:p>
        </p:txBody>
      </p:sp>
      <p:sp>
        <p:nvSpPr>
          <p:cNvPr id="7" name="TextBox 6"/>
          <p:cNvSpPr txBox="1"/>
          <p:nvPr/>
        </p:nvSpPr>
        <p:spPr>
          <a:xfrm>
            <a:off x="228600" y="838200"/>
            <a:ext cx="4270248" cy="338554"/>
          </a:xfrm>
          <a:prstGeom prst="rect">
            <a:avLst/>
          </a:prstGeom>
          <a:solidFill>
            <a:schemeClr val="bg1"/>
          </a:solidFill>
          <a:ln>
            <a:noFill/>
          </a:ln>
        </p:spPr>
        <p:txBody>
          <a:bodyPr wrap="square" rtlCol="0">
            <a:spAutoFit/>
          </a:bodyPr>
          <a:lstStyle/>
          <a:p>
            <a:pPr algn="ctr"/>
            <a:r>
              <a:rPr lang="en-US" sz="1600" dirty="0" smtClean="0"/>
              <a:t> Zonal Wind(shading) and Reflectivity (dashed)</a:t>
            </a:r>
            <a:endParaRPr lang="en-US" sz="1600" dirty="0"/>
          </a:p>
        </p:txBody>
      </p:sp>
      <p:sp>
        <p:nvSpPr>
          <p:cNvPr id="9" name="TextBox 8"/>
          <p:cNvSpPr txBox="1"/>
          <p:nvPr/>
        </p:nvSpPr>
        <p:spPr>
          <a:xfrm>
            <a:off x="251552" y="2595146"/>
            <a:ext cx="4191000" cy="338554"/>
          </a:xfrm>
          <a:prstGeom prst="rect">
            <a:avLst/>
          </a:prstGeom>
          <a:solidFill>
            <a:schemeClr val="bg1"/>
          </a:solidFill>
          <a:ln>
            <a:noFill/>
          </a:ln>
        </p:spPr>
        <p:txBody>
          <a:bodyPr wrap="square" rtlCol="0">
            <a:spAutoFit/>
          </a:bodyPr>
          <a:lstStyle/>
          <a:p>
            <a:pPr algn="ctr"/>
            <a:r>
              <a:rPr lang="en-US" sz="1600" dirty="0" smtClean="0"/>
              <a:t>Rain Mixing Ratio (blue)</a:t>
            </a:r>
            <a:endParaRPr lang="en-US" sz="1600" dirty="0"/>
          </a:p>
        </p:txBody>
      </p:sp>
      <p:sp>
        <p:nvSpPr>
          <p:cNvPr id="10" name="TextBox 9"/>
          <p:cNvSpPr txBox="1"/>
          <p:nvPr/>
        </p:nvSpPr>
        <p:spPr>
          <a:xfrm>
            <a:off x="307848" y="4348964"/>
            <a:ext cx="4191000" cy="338554"/>
          </a:xfrm>
          <a:prstGeom prst="rect">
            <a:avLst/>
          </a:prstGeom>
          <a:solidFill>
            <a:schemeClr val="bg1"/>
          </a:solidFill>
          <a:ln>
            <a:noFill/>
          </a:ln>
        </p:spPr>
        <p:txBody>
          <a:bodyPr wrap="square" rtlCol="0">
            <a:spAutoFit/>
          </a:bodyPr>
          <a:lstStyle/>
          <a:p>
            <a:pPr algn="ctr"/>
            <a:r>
              <a:rPr lang="en-US" sz="1600" dirty="0" smtClean="0"/>
              <a:t>Snow Mixing </a:t>
            </a:r>
            <a:r>
              <a:rPr lang="en-US" sz="1600" dirty="0"/>
              <a:t>Ratio (blue</a:t>
            </a:r>
            <a:r>
              <a:rPr lang="en-US" sz="1600" dirty="0" smtClean="0"/>
              <a:t>)</a:t>
            </a:r>
            <a:endParaRPr lang="en-US" sz="1600"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48657" t="3675" r="8390" b="5458"/>
          <a:stretch/>
        </p:blipFill>
        <p:spPr>
          <a:xfrm>
            <a:off x="4724400" y="867577"/>
            <a:ext cx="4267200" cy="5380823"/>
          </a:xfrm>
          <a:prstGeom prst="rect">
            <a:avLst/>
          </a:prstGeom>
        </p:spPr>
      </p:pic>
      <p:sp>
        <p:nvSpPr>
          <p:cNvPr id="11" name="TextBox 10"/>
          <p:cNvSpPr txBox="1"/>
          <p:nvPr/>
        </p:nvSpPr>
        <p:spPr>
          <a:xfrm>
            <a:off x="4724400" y="838200"/>
            <a:ext cx="4270248" cy="338554"/>
          </a:xfrm>
          <a:prstGeom prst="rect">
            <a:avLst/>
          </a:prstGeom>
          <a:solidFill>
            <a:schemeClr val="bg1"/>
          </a:solidFill>
          <a:ln>
            <a:noFill/>
          </a:ln>
        </p:spPr>
        <p:txBody>
          <a:bodyPr wrap="square" rtlCol="0">
            <a:spAutoFit/>
          </a:bodyPr>
          <a:lstStyle/>
          <a:p>
            <a:pPr algn="ctr"/>
            <a:r>
              <a:rPr lang="en-US" sz="1600" dirty="0" smtClean="0"/>
              <a:t>Cloud Mixing </a:t>
            </a:r>
            <a:r>
              <a:rPr lang="en-US" sz="1600" dirty="0"/>
              <a:t>Ratio (blue</a:t>
            </a:r>
            <a:r>
              <a:rPr lang="en-US" sz="1600" dirty="0" smtClean="0"/>
              <a:t>)</a:t>
            </a:r>
            <a:endParaRPr lang="en-US" sz="1600" dirty="0"/>
          </a:p>
        </p:txBody>
      </p:sp>
      <p:sp>
        <p:nvSpPr>
          <p:cNvPr id="12" name="TextBox 11"/>
          <p:cNvSpPr txBox="1"/>
          <p:nvPr/>
        </p:nvSpPr>
        <p:spPr>
          <a:xfrm>
            <a:off x="4800600" y="2595146"/>
            <a:ext cx="4191000" cy="338554"/>
          </a:xfrm>
          <a:prstGeom prst="rect">
            <a:avLst/>
          </a:prstGeom>
          <a:solidFill>
            <a:schemeClr val="bg1"/>
          </a:solidFill>
          <a:ln>
            <a:noFill/>
          </a:ln>
        </p:spPr>
        <p:txBody>
          <a:bodyPr wrap="square" rtlCol="0">
            <a:spAutoFit/>
          </a:bodyPr>
          <a:lstStyle/>
          <a:p>
            <a:pPr algn="ctr"/>
            <a:r>
              <a:rPr lang="en-US" sz="1600" dirty="0" smtClean="0"/>
              <a:t> Graupel Mixing </a:t>
            </a:r>
            <a:r>
              <a:rPr lang="en-US" sz="1600" dirty="0"/>
              <a:t>Ratio (blue</a:t>
            </a:r>
            <a:r>
              <a:rPr lang="en-US" sz="1600" dirty="0" smtClean="0"/>
              <a:t>)</a:t>
            </a:r>
            <a:endParaRPr lang="en-US" sz="1600" dirty="0"/>
          </a:p>
        </p:txBody>
      </p:sp>
      <p:sp>
        <p:nvSpPr>
          <p:cNvPr id="13" name="TextBox 12"/>
          <p:cNvSpPr txBox="1"/>
          <p:nvPr/>
        </p:nvSpPr>
        <p:spPr>
          <a:xfrm>
            <a:off x="4800600" y="4394072"/>
            <a:ext cx="4191000" cy="338554"/>
          </a:xfrm>
          <a:prstGeom prst="rect">
            <a:avLst/>
          </a:prstGeom>
          <a:solidFill>
            <a:schemeClr val="bg1"/>
          </a:solidFill>
          <a:ln>
            <a:noFill/>
          </a:ln>
        </p:spPr>
        <p:txBody>
          <a:bodyPr wrap="square" rtlCol="0">
            <a:spAutoFit/>
          </a:bodyPr>
          <a:lstStyle/>
          <a:p>
            <a:pPr algn="ctr"/>
            <a:r>
              <a:rPr lang="en-US" sz="1600" dirty="0" smtClean="0"/>
              <a:t> Ice Mixing </a:t>
            </a:r>
            <a:r>
              <a:rPr lang="en-US" sz="1600" dirty="0"/>
              <a:t>Ratio (blue</a:t>
            </a:r>
            <a:r>
              <a:rPr lang="en-US" sz="1600" dirty="0" smtClean="0"/>
              <a:t>)</a:t>
            </a:r>
            <a:endParaRPr lang="en-US" sz="1600" dirty="0"/>
          </a:p>
        </p:txBody>
      </p:sp>
      <p:sp>
        <p:nvSpPr>
          <p:cNvPr id="5" name="Rectangle 4"/>
          <p:cNvSpPr/>
          <p:nvPr/>
        </p:nvSpPr>
        <p:spPr>
          <a:xfrm>
            <a:off x="1447800" y="2446303"/>
            <a:ext cx="1447800" cy="237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00800" y="2476395"/>
            <a:ext cx="1447800" cy="173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400800" y="4262041"/>
            <a:ext cx="1447800" cy="173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2057400" y="6360735"/>
            <a:ext cx="5981700" cy="3908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solidFill>
                  <a:srgbClr val="D9D9D9"/>
                </a:solidFill>
              </a:rPr>
              <a:t>Reflectivity: 0 – 50 dBZ	Mixing ratios: 10</a:t>
            </a:r>
            <a:r>
              <a:rPr lang="en-US" sz="1800" baseline="30000" dirty="0" smtClean="0">
                <a:solidFill>
                  <a:srgbClr val="D9D9D9"/>
                </a:solidFill>
              </a:rPr>
              <a:t>-4</a:t>
            </a:r>
            <a:r>
              <a:rPr lang="en-US" sz="1800" dirty="0" smtClean="0">
                <a:solidFill>
                  <a:srgbClr val="D9D9D9"/>
                </a:solidFill>
              </a:rPr>
              <a:t> – 10</a:t>
            </a:r>
            <a:r>
              <a:rPr lang="en-US" sz="1800" baseline="30000" dirty="0" smtClean="0">
                <a:solidFill>
                  <a:srgbClr val="D9D9D9"/>
                </a:solidFill>
              </a:rPr>
              <a:t>-3</a:t>
            </a:r>
            <a:r>
              <a:rPr lang="en-US" sz="1800" dirty="0" smtClean="0">
                <a:solidFill>
                  <a:srgbClr val="D9D9D9"/>
                </a:solidFill>
              </a:rPr>
              <a:t> kg/kg</a:t>
            </a:r>
          </a:p>
        </p:txBody>
      </p:sp>
    </p:spTree>
    <p:extLst>
      <p:ext uri="{BB962C8B-B14F-4D97-AF65-F5344CB8AC3E}">
        <p14:creationId xmlns:p14="http://schemas.microsoft.com/office/powerpoint/2010/main" val="4202466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05" r="8390" b="1893"/>
          <a:stretch/>
        </p:blipFill>
        <p:spPr>
          <a:xfrm>
            <a:off x="5063236" y="3810000"/>
            <a:ext cx="3483864" cy="289560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746" r="8348" b="1837"/>
          <a:stretch/>
        </p:blipFill>
        <p:spPr>
          <a:xfrm>
            <a:off x="5063236" y="990600"/>
            <a:ext cx="3483864" cy="2633248"/>
          </a:xfrm>
          <a:prstGeom prst="rect">
            <a:avLst/>
          </a:prstGeom>
        </p:spPr>
      </p:pic>
      <p:sp>
        <p:nvSpPr>
          <p:cNvPr id="17" name="Rectangle 16"/>
          <p:cNvSpPr/>
          <p:nvPr/>
        </p:nvSpPr>
        <p:spPr>
          <a:xfrm>
            <a:off x="5063236" y="914400"/>
            <a:ext cx="3483864"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52400" y="30162"/>
            <a:ext cx="8915400" cy="884238"/>
          </a:xfrm>
        </p:spPr>
        <p:txBody>
          <a:bodyPr>
            <a:noAutofit/>
          </a:bodyPr>
          <a:lstStyle/>
          <a:p>
            <a:r>
              <a:rPr lang="en-US" b="1" dirty="0" smtClean="0">
                <a:solidFill>
                  <a:srgbClr val="FDE9B4"/>
                </a:solidFill>
              </a:rPr>
              <a:t>Mesoscale Modeling of Squall Line</a:t>
            </a:r>
            <a:endParaRPr lang="en-US" b="1" dirty="0">
              <a:solidFill>
                <a:srgbClr val="FDE9B4"/>
              </a:solidFill>
            </a:endParaRPr>
          </a:p>
        </p:txBody>
      </p:sp>
      <p:sp>
        <p:nvSpPr>
          <p:cNvPr id="7" name="TextBox 6"/>
          <p:cNvSpPr txBox="1"/>
          <p:nvPr/>
        </p:nvSpPr>
        <p:spPr>
          <a:xfrm>
            <a:off x="192897" y="2057400"/>
            <a:ext cx="4724400" cy="2492990"/>
          </a:xfrm>
          <a:prstGeom prst="rect">
            <a:avLst/>
          </a:prstGeom>
          <a:noFill/>
        </p:spPr>
        <p:txBody>
          <a:bodyPr wrap="square" rtlCol="0">
            <a:spAutoFit/>
          </a:bodyPr>
          <a:lstStyle/>
          <a:p>
            <a:pPr marL="285750" indent="-285750">
              <a:buFont typeface="Arial" pitchFamily="34" charset="0"/>
              <a:buChar char="•"/>
            </a:pPr>
            <a:r>
              <a:rPr lang="en-US" sz="2400" dirty="0" smtClean="0">
                <a:solidFill>
                  <a:srgbClr val="FDE9B4"/>
                </a:solidFill>
              </a:rPr>
              <a:t>PNNL</a:t>
            </a:r>
            <a:r>
              <a:rPr lang="en-US" sz="2200" dirty="0" smtClean="0">
                <a:solidFill>
                  <a:srgbClr val="D9D9D9"/>
                </a:solidFill>
              </a:rPr>
              <a:t> WRF 3.4.1</a:t>
            </a:r>
          </a:p>
          <a:p>
            <a:pPr marL="285750" indent="-285750">
              <a:buFont typeface="Arial" pitchFamily="34" charset="0"/>
              <a:buChar char="•"/>
            </a:pPr>
            <a:r>
              <a:rPr lang="en-US" sz="2200" dirty="0" smtClean="0">
                <a:solidFill>
                  <a:srgbClr val="D9D9D9"/>
                </a:solidFill>
              </a:rPr>
              <a:t>Resolution: Outer – 9km, Inner – 3km</a:t>
            </a:r>
          </a:p>
          <a:p>
            <a:pPr marL="285750" indent="-285750">
              <a:buFont typeface="Arial" pitchFamily="34" charset="0"/>
              <a:buChar char="•"/>
            </a:pPr>
            <a:r>
              <a:rPr lang="en-US" sz="2200" dirty="0" smtClean="0">
                <a:solidFill>
                  <a:srgbClr val="D9D9D9"/>
                </a:solidFill>
              </a:rPr>
              <a:t>Cu </a:t>
            </a:r>
            <a:r>
              <a:rPr lang="en-US" sz="2200" dirty="0" err="1" smtClean="0">
                <a:solidFill>
                  <a:srgbClr val="D9D9D9"/>
                </a:solidFill>
              </a:rPr>
              <a:t>Param</a:t>
            </a:r>
            <a:r>
              <a:rPr lang="en-US" sz="2200" dirty="0" smtClean="0">
                <a:solidFill>
                  <a:srgbClr val="D9D9D9"/>
                </a:solidFill>
              </a:rPr>
              <a:t>: Outer – KF, Inner – None</a:t>
            </a:r>
          </a:p>
          <a:p>
            <a:pPr marL="285750" indent="-285750">
              <a:buFont typeface="Arial" pitchFamily="34" charset="0"/>
              <a:buChar char="•"/>
            </a:pPr>
            <a:r>
              <a:rPr lang="en-US" sz="2200" dirty="0" smtClean="0">
                <a:solidFill>
                  <a:srgbClr val="D9D9D9"/>
                </a:solidFill>
              </a:rPr>
              <a:t>MP </a:t>
            </a:r>
            <a:r>
              <a:rPr lang="en-US" sz="2200" dirty="0" err="1" smtClean="0">
                <a:solidFill>
                  <a:srgbClr val="D9D9D9"/>
                </a:solidFill>
              </a:rPr>
              <a:t>Param</a:t>
            </a:r>
            <a:r>
              <a:rPr lang="en-US" sz="2200" dirty="0" smtClean="0">
                <a:solidFill>
                  <a:srgbClr val="D9D9D9"/>
                </a:solidFill>
              </a:rPr>
              <a:t>: Both -  Goddard</a:t>
            </a:r>
          </a:p>
          <a:p>
            <a:pPr marL="285750" indent="-285750">
              <a:buFont typeface="Arial" pitchFamily="34" charset="0"/>
              <a:buChar char="•"/>
            </a:pPr>
            <a:r>
              <a:rPr lang="en-US" sz="2200" dirty="0" smtClean="0">
                <a:solidFill>
                  <a:srgbClr val="D9D9D9"/>
                </a:solidFill>
              </a:rPr>
              <a:t>PBL </a:t>
            </a:r>
            <a:r>
              <a:rPr lang="en-US" sz="2200" dirty="0" err="1" smtClean="0">
                <a:solidFill>
                  <a:srgbClr val="D9D9D9"/>
                </a:solidFill>
              </a:rPr>
              <a:t>Param</a:t>
            </a:r>
            <a:r>
              <a:rPr lang="en-US" sz="2200" dirty="0" smtClean="0">
                <a:solidFill>
                  <a:srgbClr val="D9D9D9"/>
                </a:solidFill>
              </a:rPr>
              <a:t>: Both – UW</a:t>
            </a:r>
          </a:p>
          <a:p>
            <a:pPr marL="285750" indent="-285750">
              <a:buFont typeface="Arial" pitchFamily="34" charset="0"/>
              <a:buChar char="•"/>
            </a:pPr>
            <a:r>
              <a:rPr lang="en-US" sz="2200" dirty="0" smtClean="0">
                <a:solidFill>
                  <a:srgbClr val="D9D9D9"/>
                </a:solidFill>
              </a:rPr>
              <a:t>Forcing: </a:t>
            </a:r>
            <a:r>
              <a:rPr lang="en-US" sz="2200" dirty="0" err="1" smtClean="0">
                <a:solidFill>
                  <a:srgbClr val="D9D9D9"/>
                </a:solidFill>
              </a:rPr>
              <a:t>ERAi</a:t>
            </a:r>
            <a:endParaRPr lang="en-US" sz="2200" dirty="0">
              <a:solidFill>
                <a:srgbClr val="D9D9D9"/>
              </a:solidFill>
            </a:endParaRPr>
          </a:p>
          <a:p>
            <a:pPr marL="285750" indent="-285750">
              <a:buFont typeface="Arial" pitchFamily="34" charset="0"/>
              <a:buChar char="•"/>
            </a:pPr>
            <a:r>
              <a:rPr lang="en-US" sz="2200" dirty="0" smtClean="0">
                <a:solidFill>
                  <a:srgbClr val="D9D9D9"/>
                </a:solidFill>
              </a:rPr>
              <a:t>00 UTC 23 Dec – 00 UTC 25 Dec</a:t>
            </a:r>
            <a:endParaRPr lang="en-US" dirty="0" smtClean="0">
              <a:solidFill>
                <a:srgbClr val="D9D9D9"/>
              </a:solidFill>
            </a:endParaRPr>
          </a:p>
        </p:txBody>
      </p:sp>
      <p:sp>
        <p:nvSpPr>
          <p:cNvPr id="15" name="TextBox 14"/>
          <p:cNvSpPr txBox="1"/>
          <p:nvPr/>
        </p:nvSpPr>
        <p:spPr>
          <a:xfrm>
            <a:off x="5410200" y="3810000"/>
            <a:ext cx="2743200" cy="338554"/>
          </a:xfrm>
          <a:prstGeom prst="rect">
            <a:avLst/>
          </a:prstGeom>
          <a:solidFill>
            <a:schemeClr val="bg1"/>
          </a:solidFill>
          <a:ln>
            <a:noFill/>
          </a:ln>
        </p:spPr>
        <p:txBody>
          <a:bodyPr wrap="square" rtlCol="0">
            <a:spAutoFit/>
          </a:bodyPr>
          <a:lstStyle/>
          <a:p>
            <a:pPr algn="ctr"/>
            <a:r>
              <a:rPr lang="en-US" sz="1600" dirty="0" smtClean="0"/>
              <a:t>Reflectivity</a:t>
            </a:r>
            <a:endParaRPr lang="en-US" sz="1600" dirty="0"/>
          </a:p>
        </p:txBody>
      </p:sp>
      <p:sp>
        <p:nvSpPr>
          <p:cNvPr id="16" name="TextBox 15"/>
          <p:cNvSpPr txBox="1"/>
          <p:nvPr/>
        </p:nvSpPr>
        <p:spPr>
          <a:xfrm>
            <a:off x="5063236" y="869305"/>
            <a:ext cx="3505200" cy="338554"/>
          </a:xfrm>
          <a:prstGeom prst="rect">
            <a:avLst/>
          </a:prstGeom>
          <a:noFill/>
          <a:ln>
            <a:noFill/>
          </a:ln>
          <a:effectLst/>
        </p:spPr>
        <p:txBody>
          <a:bodyPr wrap="square" rtlCol="0">
            <a:spAutoFit/>
          </a:bodyPr>
          <a:lstStyle/>
          <a:p>
            <a:pPr algn="ctr"/>
            <a:r>
              <a:rPr lang="en-US" sz="1600" dirty="0" smtClean="0"/>
              <a:t>Zonal Wind</a:t>
            </a:r>
            <a:endParaRPr lang="en-US" sz="1600" dirty="0"/>
          </a:p>
        </p:txBody>
      </p:sp>
    </p:spTree>
    <p:extLst>
      <p:ext uri="{BB962C8B-B14F-4D97-AF65-F5344CB8AC3E}">
        <p14:creationId xmlns:p14="http://schemas.microsoft.com/office/powerpoint/2010/main" val="1361471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50000" t="3675" r="8390" b="5456"/>
          <a:stretch/>
        </p:blipFill>
        <p:spPr>
          <a:xfrm>
            <a:off x="4718268" y="877632"/>
            <a:ext cx="4273332" cy="533609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363" t="4406" r="51342" b="4961"/>
          <a:stretch/>
        </p:blipFill>
        <p:spPr>
          <a:xfrm>
            <a:off x="319784" y="877632"/>
            <a:ext cx="4252216" cy="5336097"/>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8657" t="3675" r="45974" b="5458"/>
          <a:stretch/>
        </p:blipFill>
        <p:spPr>
          <a:xfrm>
            <a:off x="228600" y="832906"/>
            <a:ext cx="533400" cy="5380823"/>
          </a:xfrm>
          <a:prstGeom prst="rect">
            <a:avLst/>
          </a:prstGeom>
        </p:spPr>
      </p:pic>
      <p:sp>
        <p:nvSpPr>
          <p:cNvPr id="6" name="Title 1"/>
          <p:cNvSpPr>
            <a:spLocks noGrp="1"/>
          </p:cNvSpPr>
          <p:nvPr>
            <p:ph type="title"/>
          </p:nvPr>
        </p:nvSpPr>
        <p:spPr>
          <a:xfrm>
            <a:off x="76200" y="0"/>
            <a:ext cx="8915400" cy="808038"/>
          </a:xfrm>
        </p:spPr>
        <p:txBody>
          <a:bodyPr>
            <a:noAutofit/>
          </a:bodyPr>
          <a:lstStyle/>
          <a:p>
            <a:r>
              <a:rPr lang="en-US" sz="3600" b="1" dirty="0" smtClean="0">
                <a:solidFill>
                  <a:srgbClr val="FDE9B4"/>
                </a:solidFill>
              </a:rPr>
              <a:t>Distribution of Hydrometeor Mixing Ratio</a:t>
            </a:r>
            <a:endParaRPr lang="en-US" sz="3600" b="1" dirty="0">
              <a:solidFill>
                <a:srgbClr val="FDE9B4"/>
              </a:solidFill>
            </a:endParaRPr>
          </a:p>
        </p:txBody>
      </p:sp>
      <p:sp>
        <p:nvSpPr>
          <p:cNvPr id="7" name="TextBox 6"/>
          <p:cNvSpPr txBox="1"/>
          <p:nvPr/>
        </p:nvSpPr>
        <p:spPr>
          <a:xfrm>
            <a:off x="301752" y="838200"/>
            <a:ext cx="4270248" cy="338554"/>
          </a:xfrm>
          <a:prstGeom prst="rect">
            <a:avLst/>
          </a:prstGeom>
          <a:solidFill>
            <a:schemeClr val="bg1"/>
          </a:solidFill>
          <a:ln>
            <a:noFill/>
          </a:ln>
        </p:spPr>
        <p:txBody>
          <a:bodyPr wrap="square" rtlCol="0">
            <a:spAutoFit/>
          </a:bodyPr>
          <a:lstStyle/>
          <a:p>
            <a:pPr algn="ctr"/>
            <a:r>
              <a:rPr lang="en-US" sz="1600" dirty="0" smtClean="0"/>
              <a:t> Zonal Wind(shading) and Reflectivity (dashed)</a:t>
            </a:r>
            <a:endParaRPr lang="en-US" sz="1600" dirty="0"/>
          </a:p>
        </p:txBody>
      </p:sp>
      <p:sp>
        <p:nvSpPr>
          <p:cNvPr id="9" name="TextBox 8"/>
          <p:cNvSpPr txBox="1"/>
          <p:nvPr/>
        </p:nvSpPr>
        <p:spPr>
          <a:xfrm>
            <a:off x="251552" y="2595146"/>
            <a:ext cx="4191000" cy="338554"/>
          </a:xfrm>
          <a:prstGeom prst="rect">
            <a:avLst/>
          </a:prstGeom>
          <a:solidFill>
            <a:schemeClr val="bg1"/>
          </a:solidFill>
          <a:ln>
            <a:noFill/>
          </a:ln>
        </p:spPr>
        <p:txBody>
          <a:bodyPr wrap="square" rtlCol="0">
            <a:spAutoFit/>
          </a:bodyPr>
          <a:lstStyle/>
          <a:p>
            <a:pPr algn="ctr"/>
            <a:r>
              <a:rPr lang="en-US" sz="1600" dirty="0" smtClean="0"/>
              <a:t>Rain Mixing Ratio (blue)</a:t>
            </a:r>
            <a:endParaRPr lang="en-US" sz="1600" dirty="0"/>
          </a:p>
        </p:txBody>
      </p:sp>
      <p:sp>
        <p:nvSpPr>
          <p:cNvPr id="10" name="TextBox 9"/>
          <p:cNvSpPr txBox="1"/>
          <p:nvPr/>
        </p:nvSpPr>
        <p:spPr>
          <a:xfrm>
            <a:off x="298668" y="4331108"/>
            <a:ext cx="4191000" cy="338554"/>
          </a:xfrm>
          <a:prstGeom prst="rect">
            <a:avLst/>
          </a:prstGeom>
          <a:solidFill>
            <a:schemeClr val="bg1"/>
          </a:solidFill>
          <a:ln>
            <a:noFill/>
          </a:ln>
        </p:spPr>
        <p:txBody>
          <a:bodyPr wrap="square" rtlCol="0">
            <a:spAutoFit/>
          </a:bodyPr>
          <a:lstStyle/>
          <a:p>
            <a:pPr algn="ctr"/>
            <a:r>
              <a:rPr lang="en-US" sz="1600" dirty="0" smtClean="0"/>
              <a:t>Snow Mixing </a:t>
            </a:r>
            <a:r>
              <a:rPr lang="en-US" sz="1600" dirty="0"/>
              <a:t>Ratio (blue</a:t>
            </a:r>
            <a:r>
              <a:rPr lang="en-US" sz="1600" dirty="0" smtClean="0"/>
              <a:t>)</a:t>
            </a:r>
            <a:endParaRPr lang="en-US" sz="1600" dirty="0"/>
          </a:p>
        </p:txBody>
      </p:sp>
      <p:sp>
        <p:nvSpPr>
          <p:cNvPr id="11" name="TextBox 10"/>
          <p:cNvSpPr txBox="1"/>
          <p:nvPr/>
        </p:nvSpPr>
        <p:spPr>
          <a:xfrm>
            <a:off x="4724400" y="838200"/>
            <a:ext cx="4270248" cy="338554"/>
          </a:xfrm>
          <a:prstGeom prst="rect">
            <a:avLst/>
          </a:prstGeom>
          <a:solidFill>
            <a:schemeClr val="bg1"/>
          </a:solidFill>
          <a:ln>
            <a:noFill/>
          </a:ln>
        </p:spPr>
        <p:txBody>
          <a:bodyPr wrap="square" rtlCol="0">
            <a:spAutoFit/>
          </a:bodyPr>
          <a:lstStyle/>
          <a:p>
            <a:pPr algn="ctr"/>
            <a:r>
              <a:rPr lang="en-US" sz="1600" dirty="0" smtClean="0"/>
              <a:t>Cloud Mixing </a:t>
            </a:r>
            <a:r>
              <a:rPr lang="en-US" sz="1600" dirty="0"/>
              <a:t>Ratio (blue</a:t>
            </a:r>
            <a:r>
              <a:rPr lang="en-US" sz="1600" dirty="0" smtClean="0"/>
              <a:t>)</a:t>
            </a:r>
            <a:endParaRPr lang="en-US" sz="1600" dirty="0"/>
          </a:p>
        </p:txBody>
      </p:sp>
      <p:sp>
        <p:nvSpPr>
          <p:cNvPr id="12" name="TextBox 11"/>
          <p:cNvSpPr txBox="1"/>
          <p:nvPr/>
        </p:nvSpPr>
        <p:spPr>
          <a:xfrm>
            <a:off x="4800600" y="2595146"/>
            <a:ext cx="4191000" cy="338554"/>
          </a:xfrm>
          <a:prstGeom prst="rect">
            <a:avLst/>
          </a:prstGeom>
          <a:solidFill>
            <a:schemeClr val="bg1"/>
          </a:solidFill>
          <a:ln>
            <a:noFill/>
          </a:ln>
        </p:spPr>
        <p:txBody>
          <a:bodyPr wrap="square" rtlCol="0">
            <a:spAutoFit/>
          </a:bodyPr>
          <a:lstStyle/>
          <a:p>
            <a:pPr algn="ctr"/>
            <a:r>
              <a:rPr lang="en-US" sz="1600" dirty="0" smtClean="0"/>
              <a:t> Graupel Mixing </a:t>
            </a:r>
            <a:r>
              <a:rPr lang="en-US" sz="1600" dirty="0"/>
              <a:t>Ratio (blue</a:t>
            </a:r>
            <a:r>
              <a:rPr lang="en-US" sz="1600" dirty="0" smtClean="0"/>
              <a:t>)</a:t>
            </a:r>
            <a:endParaRPr lang="en-US" sz="1600" dirty="0"/>
          </a:p>
        </p:txBody>
      </p:sp>
      <p:sp>
        <p:nvSpPr>
          <p:cNvPr id="13" name="TextBox 12"/>
          <p:cNvSpPr txBox="1"/>
          <p:nvPr/>
        </p:nvSpPr>
        <p:spPr>
          <a:xfrm>
            <a:off x="4800600" y="4394072"/>
            <a:ext cx="4191000" cy="338554"/>
          </a:xfrm>
          <a:prstGeom prst="rect">
            <a:avLst/>
          </a:prstGeom>
          <a:solidFill>
            <a:schemeClr val="bg1"/>
          </a:solidFill>
          <a:ln>
            <a:noFill/>
          </a:ln>
        </p:spPr>
        <p:txBody>
          <a:bodyPr wrap="square" rtlCol="0">
            <a:spAutoFit/>
          </a:bodyPr>
          <a:lstStyle/>
          <a:p>
            <a:pPr algn="ctr"/>
            <a:r>
              <a:rPr lang="en-US" sz="1600" dirty="0" smtClean="0"/>
              <a:t> Ice Mixing </a:t>
            </a:r>
            <a:r>
              <a:rPr lang="en-US" sz="1600" dirty="0"/>
              <a:t>Ratio (blue</a:t>
            </a:r>
            <a:r>
              <a:rPr lang="en-US" sz="1600" dirty="0" smtClean="0"/>
              <a:t>)</a:t>
            </a:r>
            <a:endParaRPr lang="en-US" sz="1600" dirty="0"/>
          </a:p>
        </p:txBody>
      </p:sp>
      <p:sp>
        <p:nvSpPr>
          <p:cNvPr id="5" name="Rectangle 4"/>
          <p:cNvSpPr/>
          <p:nvPr/>
        </p:nvSpPr>
        <p:spPr>
          <a:xfrm>
            <a:off x="1447800" y="2446303"/>
            <a:ext cx="1447800" cy="237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00800" y="2476395"/>
            <a:ext cx="1447800" cy="173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400800" y="4262041"/>
            <a:ext cx="1447800" cy="173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2057400" y="6360735"/>
            <a:ext cx="5981700" cy="3908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solidFill>
                  <a:srgbClr val="D9D9D9"/>
                </a:solidFill>
              </a:rPr>
              <a:t>Reflectivity: 0 – 50 dBZ	Mixing ratios: 10</a:t>
            </a:r>
            <a:r>
              <a:rPr lang="en-US" sz="1800" baseline="30000" dirty="0" smtClean="0">
                <a:solidFill>
                  <a:srgbClr val="D9D9D9"/>
                </a:solidFill>
              </a:rPr>
              <a:t>-4</a:t>
            </a:r>
            <a:r>
              <a:rPr lang="en-US" sz="1800" dirty="0" smtClean="0">
                <a:solidFill>
                  <a:srgbClr val="D9D9D9"/>
                </a:solidFill>
              </a:rPr>
              <a:t> – 10</a:t>
            </a:r>
            <a:r>
              <a:rPr lang="en-US" sz="1800" baseline="30000" dirty="0" smtClean="0">
                <a:solidFill>
                  <a:srgbClr val="D9D9D9"/>
                </a:solidFill>
              </a:rPr>
              <a:t>-3</a:t>
            </a:r>
            <a:r>
              <a:rPr lang="en-US" sz="1800" dirty="0" smtClean="0">
                <a:solidFill>
                  <a:srgbClr val="D9D9D9"/>
                </a:solidFill>
              </a:rPr>
              <a:t> kg/kg</a:t>
            </a:r>
          </a:p>
        </p:txBody>
      </p:sp>
    </p:spTree>
    <p:extLst>
      <p:ext uri="{BB962C8B-B14F-4D97-AF65-F5344CB8AC3E}">
        <p14:creationId xmlns:p14="http://schemas.microsoft.com/office/powerpoint/2010/main" val="3539514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DSCN058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609600" y="3429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outerShdw blurRad="50800" dist="38100" dir="2700000" algn="tl" rotWithShape="0">
                    <a:prstClr val="black">
                      <a:alpha val="40000"/>
                    </a:prstClr>
                  </a:outerShdw>
                  <a:reflection blurRad="6350" stA="50000" endA="300" endPos="50000" dist="60007" dir="5400000" sy="-100000" algn="bl" rotWithShape="0"/>
                </a:effectLst>
              </a:rPr>
              <a:t>Questions ?</a:t>
            </a:r>
            <a:endParaRPr lang="en-US" sz="5400" b="1" dirty="0">
              <a:effectLst>
                <a:outerShdw blurRad="50800" dist="38100" dir="2700000" algn="tl" rotWithShape="0">
                  <a:prstClr val="black">
                    <a:alpha val="40000"/>
                  </a:prstClr>
                </a:outerShdw>
                <a:reflection blurRad="6350" stA="50000" endA="300" endPos="50000" dist="60007" dir="5400000" sy="-100000" algn="bl" rotWithShape="0"/>
              </a:effectLst>
            </a:endParaRPr>
          </a:p>
        </p:txBody>
      </p:sp>
    </p:spTree>
    <p:extLst>
      <p:ext uri="{BB962C8B-B14F-4D97-AF65-F5344CB8AC3E}">
        <p14:creationId xmlns:p14="http://schemas.microsoft.com/office/powerpoint/2010/main" val="3013505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0162"/>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DE9B4"/>
                </a:solidFill>
              </a:rPr>
              <a:t>Frequency of Occurrence</a:t>
            </a:r>
            <a:endParaRPr lang="en-US" b="1" dirty="0">
              <a:solidFill>
                <a:srgbClr val="FDE9B4"/>
              </a:solidFill>
            </a:endParaRPr>
          </a:p>
        </p:txBody>
      </p:sp>
      <p:graphicFrame>
        <p:nvGraphicFramePr>
          <p:cNvPr id="4" name="Table 3"/>
          <p:cNvGraphicFramePr>
            <a:graphicFrameLocks noGrp="1"/>
          </p:cNvGraphicFramePr>
          <p:nvPr>
            <p:extLst/>
          </p:nvPr>
        </p:nvGraphicFramePr>
        <p:xfrm>
          <a:off x="152401" y="1219199"/>
          <a:ext cx="8762998" cy="5393548"/>
        </p:xfrm>
        <a:graphic>
          <a:graphicData uri="http://schemas.openxmlformats.org/drawingml/2006/table">
            <a:tbl>
              <a:tblPr firstRow="1" bandRow="1">
                <a:tableStyleId>{7DF18680-E054-41AD-8BC1-D1AEF772440D}</a:tableStyleId>
              </a:tblPr>
              <a:tblGrid>
                <a:gridCol w="2970507"/>
                <a:gridCol w="1996842"/>
                <a:gridCol w="1897825"/>
                <a:gridCol w="1897824"/>
              </a:tblGrid>
              <a:tr h="899489">
                <a:tc>
                  <a:txBody>
                    <a:bodyPr/>
                    <a:lstStyle/>
                    <a:p>
                      <a:pPr algn="ctr"/>
                      <a:endParaRPr lang="en-US" sz="1600" dirty="0"/>
                    </a:p>
                  </a:txBody>
                  <a:tcPr anchor="ctr" anchorCtr="1"/>
                </a:tc>
                <a:tc>
                  <a:txBody>
                    <a:bodyPr/>
                    <a:lstStyle/>
                    <a:p>
                      <a:pPr algn="ctr"/>
                      <a:r>
                        <a:rPr lang="en-US" sz="1600" dirty="0" smtClean="0"/>
                        <a:t>Convective Updraft Inflow</a:t>
                      </a:r>
                      <a:endParaRPr lang="en-US" sz="1600" dirty="0"/>
                    </a:p>
                  </a:txBody>
                  <a:tcPr anchor="ctr" anchorCtr="1"/>
                </a:tc>
                <a:tc>
                  <a:txBody>
                    <a:bodyPr/>
                    <a:lstStyle/>
                    <a:p>
                      <a:pPr algn="ctr"/>
                      <a:r>
                        <a:rPr lang="en-US" sz="1600" dirty="0" smtClean="0"/>
                        <a:t>Stratiform</a:t>
                      </a:r>
                      <a:r>
                        <a:rPr lang="en-US" sz="1600" baseline="0" dirty="0" smtClean="0"/>
                        <a:t> </a:t>
                      </a:r>
                      <a:r>
                        <a:rPr lang="en-US" sz="1600" i="1" u="sng" baseline="0" dirty="0" smtClean="0"/>
                        <a:t>with</a:t>
                      </a:r>
                      <a:r>
                        <a:rPr lang="en-US" sz="1600" baseline="0" dirty="0" smtClean="0"/>
                        <a:t> Leading Line</a:t>
                      </a:r>
                      <a:endParaRPr lang="en-US" sz="1600" dirty="0"/>
                    </a:p>
                  </a:txBody>
                  <a:tcPr anchor="ctr" anchorCtr="1"/>
                </a:tc>
                <a:tc>
                  <a:txBody>
                    <a:bodyPr/>
                    <a:lstStyle/>
                    <a:p>
                      <a:pPr algn="ctr"/>
                      <a:r>
                        <a:rPr lang="en-US" sz="1600" dirty="0" smtClean="0"/>
                        <a:t>Stratiform </a:t>
                      </a:r>
                      <a:r>
                        <a:rPr lang="en-US" sz="1600" i="1" u="sng" dirty="0" smtClean="0"/>
                        <a:t>without</a:t>
                      </a:r>
                      <a:r>
                        <a:rPr lang="en-US" sz="1600" baseline="0" dirty="0" smtClean="0"/>
                        <a:t> Leading Line</a:t>
                      </a:r>
                      <a:endParaRPr lang="en-US" sz="1600" dirty="0"/>
                    </a:p>
                  </a:txBody>
                  <a:tcPr anchor="ctr" anchorCtr="1"/>
                </a:tc>
              </a:tr>
              <a:tr h="559277">
                <a:tc>
                  <a:txBody>
                    <a:bodyPr/>
                    <a:lstStyle/>
                    <a:p>
                      <a:pPr algn="ctr"/>
                      <a:r>
                        <a:rPr lang="en-US" sz="1600" b="1" dirty="0" smtClean="0"/>
                        <a:t>Graupel/Rimed Aggregates</a:t>
                      </a:r>
                      <a:endParaRPr lang="en-US" sz="1600" b="1" dirty="0"/>
                    </a:p>
                  </a:txBody>
                  <a:tcPr anchor="ctr" anchorCtr="1"/>
                </a:tc>
                <a:tc>
                  <a:txBody>
                    <a:bodyPr/>
                    <a:lstStyle/>
                    <a:p>
                      <a:pPr algn="ctr"/>
                      <a:r>
                        <a:rPr lang="en-US" sz="1600" dirty="0" smtClean="0"/>
                        <a:t>88%</a:t>
                      </a:r>
                      <a:endParaRPr lang="en-US" sz="1600" dirty="0"/>
                    </a:p>
                  </a:txBody>
                  <a:tcPr anchor="ctr" anchorCtr="1"/>
                </a:tc>
                <a:tc>
                  <a:txBody>
                    <a:bodyPr/>
                    <a:lstStyle/>
                    <a:p>
                      <a:pPr algn="ctr"/>
                      <a:r>
                        <a:rPr lang="en-US" sz="1600" dirty="0" smtClean="0"/>
                        <a:t>66%</a:t>
                      </a:r>
                      <a:endParaRPr lang="en-US" sz="1600" dirty="0"/>
                    </a:p>
                  </a:txBody>
                  <a:tcPr anchor="ctr" anchorCtr="1"/>
                </a:tc>
                <a:tc>
                  <a:txBody>
                    <a:bodyPr/>
                    <a:lstStyle/>
                    <a:p>
                      <a:pPr algn="ctr"/>
                      <a:r>
                        <a:rPr lang="en-US" sz="1600" dirty="0" smtClean="0"/>
                        <a:t>64%</a:t>
                      </a:r>
                      <a:endParaRPr lang="en-US" sz="1600" dirty="0"/>
                    </a:p>
                  </a:txBody>
                  <a:tcPr anchor="ctr" anchorCtr="1"/>
                </a:tc>
              </a:tr>
              <a:tr h="559277">
                <a:tc>
                  <a:txBody>
                    <a:bodyPr/>
                    <a:lstStyle/>
                    <a:p>
                      <a:pPr algn="ctr"/>
                      <a:r>
                        <a:rPr lang="en-US" sz="1600" b="1" dirty="0" smtClean="0"/>
                        <a:t>Heavy Rain</a:t>
                      </a:r>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11%</a:t>
                      </a:r>
                      <a:endParaRPr lang="en-US" sz="1600" dirty="0"/>
                    </a:p>
                  </a:txBody>
                  <a:tcPr anchor="ctr" anchorCtr="1"/>
                </a:tc>
                <a:tc>
                  <a:txBody>
                    <a:bodyPr/>
                    <a:lstStyle/>
                    <a:p>
                      <a:pPr algn="ctr"/>
                      <a:r>
                        <a:rPr lang="en-US" sz="1600" dirty="0" smtClean="0"/>
                        <a:t>14%</a:t>
                      </a:r>
                      <a:endParaRPr lang="en-US" sz="1600" dirty="0"/>
                    </a:p>
                  </a:txBody>
                  <a:tcPr anchor="ctr" anchorCtr="1"/>
                </a:tc>
              </a:tr>
              <a:tr h="559277">
                <a:tc>
                  <a:txBody>
                    <a:bodyPr/>
                    <a:lstStyle/>
                    <a:p>
                      <a:pPr algn="ctr"/>
                      <a:r>
                        <a:rPr lang="en-US" sz="1600" b="1" dirty="0" smtClean="0"/>
                        <a:t>Moderate Rain</a:t>
                      </a:r>
                      <a:endParaRPr lang="en-US" sz="1600" b="1"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55%</a:t>
                      </a:r>
                      <a:endParaRPr lang="en-US" sz="1600" dirty="0"/>
                    </a:p>
                  </a:txBody>
                  <a:tcPr anchor="ctr" anchorCtr="1"/>
                </a:tc>
                <a:tc>
                  <a:txBody>
                    <a:bodyPr/>
                    <a:lstStyle/>
                    <a:p>
                      <a:pPr algn="ctr"/>
                      <a:r>
                        <a:rPr lang="en-US" sz="1600" dirty="0" smtClean="0"/>
                        <a:t>60%</a:t>
                      </a:r>
                      <a:endParaRPr lang="en-US" sz="1600" dirty="0"/>
                    </a:p>
                  </a:txBody>
                  <a:tcPr anchor="ctr" anchorCtr="1"/>
                </a:tc>
              </a:tr>
              <a:tr h="559277">
                <a:tc>
                  <a:txBody>
                    <a:bodyPr/>
                    <a:lstStyle/>
                    <a:p>
                      <a:pPr algn="ctr"/>
                      <a:r>
                        <a:rPr lang="en-US" sz="1600" b="1" dirty="0" smtClean="0"/>
                        <a:t>Light Rain</a:t>
                      </a:r>
                      <a:endParaRPr lang="en-US" sz="1600" b="1" dirty="0"/>
                    </a:p>
                  </a:txBody>
                  <a:tcPr anchor="ctr" anchorCtr="1"/>
                </a:tc>
                <a:tc>
                  <a:txBody>
                    <a:bodyPr/>
                    <a:lstStyle/>
                    <a:p>
                      <a:pPr algn="ctr"/>
                      <a:r>
                        <a:rPr lang="en-US" sz="1600" dirty="0" smtClean="0"/>
                        <a:t>72%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Wet Aggregates</a:t>
                      </a:r>
                      <a:endParaRPr lang="en-US" sz="1600" b="1" dirty="0"/>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Dry Aggregates</a:t>
                      </a:r>
                      <a:endParaRPr lang="en-US" sz="1600" b="1"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Small Ice Crystals</a:t>
                      </a:r>
                      <a:endParaRPr lang="en-US" sz="1600" b="1" dirty="0"/>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89%</a:t>
                      </a:r>
                      <a:endParaRPr lang="en-US" sz="1600" dirty="0"/>
                    </a:p>
                  </a:txBody>
                  <a:tcPr anchor="ctr" anchorCtr="1"/>
                </a:tc>
              </a:tr>
              <a:tr h="559277">
                <a:tc>
                  <a:txBody>
                    <a:bodyPr/>
                    <a:lstStyle/>
                    <a:p>
                      <a:pPr algn="ctr"/>
                      <a:r>
                        <a:rPr lang="en-US" sz="1600" b="1" dirty="0" smtClean="0"/>
                        <a:t>Horizontally</a:t>
                      </a:r>
                      <a:r>
                        <a:rPr lang="en-US" sz="1600" b="1" baseline="0" dirty="0" smtClean="0"/>
                        <a:t>-Oriented Ice Crystals</a:t>
                      </a:r>
                      <a:endParaRPr lang="en-US" sz="1600" b="1" dirty="0"/>
                    </a:p>
                  </a:txBody>
                  <a:tcPr anchor="ctr" anchorCtr="1"/>
                </a:tc>
                <a:tc>
                  <a:txBody>
                    <a:bodyPr/>
                    <a:lstStyle/>
                    <a:p>
                      <a:pPr algn="ctr"/>
                      <a:r>
                        <a:rPr lang="en-US" sz="1600" dirty="0" smtClean="0"/>
                        <a:t>20%</a:t>
                      </a:r>
                      <a:endParaRPr lang="en-US" sz="1600" dirty="0"/>
                    </a:p>
                  </a:txBody>
                  <a:tcPr anchor="ctr" anchorCtr="1"/>
                </a:tc>
                <a:tc>
                  <a:txBody>
                    <a:bodyPr/>
                    <a:lstStyle/>
                    <a:p>
                      <a:pPr algn="ctr"/>
                      <a:r>
                        <a:rPr lang="en-US" sz="1600" dirty="0" smtClean="0"/>
                        <a:t>44%</a:t>
                      </a:r>
                      <a:endParaRPr lang="en-US" sz="1600" dirty="0"/>
                    </a:p>
                  </a:txBody>
                  <a:tcPr anchor="ctr" anchorCtr="1"/>
                </a:tc>
                <a:tc>
                  <a:txBody>
                    <a:bodyPr/>
                    <a:lstStyle/>
                    <a:p>
                      <a:pPr algn="ctr"/>
                      <a:r>
                        <a:rPr lang="en-US" sz="1600" dirty="0" smtClean="0"/>
                        <a:t>53%</a:t>
                      </a:r>
                      <a:endParaRPr lang="en-US" sz="1600" dirty="0"/>
                    </a:p>
                  </a:txBody>
                  <a:tcPr anchor="ctr" anchorCtr="1"/>
                </a:tc>
              </a:tr>
            </a:tbl>
          </a:graphicData>
        </a:graphic>
      </p:graphicFrame>
    </p:spTree>
    <p:extLst>
      <p:ext uri="{BB962C8B-B14F-4D97-AF65-F5344CB8AC3E}">
        <p14:creationId xmlns:p14="http://schemas.microsoft.com/office/powerpoint/2010/main" val="2245477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DE9B4"/>
                </a:solidFill>
              </a:rPr>
              <a:t>Areal Coverage</a:t>
            </a:r>
            <a:endParaRPr lang="en-US" b="1" dirty="0">
              <a:solidFill>
                <a:srgbClr val="FDE9B4"/>
              </a:solidFill>
            </a:endParaRPr>
          </a:p>
        </p:txBody>
      </p:sp>
      <p:graphicFrame>
        <p:nvGraphicFramePr>
          <p:cNvPr id="4" name="Table 3"/>
          <p:cNvGraphicFramePr>
            <a:graphicFrameLocks noGrp="1"/>
          </p:cNvGraphicFramePr>
          <p:nvPr>
            <p:extLst/>
          </p:nvPr>
        </p:nvGraphicFramePr>
        <p:xfrm>
          <a:off x="152401" y="1219199"/>
          <a:ext cx="8762998" cy="5393548"/>
        </p:xfrm>
        <a:graphic>
          <a:graphicData uri="http://schemas.openxmlformats.org/drawingml/2006/table">
            <a:tbl>
              <a:tblPr firstRow="1" bandRow="1">
                <a:tableStyleId>{7DF18680-E054-41AD-8BC1-D1AEF772440D}</a:tableStyleId>
              </a:tblPr>
              <a:tblGrid>
                <a:gridCol w="2970507"/>
                <a:gridCol w="1996842"/>
                <a:gridCol w="1897825"/>
                <a:gridCol w="1897824"/>
              </a:tblGrid>
              <a:tr h="899489">
                <a:tc>
                  <a:txBody>
                    <a:bodyPr/>
                    <a:lstStyle/>
                    <a:p>
                      <a:pPr algn="ctr"/>
                      <a:endParaRPr lang="en-US" sz="1600" dirty="0"/>
                    </a:p>
                  </a:txBody>
                  <a:tcPr anchor="ctr" anchorCtr="1"/>
                </a:tc>
                <a:tc>
                  <a:txBody>
                    <a:bodyPr/>
                    <a:lstStyle/>
                    <a:p>
                      <a:pPr algn="ctr"/>
                      <a:r>
                        <a:rPr lang="en-US" sz="1600" dirty="0" smtClean="0"/>
                        <a:t>Convective Updraft Inflow</a:t>
                      </a:r>
                      <a:endParaRPr lang="en-US" sz="1600" dirty="0"/>
                    </a:p>
                  </a:txBody>
                  <a:tcPr anchor="ctr" anchorCtr="1"/>
                </a:tc>
                <a:tc>
                  <a:txBody>
                    <a:bodyPr/>
                    <a:lstStyle/>
                    <a:p>
                      <a:pPr algn="ctr"/>
                      <a:r>
                        <a:rPr lang="en-US" sz="1600" dirty="0" smtClean="0"/>
                        <a:t>Stratiform</a:t>
                      </a:r>
                      <a:r>
                        <a:rPr lang="en-US" sz="1600" baseline="0" dirty="0" smtClean="0"/>
                        <a:t> </a:t>
                      </a:r>
                      <a:r>
                        <a:rPr lang="en-US" sz="1600" i="1" u="sng" baseline="0" dirty="0" smtClean="0"/>
                        <a:t>with</a:t>
                      </a:r>
                      <a:r>
                        <a:rPr lang="en-US" sz="1600" baseline="0" dirty="0" smtClean="0"/>
                        <a:t> Leading Line</a:t>
                      </a:r>
                      <a:endParaRPr lang="en-US" sz="1600" dirty="0"/>
                    </a:p>
                  </a:txBody>
                  <a:tcPr anchor="ctr" anchorCtr="1"/>
                </a:tc>
                <a:tc>
                  <a:txBody>
                    <a:bodyPr/>
                    <a:lstStyle/>
                    <a:p>
                      <a:pPr algn="ctr"/>
                      <a:r>
                        <a:rPr lang="en-US" sz="1600" dirty="0" smtClean="0"/>
                        <a:t>Stratiform </a:t>
                      </a:r>
                      <a:r>
                        <a:rPr lang="en-US" sz="1600" i="1" u="sng" dirty="0" smtClean="0"/>
                        <a:t>without</a:t>
                      </a:r>
                      <a:r>
                        <a:rPr lang="en-US" sz="1600" baseline="0" dirty="0" smtClean="0"/>
                        <a:t> Leading Line</a:t>
                      </a:r>
                      <a:endParaRPr lang="en-US" sz="1600" dirty="0"/>
                    </a:p>
                  </a:txBody>
                  <a:tcPr anchor="ctr" anchorCtr="1"/>
                </a:tc>
              </a:tr>
              <a:tr h="559277">
                <a:tc>
                  <a:txBody>
                    <a:bodyPr/>
                    <a:lstStyle/>
                    <a:p>
                      <a:pPr algn="ctr"/>
                      <a:r>
                        <a:rPr lang="en-US" sz="1600" b="1" dirty="0" smtClean="0"/>
                        <a:t>Graupel/Rimed Aggregates</a:t>
                      </a:r>
                      <a:endParaRPr lang="en-US" sz="1600" b="1" dirty="0"/>
                    </a:p>
                  </a:txBody>
                  <a:tcPr anchor="ctr" anchorCtr="1"/>
                </a:tc>
                <a:tc>
                  <a:txBody>
                    <a:bodyPr/>
                    <a:lstStyle/>
                    <a:p>
                      <a:pPr algn="ctr"/>
                      <a:r>
                        <a:rPr lang="en-US" sz="1600" dirty="0" smtClean="0"/>
                        <a:t>2%</a:t>
                      </a:r>
                      <a:endParaRPr lang="en-US" sz="1600" dirty="0"/>
                    </a:p>
                  </a:txBody>
                  <a:tcPr anchor="ctr" anchorCtr="1"/>
                </a:tc>
                <a:tc>
                  <a:txBody>
                    <a:bodyPr/>
                    <a:lstStyle/>
                    <a:p>
                      <a:pPr algn="ctr"/>
                      <a:r>
                        <a:rPr lang="en-US" sz="1600" dirty="0" smtClean="0"/>
                        <a:t>0.3%</a:t>
                      </a:r>
                      <a:endParaRPr lang="en-US" sz="1600" dirty="0"/>
                    </a:p>
                  </a:txBody>
                  <a:tcPr anchor="ctr" anchorCtr="1"/>
                </a:tc>
                <a:tc>
                  <a:txBody>
                    <a:bodyPr/>
                    <a:lstStyle/>
                    <a:p>
                      <a:pPr algn="ctr"/>
                      <a:r>
                        <a:rPr lang="en-US" sz="1600" dirty="0" smtClean="0"/>
                        <a:t>0.5%</a:t>
                      </a:r>
                      <a:endParaRPr lang="en-US" sz="1600" dirty="0"/>
                    </a:p>
                  </a:txBody>
                  <a:tcPr anchor="ctr" anchorCtr="1"/>
                </a:tc>
              </a:tr>
              <a:tr h="559277">
                <a:tc>
                  <a:txBody>
                    <a:bodyPr/>
                    <a:lstStyle/>
                    <a:p>
                      <a:pPr algn="ctr"/>
                      <a:r>
                        <a:rPr lang="en-US" sz="1600" b="1" dirty="0" smtClean="0"/>
                        <a:t>Heavy Rain</a:t>
                      </a:r>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4%</a:t>
                      </a:r>
                      <a:endParaRPr lang="en-US" sz="1600" dirty="0"/>
                    </a:p>
                  </a:txBody>
                  <a:tcPr anchor="ctr" anchorCtr="1"/>
                </a:tc>
                <a:tc>
                  <a:txBody>
                    <a:bodyPr/>
                    <a:lstStyle/>
                    <a:p>
                      <a:pPr algn="ctr"/>
                      <a:r>
                        <a:rPr lang="en-US" sz="1600" dirty="0" smtClean="0"/>
                        <a:t>1%</a:t>
                      </a:r>
                      <a:endParaRPr lang="en-US" sz="1600" dirty="0"/>
                    </a:p>
                  </a:txBody>
                  <a:tcPr anchor="ctr" anchorCtr="1"/>
                </a:tc>
              </a:tr>
              <a:tr h="559277">
                <a:tc>
                  <a:txBody>
                    <a:bodyPr/>
                    <a:lstStyle/>
                    <a:p>
                      <a:pPr algn="ctr"/>
                      <a:r>
                        <a:rPr lang="en-US" sz="1600" b="1" dirty="0" smtClean="0"/>
                        <a:t>Moderate Rain</a:t>
                      </a:r>
                      <a:endParaRPr lang="en-US" sz="1600" b="1" dirty="0"/>
                    </a:p>
                  </a:txBody>
                  <a:tcPr anchor="ctr" anchorCtr="1"/>
                </a:tc>
                <a:tc>
                  <a:txBody>
                    <a:bodyPr/>
                    <a:lstStyle/>
                    <a:p>
                      <a:pPr algn="ctr"/>
                      <a:r>
                        <a:rPr lang="en-US" sz="1600" dirty="0" smtClean="0"/>
                        <a:t>16%</a:t>
                      </a:r>
                      <a:endParaRPr lang="en-US" sz="1600" dirty="0"/>
                    </a:p>
                  </a:txBody>
                  <a:tcPr anchor="ctr" anchorCtr="1"/>
                </a:tc>
                <a:tc>
                  <a:txBody>
                    <a:bodyPr/>
                    <a:lstStyle/>
                    <a:p>
                      <a:pPr algn="ctr"/>
                      <a:r>
                        <a:rPr lang="en-US" sz="1600" dirty="0" smtClean="0"/>
                        <a:t>5%</a:t>
                      </a:r>
                      <a:endParaRPr lang="en-US" sz="1600" dirty="0"/>
                    </a:p>
                  </a:txBody>
                  <a:tcPr anchor="ctr" anchorCtr="1"/>
                </a:tc>
                <a:tc>
                  <a:txBody>
                    <a:bodyPr/>
                    <a:lstStyle/>
                    <a:p>
                      <a:pPr algn="ctr"/>
                      <a:r>
                        <a:rPr lang="en-US" sz="1600" dirty="0" smtClean="0"/>
                        <a:t>6%</a:t>
                      </a:r>
                      <a:endParaRPr lang="en-US" sz="1600" dirty="0"/>
                    </a:p>
                  </a:txBody>
                  <a:tcPr anchor="ctr" anchorCtr="1"/>
                </a:tc>
              </a:tr>
              <a:tr h="559277">
                <a:tc>
                  <a:txBody>
                    <a:bodyPr/>
                    <a:lstStyle/>
                    <a:p>
                      <a:pPr algn="ctr"/>
                      <a:r>
                        <a:rPr lang="en-US" sz="1600" b="1" dirty="0" smtClean="0"/>
                        <a:t>Light Rain</a:t>
                      </a:r>
                      <a:endParaRPr lang="en-US" sz="1600" b="1" dirty="0"/>
                    </a:p>
                  </a:txBody>
                  <a:tcPr anchor="ctr" anchorCtr="1"/>
                </a:tc>
                <a:tc>
                  <a:txBody>
                    <a:bodyPr/>
                    <a:lstStyle/>
                    <a:p>
                      <a:pPr algn="ctr"/>
                      <a:r>
                        <a:rPr lang="en-US" sz="1600" dirty="0" smtClean="0"/>
                        <a:t>13%</a:t>
                      </a:r>
                      <a:endParaRPr lang="en-US" sz="1600" dirty="0"/>
                    </a:p>
                  </a:txBody>
                  <a:tcPr anchor="ctr" anchorCtr="1"/>
                </a:tc>
                <a:tc>
                  <a:txBody>
                    <a:bodyPr/>
                    <a:lstStyle/>
                    <a:p>
                      <a:pPr algn="ctr"/>
                      <a:r>
                        <a:rPr lang="en-US" sz="1600" dirty="0" smtClean="0"/>
                        <a:t>28%</a:t>
                      </a:r>
                      <a:endParaRPr lang="en-US" sz="1600" dirty="0"/>
                    </a:p>
                  </a:txBody>
                  <a:tcPr anchor="ctr" anchorCtr="1"/>
                </a:tc>
                <a:tc>
                  <a:txBody>
                    <a:bodyPr/>
                    <a:lstStyle/>
                    <a:p>
                      <a:pPr algn="ctr"/>
                      <a:r>
                        <a:rPr lang="en-US" sz="1600" dirty="0" smtClean="0"/>
                        <a:t>31%</a:t>
                      </a:r>
                      <a:endParaRPr lang="en-US" sz="1600" dirty="0"/>
                    </a:p>
                  </a:txBody>
                  <a:tcPr anchor="ctr" anchorCtr="1"/>
                </a:tc>
              </a:tr>
              <a:tr h="559277">
                <a:tc>
                  <a:txBody>
                    <a:bodyPr/>
                    <a:lstStyle/>
                    <a:p>
                      <a:pPr algn="ctr"/>
                      <a:r>
                        <a:rPr lang="en-US" sz="1600" b="1" dirty="0" smtClean="0"/>
                        <a:t>Wet Aggregates</a:t>
                      </a:r>
                      <a:endParaRPr lang="en-US" sz="1600" b="1" dirty="0"/>
                    </a:p>
                  </a:txBody>
                  <a:tcPr anchor="ctr" anchorCtr="1"/>
                </a:tc>
                <a:tc>
                  <a:txBody>
                    <a:bodyPr/>
                    <a:lstStyle/>
                    <a:p>
                      <a:pPr algn="ctr"/>
                      <a:r>
                        <a:rPr lang="en-US" sz="1600" dirty="0" smtClean="0"/>
                        <a:t>3%</a:t>
                      </a:r>
                      <a:endParaRPr lang="en-US" sz="1600" dirty="0"/>
                    </a:p>
                  </a:txBody>
                  <a:tcPr anchor="ctr" anchorCtr="1"/>
                </a:tc>
                <a:tc>
                  <a:txBody>
                    <a:bodyPr/>
                    <a:lstStyle/>
                    <a:p>
                      <a:pPr algn="ctr"/>
                      <a:r>
                        <a:rPr lang="en-US" sz="1600" dirty="0" smtClean="0"/>
                        <a:t>1%</a:t>
                      </a:r>
                      <a:endParaRPr lang="en-US" sz="1600" dirty="0"/>
                    </a:p>
                  </a:txBody>
                  <a:tcPr anchor="ctr" anchorCtr="1"/>
                </a:tc>
                <a:tc>
                  <a:txBody>
                    <a:bodyPr/>
                    <a:lstStyle/>
                    <a:p>
                      <a:pPr algn="ctr"/>
                      <a:r>
                        <a:rPr lang="en-US" sz="1600" dirty="0" smtClean="0"/>
                        <a:t>4%</a:t>
                      </a:r>
                      <a:endParaRPr lang="en-US" sz="1600" dirty="0"/>
                    </a:p>
                  </a:txBody>
                  <a:tcPr anchor="ctr" anchorCtr="1"/>
                </a:tc>
              </a:tr>
              <a:tr h="559277">
                <a:tc>
                  <a:txBody>
                    <a:bodyPr/>
                    <a:lstStyle/>
                    <a:p>
                      <a:pPr algn="ctr"/>
                      <a:r>
                        <a:rPr lang="en-US" sz="1600" b="1" dirty="0" smtClean="0"/>
                        <a:t>Dry Aggregates</a:t>
                      </a:r>
                      <a:endParaRPr lang="en-US" sz="1600" b="1" dirty="0"/>
                    </a:p>
                  </a:txBody>
                  <a:tcPr anchor="ctr" anchorCtr="1"/>
                </a:tc>
                <a:tc>
                  <a:txBody>
                    <a:bodyPr/>
                    <a:lstStyle/>
                    <a:p>
                      <a:pPr algn="ctr"/>
                      <a:r>
                        <a:rPr lang="en-US" sz="1600" dirty="0" smtClean="0"/>
                        <a:t>22%</a:t>
                      </a:r>
                      <a:endParaRPr lang="en-US" sz="1600" dirty="0"/>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18%</a:t>
                      </a:r>
                      <a:endParaRPr lang="en-US" sz="1600" dirty="0"/>
                    </a:p>
                  </a:txBody>
                  <a:tcPr anchor="ctr" anchorCtr="1"/>
                </a:tc>
              </a:tr>
              <a:tr h="559277">
                <a:tc>
                  <a:txBody>
                    <a:bodyPr/>
                    <a:lstStyle/>
                    <a:p>
                      <a:pPr algn="ctr"/>
                      <a:r>
                        <a:rPr lang="en-US" sz="1600" b="1" dirty="0" smtClean="0"/>
                        <a:t>Small Ice Crystals</a:t>
                      </a:r>
                      <a:endParaRPr lang="en-US" sz="1600" b="1" dirty="0"/>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26%</a:t>
                      </a:r>
                      <a:endParaRPr lang="en-US" sz="1600" dirty="0"/>
                    </a:p>
                  </a:txBody>
                  <a:tcPr anchor="ctr" anchorCtr="1"/>
                </a:tc>
                <a:tc>
                  <a:txBody>
                    <a:bodyPr/>
                    <a:lstStyle/>
                    <a:p>
                      <a:pPr algn="ctr"/>
                      <a:r>
                        <a:rPr lang="en-US" sz="1600" dirty="0" smtClean="0"/>
                        <a:t>18%</a:t>
                      </a:r>
                      <a:endParaRPr lang="en-US" sz="1600" dirty="0"/>
                    </a:p>
                  </a:txBody>
                  <a:tcPr anchor="ctr" anchorCtr="1"/>
                </a:tc>
              </a:tr>
              <a:tr h="559277">
                <a:tc>
                  <a:txBody>
                    <a:bodyPr/>
                    <a:lstStyle/>
                    <a:p>
                      <a:pPr algn="ctr"/>
                      <a:r>
                        <a:rPr lang="en-US" sz="1600" b="1" dirty="0" smtClean="0"/>
                        <a:t>Horizontally</a:t>
                      </a:r>
                      <a:r>
                        <a:rPr lang="en-US" sz="1600" b="1" baseline="0" dirty="0" smtClean="0"/>
                        <a:t>-Oriented Ice Crystals</a:t>
                      </a:r>
                      <a:endParaRPr lang="en-US" sz="1600" b="1" dirty="0"/>
                    </a:p>
                  </a:txBody>
                  <a:tcPr anchor="ctr" anchorCtr="1"/>
                </a:tc>
                <a:tc>
                  <a:txBody>
                    <a:bodyPr/>
                    <a:lstStyle/>
                    <a:p>
                      <a:pPr algn="ctr"/>
                      <a:r>
                        <a:rPr lang="en-US" sz="1600" dirty="0" smtClean="0"/>
                        <a:t>-</a:t>
                      </a:r>
                      <a:endParaRPr lang="en-US" sz="1600" dirty="0"/>
                    </a:p>
                  </a:txBody>
                  <a:tcPr anchor="ctr" anchorCtr="1"/>
                </a:tc>
                <a:tc>
                  <a:txBody>
                    <a:bodyPr/>
                    <a:lstStyle/>
                    <a:p>
                      <a:pPr algn="ctr"/>
                      <a:r>
                        <a:rPr lang="en-US" sz="1600" dirty="0" smtClean="0"/>
                        <a:t>2%</a:t>
                      </a:r>
                      <a:endParaRPr lang="en-US" sz="1600" dirty="0"/>
                    </a:p>
                  </a:txBody>
                  <a:tcPr anchor="ctr" anchorCtr="1"/>
                </a:tc>
                <a:tc>
                  <a:txBody>
                    <a:bodyPr/>
                    <a:lstStyle/>
                    <a:p>
                      <a:pPr algn="ctr"/>
                      <a:r>
                        <a:rPr lang="en-US" sz="1600" dirty="0" smtClean="0"/>
                        <a:t>2%</a:t>
                      </a:r>
                      <a:endParaRPr lang="en-US" sz="1600" dirty="0"/>
                    </a:p>
                  </a:txBody>
                  <a:tcPr anchor="ctr" anchorCtr="1"/>
                </a:tc>
              </a:tr>
            </a:tbl>
          </a:graphicData>
        </a:graphic>
      </p:graphicFrame>
    </p:spTree>
    <p:extLst>
      <p:ext uri="{BB962C8B-B14F-4D97-AF65-F5344CB8AC3E}">
        <p14:creationId xmlns:p14="http://schemas.microsoft.com/office/powerpoint/2010/main" val="2573092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DE9B4"/>
                </a:solidFill>
              </a:rPr>
              <a:t>Mesoscale Convective Systems (MCSs)</a:t>
            </a:r>
            <a:endParaRPr lang="en-US" sz="3600" b="1" dirty="0">
              <a:solidFill>
                <a:srgbClr val="FDE9B4"/>
              </a:solidFill>
            </a:endParaRPr>
          </a:p>
        </p:txBody>
      </p:sp>
      <p:sp>
        <p:nvSpPr>
          <p:cNvPr id="14" name="TextBox 13"/>
          <p:cNvSpPr txBox="1"/>
          <p:nvPr/>
        </p:nvSpPr>
        <p:spPr>
          <a:xfrm>
            <a:off x="-16526" y="1018977"/>
            <a:ext cx="9151345" cy="1200329"/>
          </a:xfrm>
          <a:prstGeom prst="rect">
            <a:avLst/>
          </a:prstGeom>
          <a:noFill/>
        </p:spPr>
        <p:txBody>
          <a:bodyPr wrap="square" rtlCol="0">
            <a:spAutoFit/>
          </a:bodyPr>
          <a:lstStyle/>
          <a:p>
            <a:pPr marL="457200" indent="-457200" algn="ctr">
              <a:buFont typeface="Arial" panose="020B0604020202020204" pitchFamily="34" charset="0"/>
              <a:buChar char="•"/>
            </a:pPr>
            <a:r>
              <a:rPr lang="en-US" sz="2400" dirty="0" smtClean="0">
                <a:solidFill>
                  <a:srgbClr val="D9D9D9"/>
                </a:solidFill>
              </a:rPr>
              <a:t>Contiguous precipitation over 100 km</a:t>
            </a:r>
          </a:p>
          <a:p>
            <a:pPr marL="457200" indent="-457200" algn="ctr">
              <a:buFont typeface="Arial" panose="020B0604020202020204" pitchFamily="34" charset="0"/>
              <a:buChar char="•"/>
            </a:pPr>
            <a:r>
              <a:rPr lang="en-US" sz="2400" dirty="0">
                <a:solidFill>
                  <a:srgbClr val="D9D9D9"/>
                </a:solidFill>
              </a:rPr>
              <a:t> </a:t>
            </a:r>
            <a:r>
              <a:rPr lang="en-US" sz="2400" dirty="0" smtClean="0">
                <a:solidFill>
                  <a:srgbClr val="D9D9D9"/>
                </a:solidFill>
              </a:rPr>
              <a:t>~ 60% of tropical precipitation</a:t>
            </a:r>
          </a:p>
          <a:p>
            <a:pPr marL="457200" indent="-457200" algn="ctr">
              <a:buFont typeface="Arial" panose="020B0604020202020204" pitchFamily="34" charset="0"/>
              <a:buChar char="•"/>
            </a:pPr>
            <a:r>
              <a:rPr lang="en-US" sz="2400" dirty="0" smtClean="0">
                <a:solidFill>
                  <a:srgbClr val="D9D9D9"/>
                </a:solidFill>
              </a:rPr>
              <a:t>Most common during MJO active stage</a:t>
            </a:r>
            <a:endParaRPr lang="en-US" sz="2400" dirty="0">
              <a:solidFill>
                <a:srgbClr val="D9D9D9"/>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1" y="2760490"/>
            <a:ext cx="3900885" cy="3339063"/>
          </a:xfrm>
          <a:prstGeom prst="rect">
            <a:avLst/>
          </a:prstGeom>
        </p:spPr>
      </p:pic>
      <p:cxnSp>
        <p:nvCxnSpPr>
          <p:cNvPr id="17" name="Straight Arrow Connector 16"/>
          <p:cNvCxnSpPr/>
          <p:nvPr/>
        </p:nvCxnSpPr>
        <p:spPr>
          <a:xfrm flipV="1">
            <a:off x="2933701" y="5244361"/>
            <a:ext cx="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933701" y="5703397"/>
            <a:ext cx="533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24730" y="5693298"/>
            <a:ext cx="381000" cy="369332"/>
          </a:xfrm>
          <a:prstGeom prst="rect">
            <a:avLst/>
          </a:prstGeom>
          <a:noFill/>
        </p:spPr>
        <p:txBody>
          <a:bodyPr wrap="square" rtlCol="0">
            <a:spAutoFit/>
          </a:bodyPr>
          <a:lstStyle/>
          <a:p>
            <a:r>
              <a:rPr lang="en-US" dirty="0" smtClean="0"/>
              <a:t>X</a:t>
            </a:r>
            <a:endParaRPr lang="en-US" dirty="0"/>
          </a:p>
        </p:txBody>
      </p:sp>
      <p:sp>
        <p:nvSpPr>
          <p:cNvPr id="21" name="TextBox 20"/>
          <p:cNvSpPr txBox="1"/>
          <p:nvPr/>
        </p:nvSpPr>
        <p:spPr>
          <a:xfrm>
            <a:off x="2705101" y="4983928"/>
            <a:ext cx="381000" cy="369332"/>
          </a:xfrm>
          <a:prstGeom prst="rect">
            <a:avLst/>
          </a:prstGeom>
          <a:noFill/>
        </p:spPr>
        <p:txBody>
          <a:bodyPr wrap="square" rtlCol="0">
            <a:spAutoFit/>
          </a:bodyPr>
          <a:lstStyle/>
          <a:p>
            <a:r>
              <a:rPr lang="en-US" dirty="0" smtClean="0"/>
              <a:t>Y</a:t>
            </a:r>
            <a:endParaRPr lang="en-US" dirty="0"/>
          </a:p>
        </p:txBody>
      </p:sp>
      <p:cxnSp>
        <p:nvCxnSpPr>
          <p:cNvPr id="23" name="Straight Connector 22"/>
          <p:cNvCxnSpPr/>
          <p:nvPr/>
        </p:nvCxnSpPr>
        <p:spPr>
          <a:xfrm flipV="1">
            <a:off x="2729430" y="4554728"/>
            <a:ext cx="3671370" cy="17273"/>
          </a:xfrm>
          <a:prstGeom prst="line">
            <a:avLst/>
          </a:prstGeom>
          <a:ln w="57150">
            <a:solidFill>
              <a:srgbClr val="44079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05601" y="6473524"/>
            <a:ext cx="2362202" cy="338554"/>
          </a:xfrm>
          <a:prstGeom prst="rect">
            <a:avLst/>
          </a:prstGeom>
          <a:noFill/>
        </p:spPr>
        <p:txBody>
          <a:bodyPr wrap="square" rtlCol="0">
            <a:spAutoFit/>
          </a:bodyPr>
          <a:lstStyle/>
          <a:p>
            <a:r>
              <a:rPr lang="en-US" sz="1600" dirty="0" smtClean="0"/>
              <a:t> </a:t>
            </a:r>
            <a:r>
              <a:rPr lang="en-US" sz="1600" dirty="0" smtClean="0">
                <a:solidFill>
                  <a:srgbClr val="FDE9B4"/>
                </a:solidFill>
              </a:rPr>
              <a:t>Houze 1997, 1989, 2004</a:t>
            </a:r>
            <a:endParaRPr lang="en-US" sz="1600" dirty="0">
              <a:solidFill>
                <a:srgbClr val="FDE9B4"/>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1"/>
          <a:stretch/>
        </p:blipFill>
        <p:spPr bwMode="auto">
          <a:xfrm>
            <a:off x="322701" y="2494777"/>
            <a:ext cx="8472889" cy="3978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5638801" y="3390340"/>
            <a:ext cx="609600" cy="1774616"/>
          </a:xfrm>
          <a:prstGeom prst="rect">
            <a:avLst/>
          </a:prstGeom>
          <a:noFill/>
          <a:ln w="60325"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sp>
        <p:nvSpPr>
          <p:cNvPr id="6" name="TextBox 5"/>
          <p:cNvSpPr txBox="1">
            <a:spLocks noChangeArrowheads="1"/>
          </p:cNvSpPr>
          <p:nvPr/>
        </p:nvSpPr>
        <p:spPr bwMode="auto">
          <a:xfrm>
            <a:off x="5867400" y="2590800"/>
            <a:ext cx="30480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dirty="0" smtClean="0">
                <a:solidFill>
                  <a:srgbClr val="C00000"/>
                </a:solidFill>
                <a:latin typeface="Arial" panose="020B0604020202020204" pitchFamily="34" charset="0"/>
              </a:rPr>
              <a:t>Convective Region</a:t>
            </a:r>
            <a:endParaRPr lang="en-US" sz="2400" b="1" dirty="0">
              <a:solidFill>
                <a:srgbClr val="C00000"/>
              </a:solidFill>
              <a:latin typeface="Arial" panose="020B0604020202020204" pitchFamily="34" charset="0"/>
            </a:endParaRPr>
          </a:p>
        </p:txBody>
      </p:sp>
      <p:cxnSp>
        <p:nvCxnSpPr>
          <p:cNvPr id="7" name="Straight Arrow Connector 6"/>
          <p:cNvCxnSpPr/>
          <p:nvPr/>
        </p:nvCxnSpPr>
        <p:spPr>
          <a:xfrm flipH="1">
            <a:off x="6324600" y="3052465"/>
            <a:ext cx="1219200" cy="609897"/>
          </a:xfrm>
          <a:prstGeom prst="straightConnector1">
            <a:avLst/>
          </a:prstGeom>
          <a:ln w="762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038601" y="4114800"/>
            <a:ext cx="1524000" cy="1028140"/>
          </a:xfrm>
          <a:prstGeom prst="rect">
            <a:avLst/>
          </a:prstGeom>
          <a:noFill/>
          <a:ln w="50800" cmpd="sng">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cxnSp>
        <p:nvCxnSpPr>
          <p:cNvPr id="9" name="Straight Arrow Connector 8"/>
          <p:cNvCxnSpPr/>
          <p:nvPr/>
        </p:nvCxnSpPr>
        <p:spPr>
          <a:xfrm>
            <a:off x="3054885" y="3050369"/>
            <a:ext cx="952500" cy="1251978"/>
          </a:xfrm>
          <a:prstGeom prst="straightConnector1">
            <a:avLst/>
          </a:prstGeom>
          <a:ln w="76200" cmpd="sng">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auto">
          <a:xfrm>
            <a:off x="1447801" y="2590800"/>
            <a:ext cx="31242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dirty="0">
                <a:solidFill>
                  <a:srgbClr val="0070C0"/>
                </a:solidFill>
                <a:latin typeface="Arial" panose="020B0604020202020204" pitchFamily="34" charset="0"/>
              </a:rPr>
              <a:t>Stratiform Region</a:t>
            </a:r>
          </a:p>
        </p:txBody>
      </p:sp>
    </p:spTree>
    <p:extLst>
      <p:ext uri="{BB962C8B-B14F-4D97-AF65-F5344CB8AC3E}">
        <p14:creationId xmlns:p14="http://schemas.microsoft.com/office/powerpoint/2010/main" val="341908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0162"/>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DE9B4"/>
                </a:solidFill>
              </a:rPr>
              <a:t>Ranges for Hydrometeor Types</a:t>
            </a:r>
            <a:endParaRPr lang="en-US" b="1" dirty="0">
              <a:solidFill>
                <a:srgbClr val="FDE9B4"/>
              </a:solidFill>
            </a:endParaRPr>
          </a:p>
        </p:txBody>
      </p:sp>
      <p:graphicFrame>
        <p:nvGraphicFramePr>
          <p:cNvPr id="5" name="Table 4"/>
          <p:cNvGraphicFramePr>
            <a:graphicFrameLocks noGrp="1"/>
          </p:cNvGraphicFramePr>
          <p:nvPr>
            <p:extLst/>
          </p:nvPr>
        </p:nvGraphicFramePr>
        <p:xfrm>
          <a:off x="477672" y="1142996"/>
          <a:ext cx="8437728" cy="5209734"/>
        </p:xfrm>
        <a:graphic>
          <a:graphicData uri="http://schemas.openxmlformats.org/drawingml/2006/table">
            <a:tbl>
              <a:tblPr firstRow="1" bandRow="1">
                <a:tableStyleId>{FABFCF23-3B69-468F-B69F-88F6DE6A72F2}</a:tableStyleId>
              </a:tblPr>
              <a:tblGrid>
                <a:gridCol w="1805673"/>
                <a:gridCol w="945025"/>
                <a:gridCol w="1096905"/>
                <a:gridCol w="1181282"/>
                <a:gridCol w="1248783"/>
                <a:gridCol w="1215033"/>
                <a:gridCol w="945027"/>
              </a:tblGrid>
              <a:tr h="537162">
                <a:tc>
                  <a:txBody>
                    <a:bodyPr/>
                    <a:lstStyle/>
                    <a:p>
                      <a:pPr algn="ctr"/>
                      <a:endParaRPr lang="en-US" sz="1200" dirty="0"/>
                    </a:p>
                  </a:txBody>
                  <a:tcPr anchor="ctr"/>
                </a:tc>
                <a:tc>
                  <a:txBody>
                    <a:bodyPr/>
                    <a:lstStyle/>
                    <a:p>
                      <a:pPr algn="ctr"/>
                      <a:r>
                        <a:rPr lang="en-US" sz="1200" dirty="0" smtClean="0"/>
                        <a:t>Z</a:t>
                      </a:r>
                      <a:r>
                        <a:rPr lang="en-US" sz="1200" baseline="-25000" dirty="0" smtClean="0"/>
                        <a:t>H</a:t>
                      </a:r>
                      <a:r>
                        <a:rPr lang="en-US" sz="1200" baseline="0" dirty="0" smtClean="0"/>
                        <a:t> (</a:t>
                      </a:r>
                      <a:r>
                        <a:rPr lang="en-US" sz="1200" baseline="0" dirty="0" err="1" smtClean="0"/>
                        <a:t>dBZ</a:t>
                      </a:r>
                      <a:r>
                        <a:rPr lang="en-US" sz="1200" baseline="0" dirty="0" smtClean="0"/>
                        <a:t>)</a:t>
                      </a:r>
                      <a:endParaRPr lang="en-US" sz="1200" dirty="0"/>
                    </a:p>
                  </a:txBody>
                  <a:tcPr anchor="ctr"/>
                </a:tc>
                <a:tc>
                  <a:txBody>
                    <a:bodyPr/>
                    <a:lstStyle/>
                    <a:p>
                      <a:pPr algn="ctr"/>
                      <a:r>
                        <a:rPr lang="en-US" sz="1200" dirty="0" smtClean="0"/>
                        <a:t>ZDR </a:t>
                      </a:r>
                      <a:r>
                        <a:rPr lang="en-US" sz="1200" baseline="0" dirty="0" smtClean="0"/>
                        <a:t>(dB)</a:t>
                      </a:r>
                      <a:endParaRPr lang="en-US" sz="1200" dirty="0"/>
                    </a:p>
                  </a:txBody>
                  <a:tcPr anchor="ctr"/>
                </a:tc>
                <a:tc>
                  <a:txBody>
                    <a:bodyPr/>
                    <a:lstStyle/>
                    <a:p>
                      <a:pPr algn="ctr"/>
                      <a:r>
                        <a:rPr lang="en-US" sz="1200" dirty="0" smtClean="0"/>
                        <a:t>LDR</a:t>
                      </a:r>
                      <a:r>
                        <a:rPr lang="en-US" sz="1200" baseline="0" dirty="0" smtClean="0"/>
                        <a:t> (dB)</a:t>
                      </a:r>
                      <a:endParaRPr lang="en-US" sz="1200" dirty="0"/>
                    </a:p>
                  </a:txBody>
                  <a:tcPr anchor="ctr"/>
                </a:tc>
                <a:tc>
                  <a:txBody>
                    <a:bodyPr/>
                    <a:lstStyle/>
                    <a:p>
                      <a:pPr algn="ctr"/>
                      <a:r>
                        <a:rPr lang="en-US" sz="1200" dirty="0" smtClean="0"/>
                        <a:t>K</a:t>
                      </a:r>
                      <a:r>
                        <a:rPr lang="en-US" sz="1200" baseline="-25000" dirty="0" smtClean="0"/>
                        <a:t>DP </a:t>
                      </a:r>
                      <a:r>
                        <a:rPr lang="en-US" sz="1200" baseline="0" dirty="0" smtClean="0"/>
                        <a:t>(</a:t>
                      </a:r>
                      <a:r>
                        <a:rPr lang="en-US" sz="1200" dirty="0" smtClean="0"/>
                        <a:t>° km</a:t>
                      </a:r>
                      <a:r>
                        <a:rPr lang="en-US" sz="1200" baseline="30000" dirty="0" smtClean="0"/>
                        <a:t>-1</a:t>
                      </a:r>
                      <a:r>
                        <a:rPr lang="en-US" sz="1200" baseline="0" dirty="0" smtClean="0"/>
                        <a:t>)</a:t>
                      </a:r>
                      <a:endParaRPr lang="en-US" sz="1200" dirty="0"/>
                    </a:p>
                  </a:txBody>
                  <a:tcPr anchor="ctr"/>
                </a:tc>
                <a:tc>
                  <a:txBody>
                    <a:bodyPr/>
                    <a:lstStyle/>
                    <a:p>
                      <a:pPr marL="0" marR="0" indent="0" algn="ctr" defTabSz="777240" rtl="0" eaLnBrk="1" fontAlgn="auto" latinLnBrk="0" hangingPunct="1">
                        <a:lnSpc>
                          <a:spcPct val="100000"/>
                        </a:lnSpc>
                        <a:spcBef>
                          <a:spcPts val="0"/>
                        </a:spcBef>
                        <a:spcAft>
                          <a:spcPts val="0"/>
                        </a:spcAft>
                        <a:buClrTx/>
                        <a:buSzTx/>
                        <a:buFontTx/>
                        <a:buNone/>
                        <a:tabLst/>
                        <a:defRPr/>
                      </a:pPr>
                      <a:r>
                        <a:rPr lang="el-GR" sz="1200" dirty="0" smtClean="0"/>
                        <a:t>ρ</a:t>
                      </a:r>
                      <a:r>
                        <a:rPr lang="en-US" sz="1200" baseline="-25000" dirty="0" smtClean="0"/>
                        <a:t>HV</a:t>
                      </a:r>
                      <a:endParaRPr lang="en-US" sz="1200" dirty="0"/>
                    </a:p>
                  </a:txBody>
                  <a:tcPr anchor="ctr"/>
                </a:tc>
                <a:tc>
                  <a:txBody>
                    <a:bodyPr/>
                    <a:lstStyle/>
                    <a:p>
                      <a:pPr algn="ctr"/>
                      <a:r>
                        <a:rPr lang="en-US" sz="1200" dirty="0" smtClean="0"/>
                        <a:t>T (°C)</a:t>
                      </a:r>
                      <a:endParaRPr lang="en-US" sz="1200" dirty="0"/>
                    </a:p>
                  </a:txBody>
                  <a:tcPr anchor="ctr"/>
                </a:tc>
              </a:tr>
              <a:tr h="662254">
                <a:tc>
                  <a:txBody>
                    <a:bodyPr/>
                    <a:lstStyle/>
                    <a:p>
                      <a:pPr algn="ctr"/>
                      <a:r>
                        <a:rPr lang="en-US" sz="1200" dirty="0" smtClean="0"/>
                        <a:t>Graupel/Rimed</a:t>
                      </a:r>
                      <a:r>
                        <a:rPr lang="en-US" sz="1200" baseline="0" dirty="0" smtClean="0"/>
                        <a:t> Aggregates</a:t>
                      </a:r>
                      <a:endParaRPr lang="en-US" sz="1200" dirty="0"/>
                    </a:p>
                  </a:txBody>
                  <a:tcPr anchor="ctr"/>
                </a:tc>
                <a:tc>
                  <a:txBody>
                    <a:bodyPr/>
                    <a:lstStyle/>
                    <a:p>
                      <a:pPr algn="ctr"/>
                      <a:r>
                        <a:rPr lang="en-US" sz="1200" dirty="0" smtClean="0"/>
                        <a:t>30 - 50</a:t>
                      </a:r>
                      <a:endParaRPr lang="en-US" sz="1200" dirty="0"/>
                    </a:p>
                  </a:txBody>
                  <a:tcPr anchor="ctr"/>
                </a:tc>
                <a:tc>
                  <a:txBody>
                    <a:bodyPr/>
                    <a:lstStyle/>
                    <a:p>
                      <a:pPr algn="ctr"/>
                      <a:r>
                        <a:rPr lang="en-US" sz="1200" dirty="0" smtClean="0"/>
                        <a:t>-0.1 - 0.76</a:t>
                      </a:r>
                      <a:endParaRPr lang="en-US" sz="1200" dirty="0"/>
                    </a:p>
                  </a:txBody>
                  <a:tcPr anchor="ctr"/>
                </a:tc>
                <a:tc>
                  <a:txBody>
                    <a:bodyPr/>
                    <a:lstStyle/>
                    <a:p>
                      <a:pPr algn="ctr"/>
                      <a:r>
                        <a:rPr lang="en-US" sz="1200" dirty="0" smtClean="0"/>
                        <a:t>-25 - -20.17</a:t>
                      </a:r>
                      <a:endParaRPr lang="en-US" sz="1200" dirty="0"/>
                    </a:p>
                  </a:txBody>
                  <a:tcPr anchor="ctr"/>
                </a:tc>
                <a:tc>
                  <a:txBody>
                    <a:bodyPr/>
                    <a:lstStyle/>
                    <a:p>
                      <a:pPr algn="ctr"/>
                      <a:r>
                        <a:rPr lang="en-US" sz="1200" dirty="0" smtClean="0"/>
                        <a:t>0.08 - 1.65</a:t>
                      </a:r>
                      <a:endParaRPr lang="en-US" sz="1200" dirty="0"/>
                    </a:p>
                  </a:txBody>
                  <a:tcPr anchor="ctr"/>
                </a:tc>
                <a:tc>
                  <a:txBody>
                    <a:bodyPr/>
                    <a:lstStyle/>
                    <a:p>
                      <a:pPr algn="ctr"/>
                      <a:r>
                        <a:rPr lang="en-US" sz="1200" dirty="0" smtClean="0"/>
                        <a:t>0.89 – 0.96</a:t>
                      </a:r>
                      <a:endParaRPr lang="en-US" sz="1200" dirty="0"/>
                    </a:p>
                  </a:txBody>
                  <a:tcPr anchor="ctr"/>
                </a:tc>
                <a:tc>
                  <a:txBody>
                    <a:bodyPr/>
                    <a:lstStyle/>
                    <a:p>
                      <a:pPr algn="ctr"/>
                      <a:r>
                        <a:rPr lang="en-US" sz="1200" dirty="0" smtClean="0"/>
                        <a:t>-50 - 0</a:t>
                      </a:r>
                      <a:endParaRPr lang="en-US" sz="1200" dirty="0"/>
                    </a:p>
                  </a:txBody>
                  <a:tcPr anchor="ctr"/>
                </a:tc>
              </a:tr>
              <a:tr h="537162">
                <a:tc>
                  <a:txBody>
                    <a:bodyPr/>
                    <a:lstStyle/>
                    <a:p>
                      <a:pPr algn="ctr"/>
                      <a:r>
                        <a:rPr lang="en-US" sz="1200" dirty="0" smtClean="0"/>
                        <a:t>Heavy Rain</a:t>
                      </a:r>
                      <a:endParaRPr lang="en-US" sz="1200" dirty="0"/>
                    </a:p>
                  </a:txBody>
                  <a:tcPr anchor="ctr"/>
                </a:tc>
                <a:tc>
                  <a:txBody>
                    <a:bodyPr/>
                    <a:lstStyle/>
                    <a:p>
                      <a:pPr algn="ctr"/>
                      <a:r>
                        <a:rPr lang="en-US" sz="1200" dirty="0" smtClean="0"/>
                        <a:t>45 - 55</a:t>
                      </a:r>
                      <a:endParaRPr lang="en-US" sz="1200" dirty="0"/>
                    </a:p>
                  </a:txBody>
                  <a:tcPr anchor="ctr"/>
                </a:tc>
                <a:tc>
                  <a:txBody>
                    <a:bodyPr/>
                    <a:lstStyle/>
                    <a:p>
                      <a:pPr algn="ctr"/>
                      <a:r>
                        <a:rPr lang="en-US" sz="1200" dirty="0" smtClean="0"/>
                        <a:t>0.34 - 4.35</a:t>
                      </a:r>
                      <a:endParaRPr lang="en-US" sz="1200" dirty="0"/>
                    </a:p>
                  </a:txBody>
                  <a:tcPr anchor="ctr"/>
                </a:tc>
                <a:tc>
                  <a:txBody>
                    <a:bodyPr/>
                    <a:lstStyle/>
                    <a:p>
                      <a:pPr algn="ctr"/>
                      <a:r>
                        <a:rPr lang="en-US" sz="1200" dirty="0" smtClean="0"/>
                        <a:t>-31 - -24.5</a:t>
                      </a:r>
                      <a:endParaRPr lang="en-US" sz="1200" dirty="0"/>
                    </a:p>
                  </a:txBody>
                  <a:tcPr anchor="ctr"/>
                </a:tc>
                <a:tc>
                  <a:txBody>
                    <a:bodyPr/>
                    <a:lstStyle/>
                    <a:p>
                      <a:pPr algn="ctr"/>
                      <a:r>
                        <a:rPr lang="en-US" sz="1200" dirty="0" smtClean="0"/>
                        <a:t>0.09 – 1.55</a:t>
                      </a:r>
                      <a:endParaRPr lang="en-US" sz="1200" dirty="0"/>
                    </a:p>
                  </a:txBody>
                  <a:tcPr anchor="ctr"/>
                </a:tc>
                <a:tc>
                  <a:txBody>
                    <a:bodyPr/>
                    <a:lstStyle/>
                    <a:p>
                      <a:pPr algn="ctr"/>
                      <a:r>
                        <a:rPr lang="en-US" sz="1200" dirty="0" smtClean="0"/>
                        <a:t>0.97 - 0.99</a:t>
                      </a:r>
                      <a:endParaRPr lang="en-US" sz="1200" dirty="0"/>
                    </a:p>
                  </a:txBody>
                  <a:tcPr anchor="ctr"/>
                </a:tc>
                <a:tc>
                  <a:txBody>
                    <a:bodyPr/>
                    <a:lstStyle/>
                    <a:p>
                      <a:pPr algn="ctr"/>
                      <a:r>
                        <a:rPr lang="en-US" sz="1200" dirty="0" smtClean="0"/>
                        <a:t>1 - 40</a:t>
                      </a:r>
                      <a:endParaRPr lang="en-US" sz="1200" dirty="0"/>
                    </a:p>
                  </a:txBody>
                  <a:tcPr anchor="ctr"/>
                </a:tc>
              </a:tr>
              <a:tr h="537162">
                <a:tc>
                  <a:txBody>
                    <a:bodyPr/>
                    <a:lstStyle/>
                    <a:p>
                      <a:pPr algn="ctr"/>
                      <a:r>
                        <a:rPr lang="en-US" sz="1200" dirty="0" smtClean="0"/>
                        <a:t>Moderate Rain</a:t>
                      </a:r>
                      <a:endParaRPr lang="en-US" sz="1200" dirty="0"/>
                    </a:p>
                  </a:txBody>
                  <a:tcPr anchor="ctr"/>
                </a:tc>
                <a:tc>
                  <a:txBody>
                    <a:bodyPr/>
                    <a:lstStyle/>
                    <a:p>
                      <a:pPr algn="ctr"/>
                      <a:r>
                        <a:rPr lang="en-US" sz="1200" dirty="0" smtClean="0"/>
                        <a:t>35- 45</a:t>
                      </a:r>
                      <a:endParaRPr lang="en-US" sz="1200" dirty="0"/>
                    </a:p>
                  </a:txBody>
                  <a:tcPr anchor="ctr"/>
                </a:tc>
                <a:tc>
                  <a:txBody>
                    <a:bodyPr/>
                    <a:lstStyle/>
                    <a:p>
                      <a:pPr algn="ctr"/>
                      <a:r>
                        <a:rPr lang="en-US" sz="1200" dirty="0" smtClean="0"/>
                        <a:t>0.01 - 3.04</a:t>
                      </a:r>
                      <a:endParaRPr lang="en-US" sz="1200" dirty="0"/>
                    </a:p>
                  </a:txBody>
                  <a:tcPr anchor="ctr"/>
                </a:tc>
                <a:tc>
                  <a:txBody>
                    <a:bodyPr/>
                    <a:lstStyle/>
                    <a:p>
                      <a:pPr algn="ctr"/>
                      <a:r>
                        <a:rPr lang="en-US" sz="1200" dirty="0" smtClean="0"/>
                        <a:t>-31 - -24.85</a:t>
                      </a:r>
                      <a:endParaRPr lang="en-US" sz="1200" dirty="0"/>
                    </a:p>
                  </a:txBody>
                  <a:tcPr anchor="ctr"/>
                </a:tc>
                <a:tc>
                  <a:txBody>
                    <a:bodyPr/>
                    <a:lstStyle/>
                    <a:p>
                      <a:pPr algn="ctr"/>
                      <a:r>
                        <a:rPr lang="en-US" sz="1200" dirty="0" smtClean="0"/>
                        <a:t>-0.01 – 2.99</a:t>
                      </a:r>
                      <a:endParaRPr lang="en-US" sz="1200" dirty="0"/>
                    </a:p>
                  </a:txBody>
                  <a:tcPr anchor="ctr"/>
                </a:tc>
                <a:tc>
                  <a:txBody>
                    <a:bodyPr/>
                    <a:lstStyle/>
                    <a:p>
                      <a:pPr algn="ctr"/>
                      <a:r>
                        <a:rPr lang="en-US" sz="1200" dirty="0" smtClean="0"/>
                        <a:t>0.97 – 0.99</a:t>
                      </a:r>
                      <a:endParaRPr lang="en-US" sz="1200" dirty="0"/>
                    </a:p>
                  </a:txBody>
                  <a:tcPr anchor="ctr"/>
                </a:tc>
                <a:tc>
                  <a:txBody>
                    <a:bodyPr/>
                    <a:lstStyle/>
                    <a:p>
                      <a:pPr algn="ctr"/>
                      <a:r>
                        <a:rPr lang="en-US" sz="1200" dirty="0" smtClean="0"/>
                        <a:t>1 - 40</a:t>
                      </a:r>
                      <a:endParaRPr lang="en-US" sz="1200" dirty="0"/>
                    </a:p>
                  </a:txBody>
                  <a:tcPr anchor="ctr"/>
                </a:tc>
              </a:tr>
              <a:tr h="537162">
                <a:tc>
                  <a:txBody>
                    <a:bodyPr/>
                    <a:lstStyle/>
                    <a:p>
                      <a:pPr algn="ctr"/>
                      <a:r>
                        <a:rPr lang="en-US" sz="1200" dirty="0" smtClean="0"/>
                        <a:t>Light Rain</a:t>
                      </a:r>
                      <a:endParaRPr lang="en-US" sz="1200" dirty="0"/>
                    </a:p>
                  </a:txBody>
                  <a:tcPr anchor="ctr"/>
                </a:tc>
                <a:tc>
                  <a:txBody>
                    <a:bodyPr/>
                    <a:lstStyle/>
                    <a:p>
                      <a:pPr algn="ctr"/>
                      <a:r>
                        <a:rPr lang="en-US" sz="1200" dirty="0" smtClean="0"/>
                        <a:t>10 - 35</a:t>
                      </a:r>
                      <a:endParaRPr lang="en-US" sz="1200" dirty="0"/>
                    </a:p>
                  </a:txBody>
                  <a:tcPr anchor="ctr"/>
                </a:tc>
                <a:tc>
                  <a:txBody>
                    <a:bodyPr/>
                    <a:lstStyle/>
                    <a:p>
                      <a:pPr algn="ctr"/>
                      <a:r>
                        <a:rPr lang="en-US" sz="1200" dirty="0" smtClean="0"/>
                        <a:t> 0- 1.8</a:t>
                      </a:r>
                      <a:endParaRPr lang="en-US" sz="1200" dirty="0"/>
                    </a:p>
                  </a:txBody>
                  <a:tcPr anchor="ctr"/>
                </a:tc>
                <a:tc>
                  <a:txBody>
                    <a:bodyPr/>
                    <a:lstStyle/>
                    <a:p>
                      <a:pPr marL="0" marR="0" indent="0" algn="ctr" defTabSz="777240" rtl="0" eaLnBrk="1" fontAlgn="auto" latinLnBrk="0" hangingPunct="1">
                        <a:lnSpc>
                          <a:spcPct val="100000"/>
                        </a:lnSpc>
                        <a:spcBef>
                          <a:spcPts val="0"/>
                        </a:spcBef>
                        <a:spcAft>
                          <a:spcPts val="0"/>
                        </a:spcAft>
                        <a:buClrTx/>
                        <a:buSzTx/>
                        <a:buFontTx/>
                        <a:buNone/>
                        <a:tabLst/>
                        <a:defRPr/>
                      </a:pPr>
                      <a:r>
                        <a:rPr lang="en-US" sz="1200" dirty="0" smtClean="0"/>
                        <a:t>-33- -27</a:t>
                      </a:r>
                      <a:endParaRPr lang="en-US" sz="1200" dirty="0"/>
                    </a:p>
                  </a:txBody>
                  <a:tcPr anchor="ctr"/>
                </a:tc>
                <a:tc>
                  <a:txBody>
                    <a:bodyPr/>
                    <a:lstStyle/>
                    <a:p>
                      <a:pPr algn="ctr"/>
                      <a:r>
                        <a:rPr lang="en-US" sz="1200" dirty="0" smtClean="0"/>
                        <a:t>-0.02 – 0.26</a:t>
                      </a:r>
                      <a:endParaRPr lang="en-US" sz="1200" dirty="0"/>
                    </a:p>
                  </a:txBody>
                  <a:tcPr anchor="ctr"/>
                </a:tc>
                <a:tc>
                  <a:txBody>
                    <a:bodyPr/>
                    <a:lstStyle/>
                    <a:p>
                      <a:pPr algn="ctr"/>
                      <a:r>
                        <a:rPr lang="en-US" sz="1200" dirty="0" smtClean="0"/>
                        <a:t>0.97 – 0.99</a:t>
                      </a:r>
                    </a:p>
                  </a:txBody>
                  <a:tcPr anchor="ctr"/>
                </a:tc>
                <a:tc>
                  <a:txBody>
                    <a:bodyPr/>
                    <a:lstStyle/>
                    <a:p>
                      <a:pPr algn="ctr"/>
                      <a:r>
                        <a:rPr lang="en-US" sz="1200" dirty="0" smtClean="0"/>
                        <a:t>1 - 40</a:t>
                      </a:r>
                      <a:endParaRPr lang="en-US" sz="1200" dirty="0"/>
                    </a:p>
                  </a:txBody>
                  <a:tcPr anchor="ctr"/>
                </a:tc>
              </a:tr>
              <a:tr h="537162">
                <a:tc>
                  <a:txBody>
                    <a:bodyPr/>
                    <a:lstStyle/>
                    <a:p>
                      <a:pPr algn="ctr"/>
                      <a:r>
                        <a:rPr lang="en-US" sz="1200" dirty="0" smtClean="0"/>
                        <a:t>Wet Aggregates</a:t>
                      </a:r>
                      <a:endParaRPr lang="en-US" sz="1200" dirty="0"/>
                    </a:p>
                  </a:txBody>
                  <a:tcPr anchor="ctr"/>
                </a:tc>
                <a:tc>
                  <a:txBody>
                    <a:bodyPr/>
                    <a:lstStyle/>
                    <a:p>
                      <a:pPr algn="ctr"/>
                      <a:r>
                        <a:rPr lang="en-US" sz="1200" dirty="0" smtClean="0"/>
                        <a:t>7  - 45</a:t>
                      </a:r>
                      <a:endParaRPr lang="en-US" sz="1200" dirty="0"/>
                    </a:p>
                  </a:txBody>
                  <a:tcPr anchor="ctr"/>
                </a:tc>
                <a:tc>
                  <a:txBody>
                    <a:bodyPr/>
                    <a:lstStyle/>
                    <a:p>
                      <a:pPr algn="ctr"/>
                      <a:r>
                        <a:rPr lang="en-US" sz="1200" dirty="0" smtClean="0"/>
                        <a:t>0.5 - 3</a:t>
                      </a:r>
                      <a:endParaRPr lang="en-US" sz="1200" dirty="0"/>
                    </a:p>
                  </a:txBody>
                  <a:tcPr anchor="ctr"/>
                </a:tc>
                <a:tc>
                  <a:txBody>
                    <a:bodyPr/>
                    <a:lstStyle/>
                    <a:p>
                      <a:pPr algn="ctr"/>
                      <a:r>
                        <a:rPr lang="en-US" sz="1200" dirty="0" smtClean="0"/>
                        <a:t>-25.5 - -17.2</a:t>
                      </a:r>
                      <a:endParaRPr lang="en-US" sz="1200" dirty="0"/>
                    </a:p>
                  </a:txBody>
                  <a:tcPr anchor="ctr"/>
                </a:tc>
                <a:tc>
                  <a:txBody>
                    <a:bodyPr/>
                    <a:lstStyle/>
                    <a:p>
                      <a:pPr algn="ctr"/>
                      <a:r>
                        <a:rPr lang="en-US" sz="1200" dirty="0" smtClean="0"/>
                        <a:t>0.1 - 1</a:t>
                      </a:r>
                      <a:endParaRPr lang="en-US" sz="1200" dirty="0"/>
                    </a:p>
                  </a:txBody>
                  <a:tcPr anchor="ctr"/>
                </a:tc>
                <a:tc>
                  <a:txBody>
                    <a:bodyPr/>
                    <a:lstStyle/>
                    <a:p>
                      <a:pPr algn="ctr"/>
                      <a:r>
                        <a:rPr lang="en-US" sz="1200" dirty="0" smtClean="0"/>
                        <a:t>0.75 – 0.98</a:t>
                      </a:r>
                      <a:endParaRPr lang="en-US" sz="1200" dirty="0"/>
                    </a:p>
                  </a:txBody>
                  <a:tcPr anchor="ctr"/>
                </a:tc>
                <a:tc>
                  <a:txBody>
                    <a:bodyPr/>
                    <a:lstStyle/>
                    <a:p>
                      <a:pPr algn="ctr"/>
                      <a:r>
                        <a:rPr lang="en-US" sz="1200" dirty="0" smtClean="0"/>
                        <a:t>-4 – 10</a:t>
                      </a:r>
                      <a:endParaRPr lang="en-US" sz="1200" dirty="0"/>
                    </a:p>
                  </a:txBody>
                  <a:tcPr anchor="ctr"/>
                </a:tc>
              </a:tr>
              <a:tr h="537162">
                <a:tc>
                  <a:txBody>
                    <a:bodyPr/>
                    <a:lstStyle/>
                    <a:p>
                      <a:pPr algn="ctr"/>
                      <a:r>
                        <a:rPr lang="en-US" sz="1200" dirty="0" smtClean="0"/>
                        <a:t>Dry Aggregates</a:t>
                      </a:r>
                      <a:endParaRPr lang="en-US" sz="1200" dirty="0"/>
                    </a:p>
                  </a:txBody>
                  <a:tcPr anchor="ctr"/>
                </a:tc>
                <a:tc>
                  <a:txBody>
                    <a:bodyPr/>
                    <a:lstStyle/>
                    <a:p>
                      <a:pPr algn="ctr"/>
                      <a:r>
                        <a:rPr lang="en-US" sz="1200" dirty="0" smtClean="0"/>
                        <a:t>15 - 33</a:t>
                      </a:r>
                      <a:endParaRPr lang="en-US" sz="1200" dirty="0"/>
                    </a:p>
                  </a:txBody>
                  <a:tcPr anchor="ctr"/>
                </a:tc>
                <a:tc>
                  <a:txBody>
                    <a:bodyPr/>
                    <a:lstStyle/>
                    <a:p>
                      <a:pPr algn="ctr"/>
                      <a:r>
                        <a:rPr lang="en-US" sz="1200" dirty="0" smtClean="0"/>
                        <a:t>0 - 1.1</a:t>
                      </a:r>
                      <a:endParaRPr lang="en-US" sz="1200" dirty="0"/>
                    </a:p>
                  </a:txBody>
                  <a:tcPr anchor="ctr"/>
                </a:tc>
                <a:tc>
                  <a:txBody>
                    <a:bodyPr/>
                    <a:lstStyle/>
                    <a:p>
                      <a:pPr algn="ctr"/>
                      <a:r>
                        <a:rPr lang="en-US" sz="1200" dirty="0" smtClean="0"/>
                        <a:t>-26 - -17.2</a:t>
                      </a:r>
                      <a:endParaRPr lang="en-US" sz="1200" dirty="0"/>
                    </a:p>
                  </a:txBody>
                  <a:tcPr anchor="ctr"/>
                </a:tc>
                <a:tc>
                  <a:txBody>
                    <a:bodyPr/>
                    <a:lstStyle/>
                    <a:p>
                      <a:pPr algn="ctr"/>
                      <a:r>
                        <a:rPr lang="en-US" sz="1200" dirty="0" smtClean="0"/>
                        <a:t>0 – 0.168</a:t>
                      </a:r>
                      <a:endParaRPr lang="en-US" sz="1200" dirty="0"/>
                    </a:p>
                  </a:txBody>
                  <a:tcPr anchor="ctr"/>
                </a:tc>
                <a:tc>
                  <a:txBody>
                    <a:bodyPr/>
                    <a:lstStyle/>
                    <a:p>
                      <a:pPr algn="ctr"/>
                      <a:r>
                        <a:rPr lang="en-US" sz="1200" dirty="0" smtClean="0"/>
                        <a:t>0.97 - -0.98</a:t>
                      </a:r>
                      <a:endParaRPr lang="en-US" sz="1200" dirty="0"/>
                    </a:p>
                  </a:txBody>
                  <a:tcPr anchor="ctr"/>
                </a:tc>
                <a:tc>
                  <a:txBody>
                    <a:bodyPr/>
                    <a:lstStyle/>
                    <a:p>
                      <a:pPr algn="ctr"/>
                      <a:r>
                        <a:rPr lang="en-US" sz="1200" dirty="0" smtClean="0"/>
                        <a:t>-50 - -1</a:t>
                      </a:r>
                      <a:endParaRPr lang="en-US" sz="1200" dirty="0"/>
                    </a:p>
                  </a:txBody>
                  <a:tcPr anchor="ctr"/>
                </a:tc>
              </a:tr>
              <a:tr h="662254">
                <a:tc>
                  <a:txBody>
                    <a:bodyPr/>
                    <a:lstStyle/>
                    <a:p>
                      <a:pPr algn="ctr"/>
                      <a:r>
                        <a:rPr lang="en-US" sz="1200" dirty="0" smtClean="0"/>
                        <a:t>Small Ice Crystals</a:t>
                      </a:r>
                      <a:endParaRPr lang="en-US" sz="1200" dirty="0"/>
                    </a:p>
                  </a:txBody>
                  <a:tcPr anchor="ctr"/>
                </a:tc>
                <a:tc>
                  <a:txBody>
                    <a:bodyPr/>
                    <a:lstStyle/>
                    <a:p>
                      <a:pPr algn="ctr"/>
                      <a:r>
                        <a:rPr lang="en-US" sz="1200" dirty="0" smtClean="0"/>
                        <a:t>0 - 15</a:t>
                      </a:r>
                      <a:endParaRPr lang="en-US" sz="1200" dirty="0"/>
                    </a:p>
                  </a:txBody>
                  <a:tcPr anchor="ctr"/>
                </a:tc>
                <a:tc>
                  <a:txBody>
                    <a:bodyPr/>
                    <a:lstStyle/>
                    <a:p>
                      <a:pPr algn="ctr"/>
                      <a:r>
                        <a:rPr lang="en-US" sz="1200" dirty="0" smtClean="0"/>
                        <a:t>0 - 0.7</a:t>
                      </a:r>
                      <a:endParaRPr lang="en-US" sz="1200" dirty="0"/>
                    </a:p>
                  </a:txBody>
                  <a:tcPr anchor="ctr"/>
                </a:tc>
                <a:tc>
                  <a:txBody>
                    <a:bodyPr/>
                    <a:lstStyle/>
                    <a:p>
                      <a:pPr algn="ctr"/>
                      <a:r>
                        <a:rPr lang="en-US" sz="1200" dirty="0" smtClean="0"/>
                        <a:t>-31 - -23.4</a:t>
                      </a:r>
                      <a:endParaRPr lang="en-US" sz="1200" dirty="0"/>
                    </a:p>
                  </a:txBody>
                  <a:tcPr anchor="ctr"/>
                </a:tc>
                <a:tc>
                  <a:txBody>
                    <a:bodyPr/>
                    <a:lstStyle/>
                    <a:p>
                      <a:pPr algn="ctr"/>
                      <a:r>
                        <a:rPr lang="en-US" sz="1200" dirty="0" smtClean="0"/>
                        <a:t>0 – 0.1</a:t>
                      </a:r>
                      <a:endParaRPr lang="en-US" sz="1200" dirty="0"/>
                    </a:p>
                  </a:txBody>
                  <a:tcPr anchor="ctr"/>
                </a:tc>
                <a:tc>
                  <a:txBody>
                    <a:bodyPr/>
                    <a:lstStyle/>
                    <a:p>
                      <a:pPr algn="ctr"/>
                      <a:r>
                        <a:rPr lang="en-US" sz="1200" dirty="0" smtClean="0"/>
                        <a:t>0.97</a:t>
                      </a:r>
                      <a:r>
                        <a:rPr lang="en-US" sz="1200" baseline="0" dirty="0" smtClean="0"/>
                        <a:t> – 0.98</a:t>
                      </a:r>
                      <a:endParaRPr lang="en-US" sz="1200" dirty="0"/>
                    </a:p>
                  </a:txBody>
                  <a:tcPr anchor="ctr"/>
                </a:tc>
                <a:tc>
                  <a:txBody>
                    <a:bodyPr/>
                    <a:lstStyle/>
                    <a:p>
                      <a:pPr marL="0" marR="0" indent="0" algn="ctr" defTabSz="777240" rtl="0" eaLnBrk="1" fontAlgn="auto" latinLnBrk="0" hangingPunct="1">
                        <a:lnSpc>
                          <a:spcPct val="100000"/>
                        </a:lnSpc>
                        <a:spcBef>
                          <a:spcPts val="0"/>
                        </a:spcBef>
                        <a:spcAft>
                          <a:spcPts val="0"/>
                        </a:spcAft>
                        <a:buClrTx/>
                        <a:buSzTx/>
                        <a:buFontTx/>
                        <a:buNone/>
                        <a:tabLst/>
                        <a:defRPr/>
                      </a:pPr>
                      <a:r>
                        <a:rPr lang="en-US" sz="1200" dirty="0" smtClean="0"/>
                        <a:t>-50 - -1</a:t>
                      </a:r>
                    </a:p>
                    <a:p>
                      <a:pPr algn="ctr"/>
                      <a:endParaRPr lang="en-US" sz="1200" dirty="0"/>
                    </a:p>
                  </a:txBody>
                  <a:tcPr anchor="ctr"/>
                </a:tc>
              </a:tr>
              <a:tr h="662254">
                <a:tc>
                  <a:txBody>
                    <a:bodyPr/>
                    <a:lstStyle/>
                    <a:p>
                      <a:pPr algn="ctr"/>
                      <a:r>
                        <a:rPr lang="en-US" sz="1200" dirty="0" smtClean="0"/>
                        <a:t>Horizontally</a:t>
                      </a:r>
                      <a:r>
                        <a:rPr lang="en-US" sz="1200" baseline="0" dirty="0" smtClean="0"/>
                        <a:t> Oriented Ice Crystals</a:t>
                      </a:r>
                      <a:endParaRPr lang="en-US" sz="1200" dirty="0"/>
                    </a:p>
                  </a:txBody>
                  <a:tcPr anchor="ctr"/>
                </a:tc>
                <a:tc>
                  <a:txBody>
                    <a:bodyPr/>
                    <a:lstStyle/>
                    <a:p>
                      <a:pPr algn="ctr"/>
                      <a:r>
                        <a:rPr lang="en-US" sz="1200" dirty="0" smtClean="0"/>
                        <a:t>0 - 15</a:t>
                      </a:r>
                      <a:endParaRPr lang="en-US" sz="1200" dirty="0"/>
                    </a:p>
                  </a:txBody>
                  <a:tcPr anchor="ctr"/>
                </a:tc>
                <a:tc>
                  <a:txBody>
                    <a:bodyPr/>
                    <a:lstStyle/>
                    <a:p>
                      <a:pPr algn="ctr"/>
                      <a:r>
                        <a:rPr lang="en-US" sz="1200" dirty="0" smtClean="0"/>
                        <a:t>1 - 6</a:t>
                      </a:r>
                      <a:endParaRPr lang="en-US" sz="1200" dirty="0"/>
                    </a:p>
                  </a:txBody>
                  <a:tcPr anchor="ctr"/>
                </a:tc>
                <a:tc>
                  <a:txBody>
                    <a:bodyPr/>
                    <a:lstStyle/>
                    <a:p>
                      <a:pPr algn="ctr"/>
                      <a:r>
                        <a:rPr lang="en-US" sz="1200" dirty="0" smtClean="0"/>
                        <a:t>-31 –</a:t>
                      </a:r>
                      <a:r>
                        <a:rPr lang="en-US" sz="1200" baseline="0" dirty="0" smtClean="0"/>
                        <a:t> -23.4</a:t>
                      </a:r>
                      <a:endParaRPr lang="en-US" sz="1200" dirty="0"/>
                    </a:p>
                  </a:txBody>
                  <a:tcPr anchor="ctr"/>
                </a:tc>
                <a:tc>
                  <a:txBody>
                    <a:bodyPr/>
                    <a:lstStyle/>
                    <a:p>
                      <a:pPr algn="ctr"/>
                      <a:r>
                        <a:rPr lang="en-US" sz="1200" dirty="0" smtClean="0"/>
                        <a:t>0.08 – 0.6</a:t>
                      </a:r>
                      <a:endParaRPr lang="en-US" sz="1200" dirty="0"/>
                    </a:p>
                  </a:txBody>
                  <a:tcPr anchor="ctr"/>
                </a:tc>
                <a:tc>
                  <a:txBody>
                    <a:bodyPr/>
                    <a:lstStyle/>
                    <a:p>
                      <a:pPr algn="ctr"/>
                      <a:r>
                        <a:rPr lang="en-US" sz="1200" dirty="0" smtClean="0"/>
                        <a:t>0.97 – 0.98</a:t>
                      </a:r>
                      <a:endParaRPr lang="en-US" sz="1200" dirty="0"/>
                    </a:p>
                  </a:txBody>
                  <a:tcPr anchor="ctr"/>
                </a:tc>
                <a:tc>
                  <a:txBody>
                    <a:bodyPr/>
                    <a:lstStyle/>
                    <a:p>
                      <a:pPr marL="0" marR="0" indent="0" algn="ctr" defTabSz="777240" rtl="0" eaLnBrk="1" fontAlgn="auto" latinLnBrk="0" hangingPunct="1">
                        <a:lnSpc>
                          <a:spcPct val="100000"/>
                        </a:lnSpc>
                        <a:spcBef>
                          <a:spcPts val="0"/>
                        </a:spcBef>
                        <a:spcAft>
                          <a:spcPts val="0"/>
                        </a:spcAft>
                        <a:buClrTx/>
                        <a:buSzTx/>
                        <a:buFontTx/>
                        <a:buNone/>
                        <a:tabLst/>
                        <a:defRPr/>
                      </a:pPr>
                      <a:r>
                        <a:rPr lang="en-US" sz="1200" dirty="0" smtClean="0"/>
                        <a:t>-50 - -1</a:t>
                      </a:r>
                    </a:p>
                    <a:p>
                      <a:pPr algn="ctr"/>
                      <a:endParaRPr lang="en-US" sz="1200" dirty="0"/>
                    </a:p>
                  </a:txBody>
                  <a:tcPr anchor="ctr"/>
                </a:tc>
              </a:tr>
            </a:tbl>
          </a:graphicData>
        </a:graphic>
      </p:graphicFrame>
    </p:spTree>
    <p:extLst>
      <p:ext uri="{BB962C8B-B14F-4D97-AF65-F5344CB8AC3E}">
        <p14:creationId xmlns:p14="http://schemas.microsoft.com/office/powerpoint/2010/main" val="18360410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429000" cy="914400"/>
          </a:xfrm>
        </p:spPr>
        <p:txBody>
          <a:bodyPr>
            <a:noAutofit/>
          </a:bodyPr>
          <a:lstStyle/>
          <a:p>
            <a:r>
              <a:rPr lang="en-US" b="1" dirty="0" smtClean="0">
                <a:solidFill>
                  <a:srgbClr val="FDE9B4"/>
                </a:solidFill>
              </a:rPr>
              <a:t>Confidence </a:t>
            </a:r>
            <a:br>
              <a:rPr lang="en-US" b="1" dirty="0" smtClean="0">
                <a:solidFill>
                  <a:srgbClr val="FDE9B4"/>
                </a:solidFill>
              </a:rPr>
            </a:br>
            <a:r>
              <a:rPr lang="en-US" b="1" dirty="0" smtClean="0">
                <a:solidFill>
                  <a:srgbClr val="FDE9B4"/>
                </a:solidFill>
              </a:rPr>
              <a:t>of PID</a:t>
            </a:r>
            <a:endParaRPr lang="en-US" b="1" dirty="0">
              <a:solidFill>
                <a:srgbClr val="FDE9B4"/>
              </a:solidFill>
            </a:endParaRPr>
          </a:p>
        </p:txBody>
      </p:sp>
      <p:sp>
        <p:nvSpPr>
          <p:cNvPr id="13" name="TextBox 12"/>
          <p:cNvSpPr txBox="1"/>
          <p:nvPr/>
        </p:nvSpPr>
        <p:spPr>
          <a:xfrm>
            <a:off x="152400" y="1754862"/>
            <a:ext cx="3352800" cy="4493538"/>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PID interest value</a:t>
            </a:r>
          </a:p>
          <a:p>
            <a:pPr marL="742950" lvl="1" indent="-285750">
              <a:buFont typeface="Arial" pitchFamily="34" charset="0"/>
              <a:buChar char="•"/>
            </a:pPr>
            <a:r>
              <a:rPr lang="en-US" sz="2200" dirty="0" smtClean="0">
                <a:solidFill>
                  <a:srgbClr val="D9D9D9"/>
                </a:solidFill>
              </a:rPr>
              <a:t>Likelihood of particle type</a:t>
            </a:r>
          </a:p>
          <a:p>
            <a:pPr marL="742950" lvl="1" indent="-285750">
              <a:buFont typeface="Arial" pitchFamily="34" charset="0"/>
              <a:buChar char="•"/>
            </a:pPr>
            <a:r>
              <a:rPr lang="en-US" sz="2200" dirty="0" smtClean="0">
                <a:solidFill>
                  <a:srgbClr val="D9D9D9"/>
                </a:solidFill>
              </a:rPr>
              <a:t>Highest interest value chosen</a:t>
            </a:r>
          </a:p>
          <a:p>
            <a:pPr marL="742950" lvl="1" indent="-285750">
              <a:buFont typeface="Arial" pitchFamily="34" charset="0"/>
              <a:buChar char="•"/>
            </a:pPr>
            <a:endParaRPr lang="en-US" sz="2200" dirty="0">
              <a:solidFill>
                <a:srgbClr val="D9D9D9"/>
              </a:solidFill>
            </a:endParaRPr>
          </a:p>
          <a:p>
            <a:pPr marL="285750" indent="-285750">
              <a:buFont typeface="Arial" pitchFamily="34" charset="0"/>
              <a:buChar char="•"/>
            </a:pPr>
            <a:r>
              <a:rPr lang="en-US" sz="2200" dirty="0" smtClean="0">
                <a:solidFill>
                  <a:srgbClr val="D9D9D9"/>
                </a:solidFill>
              </a:rPr>
              <a:t>PID confidence</a:t>
            </a:r>
          </a:p>
          <a:p>
            <a:pPr marL="742950" lvl="1" indent="-285750">
              <a:buFont typeface="Arial" pitchFamily="34" charset="0"/>
              <a:buChar char="•"/>
            </a:pPr>
            <a:r>
              <a:rPr lang="en-US" sz="2200" dirty="0" smtClean="0">
                <a:solidFill>
                  <a:srgbClr val="D9D9D9"/>
                </a:solidFill>
              </a:rPr>
              <a:t>Difference of 1</a:t>
            </a:r>
            <a:r>
              <a:rPr lang="en-US" sz="2200" baseline="30000" dirty="0" smtClean="0">
                <a:solidFill>
                  <a:srgbClr val="D9D9D9"/>
                </a:solidFill>
              </a:rPr>
              <a:t>st</a:t>
            </a:r>
            <a:r>
              <a:rPr lang="en-US" sz="2200" dirty="0" smtClean="0">
                <a:solidFill>
                  <a:srgbClr val="D9D9D9"/>
                </a:solidFill>
              </a:rPr>
              <a:t> and 2</a:t>
            </a:r>
            <a:r>
              <a:rPr lang="en-US" sz="2200" baseline="30000" dirty="0" smtClean="0">
                <a:solidFill>
                  <a:srgbClr val="D9D9D9"/>
                </a:solidFill>
              </a:rPr>
              <a:t>nd</a:t>
            </a:r>
            <a:r>
              <a:rPr lang="en-US" sz="2200" dirty="0" smtClean="0">
                <a:solidFill>
                  <a:srgbClr val="D9D9D9"/>
                </a:solidFill>
              </a:rPr>
              <a:t> largest interest values </a:t>
            </a:r>
          </a:p>
          <a:p>
            <a:pPr marL="742950" lvl="1" indent="-285750">
              <a:buFont typeface="Arial" pitchFamily="34" charset="0"/>
              <a:buChar char="•"/>
            </a:pPr>
            <a:r>
              <a:rPr lang="en-US" sz="2200" dirty="0" smtClean="0">
                <a:solidFill>
                  <a:srgbClr val="D9D9D9"/>
                </a:solidFill>
              </a:rPr>
              <a:t>Larger difference = more confidence</a:t>
            </a:r>
          </a:p>
          <a:p>
            <a:pPr marL="742950" lvl="1" indent="-285750">
              <a:buFont typeface="Arial" pitchFamily="34" charset="0"/>
              <a:buChar char="•"/>
            </a:pPr>
            <a:endParaRPr lang="en-US" sz="2200" dirty="0">
              <a:solidFill>
                <a:srgbClr val="D9D9D9"/>
              </a:solidFill>
            </a:endParaRPr>
          </a:p>
        </p:txBody>
      </p:sp>
      <p:sp>
        <p:nvSpPr>
          <p:cNvPr id="3" name="Rectangle 2"/>
          <p:cNvSpPr/>
          <p:nvPr/>
        </p:nvSpPr>
        <p:spPr>
          <a:xfrm>
            <a:off x="3657600" y="152400"/>
            <a:ext cx="5257800" cy="6507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18526" y="254655"/>
            <a:ext cx="2074460" cy="646331"/>
          </a:xfrm>
          <a:prstGeom prst="rect">
            <a:avLst/>
          </a:prstGeom>
          <a:noFill/>
        </p:spPr>
        <p:txBody>
          <a:bodyPr wrap="square" rtlCol="0">
            <a:spAutoFit/>
          </a:bodyPr>
          <a:lstStyle/>
          <a:p>
            <a:pPr algn="ctr"/>
            <a:r>
              <a:rPr lang="en-US" dirty="0" smtClean="0"/>
              <a:t>Stratiform Mid-level Inflow</a:t>
            </a:r>
            <a:endParaRPr lang="en-US" dirty="0"/>
          </a:p>
        </p:txBody>
      </p:sp>
      <p:sp>
        <p:nvSpPr>
          <p:cNvPr id="10" name="TextBox 9"/>
          <p:cNvSpPr txBox="1"/>
          <p:nvPr/>
        </p:nvSpPr>
        <p:spPr>
          <a:xfrm>
            <a:off x="4047644" y="341705"/>
            <a:ext cx="2074460" cy="369332"/>
          </a:xfrm>
          <a:prstGeom prst="rect">
            <a:avLst/>
          </a:prstGeom>
          <a:noFill/>
        </p:spPr>
        <p:txBody>
          <a:bodyPr wrap="square" rtlCol="0">
            <a:spAutoFit/>
          </a:bodyPr>
          <a:lstStyle/>
          <a:p>
            <a:pPr algn="ctr"/>
            <a:r>
              <a:rPr lang="en-US" dirty="0" smtClean="0"/>
              <a:t>Convective Updraft</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8235" t="63949" r="44363" b="5458"/>
          <a:stretch/>
        </p:blipFill>
        <p:spPr>
          <a:xfrm>
            <a:off x="4117744" y="4803980"/>
            <a:ext cx="2077517" cy="182880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8297" t="64808" r="44791" b="5089"/>
          <a:stretch/>
        </p:blipFill>
        <p:spPr>
          <a:xfrm>
            <a:off x="6620109" y="4821715"/>
            <a:ext cx="2051824" cy="182880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8370" t="4999" r="44254" b="37168"/>
          <a:stretch/>
        </p:blipFill>
        <p:spPr>
          <a:xfrm>
            <a:off x="4047644" y="1053275"/>
            <a:ext cx="2194559" cy="3657600"/>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38070" t="5120" r="44735" b="35600"/>
          <a:stretch/>
        </p:blipFill>
        <p:spPr>
          <a:xfrm>
            <a:off x="6553200" y="1137491"/>
            <a:ext cx="2118733" cy="3657600"/>
          </a:xfrm>
          <a:prstGeom prst="rect">
            <a:avLst/>
          </a:prstGeom>
        </p:spPr>
      </p:pic>
      <p:sp>
        <p:nvSpPr>
          <p:cNvPr id="20" name="TextBox 19"/>
          <p:cNvSpPr txBox="1"/>
          <p:nvPr/>
        </p:nvSpPr>
        <p:spPr>
          <a:xfrm>
            <a:off x="4146594" y="802128"/>
            <a:ext cx="1609230" cy="369332"/>
          </a:xfrm>
          <a:prstGeom prst="rect">
            <a:avLst/>
          </a:prstGeom>
          <a:solidFill>
            <a:schemeClr val="bg1"/>
          </a:solidFill>
        </p:spPr>
        <p:txBody>
          <a:bodyPr wrap="square" rtlCol="0">
            <a:spAutoFit/>
          </a:bodyPr>
          <a:lstStyle/>
          <a:p>
            <a:pPr algn="ctr"/>
            <a:r>
              <a:rPr lang="en-US" dirty="0" smtClean="0"/>
              <a:t>1</a:t>
            </a:r>
            <a:r>
              <a:rPr lang="en-US" baseline="30000" dirty="0" smtClean="0"/>
              <a:t>st</a:t>
            </a:r>
            <a:r>
              <a:rPr lang="en-US" dirty="0" smtClean="0"/>
              <a:t> PID</a:t>
            </a:r>
            <a:endParaRPr lang="en-US" dirty="0"/>
          </a:p>
        </p:txBody>
      </p:sp>
      <p:sp>
        <p:nvSpPr>
          <p:cNvPr id="21" name="TextBox 20"/>
          <p:cNvSpPr txBox="1"/>
          <p:nvPr/>
        </p:nvSpPr>
        <p:spPr>
          <a:xfrm>
            <a:off x="6736537" y="900986"/>
            <a:ext cx="1609230" cy="369332"/>
          </a:xfrm>
          <a:prstGeom prst="rect">
            <a:avLst/>
          </a:prstGeom>
          <a:solidFill>
            <a:schemeClr val="bg1"/>
          </a:solidFill>
        </p:spPr>
        <p:txBody>
          <a:bodyPr wrap="square" rtlCol="0">
            <a:spAutoFit/>
          </a:bodyPr>
          <a:lstStyle/>
          <a:p>
            <a:pPr algn="ctr"/>
            <a:r>
              <a:rPr lang="en-US" dirty="0" smtClean="0"/>
              <a:t>1</a:t>
            </a:r>
            <a:r>
              <a:rPr lang="en-US" baseline="30000" dirty="0" smtClean="0"/>
              <a:t>st</a:t>
            </a:r>
            <a:r>
              <a:rPr lang="en-US" dirty="0" smtClean="0"/>
              <a:t> PID</a:t>
            </a:r>
            <a:endParaRPr lang="en-US" dirty="0"/>
          </a:p>
        </p:txBody>
      </p:sp>
      <p:sp>
        <p:nvSpPr>
          <p:cNvPr id="22" name="TextBox 21"/>
          <p:cNvSpPr txBox="1"/>
          <p:nvPr/>
        </p:nvSpPr>
        <p:spPr>
          <a:xfrm>
            <a:off x="4340308" y="2697409"/>
            <a:ext cx="1609230" cy="369332"/>
          </a:xfrm>
          <a:prstGeom prst="rect">
            <a:avLst/>
          </a:prstGeom>
          <a:solidFill>
            <a:schemeClr val="bg1"/>
          </a:solidFill>
        </p:spPr>
        <p:txBody>
          <a:bodyPr wrap="square" rtlCol="0">
            <a:spAutoFit/>
          </a:bodyPr>
          <a:lstStyle/>
          <a:p>
            <a:pPr algn="ctr"/>
            <a:r>
              <a:rPr lang="en-US" dirty="0" smtClean="0"/>
              <a:t>2</a:t>
            </a:r>
            <a:r>
              <a:rPr lang="en-US" baseline="30000" dirty="0" smtClean="0"/>
              <a:t>nd</a:t>
            </a:r>
            <a:r>
              <a:rPr lang="en-US" dirty="0" smtClean="0"/>
              <a:t> PID</a:t>
            </a:r>
            <a:endParaRPr lang="en-US" dirty="0"/>
          </a:p>
        </p:txBody>
      </p:sp>
      <p:sp>
        <p:nvSpPr>
          <p:cNvPr id="23" name="TextBox 22"/>
          <p:cNvSpPr txBox="1"/>
          <p:nvPr/>
        </p:nvSpPr>
        <p:spPr>
          <a:xfrm>
            <a:off x="3727753" y="4592690"/>
            <a:ext cx="2502365" cy="369332"/>
          </a:xfrm>
          <a:prstGeom prst="rect">
            <a:avLst/>
          </a:prstGeom>
          <a:solidFill>
            <a:schemeClr val="bg1"/>
          </a:solidFill>
        </p:spPr>
        <p:txBody>
          <a:bodyPr wrap="square" rtlCol="0">
            <a:spAutoFit/>
          </a:bodyPr>
          <a:lstStyle/>
          <a:p>
            <a:r>
              <a:rPr lang="en-US" dirty="0" smtClean="0"/>
              <a:t>Interest Value Difference</a:t>
            </a:r>
            <a:endParaRPr lang="en-US" dirty="0"/>
          </a:p>
        </p:txBody>
      </p:sp>
      <p:sp>
        <p:nvSpPr>
          <p:cNvPr id="24" name="TextBox 23"/>
          <p:cNvSpPr txBox="1"/>
          <p:nvPr/>
        </p:nvSpPr>
        <p:spPr>
          <a:xfrm>
            <a:off x="6705844" y="2713000"/>
            <a:ext cx="1609230" cy="369332"/>
          </a:xfrm>
          <a:prstGeom prst="rect">
            <a:avLst/>
          </a:prstGeom>
          <a:solidFill>
            <a:schemeClr val="bg1"/>
          </a:solidFill>
        </p:spPr>
        <p:txBody>
          <a:bodyPr wrap="square" rtlCol="0">
            <a:spAutoFit/>
          </a:bodyPr>
          <a:lstStyle/>
          <a:p>
            <a:pPr algn="ctr"/>
            <a:r>
              <a:rPr lang="en-US" dirty="0" smtClean="0"/>
              <a:t>2</a:t>
            </a:r>
            <a:r>
              <a:rPr lang="en-US" baseline="30000" dirty="0" smtClean="0"/>
              <a:t>nd</a:t>
            </a:r>
            <a:r>
              <a:rPr lang="en-US" dirty="0" smtClean="0"/>
              <a:t> PID</a:t>
            </a:r>
            <a:endParaRPr lang="en-US" dirty="0"/>
          </a:p>
        </p:txBody>
      </p:sp>
      <p:sp>
        <p:nvSpPr>
          <p:cNvPr id="25" name="TextBox 24"/>
          <p:cNvSpPr txBox="1"/>
          <p:nvPr/>
        </p:nvSpPr>
        <p:spPr>
          <a:xfrm>
            <a:off x="6123308" y="4566066"/>
            <a:ext cx="2792092" cy="369332"/>
          </a:xfrm>
          <a:prstGeom prst="rect">
            <a:avLst/>
          </a:prstGeom>
          <a:solidFill>
            <a:schemeClr val="bg1"/>
          </a:solidFill>
        </p:spPr>
        <p:txBody>
          <a:bodyPr wrap="square" rtlCol="0">
            <a:spAutoFit/>
          </a:bodyPr>
          <a:lstStyle/>
          <a:p>
            <a:pPr algn="r"/>
            <a:r>
              <a:rPr lang="en-US" dirty="0" smtClean="0"/>
              <a:t>Interest Value Difference</a:t>
            </a:r>
            <a:endParaRPr lang="en-US" dirty="0"/>
          </a:p>
        </p:txBody>
      </p:sp>
    </p:spTree>
    <p:extLst>
      <p:ext uri="{BB962C8B-B14F-4D97-AF65-F5344CB8AC3E}">
        <p14:creationId xmlns:p14="http://schemas.microsoft.com/office/powerpoint/2010/main" val="26455791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990600"/>
          </a:xfrm>
        </p:spPr>
        <p:txBody>
          <a:bodyPr>
            <a:noAutofit/>
          </a:bodyPr>
          <a:lstStyle/>
          <a:p>
            <a:r>
              <a:rPr lang="en-US" sz="3200" b="1" dirty="0" smtClean="0">
                <a:solidFill>
                  <a:srgbClr val="FDE9B4"/>
                </a:solidFill>
              </a:rPr>
              <a:t>Distribution of Mid-Level Polarimetric Variables</a:t>
            </a:r>
            <a:endParaRPr lang="en-US" sz="3200" b="1" dirty="0">
              <a:solidFill>
                <a:srgbClr val="FDE9B4"/>
              </a:solidFill>
            </a:endParaRPr>
          </a:p>
        </p:txBody>
      </p:sp>
      <p:sp>
        <p:nvSpPr>
          <p:cNvPr id="18" name="Rectangle 17"/>
          <p:cNvSpPr/>
          <p:nvPr/>
        </p:nvSpPr>
        <p:spPr>
          <a:xfrm>
            <a:off x="152400" y="914400"/>
            <a:ext cx="8839200" cy="5715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10184" t="5990" r="52064" b="52250"/>
          <a:stretch/>
        </p:blipFill>
        <p:spPr>
          <a:xfrm>
            <a:off x="152400" y="990600"/>
            <a:ext cx="4343400" cy="5486400"/>
          </a:xfrm>
          <a:prstGeom prst="rect">
            <a:avLst/>
          </a:prstGeom>
        </p:spPr>
      </p:pic>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l="10184" t="48357" r="53082" b="8095"/>
          <a:stretch/>
        </p:blipFill>
        <p:spPr>
          <a:xfrm>
            <a:off x="4572000" y="1143000"/>
            <a:ext cx="4368800" cy="5486400"/>
          </a:xfrm>
          <a:prstGeom prst="rect">
            <a:avLst/>
          </a:prstGeom>
        </p:spPr>
      </p:pic>
      <p:sp>
        <p:nvSpPr>
          <p:cNvPr id="19" name="TextBox 18"/>
          <p:cNvSpPr txBox="1"/>
          <p:nvPr/>
        </p:nvSpPr>
        <p:spPr>
          <a:xfrm>
            <a:off x="221671" y="987623"/>
            <a:ext cx="4274130" cy="307777"/>
          </a:xfrm>
          <a:prstGeom prst="rect">
            <a:avLst/>
          </a:prstGeom>
          <a:solidFill>
            <a:schemeClr val="bg1"/>
          </a:solidFill>
          <a:ln>
            <a:noFill/>
          </a:ln>
        </p:spPr>
        <p:txBody>
          <a:bodyPr wrap="square" rtlCol="0">
            <a:spAutoFit/>
          </a:bodyPr>
          <a:lstStyle/>
          <a:p>
            <a:pPr algn="ctr"/>
            <a:r>
              <a:rPr lang="en-US" sz="1400" dirty="0" smtClean="0"/>
              <a:t>Reflectivity</a:t>
            </a:r>
            <a:endParaRPr lang="en-US" sz="1400" dirty="0"/>
          </a:p>
        </p:txBody>
      </p:sp>
      <p:sp>
        <p:nvSpPr>
          <p:cNvPr id="20" name="TextBox 19"/>
          <p:cNvSpPr txBox="1"/>
          <p:nvPr/>
        </p:nvSpPr>
        <p:spPr>
          <a:xfrm>
            <a:off x="221670" y="4721423"/>
            <a:ext cx="4274130" cy="307777"/>
          </a:xfrm>
          <a:prstGeom prst="rect">
            <a:avLst/>
          </a:prstGeom>
          <a:solidFill>
            <a:schemeClr val="bg1"/>
          </a:solidFill>
          <a:ln>
            <a:noFill/>
          </a:ln>
        </p:spPr>
        <p:txBody>
          <a:bodyPr wrap="square" rtlCol="0">
            <a:spAutoFit/>
          </a:bodyPr>
          <a:lstStyle/>
          <a:p>
            <a:pPr algn="ctr"/>
            <a:r>
              <a:rPr lang="en-US" sz="1400" dirty="0" smtClean="0"/>
              <a:t>Temperature</a:t>
            </a:r>
            <a:endParaRPr lang="en-US" sz="1400" dirty="0"/>
          </a:p>
        </p:txBody>
      </p:sp>
      <p:sp>
        <p:nvSpPr>
          <p:cNvPr id="21" name="TextBox 20"/>
          <p:cNvSpPr txBox="1"/>
          <p:nvPr/>
        </p:nvSpPr>
        <p:spPr>
          <a:xfrm>
            <a:off x="4724400" y="1066801"/>
            <a:ext cx="4191000" cy="304800"/>
          </a:xfrm>
          <a:prstGeom prst="rect">
            <a:avLst/>
          </a:prstGeom>
          <a:solidFill>
            <a:schemeClr val="bg1"/>
          </a:solidFill>
          <a:ln>
            <a:noFill/>
          </a:ln>
        </p:spPr>
        <p:txBody>
          <a:bodyPr wrap="square" rtlCol="0">
            <a:spAutoFit/>
          </a:bodyPr>
          <a:lstStyle/>
          <a:p>
            <a:pPr algn="ctr"/>
            <a:r>
              <a:rPr lang="en-US" sz="1400" dirty="0" smtClean="0"/>
              <a:t> Linear Differential Reflectivity</a:t>
            </a:r>
            <a:endParaRPr lang="en-US" sz="1400" dirty="0"/>
          </a:p>
        </p:txBody>
      </p:sp>
      <p:sp>
        <p:nvSpPr>
          <p:cNvPr id="22" name="TextBox 21"/>
          <p:cNvSpPr txBox="1"/>
          <p:nvPr/>
        </p:nvSpPr>
        <p:spPr>
          <a:xfrm>
            <a:off x="4793670" y="2895600"/>
            <a:ext cx="4121730" cy="307777"/>
          </a:xfrm>
          <a:prstGeom prst="rect">
            <a:avLst/>
          </a:prstGeom>
          <a:solidFill>
            <a:schemeClr val="bg1"/>
          </a:solidFill>
          <a:ln>
            <a:noFill/>
          </a:ln>
        </p:spPr>
        <p:txBody>
          <a:bodyPr wrap="square" rtlCol="0">
            <a:spAutoFit/>
          </a:bodyPr>
          <a:lstStyle/>
          <a:p>
            <a:pPr algn="ctr"/>
            <a:r>
              <a:rPr lang="en-US" sz="1400" dirty="0" smtClean="0"/>
              <a:t>Correlation Coefficient</a:t>
            </a:r>
            <a:endParaRPr lang="en-US" sz="1400" dirty="0"/>
          </a:p>
        </p:txBody>
      </p:sp>
      <p:sp>
        <p:nvSpPr>
          <p:cNvPr id="23" name="TextBox 22"/>
          <p:cNvSpPr txBox="1"/>
          <p:nvPr/>
        </p:nvSpPr>
        <p:spPr>
          <a:xfrm>
            <a:off x="152400" y="29688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4" name="TextBox 23"/>
          <p:cNvSpPr txBox="1"/>
          <p:nvPr/>
        </p:nvSpPr>
        <p:spPr>
          <a:xfrm>
            <a:off x="4724400" y="4721423"/>
            <a:ext cx="4191000" cy="307777"/>
          </a:xfrm>
          <a:prstGeom prst="rect">
            <a:avLst/>
          </a:prstGeom>
          <a:solidFill>
            <a:schemeClr val="bg1"/>
          </a:solidFill>
          <a:ln>
            <a:noFill/>
          </a:ln>
        </p:spPr>
        <p:txBody>
          <a:bodyPr wrap="square" rtlCol="0">
            <a:spAutoFit/>
          </a:bodyPr>
          <a:lstStyle/>
          <a:p>
            <a:pPr algn="ctr"/>
            <a:r>
              <a:rPr lang="en-US" sz="1400" dirty="0"/>
              <a:t>S</a:t>
            </a:r>
            <a:r>
              <a:rPr lang="en-US" sz="1400" dirty="0" smtClean="0"/>
              <a:t>pecific Differential Phase</a:t>
            </a:r>
            <a:endParaRPr lang="en-US" sz="1400" dirty="0"/>
          </a:p>
        </p:txBody>
      </p:sp>
      <p:sp>
        <p:nvSpPr>
          <p:cNvPr id="25" name="TextBox 24"/>
          <p:cNvSpPr txBox="1"/>
          <p:nvPr/>
        </p:nvSpPr>
        <p:spPr>
          <a:xfrm>
            <a:off x="228600" y="25878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6" name="TextBox 25"/>
          <p:cNvSpPr txBox="1"/>
          <p:nvPr/>
        </p:nvSpPr>
        <p:spPr>
          <a:xfrm>
            <a:off x="228600" y="43404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7" name="TextBox 26"/>
          <p:cNvSpPr txBox="1"/>
          <p:nvPr/>
        </p:nvSpPr>
        <p:spPr>
          <a:xfrm>
            <a:off x="221670" y="62484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8" name="TextBox 27"/>
          <p:cNvSpPr txBox="1"/>
          <p:nvPr/>
        </p:nvSpPr>
        <p:spPr>
          <a:xfrm>
            <a:off x="4717470" y="2604911"/>
            <a:ext cx="41979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9" name="TextBox 28"/>
          <p:cNvSpPr txBox="1"/>
          <p:nvPr/>
        </p:nvSpPr>
        <p:spPr>
          <a:xfrm>
            <a:off x="4717470" y="4416623"/>
            <a:ext cx="41217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0" name="TextBox 29"/>
          <p:cNvSpPr txBox="1"/>
          <p:nvPr/>
        </p:nvSpPr>
        <p:spPr>
          <a:xfrm>
            <a:off x="4724400" y="6248400"/>
            <a:ext cx="4114800" cy="304800"/>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Tree>
    <p:extLst>
      <p:ext uri="{BB962C8B-B14F-4D97-AF65-F5344CB8AC3E}">
        <p14:creationId xmlns:p14="http://schemas.microsoft.com/office/powerpoint/2010/main" val="1212667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0162"/>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DE9B4"/>
                </a:solidFill>
              </a:rPr>
              <a:t>Ranges for Hydrometeor Types</a:t>
            </a:r>
            <a:endParaRPr lang="en-US" b="1" dirty="0">
              <a:solidFill>
                <a:srgbClr val="FDE9B4"/>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298" t="33965" r="51698" b="35746"/>
          <a:stretch/>
        </p:blipFill>
        <p:spPr>
          <a:xfrm>
            <a:off x="173504" y="2362200"/>
            <a:ext cx="4114800" cy="2286000"/>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0008" t="21181" r="52239" b="66208"/>
          <a:stretch/>
        </p:blipFill>
        <p:spPr>
          <a:xfrm>
            <a:off x="4641933" y="2362200"/>
            <a:ext cx="4349667" cy="2286000"/>
          </a:xfrm>
          <a:prstGeom prst="rect">
            <a:avLst/>
          </a:prstGeom>
        </p:spPr>
      </p:pic>
      <p:sp>
        <p:nvSpPr>
          <p:cNvPr id="5" name="TextBox 4"/>
          <p:cNvSpPr txBox="1"/>
          <p:nvPr/>
        </p:nvSpPr>
        <p:spPr>
          <a:xfrm>
            <a:off x="445622" y="4240466"/>
            <a:ext cx="381000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6" name="TextBox 5"/>
          <p:cNvSpPr txBox="1"/>
          <p:nvPr/>
        </p:nvSpPr>
        <p:spPr>
          <a:xfrm>
            <a:off x="4647537" y="42672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98" t="33965" r="87387" b="35746"/>
          <a:stretch/>
        </p:blipFill>
        <p:spPr>
          <a:xfrm>
            <a:off x="4444377" y="2362200"/>
            <a:ext cx="533400" cy="2286000"/>
          </a:xfrm>
          <a:prstGeom prst="rect">
            <a:avLst/>
          </a:prstGeom>
        </p:spPr>
      </p:pic>
      <p:sp>
        <p:nvSpPr>
          <p:cNvPr id="9" name="TextBox 8"/>
          <p:cNvSpPr txBox="1"/>
          <p:nvPr/>
        </p:nvSpPr>
        <p:spPr>
          <a:xfrm>
            <a:off x="5572333" y="2362200"/>
            <a:ext cx="2754778" cy="369332"/>
          </a:xfrm>
          <a:prstGeom prst="rect">
            <a:avLst/>
          </a:prstGeom>
          <a:solidFill>
            <a:schemeClr val="bg1"/>
          </a:solidFill>
        </p:spPr>
        <p:txBody>
          <a:bodyPr wrap="square" rtlCol="0">
            <a:spAutoFit/>
          </a:bodyPr>
          <a:lstStyle/>
          <a:p>
            <a:r>
              <a:rPr lang="en-US" dirty="0" smtClean="0"/>
              <a:t>Differential Reflectivity </a:t>
            </a:r>
            <a:endParaRPr lang="en-US" dirty="0"/>
          </a:p>
        </p:txBody>
      </p:sp>
      <p:sp>
        <p:nvSpPr>
          <p:cNvPr id="10" name="TextBox 9"/>
          <p:cNvSpPr txBox="1"/>
          <p:nvPr/>
        </p:nvSpPr>
        <p:spPr>
          <a:xfrm>
            <a:off x="1095961" y="2362200"/>
            <a:ext cx="2754778" cy="369332"/>
          </a:xfrm>
          <a:prstGeom prst="rect">
            <a:avLst/>
          </a:prstGeom>
          <a:solidFill>
            <a:schemeClr val="bg1"/>
          </a:solidFill>
        </p:spPr>
        <p:txBody>
          <a:bodyPr wrap="square" rtlCol="0">
            <a:spAutoFit/>
          </a:bodyPr>
          <a:lstStyle/>
          <a:p>
            <a:r>
              <a:rPr lang="en-US" dirty="0" smtClean="0"/>
              <a:t>Differential Reflectivity </a:t>
            </a:r>
            <a:endParaRPr lang="en-US" dirty="0"/>
          </a:p>
        </p:txBody>
      </p:sp>
    </p:spTree>
    <p:extLst>
      <p:ext uri="{BB962C8B-B14F-4D97-AF65-F5344CB8AC3E}">
        <p14:creationId xmlns:p14="http://schemas.microsoft.com/office/powerpoint/2010/main" val="2750749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49"/>
            <a:ext cx="9144000" cy="1143000"/>
          </a:xfrm>
        </p:spPr>
        <p:txBody>
          <a:bodyPr>
            <a:noAutofit/>
          </a:bodyPr>
          <a:lstStyle/>
          <a:p>
            <a:r>
              <a:rPr lang="en-US" sz="3200" b="1" dirty="0" smtClean="0">
                <a:solidFill>
                  <a:srgbClr val="FDE9B4"/>
                </a:solidFill>
              </a:rPr>
              <a:t>Kinematic Structure of Mesoscale Convective Systems (MCSs)</a:t>
            </a:r>
            <a:endParaRPr lang="en-US" sz="3200" b="1" dirty="0">
              <a:solidFill>
                <a:srgbClr val="FDE9B4"/>
              </a:solidFill>
            </a:endParaRPr>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57200" y="3352800"/>
            <a:ext cx="3429000" cy="3082676"/>
          </a:xfrm>
          <a:prstGeom prst="rect">
            <a:avLst/>
          </a:prstGeom>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4409766" y="3352800"/>
            <a:ext cx="4353234" cy="2727375"/>
          </a:xfrm>
          <a:prstGeom prst="rect">
            <a:avLst/>
          </a:prstGeom>
        </p:spPr>
      </p:pic>
      <p:sp>
        <p:nvSpPr>
          <p:cNvPr id="6" name="TextBox 5"/>
          <p:cNvSpPr txBox="1"/>
          <p:nvPr/>
        </p:nvSpPr>
        <p:spPr>
          <a:xfrm>
            <a:off x="457200" y="2895600"/>
            <a:ext cx="3429000" cy="400110"/>
          </a:xfrm>
          <a:prstGeom prst="rect">
            <a:avLst/>
          </a:prstGeom>
          <a:noFill/>
        </p:spPr>
        <p:txBody>
          <a:bodyPr wrap="square" rtlCol="0">
            <a:spAutoFit/>
          </a:bodyPr>
          <a:lstStyle/>
          <a:p>
            <a:pPr algn="ctr"/>
            <a:r>
              <a:rPr lang="en-US" sz="2000" dirty="0" smtClean="0">
                <a:solidFill>
                  <a:srgbClr val="FDE9B4"/>
                </a:solidFill>
              </a:rPr>
              <a:t>Convective</a:t>
            </a:r>
            <a:endParaRPr lang="en-US" sz="2000" dirty="0">
              <a:solidFill>
                <a:srgbClr val="FDE9B4"/>
              </a:solidFill>
            </a:endParaRPr>
          </a:p>
        </p:txBody>
      </p:sp>
      <p:sp>
        <p:nvSpPr>
          <p:cNvPr id="7" name="TextBox 6"/>
          <p:cNvSpPr txBox="1"/>
          <p:nvPr/>
        </p:nvSpPr>
        <p:spPr>
          <a:xfrm>
            <a:off x="4419600" y="2895600"/>
            <a:ext cx="4343400" cy="400110"/>
          </a:xfrm>
          <a:prstGeom prst="rect">
            <a:avLst/>
          </a:prstGeom>
          <a:noFill/>
        </p:spPr>
        <p:txBody>
          <a:bodyPr wrap="square" rtlCol="0">
            <a:spAutoFit/>
          </a:bodyPr>
          <a:lstStyle/>
          <a:p>
            <a:pPr algn="ctr"/>
            <a:r>
              <a:rPr lang="en-US" sz="2000" dirty="0" smtClean="0">
                <a:solidFill>
                  <a:srgbClr val="FDE9B4"/>
                </a:solidFill>
              </a:rPr>
              <a:t>Stratiform</a:t>
            </a:r>
            <a:endParaRPr lang="en-US" sz="2000" dirty="0">
              <a:solidFill>
                <a:srgbClr val="FDE9B4"/>
              </a:solidFill>
            </a:endParaRPr>
          </a:p>
        </p:txBody>
      </p:sp>
      <p:sp>
        <p:nvSpPr>
          <p:cNvPr id="8" name="TextBox 7"/>
          <p:cNvSpPr txBox="1"/>
          <p:nvPr/>
        </p:nvSpPr>
        <p:spPr>
          <a:xfrm>
            <a:off x="685800" y="1772960"/>
            <a:ext cx="7772400" cy="830997"/>
          </a:xfrm>
          <a:prstGeom prst="rect">
            <a:avLst/>
          </a:prstGeom>
          <a:noFill/>
        </p:spPr>
        <p:txBody>
          <a:bodyPr wrap="square" rtlCol="0">
            <a:spAutoFit/>
          </a:bodyPr>
          <a:lstStyle/>
          <a:p>
            <a:pPr algn="ctr"/>
            <a:r>
              <a:rPr lang="en-US" sz="2400" dirty="0" smtClean="0">
                <a:solidFill>
                  <a:schemeClr val="bg1">
                    <a:lumMod val="85000"/>
                  </a:schemeClr>
                </a:solidFill>
              </a:rPr>
              <a:t>Moncrieff (1992): Layer airflow</a:t>
            </a:r>
          </a:p>
          <a:p>
            <a:pPr algn="ctr"/>
            <a:r>
              <a:rPr lang="en-US" sz="2400" dirty="0" smtClean="0">
                <a:solidFill>
                  <a:schemeClr val="bg1">
                    <a:lumMod val="85000"/>
                  </a:schemeClr>
                </a:solidFill>
              </a:rPr>
              <a:t>Kingsmill and Houze (1999a): 3D structure</a:t>
            </a:r>
            <a:endParaRPr lang="en-US" sz="2400" dirty="0">
              <a:solidFill>
                <a:schemeClr val="bg1">
                  <a:lumMod val="85000"/>
                </a:schemeClr>
              </a:solidFill>
            </a:endParaRPr>
          </a:p>
        </p:txBody>
      </p:sp>
      <p:sp>
        <p:nvSpPr>
          <p:cNvPr id="9" name="TextBox 8"/>
          <p:cNvSpPr txBox="1"/>
          <p:nvPr/>
        </p:nvSpPr>
        <p:spPr>
          <a:xfrm>
            <a:off x="6553200" y="6473524"/>
            <a:ext cx="2514603" cy="338554"/>
          </a:xfrm>
          <a:prstGeom prst="rect">
            <a:avLst/>
          </a:prstGeom>
          <a:noFill/>
        </p:spPr>
        <p:txBody>
          <a:bodyPr wrap="square" rtlCol="0">
            <a:spAutoFit/>
          </a:bodyPr>
          <a:lstStyle/>
          <a:p>
            <a:r>
              <a:rPr lang="en-US" sz="1600" dirty="0" smtClean="0">
                <a:solidFill>
                  <a:srgbClr val="FDE9B4"/>
                </a:solidFill>
              </a:rPr>
              <a:t>Kingsmill and Houze 1999a</a:t>
            </a:r>
            <a:endParaRPr lang="en-US" sz="1600" dirty="0">
              <a:solidFill>
                <a:srgbClr val="FDE9B4"/>
              </a:solidFill>
            </a:endParaRPr>
          </a:p>
        </p:txBody>
      </p:sp>
    </p:spTree>
    <p:extLst>
      <p:ext uri="{BB962C8B-B14F-4D97-AF65-F5344CB8AC3E}">
        <p14:creationId xmlns:p14="http://schemas.microsoft.com/office/powerpoint/2010/main" val="717859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16319" y="951167"/>
            <a:ext cx="5334000" cy="36576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D9D9D9"/>
                </a:solidFill>
              </a:rPr>
              <a:t>DYNAMO </a:t>
            </a:r>
            <a:r>
              <a:rPr lang="en-US" sz="2400" dirty="0" smtClean="0">
                <a:solidFill>
                  <a:srgbClr val="D9D9D9"/>
                </a:solidFill>
              </a:rPr>
              <a:t>(Oct </a:t>
            </a:r>
            <a:r>
              <a:rPr lang="en-US" sz="2400" dirty="0">
                <a:solidFill>
                  <a:srgbClr val="D9D9D9"/>
                </a:solidFill>
              </a:rPr>
              <a:t>2011 – Jan </a:t>
            </a:r>
            <a:r>
              <a:rPr lang="en-US" sz="2400" dirty="0" smtClean="0">
                <a:solidFill>
                  <a:srgbClr val="D9D9D9"/>
                </a:solidFill>
              </a:rPr>
              <a:t>2012)</a:t>
            </a:r>
            <a:endParaRPr lang="en-US" sz="2400" dirty="0">
              <a:solidFill>
                <a:srgbClr val="D9D9D9"/>
              </a:solidFill>
            </a:endParaRPr>
          </a:p>
          <a:p>
            <a:r>
              <a:rPr lang="en-US" sz="2400" dirty="0" err="1" smtClean="0">
                <a:solidFill>
                  <a:srgbClr val="D9D9D9"/>
                </a:solidFill>
              </a:rPr>
              <a:t>Addu</a:t>
            </a:r>
            <a:r>
              <a:rPr lang="en-US" sz="2400" dirty="0" smtClean="0">
                <a:solidFill>
                  <a:srgbClr val="D9D9D9"/>
                </a:solidFill>
              </a:rPr>
              <a:t> Atoll, Maldives</a:t>
            </a:r>
          </a:p>
          <a:p>
            <a:r>
              <a:rPr lang="en-US" sz="2400" dirty="0" smtClean="0">
                <a:solidFill>
                  <a:srgbClr val="D9D9D9"/>
                </a:solidFill>
              </a:rPr>
              <a:t>S-Band</a:t>
            </a:r>
          </a:p>
          <a:p>
            <a:pPr marL="342900" lvl="1" indent="-342900">
              <a:buFont typeface="Arial" pitchFamily="34" charset="0"/>
              <a:buChar char="•"/>
            </a:pPr>
            <a:r>
              <a:rPr lang="en-US" sz="2400" dirty="0">
                <a:solidFill>
                  <a:srgbClr val="D9D9D9"/>
                </a:solidFill>
              </a:rPr>
              <a:t>RHI sector and within 100 km</a:t>
            </a:r>
          </a:p>
          <a:p>
            <a:r>
              <a:rPr lang="en-US" sz="2400" dirty="0" smtClean="0">
                <a:solidFill>
                  <a:srgbClr val="D9D9D9"/>
                </a:solidFill>
              </a:rPr>
              <a:t>Single Doppler </a:t>
            </a:r>
          </a:p>
          <a:p>
            <a:r>
              <a:rPr lang="en-US" sz="2400" dirty="0" smtClean="0">
                <a:solidFill>
                  <a:srgbClr val="D9D9D9"/>
                </a:solidFill>
              </a:rPr>
              <a:t>Dual-polarimetric</a:t>
            </a:r>
          </a:p>
          <a:p>
            <a:pPr lvl="1"/>
            <a:r>
              <a:rPr lang="en-US" sz="2400" dirty="0" smtClean="0">
                <a:solidFill>
                  <a:srgbClr val="D9D9D9"/>
                </a:solidFill>
              </a:rPr>
              <a:t>Particle Identification Algorithm (Vivekanandan et al., 1999a)</a:t>
            </a:r>
            <a:endParaRPr lang="en-US" sz="2400" b="1" dirty="0" smtClean="0">
              <a:solidFill>
                <a:srgbClr val="D9D9D9"/>
              </a:solidFill>
            </a:endParaRPr>
          </a:p>
        </p:txBody>
      </p:sp>
      <p:sp>
        <p:nvSpPr>
          <p:cNvPr id="6" name="TextBox 5"/>
          <p:cNvSpPr txBox="1"/>
          <p:nvPr/>
        </p:nvSpPr>
        <p:spPr>
          <a:xfrm>
            <a:off x="0" y="177180"/>
            <a:ext cx="9144000" cy="707886"/>
          </a:xfrm>
          <a:prstGeom prst="rect">
            <a:avLst/>
          </a:prstGeom>
          <a:noFill/>
        </p:spPr>
        <p:txBody>
          <a:bodyPr wrap="square" rtlCol="0">
            <a:spAutoFit/>
          </a:bodyPr>
          <a:lstStyle/>
          <a:p>
            <a:pPr algn="ctr"/>
            <a:r>
              <a:rPr lang="en-US" sz="4000" b="1" dirty="0" smtClean="0">
                <a:solidFill>
                  <a:srgbClr val="FDE9B4"/>
                </a:solidFill>
              </a:rPr>
              <a:t>NCAR </a:t>
            </a:r>
            <a:r>
              <a:rPr lang="en-US" sz="4000" b="1" dirty="0" err="1" smtClean="0">
                <a:solidFill>
                  <a:srgbClr val="FDE9B4"/>
                </a:solidFill>
              </a:rPr>
              <a:t>SPolKa</a:t>
            </a:r>
            <a:r>
              <a:rPr lang="en-US" sz="4000" b="1" dirty="0" smtClean="0">
                <a:solidFill>
                  <a:srgbClr val="FDE9B4"/>
                </a:solidFill>
              </a:rPr>
              <a:t> Radar</a:t>
            </a:r>
            <a:endParaRPr lang="en-US" sz="4000" dirty="0"/>
          </a:p>
        </p:txBody>
      </p:sp>
      <p:pic>
        <p:nvPicPr>
          <p:cNvPr id="3" name="Picture 2" descr="DSCN074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900048" y="1297580"/>
            <a:ext cx="2803598" cy="25640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13339" t="6027" r="8459" b="10270"/>
          <a:stretch/>
        </p:blipFill>
        <p:spPr>
          <a:xfrm>
            <a:off x="6450295" y="4424903"/>
            <a:ext cx="2133600" cy="21478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9510" b="15707"/>
          <a:stretch/>
        </p:blipFill>
        <p:spPr>
          <a:xfrm>
            <a:off x="363719" y="4547962"/>
            <a:ext cx="5433240" cy="2037672"/>
          </a:xfrm>
          <a:prstGeom prst="rect">
            <a:avLst/>
          </a:prstGeom>
        </p:spPr>
      </p:pic>
      <p:cxnSp>
        <p:nvCxnSpPr>
          <p:cNvPr id="8" name="Straight Arrow Connector 7"/>
          <p:cNvCxnSpPr/>
          <p:nvPr/>
        </p:nvCxnSpPr>
        <p:spPr>
          <a:xfrm>
            <a:off x="1752600" y="5232932"/>
            <a:ext cx="685800" cy="2659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595194" y="6019800"/>
            <a:ext cx="1741" cy="3571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595194" y="6376946"/>
            <a:ext cx="339006" cy="45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51819" y="5715000"/>
            <a:ext cx="353036" cy="369332"/>
          </a:xfrm>
          <a:prstGeom prst="rect">
            <a:avLst/>
          </a:prstGeom>
          <a:noFill/>
        </p:spPr>
        <p:txBody>
          <a:bodyPr wrap="square" rtlCol="0">
            <a:spAutoFit/>
          </a:bodyPr>
          <a:lstStyle/>
          <a:p>
            <a:r>
              <a:rPr lang="en-US" dirty="0"/>
              <a:t>Y</a:t>
            </a:r>
          </a:p>
        </p:txBody>
      </p:sp>
      <p:sp>
        <p:nvSpPr>
          <p:cNvPr id="12" name="TextBox 11"/>
          <p:cNvSpPr txBox="1"/>
          <p:nvPr/>
        </p:nvSpPr>
        <p:spPr>
          <a:xfrm>
            <a:off x="6934200" y="6218138"/>
            <a:ext cx="353036"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414720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rotWithShape="1">
          <a:blip r:embed="rId3" cstate="screen">
            <a:extLst>
              <a:ext uri="{28A0092B-C50C-407E-A947-70E740481C1C}">
                <a14:useLocalDpi xmlns:a14="http://schemas.microsoft.com/office/drawing/2010/main"/>
              </a:ext>
            </a:extLst>
          </a:blip>
          <a:srcRect l="19142" t="50638" r="68567" b="31233"/>
          <a:stretch/>
        </p:blipFill>
        <p:spPr>
          <a:xfrm>
            <a:off x="4038600" y="2682610"/>
            <a:ext cx="2286000" cy="1828800"/>
          </a:xfrm>
          <a:prstGeom prst="rect">
            <a:avLst/>
          </a:prstGeom>
          <a:ln>
            <a:solidFill>
              <a:schemeClr val="bg1"/>
            </a:solidFill>
          </a:ln>
          <a:effectLst/>
        </p:spPr>
      </p:pic>
      <p:pic>
        <p:nvPicPr>
          <p:cNvPr id="9" name="Picture 8"/>
          <p:cNvPicPr>
            <a:picLocks/>
          </p:cNvPicPr>
          <p:nvPr/>
        </p:nvPicPr>
        <p:blipFill rotWithShape="1">
          <a:blip r:embed="rId3" cstate="screen">
            <a:extLst>
              <a:ext uri="{28A0092B-C50C-407E-A947-70E740481C1C}">
                <a14:useLocalDpi xmlns:a14="http://schemas.microsoft.com/office/drawing/2010/main"/>
              </a:ext>
            </a:extLst>
          </a:blip>
          <a:srcRect l="19254" t="6505" r="68454" b="74677"/>
          <a:stretch/>
        </p:blipFill>
        <p:spPr>
          <a:xfrm>
            <a:off x="4114800" y="762000"/>
            <a:ext cx="2286000" cy="1828800"/>
          </a:xfrm>
          <a:prstGeom prst="rect">
            <a:avLst/>
          </a:prstGeom>
          <a:ln>
            <a:solidFill>
              <a:schemeClr val="bg1"/>
            </a:solidFill>
          </a:ln>
          <a:effectLst/>
        </p:spPr>
      </p:pic>
      <p:sp>
        <p:nvSpPr>
          <p:cNvPr id="18" name="Title 1"/>
          <p:cNvSpPr txBox="1">
            <a:spLocks/>
          </p:cNvSpPr>
          <p:nvPr/>
        </p:nvSpPr>
        <p:spPr>
          <a:xfrm>
            <a:off x="152400" y="1447800"/>
            <a:ext cx="3320541" cy="42557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Emit and receive vertical and horizontal pulses</a:t>
            </a:r>
          </a:p>
          <a:p>
            <a:r>
              <a:rPr lang="en-US" sz="2400" dirty="0" smtClean="0">
                <a:solidFill>
                  <a:srgbClr val="D9D9D9"/>
                </a:solidFill>
              </a:rPr>
              <a:t>Variables tell about hydrometeors</a:t>
            </a:r>
          </a:p>
          <a:p>
            <a:pPr lvl="1"/>
            <a:r>
              <a:rPr lang="en-US" sz="2400" dirty="0" smtClean="0">
                <a:solidFill>
                  <a:srgbClr val="D9D9D9"/>
                </a:solidFill>
              </a:rPr>
              <a:t>ZDR</a:t>
            </a:r>
            <a:r>
              <a:rPr lang="en-US" sz="2000" dirty="0" smtClean="0">
                <a:solidFill>
                  <a:srgbClr val="D9D9D9"/>
                </a:solidFill>
              </a:rPr>
              <a:t> – Size, shape, phase</a:t>
            </a:r>
          </a:p>
          <a:p>
            <a:pPr lvl="1"/>
            <a:r>
              <a:rPr lang="en-US" sz="2400" dirty="0" smtClean="0">
                <a:solidFill>
                  <a:srgbClr val="D9D9D9"/>
                </a:solidFill>
              </a:rPr>
              <a:t>K</a:t>
            </a:r>
            <a:r>
              <a:rPr lang="en-US" sz="2400" baseline="-25000" dirty="0" smtClean="0">
                <a:solidFill>
                  <a:srgbClr val="D9D9D9"/>
                </a:solidFill>
              </a:rPr>
              <a:t>DP</a:t>
            </a:r>
            <a:r>
              <a:rPr lang="en-US" sz="2000" dirty="0" smtClean="0">
                <a:solidFill>
                  <a:srgbClr val="D9D9D9"/>
                </a:solidFill>
              </a:rPr>
              <a:t> – Size, water content</a:t>
            </a:r>
          </a:p>
          <a:p>
            <a:pPr lvl="1"/>
            <a:r>
              <a:rPr lang="en-US" sz="2400" dirty="0" err="1" smtClean="0">
                <a:solidFill>
                  <a:srgbClr val="D9D9D9"/>
                </a:solidFill>
              </a:rPr>
              <a:t>ρ</a:t>
            </a:r>
            <a:r>
              <a:rPr lang="en-US" sz="2400" baseline="-25000" dirty="0" err="1" smtClean="0">
                <a:solidFill>
                  <a:srgbClr val="D9D9D9"/>
                </a:solidFill>
              </a:rPr>
              <a:t>HV</a:t>
            </a:r>
            <a:r>
              <a:rPr lang="en-US" sz="2000" dirty="0" smtClean="0">
                <a:solidFill>
                  <a:srgbClr val="D9D9D9"/>
                </a:solidFill>
              </a:rPr>
              <a:t> – Phase, diversity</a:t>
            </a:r>
          </a:p>
          <a:p>
            <a:pPr lvl="1"/>
            <a:r>
              <a:rPr lang="en-US" sz="2400" dirty="0" smtClean="0">
                <a:solidFill>
                  <a:srgbClr val="D9D9D9"/>
                </a:solidFill>
              </a:rPr>
              <a:t>LDR</a:t>
            </a:r>
            <a:r>
              <a:rPr lang="en-US" sz="2000" dirty="0" smtClean="0">
                <a:solidFill>
                  <a:srgbClr val="D9D9D9"/>
                </a:solidFill>
              </a:rPr>
              <a:t> – Phase, orientation, diversity</a:t>
            </a:r>
          </a:p>
          <a:p>
            <a:pPr lvl="1"/>
            <a:endParaRPr lang="en-US" sz="2000" dirty="0" smtClean="0">
              <a:solidFill>
                <a:srgbClr val="D9D9D9"/>
              </a:solidFill>
            </a:endParaRPr>
          </a:p>
          <a:p>
            <a:endParaRPr lang="en-US" sz="2400" dirty="0" smtClean="0">
              <a:solidFill>
                <a:srgbClr val="D9D9D9"/>
              </a:solidFill>
            </a:endParaRPr>
          </a:p>
        </p:txBody>
      </p:sp>
      <p:sp>
        <p:nvSpPr>
          <p:cNvPr id="6" name="TextBox 5"/>
          <p:cNvSpPr txBox="1"/>
          <p:nvPr/>
        </p:nvSpPr>
        <p:spPr>
          <a:xfrm>
            <a:off x="0" y="76153"/>
            <a:ext cx="9144000" cy="707886"/>
          </a:xfrm>
          <a:prstGeom prst="rect">
            <a:avLst/>
          </a:prstGeom>
          <a:noFill/>
        </p:spPr>
        <p:txBody>
          <a:bodyPr wrap="square" rtlCol="0">
            <a:spAutoFit/>
          </a:bodyPr>
          <a:lstStyle/>
          <a:p>
            <a:pPr algn="ctr"/>
            <a:r>
              <a:rPr lang="en-US" sz="4000" b="1" dirty="0" smtClean="0">
                <a:solidFill>
                  <a:srgbClr val="FDE9B4"/>
                </a:solidFill>
              </a:rPr>
              <a:t>Dual Polarimetric Radar</a:t>
            </a:r>
            <a:endParaRPr lang="en-US" sz="4000" dirty="0"/>
          </a:p>
        </p:txBody>
      </p:sp>
      <p:pic>
        <p:nvPicPr>
          <p:cNvPr id="11" name="Picture 10"/>
          <p:cNvPicPr>
            <a:picLocks/>
          </p:cNvPicPr>
          <p:nvPr/>
        </p:nvPicPr>
        <p:blipFill rotWithShape="1">
          <a:blip r:embed="rId3" cstate="screen">
            <a:extLst>
              <a:ext uri="{28A0092B-C50C-407E-A947-70E740481C1C}">
                <a14:useLocalDpi xmlns:a14="http://schemas.microsoft.com/office/drawing/2010/main"/>
              </a:ext>
            </a:extLst>
          </a:blip>
          <a:srcRect l="63287" t="72569" r="24323" b="9438"/>
          <a:stretch/>
        </p:blipFill>
        <p:spPr>
          <a:xfrm>
            <a:off x="6629400" y="4663810"/>
            <a:ext cx="2286000" cy="1828800"/>
          </a:xfrm>
          <a:prstGeom prst="rect">
            <a:avLst/>
          </a:prstGeom>
          <a:ln>
            <a:solidFill>
              <a:schemeClr val="bg1"/>
            </a:solidFill>
          </a:ln>
          <a:effectLst/>
        </p:spPr>
      </p:pic>
      <p:pic>
        <p:nvPicPr>
          <p:cNvPr id="12" name="Picture 11"/>
          <p:cNvPicPr>
            <a:picLocks/>
          </p:cNvPicPr>
          <p:nvPr/>
        </p:nvPicPr>
        <p:blipFill rotWithShape="1">
          <a:blip r:embed="rId3" cstate="screen">
            <a:extLst>
              <a:ext uri="{28A0092B-C50C-407E-A947-70E740481C1C}">
                <a14:useLocalDpi xmlns:a14="http://schemas.microsoft.com/office/drawing/2010/main"/>
              </a:ext>
            </a:extLst>
          </a:blip>
          <a:srcRect l="19225" t="73066" r="68484" b="9441"/>
          <a:stretch/>
        </p:blipFill>
        <p:spPr>
          <a:xfrm>
            <a:off x="4038600" y="4663810"/>
            <a:ext cx="2286000" cy="1828800"/>
          </a:xfrm>
          <a:prstGeom prst="rect">
            <a:avLst/>
          </a:prstGeom>
          <a:ln>
            <a:solidFill>
              <a:schemeClr val="bg1"/>
            </a:solidFill>
          </a:ln>
          <a:effectLst/>
        </p:spPr>
      </p:pic>
      <p:pic>
        <p:nvPicPr>
          <p:cNvPr id="13" name="Picture 12"/>
          <p:cNvPicPr>
            <a:picLocks/>
          </p:cNvPicPr>
          <p:nvPr/>
        </p:nvPicPr>
        <p:blipFill rotWithShape="1">
          <a:blip r:embed="rId3" cstate="screen">
            <a:extLst>
              <a:ext uri="{28A0092B-C50C-407E-A947-70E740481C1C}">
                <a14:useLocalDpi xmlns:a14="http://schemas.microsoft.com/office/drawing/2010/main"/>
              </a:ext>
            </a:extLst>
          </a:blip>
          <a:srcRect l="63214" t="50882" r="24110" b="31241"/>
          <a:stretch/>
        </p:blipFill>
        <p:spPr>
          <a:xfrm>
            <a:off x="6629400" y="2686282"/>
            <a:ext cx="2286000" cy="1828800"/>
          </a:xfrm>
          <a:prstGeom prst="rect">
            <a:avLst/>
          </a:prstGeom>
          <a:ln>
            <a:solidFill>
              <a:schemeClr val="bg1"/>
            </a:solidFill>
          </a:ln>
          <a:effectLst/>
        </p:spPr>
      </p:pic>
      <p:sp>
        <p:nvSpPr>
          <p:cNvPr id="14" name="TextBox 13"/>
          <p:cNvSpPr txBox="1"/>
          <p:nvPr/>
        </p:nvSpPr>
        <p:spPr>
          <a:xfrm>
            <a:off x="4343400" y="1057967"/>
            <a:ext cx="457200" cy="369332"/>
          </a:xfrm>
          <a:prstGeom prst="rect">
            <a:avLst/>
          </a:prstGeom>
          <a:noFill/>
        </p:spPr>
        <p:txBody>
          <a:bodyPr wrap="square" rtlCol="0">
            <a:spAutoFit/>
          </a:bodyPr>
          <a:lstStyle/>
          <a:p>
            <a:r>
              <a:rPr lang="en-US" dirty="0" smtClean="0"/>
              <a:t>Z</a:t>
            </a:r>
            <a:endParaRPr lang="en-US" dirty="0"/>
          </a:p>
        </p:txBody>
      </p:sp>
      <p:sp>
        <p:nvSpPr>
          <p:cNvPr id="15" name="TextBox 14"/>
          <p:cNvSpPr txBox="1"/>
          <p:nvPr/>
        </p:nvSpPr>
        <p:spPr>
          <a:xfrm>
            <a:off x="6865038" y="4879552"/>
            <a:ext cx="602562" cy="369332"/>
          </a:xfrm>
          <a:prstGeom prst="rect">
            <a:avLst/>
          </a:prstGeom>
          <a:noFill/>
        </p:spPr>
        <p:txBody>
          <a:bodyPr wrap="square" rtlCol="0">
            <a:spAutoFit/>
          </a:bodyPr>
          <a:lstStyle/>
          <a:p>
            <a:r>
              <a:rPr lang="en-US" dirty="0" smtClean="0"/>
              <a:t>LDR</a:t>
            </a:r>
            <a:endParaRPr lang="en-US" dirty="0"/>
          </a:p>
        </p:txBody>
      </p:sp>
      <p:sp>
        <p:nvSpPr>
          <p:cNvPr id="16" name="TextBox 15"/>
          <p:cNvSpPr txBox="1"/>
          <p:nvPr/>
        </p:nvSpPr>
        <p:spPr>
          <a:xfrm>
            <a:off x="4225161" y="2811809"/>
            <a:ext cx="663307" cy="369332"/>
          </a:xfrm>
          <a:prstGeom prst="rect">
            <a:avLst/>
          </a:prstGeom>
          <a:noFill/>
        </p:spPr>
        <p:txBody>
          <a:bodyPr wrap="square" rtlCol="0">
            <a:spAutoFit/>
          </a:bodyPr>
          <a:lstStyle/>
          <a:p>
            <a:r>
              <a:rPr lang="en-US" dirty="0" smtClean="0"/>
              <a:t>Z</a:t>
            </a:r>
            <a:r>
              <a:rPr lang="en-US" sz="1400" dirty="0" smtClean="0"/>
              <a:t>DR</a:t>
            </a:r>
            <a:endParaRPr lang="en-US" sz="1400" dirty="0"/>
          </a:p>
        </p:txBody>
      </p:sp>
      <p:sp>
        <p:nvSpPr>
          <p:cNvPr id="17" name="TextBox 16"/>
          <p:cNvSpPr txBox="1"/>
          <p:nvPr/>
        </p:nvSpPr>
        <p:spPr>
          <a:xfrm>
            <a:off x="4365892" y="4942596"/>
            <a:ext cx="587108" cy="369332"/>
          </a:xfrm>
          <a:prstGeom prst="rect">
            <a:avLst/>
          </a:prstGeom>
          <a:noFill/>
        </p:spPr>
        <p:txBody>
          <a:bodyPr wrap="square" rtlCol="0">
            <a:spAutoFit/>
          </a:bodyPr>
          <a:lstStyle/>
          <a:p>
            <a:r>
              <a:rPr lang="en-US" dirty="0" smtClean="0"/>
              <a:t>K</a:t>
            </a:r>
            <a:r>
              <a:rPr lang="en-US" sz="1400" dirty="0" smtClean="0"/>
              <a:t>DP</a:t>
            </a:r>
            <a:endParaRPr lang="en-US" sz="1400" dirty="0"/>
          </a:p>
        </p:txBody>
      </p:sp>
      <p:sp>
        <p:nvSpPr>
          <p:cNvPr id="19" name="TextBox 18"/>
          <p:cNvSpPr txBox="1"/>
          <p:nvPr/>
        </p:nvSpPr>
        <p:spPr>
          <a:xfrm>
            <a:off x="6860998" y="2819400"/>
            <a:ext cx="602562" cy="369332"/>
          </a:xfrm>
          <a:prstGeom prst="rect">
            <a:avLst/>
          </a:prstGeom>
          <a:noFill/>
        </p:spPr>
        <p:txBody>
          <a:bodyPr wrap="square" rtlCol="0">
            <a:spAutoFit/>
          </a:bodyPr>
          <a:lstStyle/>
          <a:p>
            <a:r>
              <a:rPr lang="en-US" dirty="0" err="1"/>
              <a:t>ρ</a:t>
            </a:r>
            <a:r>
              <a:rPr lang="en-US" baseline="-25000" dirty="0" err="1"/>
              <a:t>HV</a:t>
            </a:r>
            <a:endParaRPr lang="en-US" dirty="0"/>
          </a:p>
        </p:txBody>
      </p:sp>
      <p:sp>
        <p:nvSpPr>
          <p:cNvPr id="2" name="TextBox 1"/>
          <p:cNvSpPr txBox="1"/>
          <p:nvPr/>
        </p:nvSpPr>
        <p:spPr>
          <a:xfrm>
            <a:off x="3745468" y="746390"/>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0" name="TextBox 19"/>
          <p:cNvSpPr txBox="1"/>
          <p:nvPr/>
        </p:nvSpPr>
        <p:spPr>
          <a:xfrm>
            <a:off x="3749338" y="2667000"/>
            <a:ext cx="277485"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1" name="TextBox 20"/>
          <p:cNvSpPr txBox="1"/>
          <p:nvPr/>
        </p:nvSpPr>
        <p:spPr>
          <a:xfrm>
            <a:off x="3747458" y="4656005"/>
            <a:ext cx="277485"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2" name="TextBox 21"/>
          <p:cNvSpPr txBox="1"/>
          <p:nvPr/>
        </p:nvSpPr>
        <p:spPr>
          <a:xfrm>
            <a:off x="6248400" y="4656305"/>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3" name="TextBox 22"/>
          <p:cNvSpPr txBox="1"/>
          <p:nvPr/>
        </p:nvSpPr>
        <p:spPr>
          <a:xfrm>
            <a:off x="6336268" y="2667000"/>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 name="TextBox 2"/>
          <p:cNvSpPr txBox="1"/>
          <p:nvPr/>
        </p:nvSpPr>
        <p:spPr>
          <a:xfrm>
            <a:off x="3745468" y="2542401"/>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4" name="TextBox 23"/>
          <p:cNvSpPr txBox="1"/>
          <p:nvPr/>
        </p:nvSpPr>
        <p:spPr>
          <a:xfrm>
            <a:off x="3744759" y="4495800"/>
            <a:ext cx="24552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5" name="TextBox 24"/>
          <p:cNvSpPr txBox="1"/>
          <p:nvPr/>
        </p:nvSpPr>
        <p:spPr>
          <a:xfrm>
            <a:off x="6225652" y="4495800"/>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8" name="TextBox 27"/>
          <p:cNvSpPr txBox="1"/>
          <p:nvPr/>
        </p:nvSpPr>
        <p:spPr>
          <a:xfrm>
            <a:off x="3749482" y="6501014"/>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9" name="TextBox 28"/>
          <p:cNvSpPr txBox="1"/>
          <p:nvPr/>
        </p:nvSpPr>
        <p:spPr>
          <a:xfrm>
            <a:off x="6220997" y="6498245"/>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Tree>
    <p:extLst>
      <p:ext uri="{BB962C8B-B14F-4D97-AF65-F5344CB8AC3E}">
        <p14:creationId xmlns:p14="http://schemas.microsoft.com/office/powerpoint/2010/main" val="3066784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0162"/>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DE9B4"/>
                </a:solidFill>
              </a:rPr>
              <a:t>Particle Identification Algorithm (PID)</a:t>
            </a:r>
            <a:endParaRPr lang="en-US" sz="4000" b="1" dirty="0">
              <a:solidFill>
                <a:srgbClr val="FDE9B4"/>
              </a:solidFill>
            </a:endParaRPr>
          </a:p>
        </p:txBody>
      </p:sp>
      <p:sp>
        <p:nvSpPr>
          <p:cNvPr id="11" name="TextBox 10"/>
          <p:cNvSpPr txBox="1"/>
          <p:nvPr/>
        </p:nvSpPr>
        <p:spPr>
          <a:xfrm>
            <a:off x="4952627" y="2341768"/>
            <a:ext cx="2952750" cy="769441"/>
          </a:xfrm>
          <a:prstGeom prst="rect">
            <a:avLst/>
          </a:prstGeom>
          <a:noFill/>
          <a:ln w="76200">
            <a:solidFill>
              <a:schemeClr val="tx2">
                <a:lumMod val="20000"/>
                <a:lumOff val="80000"/>
              </a:schemeClr>
            </a:solidFill>
          </a:ln>
        </p:spPr>
        <p:txBody>
          <a:bodyPr wrap="square" lIns="91440" tIns="91440" rIns="91440" bIns="91440" rtlCol="0">
            <a:spAutoFit/>
          </a:bodyPr>
          <a:lstStyle/>
          <a:p>
            <a:pPr algn="ctr"/>
            <a:r>
              <a:rPr lang="en-US" sz="2000" dirty="0" smtClean="0">
                <a:solidFill>
                  <a:srgbClr val="FDE9B4"/>
                </a:solidFill>
              </a:rPr>
              <a:t>Polarimetric Data</a:t>
            </a:r>
          </a:p>
          <a:p>
            <a:pPr algn="ctr"/>
            <a:r>
              <a:rPr lang="en-US" dirty="0" smtClean="0">
                <a:solidFill>
                  <a:srgbClr val="D9D9D9"/>
                </a:solidFill>
              </a:rPr>
              <a:t>Z, Z</a:t>
            </a:r>
            <a:r>
              <a:rPr lang="en-US" baseline="-25000" dirty="0" smtClean="0">
                <a:solidFill>
                  <a:srgbClr val="D9D9D9"/>
                </a:solidFill>
              </a:rPr>
              <a:t>DR</a:t>
            </a:r>
            <a:r>
              <a:rPr lang="en-US" dirty="0" smtClean="0">
                <a:solidFill>
                  <a:srgbClr val="D9D9D9"/>
                </a:solidFill>
              </a:rPr>
              <a:t>, K</a:t>
            </a:r>
            <a:r>
              <a:rPr lang="en-US" baseline="-25000" dirty="0" smtClean="0">
                <a:solidFill>
                  <a:srgbClr val="D9D9D9"/>
                </a:solidFill>
              </a:rPr>
              <a:t>DP</a:t>
            </a:r>
            <a:r>
              <a:rPr lang="en-US" dirty="0" smtClean="0">
                <a:solidFill>
                  <a:srgbClr val="D9D9D9"/>
                </a:solidFill>
              </a:rPr>
              <a:t>, LDR, </a:t>
            </a:r>
            <a:r>
              <a:rPr lang="el-GR" dirty="0" smtClean="0">
                <a:solidFill>
                  <a:srgbClr val="D9D9D9"/>
                </a:solidFill>
              </a:rPr>
              <a:t>ρ</a:t>
            </a:r>
            <a:r>
              <a:rPr lang="en-US" baseline="-25000" dirty="0" smtClean="0">
                <a:solidFill>
                  <a:srgbClr val="D9D9D9"/>
                </a:solidFill>
              </a:rPr>
              <a:t>HV</a:t>
            </a:r>
            <a:r>
              <a:rPr lang="en-US" dirty="0" smtClean="0">
                <a:solidFill>
                  <a:srgbClr val="D9D9D9"/>
                </a:solidFill>
              </a:rPr>
              <a:t>, Temp</a:t>
            </a:r>
            <a:endParaRPr lang="en-US" dirty="0">
              <a:solidFill>
                <a:srgbClr val="D9D9D9"/>
              </a:solidFill>
            </a:endParaRPr>
          </a:p>
        </p:txBody>
      </p:sp>
      <p:sp>
        <p:nvSpPr>
          <p:cNvPr id="13" name="TextBox 12"/>
          <p:cNvSpPr txBox="1"/>
          <p:nvPr/>
        </p:nvSpPr>
        <p:spPr>
          <a:xfrm>
            <a:off x="3429000" y="3858161"/>
            <a:ext cx="5523754" cy="1323439"/>
          </a:xfrm>
          <a:prstGeom prst="rect">
            <a:avLst/>
          </a:prstGeom>
          <a:noFill/>
          <a:ln w="76200">
            <a:solidFill>
              <a:schemeClr val="tx2">
                <a:lumMod val="40000"/>
                <a:lumOff val="60000"/>
              </a:schemeClr>
            </a:solidFill>
          </a:ln>
        </p:spPr>
        <p:txBody>
          <a:bodyPr wrap="square" lIns="91440" tIns="91440" rIns="91440" bIns="91440" rtlCol="0">
            <a:spAutoFit/>
          </a:bodyPr>
          <a:lstStyle/>
          <a:p>
            <a:pPr algn="ctr"/>
            <a:r>
              <a:rPr lang="en-US" sz="2000" dirty="0" smtClean="0">
                <a:solidFill>
                  <a:srgbClr val="FDE9B4"/>
                </a:solidFill>
              </a:rPr>
              <a:t>PID Algorithm</a:t>
            </a:r>
          </a:p>
          <a:p>
            <a:pPr algn="ctr"/>
            <a:r>
              <a:rPr lang="en-US" dirty="0" smtClean="0">
                <a:solidFill>
                  <a:srgbClr val="D9D9D9"/>
                </a:solidFill>
              </a:rPr>
              <a:t>Characterize how well categories represented by data</a:t>
            </a:r>
          </a:p>
          <a:p>
            <a:pPr marL="285750" indent="-285750" algn="ctr">
              <a:buFont typeface="Arial" panose="020B0604020202020204" pitchFamily="34" charset="0"/>
              <a:buChar char="•"/>
            </a:pPr>
            <a:r>
              <a:rPr lang="en-US" dirty="0" smtClean="0">
                <a:solidFill>
                  <a:srgbClr val="D9D9D9"/>
                </a:solidFill>
              </a:rPr>
              <a:t>Fuzzy logic based</a:t>
            </a:r>
          </a:p>
          <a:p>
            <a:pPr marL="285750" indent="-285750" algn="ctr">
              <a:buFont typeface="Arial" panose="020B0604020202020204" pitchFamily="34" charset="0"/>
              <a:buChar char="•"/>
            </a:pPr>
            <a:r>
              <a:rPr lang="en-US" dirty="0" smtClean="0">
                <a:solidFill>
                  <a:srgbClr val="D9D9D9"/>
                </a:solidFill>
              </a:rPr>
              <a:t>Interest value</a:t>
            </a:r>
          </a:p>
        </p:txBody>
      </p:sp>
      <p:sp>
        <p:nvSpPr>
          <p:cNvPr id="14" name="TextBox 13"/>
          <p:cNvSpPr txBox="1"/>
          <p:nvPr/>
        </p:nvSpPr>
        <p:spPr>
          <a:xfrm>
            <a:off x="4952627" y="5909143"/>
            <a:ext cx="3429000" cy="769441"/>
          </a:xfrm>
          <a:prstGeom prst="rect">
            <a:avLst/>
          </a:prstGeom>
          <a:noFill/>
          <a:ln w="76200">
            <a:solidFill>
              <a:schemeClr val="tx2">
                <a:lumMod val="60000"/>
                <a:lumOff val="40000"/>
              </a:schemeClr>
            </a:solidFill>
          </a:ln>
        </p:spPr>
        <p:txBody>
          <a:bodyPr wrap="square" lIns="91440" tIns="91440" rIns="91440" bIns="91440" rtlCol="0">
            <a:spAutoFit/>
          </a:bodyPr>
          <a:lstStyle/>
          <a:p>
            <a:pPr algn="ctr"/>
            <a:r>
              <a:rPr lang="en-US" sz="2000" dirty="0" smtClean="0">
                <a:solidFill>
                  <a:srgbClr val="FDE9B4"/>
                </a:solidFill>
              </a:rPr>
              <a:t>Hydrometeor Classification</a:t>
            </a:r>
          </a:p>
          <a:p>
            <a:pPr algn="ctr"/>
            <a:r>
              <a:rPr lang="en-US" dirty="0" smtClean="0">
                <a:solidFill>
                  <a:srgbClr val="D9D9D9"/>
                </a:solidFill>
              </a:rPr>
              <a:t>Max interest value</a:t>
            </a:r>
            <a:endParaRPr lang="en-US" dirty="0">
              <a:solidFill>
                <a:srgbClr val="D9D9D9"/>
              </a:solidFill>
            </a:endParaRPr>
          </a:p>
        </p:txBody>
      </p:sp>
      <p:cxnSp>
        <p:nvCxnSpPr>
          <p:cNvPr id="16" name="Straight Arrow Connector 15"/>
          <p:cNvCxnSpPr/>
          <p:nvPr/>
        </p:nvCxnSpPr>
        <p:spPr>
          <a:xfrm>
            <a:off x="6172200" y="3276600"/>
            <a:ext cx="0" cy="457200"/>
          </a:xfrm>
          <a:prstGeom prst="straightConnector1">
            <a:avLst/>
          </a:prstGeom>
          <a:ln w="762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172200" y="5334000"/>
            <a:ext cx="0" cy="457200"/>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04800" y="1141897"/>
            <a:ext cx="3962400" cy="31691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Mimics </a:t>
            </a:r>
            <a:r>
              <a:rPr lang="en-US" sz="2400" dirty="0">
                <a:solidFill>
                  <a:srgbClr val="D9D9D9"/>
                </a:solidFill>
              </a:rPr>
              <a:t>radar </a:t>
            </a:r>
            <a:r>
              <a:rPr lang="en-US" sz="2400" dirty="0" smtClean="0">
                <a:solidFill>
                  <a:srgbClr val="D9D9D9"/>
                </a:solidFill>
              </a:rPr>
              <a:t>expert</a:t>
            </a:r>
            <a:endParaRPr lang="en-US" sz="2400" dirty="0">
              <a:solidFill>
                <a:srgbClr val="D9D9D9"/>
              </a:solidFill>
            </a:endParaRPr>
          </a:p>
          <a:p>
            <a:r>
              <a:rPr lang="en-US" sz="2400" dirty="0">
                <a:solidFill>
                  <a:srgbClr val="D9D9D9"/>
                </a:solidFill>
              </a:rPr>
              <a:t>Identifies most likely  dominant </a:t>
            </a:r>
            <a:r>
              <a:rPr lang="en-US" sz="2400" dirty="0" smtClean="0">
                <a:solidFill>
                  <a:srgbClr val="D9D9D9"/>
                </a:solidFill>
              </a:rPr>
              <a:t>hydrometeor</a:t>
            </a:r>
          </a:p>
          <a:p>
            <a:r>
              <a:rPr lang="en-US" sz="2400" dirty="0" smtClean="0">
                <a:solidFill>
                  <a:srgbClr val="D9D9D9"/>
                </a:solidFill>
              </a:rPr>
              <a:t>Based on theory, observations, experience</a:t>
            </a:r>
          </a:p>
        </p:txBody>
      </p:sp>
    </p:spTree>
    <p:extLst>
      <p:ext uri="{BB962C8B-B14F-4D97-AF65-F5344CB8AC3E}">
        <p14:creationId xmlns:p14="http://schemas.microsoft.com/office/powerpoint/2010/main" val="226744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45447"/>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DE9B4"/>
                </a:solidFill>
              </a:rPr>
              <a:t>Hydrometeor Types</a:t>
            </a:r>
            <a:endParaRPr lang="en-US" sz="4000" b="1" dirty="0">
              <a:solidFill>
                <a:srgbClr val="FDE9B4"/>
              </a:solidFill>
            </a:endParaRPr>
          </a:p>
        </p:txBody>
      </p:sp>
      <p:sp>
        <p:nvSpPr>
          <p:cNvPr id="8" name="Title 1"/>
          <p:cNvSpPr txBox="1">
            <a:spLocks/>
          </p:cNvSpPr>
          <p:nvPr/>
        </p:nvSpPr>
        <p:spPr>
          <a:xfrm>
            <a:off x="3657600" y="1447800"/>
            <a:ext cx="3962400" cy="31691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Heavy Rain</a:t>
            </a:r>
          </a:p>
          <a:p>
            <a:r>
              <a:rPr lang="en-US" sz="2400" dirty="0" smtClean="0">
                <a:solidFill>
                  <a:srgbClr val="D9D9D9"/>
                </a:solidFill>
              </a:rPr>
              <a:t>Moderate Rain</a:t>
            </a:r>
          </a:p>
          <a:p>
            <a:r>
              <a:rPr lang="en-US" sz="2400" dirty="0" smtClean="0">
                <a:solidFill>
                  <a:srgbClr val="D9D9D9"/>
                </a:solidFill>
              </a:rPr>
              <a:t>Light Rain</a:t>
            </a:r>
          </a:p>
          <a:p>
            <a:endParaRPr lang="en-US" sz="2400" dirty="0" smtClean="0">
              <a:solidFill>
                <a:srgbClr val="D9D9D9"/>
              </a:solidFill>
            </a:endParaRPr>
          </a:p>
          <a:p>
            <a:r>
              <a:rPr lang="en-US" sz="2400" dirty="0">
                <a:solidFill>
                  <a:srgbClr val="D9D9D9"/>
                </a:solidFill>
              </a:rPr>
              <a:t>Graupel/Rimed Aggregates</a:t>
            </a:r>
          </a:p>
          <a:p>
            <a:r>
              <a:rPr lang="en-US" sz="2400" dirty="0" smtClean="0">
                <a:solidFill>
                  <a:srgbClr val="D9D9D9"/>
                </a:solidFill>
              </a:rPr>
              <a:t>Wet Aggregates</a:t>
            </a:r>
          </a:p>
          <a:p>
            <a:endParaRPr lang="en-US" sz="2400" dirty="0" smtClean="0">
              <a:solidFill>
                <a:srgbClr val="D9D9D9"/>
              </a:solidFill>
            </a:endParaRPr>
          </a:p>
          <a:p>
            <a:r>
              <a:rPr lang="en-US" sz="2400" dirty="0" smtClean="0">
                <a:solidFill>
                  <a:srgbClr val="D9D9D9"/>
                </a:solidFill>
              </a:rPr>
              <a:t>Dry Aggregates</a:t>
            </a:r>
          </a:p>
          <a:p>
            <a:r>
              <a:rPr lang="en-US" sz="2400" dirty="0" smtClean="0">
                <a:solidFill>
                  <a:srgbClr val="D9D9D9"/>
                </a:solidFill>
              </a:rPr>
              <a:t>Small Ice Crystals</a:t>
            </a:r>
          </a:p>
          <a:p>
            <a:r>
              <a:rPr lang="en-US" sz="2400" dirty="0" smtClean="0">
                <a:solidFill>
                  <a:srgbClr val="D9D9D9"/>
                </a:solidFill>
              </a:rPr>
              <a:t>Horizontally-Oriented Ice</a:t>
            </a:r>
          </a:p>
        </p:txBody>
      </p:sp>
      <p:sp>
        <p:nvSpPr>
          <p:cNvPr id="2" name="Rectangle 1"/>
          <p:cNvSpPr/>
          <p:nvPr/>
        </p:nvSpPr>
        <p:spPr>
          <a:xfrm>
            <a:off x="3429000" y="1447800"/>
            <a:ext cx="2971800" cy="1371600"/>
          </a:xfrm>
          <a:prstGeom prst="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29000" y="3124201"/>
            <a:ext cx="4191000" cy="10668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29000" y="4495801"/>
            <a:ext cx="3886200" cy="144779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47302" y="1820261"/>
            <a:ext cx="1752600" cy="461665"/>
          </a:xfrm>
          <a:prstGeom prst="rect">
            <a:avLst/>
          </a:prstGeom>
          <a:noFill/>
        </p:spPr>
        <p:txBody>
          <a:bodyPr wrap="square" rtlCol="0">
            <a:spAutoFit/>
          </a:bodyPr>
          <a:lstStyle/>
          <a:p>
            <a:r>
              <a:rPr lang="en-US" sz="2400" b="1" dirty="0" smtClean="0">
                <a:solidFill>
                  <a:schemeClr val="tx2">
                    <a:lumMod val="60000"/>
                    <a:lumOff val="40000"/>
                  </a:schemeClr>
                </a:solidFill>
              </a:rPr>
              <a:t>Rain </a:t>
            </a:r>
            <a:endParaRPr lang="en-US" sz="2400" b="1" dirty="0">
              <a:solidFill>
                <a:schemeClr val="tx2">
                  <a:lumMod val="60000"/>
                  <a:lumOff val="40000"/>
                </a:schemeClr>
              </a:solidFill>
            </a:endParaRPr>
          </a:p>
        </p:txBody>
      </p:sp>
      <p:sp>
        <p:nvSpPr>
          <p:cNvPr id="15" name="TextBox 14"/>
          <p:cNvSpPr txBox="1"/>
          <p:nvPr/>
        </p:nvSpPr>
        <p:spPr>
          <a:xfrm>
            <a:off x="1371600" y="3323422"/>
            <a:ext cx="2445745" cy="461665"/>
          </a:xfrm>
          <a:prstGeom prst="rect">
            <a:avLst/>
          </a:prstGeom>
          <a:noFill/>
        </p:spPr>
        <p:txBody>
          <a:bodyPr wrap="square" rtlCol="0">
            <a:spAutoFit/>
          </a:bodyPr>
          <a:lstStyle/>
          <a:p>
            <a:r>
              <a:rPr lang="en-US" sz="2400" b="1" dirty="0">
                <a:solidFill>
                  <a:srgbClr val="00B050"/>
                </a:solidFill>
              </a:rPr>
              <a:t>Mixed Phase </a:t>
            </a:r>
          </a:p>
        </p:txBody>
      </p:sp>
      <p:sp>
        <p:nvSpPr>
          <p:cNvPr id="17" name="TextBox 16"/>
          <p:cNvSpPr txBox="1"/>
          <p:nvPr/>
        </p:nvSpPr>
        <p:spPr>
          <a:xfrm>
            <a:off x="1901327" y="4921781"/>
            <a:ext cx="2445745" cy="461665"/>
          </a:xfrm>
          <a:prstGeom prst="rect">
            <a:avLst/>
          </a:prstGeom>
          <a:noFill/>
        </p:spPr>
        <p:txBody>
          <a:bodyPr wrap="square" rtlCol="0">
            <a:spAutoFit/>
          </a:bodyPr>
          <a:lstStyle/>
          <a:p>
            <a:r>
              <a:rPr lang="en-US" sz="2400" b="1" dirty="0" smtClean="0">
                <a:solidFill>
                  <a:srgbClr val="C00000"/>
                </a:solidFill>
              </a:rPr>
              <a:t>Frozen</a:t>
            </a:r>
            <a:endParaRPr lang="en-US" sz="2400" b="1" dirty="0">
              <a:solidFill>
                <a:srgbClr val="C00000"/>
              </a:solidFill>
            </a:endParaRPr>
          </a:p>
        </p:txBody>
      </p:sp>
    </p:spTree>
    <p:extLst>
      <p:ext uri="{BB962C8B-B14F-4D97-AF65-F5344CB8AC3E}">
        <p14:creationId xmlns:p14="http://schemas.microsoft.com/office/powerpoint/2010/main" val="1764512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8349</TotalTime>
  <Words>3048</Words>
  <Application>Microsoft Office PowerPoint</Application>
  <PresentationFormat>On-screen Show (4:3)</PresentationFormat>
  <Paragraphs>702</Paragraphs>
  <Slides>43</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Aharoni</vt:lpstr>
      <vt:lpstr>Arial</vt:lpstr>
      <vt:lpstr>Baskerville Old Face</vt:lpstr>
      <vt:lpstr>Calibri</vt:lpstr>
      <vt:lpstr>Times New Roman</vt:lpstr>
      <vt:lpstr>1_Office Theme</vt:lpstr>
      <vt:lpstr>PowerPoint Presentation</vt:lpstr>
      <vt:lpstr>Objective</vt:lpstr>
      <vt:lpstr>Outline</vt:lpstr>
      <vt:lpstr>PowerPoint Presentation</vt:lpstr>
      <vt:lpstr>Kinematic Structure of Mesoscale Convective Systems (MCSs)</vt:lpstr>
      <vt:lpstr>PowerPoint Presentation</vt:lpstr>
      <vt:lpstr>PowerPoint Presentation</vt:lpstr>
      <vt:lpstr>PowerPoint Presentation</vt:lpstr>
      <vt:lpstr>PowerPoint Presentation</vt:lpstr>
      <vt:lpstr>Distribution of Convective Polarimetric Variables</vt:lpstr>
      <vt:lpstr>PowerPoint Presentation</vt:lpstr>
      <vt:lpstr>PowerPoint Presentation</vt:lpstr>
      <vt:lpstr>Methodology</vt:lpstr>
      <vt:lpstr>Methodology: Case Selection</vt:lpstr>
      <vt:lpstr>Methodology: Compositing</vt:lpstr>
      <vt:lpstr>Methodology: Composite Results</vt:lpstr>
      <vt:lpstr>PowerPoint Presentation</vt:lpstr>
      <vt:lpstr>Hydrometeor Organization in Convective Updrafts</vt:lpstr>
      <vt:lpstr>Stratiform </vt:lpstr>
      <vt:lpstr>Stratiform Morphology</vt:lpstr>
      <vt:lpstr>Stratiform Morphology</vt:lpstr>
      <vt:lpstr>PowerPoint Presentation</vt:lpstr>
      <vt:lpstr>18 November 2011, 0150 UTC </vt:lpstr>
      <vt:lpstr>PowerPoint Presentation</vt:lpstr>
      <vt:lpstr>18 November 2011, 0150 UTC </vt:lpstr>
      <vt:lpstr>Differences in Graupel/Rimed Aggregates and Wet Aggregates in Mid-Level Inflow Cases</vt:lpstr>
      <vt:lpstr>Theoretical Support of Graupel in Stratiform </vt:lpstr>
      <vt:lpstr>Videosonde Observations of Graupel in Stratiform</vt:lpstr>
      <vt:lpstr>PowerPoint Presentation</vt:lpstr>
      <vt:lpstr>PowerPoint Presentation</vt:lpstr>
      <vt:lpstr>Hydrometeor Organization in Stratiform</vt:lpstr>
      <vt:lpstr>Conclusions</vt:lpstr>
      <vt:lpstr>Mesoscale Modeling of Squall Line</vt:lpstr>
      <vt:lpstr>Distribution of Hydrometeor Mixing Ratio</vt:lpstr>
      <vt:lpstr>Mesoscale Modeling of Squall Line</vt:lpstr>
      <vt:lpstr>Distribution of Hydrometeor Mixing Ratio</vt:lpstr>
      <vt:lpstr>PowerPoint Presentation</vt:lpstr>
      <vt:lpstr>PowerPoint Presentation</vt:lpstr>
      <vt:lpstr>PowerPoint Presentation</vt:lpstr>
      <vt:lpstr>PowerPoint Presentation</vt:lpstr>
      <vt:lpstr>Confidence  of PID</vt:lpstr>
      <vt:lpstr>Distribution of Mid-Level Polarimetric Variables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Barnes</dc:creator>
  <cp:lastModifiedBy>brodzik</cp:lastModifiedBy>
  <cp:revision>435</cp:revision>
  <dcterms:created xsi:type="dcterms:W3CDTF">2013-02-21T22:07:44Z</dcterms:created>
  <dcterms:modified xsi:type="dcterms:W3CDTF">2015-02-03T19:42:55Z</dcterms:modified>
</cp:coreProperties>
</file>