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21" r:id="rId2"/>
    <p:sldId id="320" r:id="rId3"/>
    <p:sldId id="305" r:id="rId4"/>
    <p:sldId id="287" r:id="rId5"/>
    <p:sldId id="272" r:id="rId6"/>
    <p:sldId id="318" r:id="rId7"/>
    <p:sldId id="315" r:id="rId8"/>
    <p:sldId id="294" r:id="rId9"/>
    <p:sldId id="323" r:id="rId10"/>
    <p:sldId id="316" r:id="rId11"/>
    <p:sldId id="317" r:id="rId12"/>
    <p:sldId id="295" r:id="rId13"/>
    <p:sldId id="270" r:id="rId14"/>
    <p:sldId id="289" r:id="rId15"/>
    <p:sldId id="324" r:id="rId16"/>
    <p:sldId id="325" r:id="rId17"/>
    <p:sldId id="322" r:id="rId18"/>
    <p:sldId id="300" r:id="rId19"/>
    <p:sldId id="311" r:id="rId20"/>
    <p:sldId id="265" r:id="rId21"/>
    <p:sldId id="296" r:id="rId22"/>
    <p:sldId id="271" r:id="rId23"/>
    <p:sldId id="274" r:id="rId24"/>
    <p:sldId id="29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079D"/>
    <a:srgbClr val="FDE9B4"/>
    <a:srgbClr val="D9D9D9"/>
    <a:srgbClr val="320575"/>
    <a:srgbClr val="5201A3"/>
    <a:srgbClr val="591CAA"/>
    <a:srgbClr val="6E3492"/>
    <a:srgbClr val="4D4D4D"/>
    <a:srgbClr val="80808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3" autoAdjust="0"/>
    <p:restoredTop sz="88728" autoAdjust="0"/>
  </p:normalViewPr>
  <p:slideViewPr>
    <p:cSldViewPr>
      <p:cViewPr varScale="1">
        <p:scale>
          <a:sx n="87" d="100"/>
          <a:sy n="87" d="100"/>
        </p:scale>
        <p:origin x="1620" y="90"/>
      </p:cViewPr>
      <p:guideLst>
        <p:guide orient="horz" pos="2160"/>
        <p:guide pos="2880"/>
      </p:guideLst>
    </p:cSldViewPr>
  </p:slideViewPr>
  <p:outlineViewPr>
    <p:cViewPr>
      <p:scale>
        <a:sx n="33" d="100"/>
        <a:sy n="33" d="100"/>
      </p:scale>
      <p:origin x="0" y="24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374A47-7268-4F60-8864-2D32562D1784}" type="datetimeFigureOut">
              <a:rPr lang="en-US" smtClean="0"/>
              <a:t>4/10/2014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A55F7F-D15E-46A1-855F-F40BA7BAB838}" type="slidenum">
              <a:rPr lang="en-US" smtClean="0"/>
              <a:t>‹#›</a:t>
            </a:fld>
            <a:endParaRPr lang="en-US"/>
          </a:p>
        </p:txBody>
      </p:sp>
    </p:spTree>
    <p:extLst>
      <p:ext uri="{BB962C8B-B14F-4D97-AF65-F5344CB8AC3E}">
        <p14:creationId xmlns:p14="http://schemas.microsoft.com/office/powerpoint/2010/main" val="180830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2B9C25-E295-2848-A383-DE237248836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904068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More cases in this</a:t>
            </a:r>
            <a:r>
              <a:rPr lang="en-US" baseline="0" dirty="0" smtClean="0"/>
              <a:t> composite so images not as fragmented but the overall hydrometeor structure is the virtually the same.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11</a:t>
            </a:fld>
            <a:endParaRPr lang="en-US"/>
          </a:p>
        </p:txBody>
      </p:sp>
    </p:spTree>
    <p:extLst>
      <p:ext uri="{BB962C8B-B14F-4D97-AF65-F5344CB8AC3E}">
        <p14:creationId xmlns:p14="http://schemas.microsoft.com/office/powerpoint/2010/main" val="222220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Using these results we have created this conceptual diagram of the hydrometeor structure for regions characterized by a mid-level inflow. </a:t>
            </a:r>
          </a:p>
          <a:p>
            <a:pPr marL="171450" indent="-171450">
              <a:buFontTx/>
              <a:buChar char="-"/>
            </a:pPr>
            <a:r>
              <a:rPr lang="en-US" baseline="0" dirty="0" smtClean="0"/>
              <a:t>Key features</a:t>
            </a:r>
          </a:p>
          <a:p>
            <a:pPr marL="628650" lvl="1" indent="-171450">
              <a:buFontTx/>
              <a:buChar char="-"/>
            </a:pPr>
            <a:r>
              <a:rPr lang="en-US" baseline="0" dirty="0" smtClean="0"/>
              <a:t>Heavy rain from events when mid-level inflow reached surface, otherwise very rare</a:t>
            </a:r>
          </a:p>
          <a:p>
            <a:pPr marL="628650" lvl="1" indent="-171450">
              <a:buFontTx/>
              <a:buChar char="-"/>
            </a:pPr>
            <a:r>
              <a:rPr lang="en-US" baseline="0" dirty="0" smtClean="0"/>
              <a:t>Rain intensity decrease with distance from center of storm</a:t>
            </a:r>
          </a:p>
          <a:p>
            <a:pPr marL="628650" lvl="1" indent="-171450">
              <a:buFontTx/>
              <a:buChar char="-"/>
            </a:pPr>
            <a:r>
              <a:rPr lang="en-US" baseline="0" dirty="0" smtClean="0"/>
              <a:t>Snow and ice crystals are layered</a:t>
            </a:r>
          </a:p>
          <a:p>
            <a:pPr marL="628650" lvl="1" indent="-171450">
              <a:buFontTx/>
              <a:buChar char="-"/>
            </a:pPr>
            <a:r>
              <a:rPr lang="en-US" baseline="0" dirty="0" smtClean="0"/>
              <a:t>Wet aggregate layer becomes fragmented as move towards anvil</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12</a:t>
            </a:fld>
            <a:endParaRPr lang="en-US"/>
          </a:p>
        </p:txBody>
      </p:sp>
    </p:spTree>
    <p:extLst>
      <p:ext uri="{BB962C8B-B14F-4D97-AF65-F5344CB8AC3E}">
        <p14:creationId xmlns:p14="http://schemas.microsoft.com/office/powerpoint/2010/main" val="865030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a:t>
            </a:r>
            <a:r>
              <a:rPr lang="en-US" baseline="0" dirty="0" smtClean="0"/>
              <a:t> two previous conceptual diagrams are combined and summarized</a:t>
            </a:r>
          </a:p>
          <a:p>
            <a:pPr marL="628650" lvl="1" indent="-171450">
              <a:buFontTx/>
              <a:buChar char="-"/>
            </a:pPr>
            <a:r>
              <a:rPr lang="en-US" baseline="0" dirty="0" smtClean="0"/>
              <a:t>Differences between convective updrafts and mid-level inflow</a:t>
            </a:r>
          </a:p>
          <a:p>
            <a:pPr marL="1085850" lvl="2" indent="-171450">
              <a:buFontTx/>
              <a:buChar char="-"/>
            </a:pPr>
            <a:r>
              <a:rPr lang="en-US" baseline="0" dirty="0" smtClean="0"/>
              <a:t>Graupel: narrow and vertical in convective updraft, but shallow and flat in mid-level inflow</a:t>
            </a:r>
          </a:p>
          <a:p>
            <a:pPr marL="1085850" lvl="2" indent="-171450">
              <a:buFontTx/>
              <a:buChar char="-"/>
            </a:pPr>
            <a:r>
              <a:rPr lang="en-US" baseline="0" dirty="0" smtClean="0"/>
              <a:t>More dry aggregates than non-oriented ice in convective updrafts but more non-oriented ice than dry aggregates in mid-level inflows</a:t>
            </a:r>
          </a:p>
          <a:p>
            <a:pPr marL="171450" lvl="0" indent="-171450">
              <a:buFontTx/>
              <a:buChar char="-"/>
            </a:pPr>
            <a:r>
              <a:rPr lang="en-US" baseline="0" dirty="0" smtClean="0"/>
              <a:t>Two reasons why results are exciting</a:t>
            </a:r>
          </a:p>
          <a:p>
            <a:pPr marL="628650" lvl="1" indent="-171450">
              <a:buFontTx/>
              <a:buChar char="-"/>
            </a:pPr>
            <a:r>
              <a:rPr lang="en-US" baseline="0" dirty="0" smtClean="0"/>
              <a:t>These hydrometeor structures are very robust. For example saw very little difference between leading line and embedded convection. </a:t>
            </a:r>
          </a:p>
          <a:p>
            <a:pPr marL="1085850" lvl="2" indent="-171450">
              <a:buFontTx/>
              <a:buChar char="-"/>
            </a:pPr>
            <a:r>
              <a:rPr lang="en-US" baseline="0" dirty="0" smtClean="0"/>
              <a:t>Suggests the structure of MCSs are not different because of differences in their hydrometeor structure</a:t>
            </a:r>
          </a:p>
          <a:p>
            <a:pPr marL="1543050" lvl="3" indent="-171450">
              <a:buFontTx/>
              <a:buChar char="-"/>
            </a:pPr>
            <a:r>
              <a:rPr lang="en-US" baseline="0" dirty="0" smtClean="0"/>
              <a:t>Emphasizes a need to further explore why MCSs take on different structures.</a:t>
            </a:r>
          </a:p>
          <a:p>
            <a:pPr marL="628650" lvl="1" indent="-171450">
              <a:buFontTx/>
              <a:buChar char="-"/>
            </a:pPr>
            <a:r>
              <a:rPr lang="en-US" baseline="0" dirty="0" smtClean="0"/>
              <a:t>Can use to more directly compare model output with radar observations</a:t>
            </a:r>
          </a:p>
          <a:p>
            <a:pPr marL="171450" lvl="0" indent="-171450">
              <a:buFontTx/>
              <a:buChar char="-"/>
            </a:pPr>
            <a:endParaRPr lang="en-US" baseline="0" dirty="0" smtClean="0"/>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13</a:t>
            </a:fld>
            <a:endParaRPr lang="en-US"/>
          </a:p>
        </p:txBody>
      </p:sp>
    </p:spTree>
    <p:extLst>
      <p:ext uri="{BB962C8B-B14F-4D97-AF65-F5344CB8AC3E}">
        <p14:creationId xmlns:p14="http://schemas.microsoft.com/office/powerpoint/2010/main" val="2317035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17</a:t>
            </a:fld>
            <a:endParaRPr lang="en-US"/>
          </a:p>
        </p:txBody>
      </p:sp>
    </p:spTree>
    <p:extLst>
      <p:ext uri="{BB962C8B-B14F-4D97-AF65-F5344CB8AC3E}">
        <p14:creationId xmlns:p14="http://schemas.microsoft.com/office/powerpoint/2010/main" val="187224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18</a:t>
            </a:fld>
            <a:endParaRPr lang="en-US"/>
          </a:p>
        </p:txBody>
      </p:sp>
    </p:spTree>
    <p:extLst>
      <p:ext uri="{BB962C8B-B14F-4D97-AF65-F5344CB8AC3E}">
        <p14:creationId xmlns:p14="http://schemas.microsoft.com/office/powerpoint/2010/main" val="4246855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19</a:t>
            </a:fld>
            <a:endParaRPr lang="en-US"/>
          </a:p>
        </p:txBody>
      </p:sp>
    </p:spTree>
    <p:extLst>
      <p:ext uri="{BB962C8B-B14F-4D97-AF65-F5344CB8AC3E}">
        <p14:creationId xmlns:p14="http://schemas.microsoft.com/office/powerpoint/2010/main" val="1438818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9FA55F7F-D15E-46A1-855F-F40BA7BAB838}" type="slidenum">
              <a:rPr lang="en-US" smtClean="0"/>
              <a:t>20</a:t>
            </a:fld>
            <a:endParaRPr lang="en-US"/>
          </a:p>
        </p:txBody>
      </p:sp>
    </p:spTree>
    <p:extLst>
      <p:ext uri="{BB962C8B-B14F-4D97-AF65-F5344CB8AC3E}">
        <p14:creationId xmlns:p14="http://schemas.microsoft.com/office/powerpoint/2010/main" val="2232266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9FA55F7F-D15E-46A1-855F-F40BA7BAB838}" type="slidenum">
              <a:rPr lang="en-US" smtClean="0"/>
              <a:t>21</a:t>
            </a:fld>
            <a:endParaRPr lang="en-US"/>
          </a:p>
        </p:txBody>
      </p:sp>
    </p:spTree>
    <p:extLst>
      <p:ext uri="{BB962C8B-B14F-4D97-AF65-F5344CB8AC3E}">
        <p14:creationId xmlns:p14="http://schemas.microsoft.com/office/powerpoint/2010/main" val="2232266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24</a:t>
            </a:fld>
            <a:endParaRPr lang="en-US"/>
          </a:p>
        </p:txBody>
      </p:sp>
    </p:spTree>
    <p:extLst>
      <p:ext uri="{BB962C8B-B14F-4D97-AF65-F5344CB8AC3E}">
        <p14:creationId xmlns:p14="http://schemas.microsoft.com/office/powerpoint/2010/main" val="424685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the primary objective</a:t>
            </a:r>
            <a:r>
              <a:rPr lang="en-US" baseline="0" dirty="0" smtClean="0"/>
              <a:t> of this study is to characterize the hydrometeor structure of MCSs. This will done by compositing the location of different types of hydrometeors with respect to the airflow through the convective and stratiform portions of MCSs.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a:t>
            </a:fld>
            <a:endParaRPr lang="en-US"/>
          </a:p>
        </p:txBody>
      </p:sp>
    </p:spTree>
    <p:extLst>
      <p:ext uri="{BB962C8B-B14F-4D97-AF65-F5344CB8AC3E}">
        <p14:creationId xmlns:p14="http://schemas.microsoft.com/office/powerpoint/2010/main" val="294407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Brief</a:t>
            </a:r>
            <a:r>
              <a:rPr lang="en-US" baseline="0" dirty="0" smtClean="0"/>
              <a:t> introduction to MCS structure</a:t>
            </a:r>
          </a:p>
          <a:p>
            <a:pPr marL="628650" lvl="1" indent="-171450">
              <a:buFontTx/>
              <a:buChar char="-"/>
            </a:pPr>
            <a:r>
              <a:rPr lang="en-US" baseline="0" dirty="0" smtClean="0"/>
              <a:t>Emphasize that TOGA COARE added to that picture by confirming that layered airflow structures described by Moncrieff (1992)</a:t>
            </a:r>
          </a:p>
          <a:p>
            <a:pPr marL="1085850" lvl="2" indent="-171450">
              <a:buFontTx/>
              <a:buChar char="-"/>
            </a:pPr>
            <a:r>
              <a:rPr lang="en-US" baseline="0" dirty="0" smtClean="0"/>
              <a:t>Convective regions characterized by steeply sloping convergent zones with a divergence signature aloft</a:t>
            </a:r>
          </a:p>
          <a:p>
            <a:pPr marL="1085850" lvl="2" indent="-171450">
              <a:buFontTx/>
              <a:buChar char="-"/>
            </a:pPr>
            <a:r>
              <a:rPr lang="en-US" baseline="0" dirty="0" smtClean="0"/>
              <a:t>Stratiform often characterized by mid-level inflow that starts below the anvil and slowly descends into the precipitating stratiform region. The mid-level inflow may or may not reach the surface. </a:t>
            </a:r>
          </a:p>
          <a:p>
            <a:pPr marL="171450" lvl="0" indent="-171450">
              <a:buFontTx/>
              <a:buChar char="-"/>
            </a:pPr>
            <a:r>
              <a:rPr lang="en-US" baseline="0" dirty="0" smtClean="0"/>
              <a:t>DYNAMO is opportunity to add another layer of knowledge of the structure of MCS through microphysics</a:t>
            </a:r>
          </a:p>
        </p:txBody>
      </p:sp>
      <p:sp>
        <p:nvSpPr>
          <p:cNvPr id="4" name="Slide Number Placeholder 3"/>
          <p:cNvSpPr>
            <a:spLocks noGrp="1"/>
          </p:cNvSpPr>
          <p:nvPr>
            <p:ph type="sldNum" sz="quarter" idx="10"/>
          </p:nvPr>
        </p:nvSpPr>
        <p:spPr/>
        <p:txBody>
          <a:bodyPr/>
          <a:lstStyle/>
          <a:p>
            <a:fld id="{9FA55F7F-D15E-46A1-855F-F40BA7BAB83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44847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Briefly introduce SPolKa </a:t>
            </a:r>
          </a:p>
          <a:p>
            <a:pPr marL="628650" lvl="1" indent="-171450">
              <a:buFontTx/>
              <a:buChar char="-"/>
            </a:pPr>
            <a:r>
              <a:rPr lang="en-US" baseline="0" dirty="0" smtClean="0"/>
              <a:t>Doppler capabilities allow us to identify the kinematic structures of Kingsmill and Houze (similar to TOGA COARE)</a:t>
            </a:r>
          </a:p>
          <a:p>
            <a:pPr marL="628650" lvl="1" indent="-171450">
              <a:buFontTx/>
              <a:buChar char="-"/>
            </a:pPr>
            <a:r>
              <a:rPr lang="en-US" baseline="0" dirty="0" smtClean="0"/>
              <a:t>Dual-polarimetric capabilities new for DYNAMO and allow to identify different types of hydrometeors. </a:t>
            </a:r>
          </a:p>
          <a:p>
            <a:pPr marL="1085850" lvl="2" indent="-171450">
              <a:buFontTx/>
              <a:buChar char="-"/>
            </a:pPr>
            <a:r>
              <a:rPr lang="en-US" baseline="0" dirty="0" smtClean="0"/>
              <a:t>PID algorithm developed by </a:t>
            </a:r>
            <a:r>
              <a:rPr lang="en-US" baseline="0" dirty="0" err="1" smtClean="0"/>
              <a:t>Vivekanadan</a:t>
            </a:r>
            <a:r>
              <a:rPr lang="en-US" baseline="0" dirty="0" smtClean="0"/>
              <a:t> et al. 1999 was APPLIED to the SPolKa data</a:t>
            </a:r>
          </a:p>
          <a:p>
            <a:pPr marL="628650" lvl="1" indent="-171450">
              <a:buFontTx/>
              <a:buChar char="-"/>
            </a:pPr>
            <a:r>
              <a:rPr lang="en-US" baseline="0" dirty="0" smtClean="0"/>
              <a:t>In two regions the SPolKa radar did a series of high resolution RHI scans, which enabled us to obtain a detailed vertical picture of the hydrometeor structure within MCSs</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4</a:t>
            </a:fld>
            <a:endParaRPr lang="en-US"/>
          </a:p>
        </p:txBody>
      </p:sp>
    </p:spTree>
    <p:extLst>
      <p:ext uri="{BB962C8B-B14F-4D97-AF65-F5344CB8AC3E}">
        <p14:creationId xmlns:p14="http://schemas.microsoft.com/office/powerpoint/2010/main" val="422746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solidFill>
                  <a:srgbClr val="D9D9D9"/>
                </a:solidFill>
              </a:rPr>
              <a:t>Explain that</a:t>
            </a:r>
            <a:r>
              <a:rPr lang="en-US" sz="1200" baseline="0" dirty="0" smtClean="0">
                <a:solidFill>
                  <a:srgbClr val="D9D9D9"/>
                </a:solidFill>
              </a:rPr>
              <a:t> focusing on the 11 top rain events during DYNAMO, which all occurred during the active phase.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Rain events selected on the 24 </a:t>
            </a:r>
            <a:r>
              <a:rPr lang="en-US" sz="1200" baseline="0" dirty="0" err="1" smtClean="0">
                <a:solidFill>
                  <a:srgbClr val="D9D9D9"/>
                </a:solidFill>
              </a:rPr>
              <a:t>hr</a:t>
            </a:r>
            <a:r>
              <a:rPr lang="en-US" sz="1200" baseline="0" dirty="0" smtClean="0">
                <a:solidFill>
                  <a:srgbClr val="D9D9D9"/>
                </a:solidFill>
              </a:rPr>
              <a:t> running mean time series. Consider 24 hours before and after the 11 maxima identified in that timeseries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Explain composite method</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Explain basic process of selecting cases (the bottom figure highlights the region where I look for these features)</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Subjective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Create map of hydrometeors in each case by hand</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Enables to reduce noise and artifacts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Composite. </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Done by scaling so that all cases have the same slope, height, and range. </a:t>
            </a:r>
          </a:p>
          <a:p>
            <a:pPr marL="2000250" marR="0" lvl="4"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The slope, height, and range used for compositing are the average values of all the events</a:t>
            </a: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solidFill>
                  <a:srgbClr val="D9D9D9"/>
                </a:solidFill>
              </a:rPr>
              <a:t>____________EXTRA</a:t>
            </a:r>
            <a:r>
              <a:rPr lang="en-US" sz="1200" baseline="0" dirty="0" smtClean="0">
                <a:solidFill>
                  <a:srgbClr val="D9D9D9"/>
                </a:solidFill>
              </a:rPr>
              <a:t> INFORMATION ____________</a:t>
            </a:r>
            <a:endParaRPr lang="en-US" sz="1200" dirty="0" smtClean="0">
              <a:solidFill>
                <a:srgbClr val="D9D9D9"/>
              </a:solidFill>
            </a:endParaRPr>
          </a:p>
          <a:p>
            <a:pPr marL="742950" lvl="1" indent="-285750">
              <a:buFont typeface="Arial" pitchFamily="34" charset="0"/>
              <a:buChar char="•"/>
            </a:pPr>
            <a:r>
              <a:rPr lang="en-US" dirty="0" smtClean="0">
                <a:solidFill>
                  <a:srgbClr val="D9D9D9"/>
                </a:solidFill>
              </a:rPr>
              <a:t>Number of events in each composite</a:t>
            </a:r>
          </a:p>
          <a:p>
            <a:pPr marL="1200150" lvl="2" indent="-285750">
              <a:buFont typeface="Arial" pitchFamily="34" charset="0"/>
              <a:buChar char="•"/>
            </a:pPr>
            <a:r>
              <a:rPr lang="en-US" dirty="0" smtClean="0">
                <a:solidFill>
                  <a:srgbClr val="D9D9D9"/>
                </a:solidFill>
              </a:rPr>
              <a:t>Convective – 27</a:t>
            </a:r>
          </a:p>
          <a:p>
            <a:pPr marL="1200150" lvl="2" indent="-285750">
              <a:buFont typeface="Arial" pitchFamily="34" charset="0"/>
              <a:buChar char="•"/>
            </a:pPr>
            <a:r>
              <a:rPr lang="en-US" dirty="0" smtClean="0">
                <a:solidFill>
                  <a:srgbClr val="D9D9D9"/>
                </a:solidFill>
              </a:rPr>
              <a:t>Mid-Level Inflow – 38</a:t>
            </a:r>
          </a:p>
          <a:p>
            <a:pPr marL="1657350" lvl="3" indent="-285750">
              <a:buFont typeface="Arial" pitchFamily="34" charset="0"/>
              <a:buChar char="•"/>
            </a:pPr>
            <a:r>
              <a:rPr lang="en-US" dirty="0" smtClean="0">
                <a:solidFill>
                  <a:srgbClr val="D9D9D9"/>
                </a:solidFill>
              </a:rPr>
              <a:t>Trailing Stratiform – 7</a:t>
            </a:r>
          </a:p>
          <a:p>
            <a:pPr marL="1657350" lvl="3" indent="-285750">
              <a:buFont typeface="Arial" pitchFamily="34" charset="0"/>
              <a:buChar char="•"/>
            </a:pPr>
            <a:r>
              <a:rPr lang="en-US" dirty="0" smtClean="0">
                <a:solidFill>
                  <a:srgbClr val="D9D9D9"/>
                </a:solidFill>
              </a:rPr>
              <a:t>Non-Trailing Stratiform – 29</a:t>
            </a:r>
          </a:p>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5</a:t>
            </a:fld>
            <a:endParaRPr lang="en-US"/>
          </a:p>
        </p:txBody>
      </p:sp>
    </p:spTree>
    <p:extLst>
      <p:ext uri="{BB962C8B-B14F-4D97-AF65-F5344CB8AC3E}">
        <p14:creationId xmlns:p14="http://schemas.microsoft.com/office/powerpoint/2010/main" val="2970897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6</a:t>
            </a:fld>
            <a:endParaRPr lang="en-US"/>
          </a:p>
        </p:txBody>
      </p:sp>
    </p:spTree>
    <p:extLst>
      <p:ext uri="{BB962C8B-B14F-4D97-AF65-F5344CB8AC3E}">
        <p14:creationId xmlns:p14="http://schemas.microsoft.com/office/powerpoint/2010/main" val="1851281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Red line is the convergent updraft. </a:t>
            </a:r>
          </a:p>
          <a:p>
            <a:pPr marL="171450" indent="-171450">
              <a:buFontTx/>
              <a:buChar char="-"/>
            </a:pPr>
            <a:r>
              <a:rPr lang="en-US" dirty="0" smtClean="0"/>
              <a:t>Colors shows how often that</a:t>
            </a:r>
            <a:r>
              <a:rPr lang="en-US" baseline="0" dirty="0" smtClean="0"/>
              <a:t> type of hydrometeor is located at a given location. The scales in each figure or different in order to show their distribution most clearly. </a:t>
            </a:r>
            <a:endParaRPr lang="en-US" dirty="0" smtClean="0"/>
          </a:p>
          <a:p>
            <a:pPr marL="171450" indent="-171450">
              <a:buFontTx/>
              <a:buChar char="-"/>
            </a:pPr>
            <a:r>
              <a:rPr lang="en-US" dirty="0" smtClean="0"/>
              <a:t>Top</a:t>
            </a:r>
            <a:r>
              <a:rPr lang="en-US" baseline="0" dirty="0" smtClean="0"/>
              <a:t> row shows the rain categories, the middle row shows the categories with graupel (there was no hail), and the bottom line shows the snow and ice categories. </a:t>
            </a:r>
          </a:p>
          <a:p>
            <a:pPr marL="171450" indent="-171450">
              <a:buFontTx/>
              <a:buChar char="-"/>
            </a:pPr>
            <a:r>
              <a:rPr lang="en-US" baseline="0" dirty="0" smtClean="0"/>
              <a:t>Structure is systematic</a:t>
            </a:r>
          </a:p>
          <a:p>
            <a:pPr marL="171450" indent="-171450">
              <a:buFontTx/>
              <a:buChar char="-"/>
            </a:pPr>
            <a:r>
              <a:rPr lang="en-US" baseline="0" dirty="0" smtClean="0"/>
              <a:t>Few features to emphasize</a:t>
            </a:r>
          </a:p>
          <a:p>
            <a:pPr marL="628650" lvl="1" indent="-171450">
              <a:buFontTx/>
              <a:buChar char="-"/>
            </a:pPr>
            <a:r>
              <a:rPr lang="en-US" baseline="0" dirty="0" smtClean="0"/>
              <a:t>Heavy rain just downwind of updraft</a:t>
            </a:r>
          </a:p>
          <a:p>
            <a:pPr marL="628650" lvl="1" indent="-171450">
              <a:buFontTx/>
              <a:buChar char="-"/>
            </a:pPr>
            <a:r>
              <a:rPr lang="en-US" baseline="0" dirty="0" smtClean="0"/>
              <a:t>Moderate rain within updraft core</a:t>
            </a:r>
          </a:p>
          <a:p>
            <a:pPr marL="628650" lvl="1" indent="-171450">
              <a:buFontTx/>
              <a:buChar char="-"/>
            </a:pPr>
            <a:r>
              <a:rPr lang="en-US" baseline="0" dirty="0" smtClean="0"/>
              <a:t>Graupel just downwind updraft in a narrow vertical column</a:t>
            </a:r>
          </a:p>
          <a:p>
            <a:pPr marL="628650" lvl="1" indent="-171450">
              <a:buFontTx/>
              <a:buChar char="-"/>
            </a:pPr>
            <a:r>
              <a:rPr lang="en-US" baseline="0" dirty="0" smtClean="0"/>
              <a:t>Dry aggregates extend from the melting level to the base of the divergence signature</a:t>
            </a:r>
          </a:p>
          <a:p>
            <a:pPr marL="628650" lvl="1" indent="-171450">
              <a:buFontTx/>
              <a:buChar char="-"/>
            </a:pPr>
            <a:r>
              <a:rPr lang="en-US" baseline="0" dirty="0" smtClean="0"/>
              <a:t>Non-oriented ice surround dry aggregates</a:t>
            </a:r>
          </a:p>
        </p:txBody>
      </p:sp>
      <p:sp>
        <p:nvSpPr>
          <p:cNvPr id="4" name="Slide Number Placeholder 3"/>
          <p:cNvSpPr>
            <a:spLocks noGrp="1"/>
          </p:cNvSpPr>
          <p:nvPr>
            <p:ph type="sldNum" sz="quarter" idx="10"/>
          </p:nvPr>
        </p:nvSpPr>
        <p:spPr/>
        <p:txBody>
          <a:bodyPr/>
          <a:lstStyle/>
          <a:p>
            <a:fld id="{9FA55F7F-D15E-46A1-855F-F40BA7BAB83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84228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those results</a:t>
            </a:r>
            <a:r>
              <a:rPr lang="en-US" baseline="0" dirty="0" smtClean="0"/>
              <a:t> we have developed this conceptual diagram for the hydrometeor structure of convective updrafts.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8</a:t>
            </a:fld>
            <a:endParaRPr lang="en-US"/>
          </a:p>
        </p:txBody>
      </p:sp>
    </p:spTree>
    <p:extLst>
      <p:ext uri="{BB962C8B-B14F-4D97-AF65-F5344CB8AC3E}">
        <p14:creationId xmlns:p14="http://schemas.microsoft.com/office/powerpoint/2010/main" val="775016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Red line shows mid-level inflow that was composited around. This composite mid-level inflow can be thought of starting on the right side of each figure under the anvil and ending on the left side of the figure with stratiform precipitation</a:t>
            </a:r>
          </a:p>
          <a:p>
            <a:pPr marL="171450" indent="-171450">
              <a:buFontTx/>
              <a:buChar char="-"/>
            </a:pPr>
            <a:r>
              <a:rPr lang="en-US" baseline="0" dirty="0" smtClean="0"/>
              <a:t>Structure again is very systematic. </a:t>
            </a:r>
          </a:p>
          <a:p>
            <a:pPr marL="628650" lvl="1" indent="-171450">
              <a:buFontTx/>
              <a:buChar char="-"/>
            </a:pPr>
            <a:r>
              <a:rPr lang="en-US" baseline="0" dirty="0" smtClean="0"/>
              <a:t>As move out towards the anvil the rain intensity systematically weakens. </a:t>
            </a:r>
          </a:p>
          <a:p>
            <a:pPr marL="628650" lvl="1" indent="-171450">
              <a:buFontTx/>
              <a:buChar char="-"/>
            </a:pPr>
            <a:r>
              <a:rPr lang="en-US" baseline="0" dirty="0" smtClean="0"/>
              <a:t>Snow and ice are highly layered</a:t>
            </a:r>
          </a:p>
          <a:p>
            <a:pPr marL="1085850" lvl="2" indent="-171450">
              <a:buFontTx/>
              <a:buChar char="-"/>
            </a:pPr>
            <a:r>
              <a:rPr lang="en-US" baseline="0" dirty="0" smtClean="0"/>
              <a:t>Wet aggregates at the melting level, then dry aggregates and non-oriented ice respectively layered above</a:t>
            </a:r>
          </a:p>
          <a:p>
            <a:pPr marL="1085850" lvl="2" indent="-171450">
              <a:buFontTx/>
              <a:buChar char="-"/>
            </a:pPr>
            <a:r>
              <a:rPr lang="en-US" baseline="0" dirty="0" smtClean="0"/>
              <a:t>The wet aggregate layer becomes more fragmented near the anvil</a:t>
            </a:r>
          </a:p>
          <a:p>
            <a:pPr marL="628650" lvl="1" indent="-171450">
              <a:buFontTx/>
              <a:buChar char="-"/>
            </a:pPr>
            <a:r>
              <a:rPr lang="en-US" baseline="0" dirty="0" smtClean="0"/>
              <a:t>Sometimes a thin layer of graupel was found within the upper portion of the wet aggregate layer. </a:t>
            </a:r>
          </a:p>
          <a:p>
            <a:pPr marL="1085850" lvl="2" indent="-171450">
              <a:buFontTx/>
              <a:buChar char="-"/>
            </a:pPr>
            <a:r>
              <a:rPr lang="en-US" baseline="0" dirty="0" smtClean="0"/>
              <a:t>Especially when brightband strong</a:t>
            </a:r>
          </a:p>
          <a:p>
            <a:pPr marL="1085850" lvl="2" indent="-171450">
              <a:buFontTx/>
              <a:buChar char="-"/>
            </a:pPr>
            <a:r>
              <a:rPr lang="en-US" baseline="0" dirty="0" smtClean="0"/>
              <a:t>Surprised to see but do not think this is an artifact</a:t>
            </a:r>
          </a:p>
          <a:p>
            <a:pPr marL="1543050" lvl="3" indent="-171450">
              <a:buFontTx/>
              <a:buChar char="-"/>
            </a:pPr>
            <a:r>
              <a:rPr lang="en-US" baseline="0" dirty="0" smtClean="0"/>
              <a:t>large aggregates and graupel have been found during MISMO which was another campaign in the central Indian ocean in 2006</a:t>
            </a:r>
          </a:p>
          <a:p>
            <a:pPr marL="2000250" lvl="4" indent="-171450">
              <a:buFontTx/>
              <a:buChar char="-"/>
            </a:pPr>
            <a:r>
              <a:rPr lang="en-US" baseline="0" dirty="0" err="1" smtClean="0"/>
              <a:t>Videosondes</a:t>
            </a:r>
            <a:r>
              <a:rPr lang="en-US" baseline="0" dirty="0" smtClean="0"/>
              <a:t> (</a:t>
            </a:r>
            <a:r>
              <a:rPr lang="en-US" baseline="0" dirty="0" err="1" smtClean="0"/>
              <a:t>rawinsondes</a:t>
            </a:r>
            <a:r>
              <a:rPr lang="en-US" baseline="0" dirty="0" smtClean="0"/>
              <a:t> outfitted with video camera</a:t>
            </a:r>
          </a:p>
          <a:p>
            <a:pPr marL="2457450" lvl="5" indent="-171450">
              <a:buFontTx/>
              <a:buChar char="-"/>
            </a:pPr>
            <a:r>
              <a:rPr lang="en-US" baseline="0" dirty="0" smtClean="0"/>
              <a:t>Released in stratiform regions, saw aggregates and graupel near and above the melting level</a:t>
            </a:r>
          </a:p>
          <a:p>
            <a:pPr marL="1543050" lvl="3" indent="-171450">
              <a:buFontTx/>
              <a:buChar char="-"/>
            </a:pPr>
            <a:endParaRPr lang="en-US" baseline="0" dirty="0" smtClean="0"/>
          </a:p>
          <a:p>
            <a:pPr marL="171450" lvl="0" indent="-171450">
              <a:buFontTx/>
              <a:buChar char="-"/>
            </a:pPr>
            <a:r>
              <a:rPr lang="en-US" baseline="0" dirty="0" smtClean="0"/>
              <a:t>Now I am going to turn to the non-leading line MCSs and I want you watch very carefully as I change the slide since the hydrometeor structure is virtually the same. </a:t>
            </a:r>
          </a:p>
        </p:txBody>
      </p:sp>
      <p:sp>
        <p:nvSpPr>
          <p:cNvPr id="4" name="Slide Number Placeholder 3"/>
          <p:cNvSpPr>
            <a:spLocks noGrp="1"/>
          </p:cNvSpPr>
          <p:nvPr>
            <p:ph type="sldNum" sz="quarter" idx="10"/>
          </p:nvPr>
        </p:nvSpPr>
        <p:spPr/>
        <p:txBody>
          <a:bodyPr/>
          <a:lstStyle/>
          <a:p>
            <a:fld id="{9FA55F7F-D15E-46A1-855F-F40BA7BAB838}" type="slidenum">
              <a:rPr lang="en-US" smtClean="0"/>
              <a:t>10</a:t>
            </a:fld>
            <a:endParaRPr lang="en-US"/>
          </a:p>
        </p:txBody>
      </p:sp>
    </p:spTree>
    <p:extLst>
      <p:ext uri="{BB962C8B-B14F-4D97-AF65-F5344CB8AC3E}">
        <p14:creationId xmlns:p14="http://schemas.microsoft.com/office/powerpoint/2010/main" val="3631859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891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24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521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4B9AD35B-A1A5-F845-BC27-8722826B0B55}" type="slidenum">
              <a:rPr lang="en-US"/>
              <a:pPr>
                <a:defRPr/>
              </a:pPr>
              <a:t>‹#›</a:t>
            </a:fld>
            <a:endParaRPr lang="en-US"/>
          </a:p>
        </p:txBody>
      </p:sp>
    </p:spTree>
    <p:extLst>
      <p:ext uri="{BB962C8B-B14F-4D97-AF65-F5344CB8AC3E}">
        <p14:creationId xmlns:p14="http://schemas.microsoft.com/office/powerpoint/2010/main" val="23138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80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768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42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61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327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64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48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09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7D5A4-26BC-49CB-BD6A-CE10EACDF24C}" type="datetimeFigureOut">
              <a:rPr lang="en-US" smtClean="0">
                <a:solidFill>
                  <a:prstClr val="black">
                    <a:tint val="75000"/>
                  </a:prstClr>
                </a:solidFill>
              </a:rPr>
              <a:pPr/>
              <a:t>4/10/2014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25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wmf"/><Relationship Id="rId5" Type="http://schemas.openxmlformats.org/officeDocument/2006/relationships/image" Target="../media/image27.wmf"/><Relationship Id="rId10" Type="http://schemas.openxmlformats.org/officeDocument/2006/relationships/image" Target="../media/image32.wmf"/><Relationship Id="rId4" Type="http://schemas.openxmlformats.org/officeDocument/2006/relationships/image" Target="../media/image26.wmf"/><Relationship Id="rId9" Type="http://schemas.openxmlformats.org/officeDocument/2006/relationships/image" Target="../media/image31.wmf"/></Relationships>
</file>

<file path=ppt/slides/_rels/slide11.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6.wmf"/><Relationship Id="rId5" Type="http://schemas.openxmlformats.org/officeDocument/2006/relationships/image" Target="../media/image35.wmf"/><Relationship Id="rId10" Type="http://schemas.openxmlformats.org/officeDocument/2006/relationships/image" Target="../media/image40.wmf"/><Relationship Id="rId4" Type="http://schemas.openxmlformats.org/officeDocument/2006/relationships/image" Target="../media/image34.wmf"/><Relationship Id="rId9" Type="http://schemas.openxmlformats.org/officeDocument/2006/relationships/image" Target="../media/image39.wmf"/></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w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6.w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wmf"/></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wmf"/></Relationships>
</file>

<file path=ppt/slides/_rels/slide7.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wmf"/><Relationship Id="rId5" Type="http://schemas.openxmlformats.org/officeDocument/2006/relationships/image" Target="../media/image16.wmf"/><Relationship Id="rId10" Type="http://schemas.openxmlformats.org/officeDocument/2006/relationships/image" Target="../media/image21.wmf"/><Relationship Id="rId4" Type="http://schemas.openxmlformats.org/officeDocument/2006/relationships/image" Target="../media/image15.wmf"/><Relationship Id="rId9" Type="http://schemas.openxmlformats.org/officeDocument/2006/relationships/image" Target="../media/image20.wm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23.wmf"/><Relationship Id="rId1" Type="http://schemas.openxmlformats.org/officeDocument/2006/relationships/slideLayout" Target="../slideLayouts/slideLayout2.xml"/><Relationship Id="rId4"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artisticPaintBrush trans="10000" brushSize="1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3"/>
          <p:cNvSpPr txBox="1">
            <a:spLocks/>
          </p:cNvSpPr>
          <p:nvPr/>
        </p:nvSpPr>
        <p:spPr>
          <a:xfrm>
            <a:off x="0" y="1"/>
            <a:ext cx="9144000" cy="6857999"/>
          </a:xfrm>
          <a:prstGeom prst="rect">
            <a:avLst/>
          </a:prstGeom>
          <a:solidFill>
            <a:schemeClr val="bg2">
              <a:alpha val="2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rial"/>
                <a:ea typeface="+mj-ea"/>
                <a:cs typeface="+mj-cs"/>
              </a:defRPr>
            </a:lvl1pPr>
          </a:lstStyle>
          <a:p>
            <a:r>
              <a:rPr lang="en-US" sz="4000" b="1" dirty="0" smtClean="0">
                <a:ln w="19050">
                  <a:noFill/>
                </a:ln>
                <a:effectLst>
                  <a:outerShdw blurRad="50800" dist="38100" dir="2700000" algn="tl" rotWithShape="0">
                    <a:prstClr val="black">
                      <a:alpha val="40000"/>
                    </a:prstClr>
                  </a:outerShdw>
                </a:effectLst>
                <a:latin typeface="Calibri"/>
              </a:rPr>
              <a:t>A Conceptual Model for the Hydrometeor Structure of Mesoscale Convective Systems during the MJO Active Stage</a:t>
            </a:r>
          </a:p>
          <a:p>
            <a:endParaRPr lang="en-US" sz="2400" dirty="0" smtClean="0">
              <a:ln>
                <a:solidFill>
                  <a:schemeClr val="tx1">
                    <a:lumMod val="65000"/>
                    <a:lumOff val="35000"/>
                  </a:schemeClr>
                </a:solidFill>
              </a:ln>
              <a:effectLst>
                <a:outerShdw blurRad="50800" dist="38100" dir="2700000" algn="tl" rotWithShape="0">
                  <a:prstClr val="black">
                    <a:alpha val="40000"/>
                  </a:prstClr>
                </a:outerShdw>
              </a:effectLst>
            </a:endParaRPr>
          </a:p>
          <a:p>
            <a:endParaRPr lang="en-US" sz="2400" dirty="0" smtClean="0">
              <a:ln>
                <a:solidFill>
                  <a:schemeClr val="tx1">
                    <a:lumMod val="65000"/>
                    <a:lumOff val="35000"/>
                  </a:schemeClr>
                </a:solidFill>
              </a:ln>
              <a:effectLst>
                <a:outerShdw blurRad="50800" dist="38100" dir="2700000" algn="tl" rotWithShape="0">
                  <a:prstClr val="black">
                    <a:alpha val="40000"/>
                  </a:prstClr>
                </a:outerShdw>
              </a:effectLst>
            </a:endParaRPr>
          </a:p>
          <a:p>
            <a:r>
              <a:rPr lang="en-US" sz="2400" b="1" dirty="0" smtClean="0">
                <a:ln w="12700">
                  <a:noFill/>
                </a:ln>
                <a:solidFill>
                  <a:srgbClr val="000000"/>
                </a:solidFill>
                <a:effectLst>
                  <a:outerShdw blurRad="50800" dist="38100" dir="2700000" algn="tl" rotWithShape="0">
                    <a:prstClr val="black">
                      <a:alpha val="40000"/>
                    </a:prstClr>
                  </a:outerShdw>
                </a:effectLst>
              </a:rPr>
              <a:t>Hannah C. Barnes</a:t>
            </a:r>
          </a:p>
          <a:p>
            <a:r>
              <a:rPr lang="en-US" sz="2400" b="1" dirty="0" smtClean="0">
                <a:ln w="12700">
                  <a:noFill/>
                </a:ln>
                <a:solidFill>
                  <a:srgbClr val="000000"/>
                </a:solidFill>
                <a:effectLst>
                  <a:outerShdw blurRad="50800" dist="38100" dir="2700000" algn="tl" rotWithShape="0">
                    <a:prstClr val="black">
                      <a:alpha val="40000"/>
                    </a:prstClr>
                  </a:outerShdw>
                </a:effectLst>
              </a:rPr>
              <a:t>Robert A. Houze, Jr.</a:t>
            </a:r>
          </a:p>
          <a:p>
            <a:endParaRPr lang="en-US" sz="2400" b="1" dirty="0">
              <a:ln w="12700">
                <a:noFill/>
              </a:ln>
              <a:solidFill>
                <a:srgbClr val="000000"/>
              </a:solidFill>
              <a:effectLst>
                <a:outerShdw blurRad="50800" dist="38100" dir="2700000" algn="tl" rotWithShape="0">
                  <a:prstClr val="black">
                    <a:alpha val="40000"/>
                  </a:prstClr>
                </a:outerShdw>
              </a:effectLst>
            </a:endParaRPr>
          </a:p>
          <a:p>
            <a:r>
              <a:rPr lang="en-US" sz="2400" b="1" dirty="0" smtClean="0">
                <a:ln w="12700">
                  <a:noFill/>
                </a:ln>
                <a:solidFill>
                  <a:srgbClr val="000000"/>
                </a:solidFill>
                <a:effectLst>
                  <a:outerShdw blurRad="50800" dist="38100" dir="2700000" algn="tl" rotWithShape="0">
                    <a:prstClr val="black">
                      <a:alpha val="40000"/>
                    </a:prstClr>
                  </a:outerShdw>
                </a:effectLst>
              </a:rPr>
              <a:t>University of Washington</a:t>
            </a:r>
          </a:p>
          <a:p>
            <a:endParaRPr lang="en-US" sz="2800" dirty="0" smtClean="0"/>
          </a:p>
          <a:p>
            <a:endParaRPr lang="en-US" sz="2800" dirty="0" smtClean="0"/>
          </a:p>
          <a:p>
            <a:endParaRPr lang="en-US" sz="2800" dirty="0" smtClean="0"/>
          </a:p>
          <a:p>
            <a:r>
              <a:rPr lang="en-US" sz="1600" dirty="0" smtClean="0">
                <a:solidFill>
                  <a:srgbClr val="FDE9B4"/>
                </a:solidFill>
                <a:effectLst>
                  <a:outerShdw blurRad="63500" sx="102000" sy="102000" algn="ctr" rotWithShape="0">
                    <a:prstClr val="black">
                      <a:alpha val="40000"/>
                    </a:prstClr>
                  </a:outerShdw>
                </a:effectLst>
              </a:rPr>
              <a:t>31</a:t>
            </a:r>
            <a:r>
              <a:rPr lang="en-US" sz="1600" baseline="30000" dirty="0" smtClean="0">
                <a:solidFill>
                  <a:srgbClr val="FDE9B4"/>
                </a:solidFill>
                <a:effectLst>
                  <a:outerShdw blurRad="63500" sx="102000" sy="102000" algn="ctr" rotWithShape="0">
                    <a:prstClr val="black">
                      <a:alpha val="40000"/>
                    </a:prstClr>
                  </a:outerShdw>
                </a:effectLst>
              </a:rPr>
              <a:t>st</a:t>
            </a:r>
            <a:r>
              <a:rPr lang="en-US" sz="1600" dirty="0" smtClean="0">
                <a:solidFill>
                  <a:srgbClr val="FDE9B4"/>
                </a:solidFill>
                <a:effectLst>
                  <a:outerShdw blurRad="63500" sx="102000" sy="102000" algn="ctr" rotWithShape="0">
                    <a:prstClr val="black">
                      <a:alpha val="40000"/>
                    </a:prstClr>
                  </a:outerShdw>
                </a:effectLst>
              </a:rPr>
              <a:t> Conference on Hurricanes and Tropical Meteorology </a:t>
            </a:r>
          </a:p>
          <a:p>
            <a:r>
              <a:rPr lang="en-US" sz="1600" dirty="0" smtClean="0">
                <a:solidFill>
                  <a:srgbClr val="FDE9B4"/>
                </a:solidFill>
                <a:effectLst>
                  <a:outerShdw blurRad="63500" sx="102000" sy="102000" algn="ctr" rotWithShape="0">
                    <a:prstClr val="black">
                      <a:alpha val="40000"/>
                    </a:prstClr>
                  </a:outerShdw>
                </a:effectLst>
              </a:rPr>
              <a:t>Town &amp; Country Resort and Conference Center, San Diego, CA</a:t>
            </a:r>
          </a:p>
          <a:p>
            <a:r>
              <a:rPr lang="en-US" sz="1600" dirty="0" smtClean="0">
                <a:solidFill>
                  <a:srgbClr val="FDE9B4"/>
                </a:solidFill>
                <a:effectLst>
                  <a:outerShdw blurRad="63500" sx="102000" sy="102000" algn="ctr" rotWithShape="0">
                    <a:prstClr val="black">
                      <a:alpha val="40000"/>
                    </a:prstClr>
                  </a:outerShdw>
                </a:effectLst>
              </a:rPr>
              <a:t>2 April 2014</a:t>
            </a:r>
          </a:p>
        </p:txBody>
      </p:sp>
      <p:sp>
        <p:nvSpPr>
          <p:cNvPr id="3" name="TextBox 2"/>
          <p:cNvSpPr txBox="1"/>
          <p:nvPr/>
        </p:nvSpPr>
        <p:spPr>
          <a:xfrm>
            <a:off x="4648200" y="6545489"/>
            <a:ext cx="4516348" cy="261610"/>
          </a:xfrm>
          <a:prstGeom prst="rect">
            <a:avLst/>
          </a:prstGeom>
          <a:noFill/>
        </p:spPr>
        <p:txBody>
          <a:bodyPr wrap="square" rtlCol="0">
            <a:spAutoFit/>
          </a:bodyPr>
          <a:lstStyle/>
          <a:p>
            <a:pPr algn="r"/>
            <a:r>
              <a:rPr lang="en-US" sz="1100" dirty="0" smtClean="0">
                <a:solidFill>
                  <a:srgbClr val="FDE9B4"/>
                </a:solidFill>
              </a:rPr>
              <a:t>Funded by NSF –Grant AGS 1059611 and DOE </a:t>
            </a:r>
            <a:r>
              <a:rPr lang="en-US" sz="1100" dirty="0" smtClean="0">
                <a:solidFill>
                  <a:srgbClr val="FDE9B4"/>
                </a:solidFill>
                <a:latin typeface="+mj-lt"/>
              </a:rPr>
              <a:t>Grant </a:t>
            </a:r>
            <a:r>
              <a:rPr lang="en-US" sz="1100" dirty="0">
                <a:solidFill>
                  <a:srgbClr val="FDE9B4"/>
                </a:solidFill>
                <a:latin typeface="+mj-lt"/>
                <a:cs typeface="Times New Roman" pitchFamily="18" charset="0"/>
              </a:rPr>
              <a:t>DE-SC0008452 </a:t>
            </a:r>
            <a:endParaRPr lang="en-US" sz="1100" dirty="0">
              <a:solidFill>
                <a:srgbClr val="FDE9B4"/>
              </a:solidFill>
              <a:latin typeface="+mj-lt"/>
            </a:endParaRPr>
          </a:p>
        </p:txBody>
      </p:sp>
    </p:spTree>
    <p:extLst>
      <p:ext uri="{BB962C8B-B14F-4D97-AF65-F5344CB8AC3E}">
        <p14:creationId xmlns:p14="http://schemas.microsoft.com/office/powerpoint/2010/main" val="1096956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6858000"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109251" y="4191000"/>
            <a:ext cx="2195138"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ounded Rectangle 57"/>
          <p:cNvSpPr/>
          <p:nvPr/>
        </p:nvSpPr>
        <p:spPr>
          <a:xfrm>
            <a:off x="130366" y="1371600"/>
            <a:ext cx="6586232"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ounded Rectangle 58"/>
          <p:cNvSpPr/>
          <p:nvPr/>
        </p:nvSpPr>
        <p:spPr>
          <a:xfrm>
            <a:off x="2438400" y="4191000"/>
            <a:ext cx="6587601"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0" y="30624"/>
            <a:ext cx="9140031" cy="1323439"/>
          </a:xfrm>
          <a:prstGeom prst="rect">
            <a:avLst/>
          </a:prstGeom>
          <a:noFill/>
        </p:spPr>
        <p:txBody>
          <a:bodyPr wrap="square" rtlCol="0">
            <a:spAutoFit/>
          </a:bodyPr>
          <a:lstStyle/>
          <a:p>
            <a:pPr algn="ctr"/>
            <a:r>
              <a:rPr lang="en-US" sz="4000" dirty="0" smtClean="0">
                <a:solidFill>
                  <a:srgbClr val="FDE9B4"/>
                </a:solidFill>
              </a:rPr>
              <a:t>Stratiform </a:t>
            </a:r>
            <a:r>
              <a:rPr lang="en-US" sz="4000" b="1" i="1" u="sng" dirty="0" smtClean="0">
                <a:solidFill>
                  <a:srgbClr val="FDE9B4"/>
                </a:solidFill>
              </a:rPr>
              <a:t>with</a:t>
            </a:r>
            <a:r>
              <a:rPr lang="en-US" sz="4000" dirty="0" smtClean="0">
                <a:solidFill>
                  <a:srgbClr val="FDE9B4"/>
                </a:solidFill>
              </a:rPr>
              <a:t> Leading Line</a:t>
            </a:r>
          </a:p>
          <a:p>
            <a:pPr algn="ctr"/>
            <a:r>
              <a:rPr lang="en-US" sz="4000" dirty="0" smtClean="0">
                <a:solidFill>
                  <a:srgbClr val="FDE9B4"/>
                </a:solidFill>
              </a:rPr>
              <a:t>Composites</a:t>
            </a:r>
            <a:endParaRPr lang="en-US" sz="4000" dirty="0">
              <a:solidFill>
                <a:srgbClr val="FDE9B4"/>
              </a:solidFill>
            </a:endParaRPr>
          </a:p>
        </p:txBody>
      </p:sp>
      <p:sp>
        <p:nvSpPr>
          <p:cNvPr id="30" name="TextBox 29"/>
          <p:cNvSpPr txBox="1"/>
          <p:nvPr/>
        </p:nvSpPr>
        <p:spPr>
          <a:xfrm>
            <a:off x="304800" y="1535668"/>
            <a:ext cx="1894469"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1" name="TextBox 30"/>
          <p:cNvSpPr txBox="1"/>
          <p:nvPr/>
        </p:nvSpPr>
        <p:spPr>
          <a:xfrm>
            <a:off x="2539867" y="1524000"/>
            <a:ext cx="1879733"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32" name="TextBox 31"/>
          <p:cNvSpPr txBox="1"/>
          <p:nvPr/>
        </p:nvSpPr>
        <p:spPr>
          <a:xfrm>
            <a:off x="4634629" y="1524000"/>
            <a:ext cx="1916238"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28" name="TextBox 27"/>
          <p:cNvSpPr txBox="1"/>
          <p:nvPr/>
        </p:nvSpPr>
        <p:spPr>
          <a:xfrm>
            <a:off x="7013363" y="1371600"/>
            <a:ext cx="1894002" cy="646331"/>
          </a:xfrm>
          <a:prstGeom prst="rect">
            <a:avLst/>
          </a:prstGeom>
          <a:noFill/>
        </p:spPr>
        <p:txBody>
          <a:bodyPr wrap="square" rtlCol="0">
            <a:spAutoFit/>
          </a:bodyPr>
          <a:lstStyle/>
          <a:p>
            <a:pPr algn="ctr"/>
            <a:r>
              <a:rPr lang="en-US" dirty="0" smtClean="0">
                <a:solidFill>
                  <a:srgbClr val="D9D9D9"/>
                </a:solidFill>
              </a:rPr>
              <a:t>Graupel</a:t>
            </a:r>
          </a:p>
          <a:p>
            <a:pPr algn="ctr"/>
            <a:r>
              <a:rPr lang="en-US" dirty="0" smtClean="0">
                <a:solidFill>
                  <a:srgbClr val="D9D9D9"/>
                </a:solidFill>
              </a:rPr>
              <a:t>Rimed Aggregates</a:t>
            </a:r>
            <a:endParaRPr lang="en-US" dirty="0">
              <a:solidFill>
                <a:srgbClr val="D9D9D9"/>
              </a:solidFill>
            </a:endParaRPr>
          </a:p>
        </p:txBody>
      </p:sp>
      <p:grpSp>
        <p:nvGrpSpPr>
          <p:cNvPr id="9" name="Group 8"/>
          <p:cNvGrpSpPr/>
          <p:nvPr/>
        </p:nvGrpSpPr>
        <p:grpSpPr>
          <a:xfrm>
            <a:off x="327660" y="1981200"/>
            <a:ext cx="1882140" cy="1676400"/>
            <a:chOff x="263789" y="2057400"/>
            <a:chExt cx="1882140" cy="1676400"/>
          </a:xfrm>
        </p:grpSpPr>
        <p:pic>
          <p:nvPicPr>
            <p:cNvPr id="43" name="Picture 42"/>
            <p:cNvPicPr>
              <a:picLocks noChangeAspect="1"/>
            </p:cNvPicPr>
            <p:nvPr/>
          </p:nvPicPr>
          <p:blipFill rotWithShape="1">
            <a:blip r:embed="rId3" cstate="screen">
              <a:extLst>
                <a:ext uri="{28A0092B-C50C-407E-A947-70E740481C1C}">
                  <a14:useLocalDpi xmlns:a14="http://schemas.microsoft.com/office/drawing/2010/main"/>
                </a:ext>
              </a:extLst>
            </a:blip>
            <a:srcRect l="3563" t="4825" r="10196" b="3509"/>
            <a:stretch/>
          </p:blipFill>
          <p:spPr>
            <a:xfrm>
              <a:off x="263789" y="2057400"/>
              <a:ext cx="1882140" cy="1676400"/>
            </a:xfrm>
            <a:prstGeom prst="rect">
              <a:avLst/>
            </a:prstGeom>
          </p:spPr>
        </p:pic>
        <p:cxnSp>
          <p:nvCxnSpPr>
            <p:cNvPr id="8" name="Straight Connector 7"/>
            <p:cNvCxnSpPr/>
            <p:nvPr/>
          </p:nvCxnSpPr>
          <p:spPr>
            <a:xfrm flipV="1">
              <a:off x="609600" y="300995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2539868" y="1981200"/>
            <a:ext cx="1879732" cy="1676400"/>
            <a:chOff x="2480201" y="2045578"/>
            <a:chExt cx="1879732" cy="1676400"/>
          </a:xfrm>
        </p:grpSpPr>
        <p:pic>
          <p:nvPicPr>
            <p:cNvPr id="38" name="Picture 37"/>
            <p:cNvPicPr>
              <a:picLocks noChangeAspect="1"/>
            </p:cNvPicPr>
            <p:nvPr/>
          </p:nvPicPr>
          <p:blipFill rotWithShape="1">
            <a:blip r:embed="rId4" cstate="screen">
              <a:extLst>
                <a:ext uri="{28A0092B-C50C-407E-A947-70E740481C1C}">
                  <a14:useLocalDpi xmlns:a14="http://schemas.microsoft.com/office/drawing/2010/main"/>
                </a:ext>
              </a:extLst>
            </a:blip>
            <a:srcRect l="3564" t="4693" r="10307" b="3639"/>
            <a:stretch/>
          </p:blipFill>
          <p:spPr>
            <a:xfrm>
              <a:off x="2480201" y="2045578"/>
              <a:ext cx="1879732" cy="1676400"/>
            </a:xfrm>
            <a:prstGeom prst="rect">
              <a:avLst/>
            </a:prstGeom>
          </p:spPr>
        </p:pic>
        <p:cxnSp>
          <p:nvCxnSpPr>
            <p:cNvPr id="27" name="Straight Connector 26"/>
            <p:cNvCxnSpPr/>
            <p:nvPr/>
          </p:nvCxnSpPr>
          <p:spPr>
            <a:xfrm flipV="1">
              <a:off x="2819400" y="2997201"/>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648200" y="1981200"/>
            <a:ext cx="1905000" cy="1676400"/>
            <a:chOff x="4651162" y="2057400"/>
            <a:chExt cx="1905000" cy="1676400"/>
          </a:xfrm>
        </p:grpSpPr>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l="3228" t="4561" r="7837" b="3771"/>
            <a:stretch/>
          </p:blipFill>
          <p:spPr>
            <a:xfrm>
              <a:off x="4651162" y="2057400"/>
              <a:ext cx="1905000" cy="1676400"/>
            </a:xfrm>
            <a:prstGeom prst="rect">
              <a:avLst/>
            </a:prstGeom>
          </p:spPr>
        </p:pic>
        <p:cxnSp>
          <p:nvCxnSpPr>
            <p:cNvPr id="35" name="Straight Connector 34"/>
            <p:cNvCxnSpPr/>
            <p:nvPr/>
          </p:nvCxnSpPr>
          <p:spPr>
            <a:xfrm flipV="1">
              <a:off x="5029200" y="30310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7013362" y="1981200"/>
            <a:ext cx="1894002" cy="1676400"/>
            <a:chOff x="7013362" y="2057400"/>
            <a:chExt cx="1894002" cy="1676400"/>
          </a:xfrm>
        </p:grpSpPr>
        <p:pic>
          <p:nvPicPr>
            <p:cNvPr id="47" name="Picture 46"/>
            <p:cNvPicPr>
              <a:picLocks noChangeAspect="1"/>
            </p:cNvPicPr>
            <p:nvPr/>
          </p:nvPicPr>
          <p:blipFill rotWithShape="1">
            <a:blip r:embed="rId6" cstate="screen">
              <a:extLst>
                <a:ext uri="{28A0092B-C50C-407E-A947-70E740481C1C}">
                  <a14:useLocalDpi xmlns:a14="http://schemas.microsoft.com/office/drawing/2010/main"/>
                </a:ext>
              </a:extLst>
            </a:blip>
            <a:srcRect l="3239" t="5087" r="9976" b="3246"/>
            <a:stretch/>
          </p:blipFill>
          <p:spPr>
            <a:xfrm>
              <a:off x="7013362" y="2057400"/>
              <a:ext cx="1894002" cy="1676400"/>
            </a:xfrm>
            <a:prstGeom prst="rect">
              <a:avLst/>
            </a:prstGeom>
          </p:spPr>
        </p:pic>
        <p:cxnSp>
          <p:nvCxnSpPr>
            <p:cNvPr id="36" name="Straight Connector 35"/>
            <p:cNvCxnSpPr/>
            <p:nvPr/>
          </p:nvCxnSpPr>
          <p:spPr>
            <a:xfrm flipV="1">
              <a:off x="7391400" y="301413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251460" y="4202668"/>
            <a:ext cx="1894469"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590800" y="4202668"/>
            <a:ext cx="1905000" cy="369332"/>
          </a:xfrm>
          <a:prstGeom prst="rect">
            <a:avLst/>
          </a:prstGeom>
          <a:noFill/>
        </p:spPr>
        <p:txBody>
          <a:bodyPr wrap="square" rtlCol="0">
            <a:spAutoFit/>
          </a:bodyPr>
          <a:lstStyle/>
          <a:p>
            <a:pPr algn="ctr"/>
            <a:r>
              <a:rPr lang="en-US" dirty="0" smtClean="0">
                <a:solidFill>
                  <a:srgbClr val="D9D9D9"/>
                </a:solidFill>
              </a:rPr>
              <a:t>Dry Aggregates</a:t>
            </a:r>
            <a:endParaRPr lang="en-US" dirty="0">
              <a:solidFill>
                <a:srgbClr val="D9D9D9"/>
              </a:solidFill>
            </a:endParaRPr>
          </a:p>
        </p:txBody>
      </p:sp>
      <p:sp>
        <p:nvSpPr>
          <p:cNvPr id="25" name="TextBox 24"/>
          <p:cNvSpPr txBox="1"/>
          <p:nvPr/>
        </p:nvSpPr>
        <p:spPr>
          <a:xfrm>
            <a:off x="4724400" y="4182870"/>
            <a:ext cx="1905000"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34200" y="4202668"/>
            <a:ext cx="1881591"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grpSp>
        <p:nvGrpSpPr>
          <p:cNvPr id="13" name="Group 12"/>
          <p:cNvGrpSpPr/>
          <p:nvPr/>
        </p:nvGrpSpPr>
        <p:grpSpPr>
          <a:xfrm>
            <a:off x="251460" y="4572000"/>
            <a:ext cx="1882140" cy="1676400"/>
            <a:chOff x="251460" y="4508237"/>
            <a:chExt cx="1882140" cy="1676400"/>
          </a:xfrm>
        </p:grpSpPr>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l="3123" t="4301" r="10636" b="4033"/>
            <a:stretch/>
          </p:blipFill>
          <p:spPr>
            <a:xfrm>
              <a:off x="251460" y="4508237"/>
              <a:ext cx="1882140" cy="1676400"/>
            </a:xfrm>
            <a:prstGeom prst="rect">
              <a:avLst/>
            </a:prstGeom>
          </p:spPr>
        </p:pic>
        <p:cxnSp>
          <p:nvCxnSpPr>
            <p:cNvPr id="37" name="Straight Connector 36"/>
            <p:cNvCxnSpPr/>
            <p:nvPr/>
          </p:nvCxnSpPr>
          <p:spPr>
            <a:xfrm flipV="1">
              <a:off x="609600" y="54737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2667000" y="4572000"/>
            <a:ext cx="1905000" cy="1676400"/>
            <a:chOff x="2590800" y="4494037"/>
            <a:chExt cx="1905000" cy="1676400"/>
          </a:xfrm>
        </p:grpSpPr>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l="2892" t="4169" r="8173" b="4165"/>
            <a:stretch/>
          </p:blipFill>
          <p:spPr>
            <a:xfrm>
              <a:off x="2590800" y="4494037"/>
              <a:ext cx="1905000" cy="1676400"/>
            </a:xfrm>
            <a:prstGeom prst="rect">
              <a:avLst/>
            </a:prstGeom>
          </p:spPr>
        </p:pic>
        <p:cxnSp>
          <p:nvCxnSpPr>
            <p:cNvPr id="39" name="Straight Connector 38"/>
            <p:cNvCxnSpPr/>
            <p:nvPr/>
          </p:nvCxnSpPr>
          <p:spPr>
            <a:xfrm flipV="1">
              <a:off x="2971800" y="54694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4800600" y="4572000"/>
            <a:ext cx="1905000" cy="1676400"/>
            <a:chOff x="4800600" y="4494037"/>
            <a:chExt cx="1905000" cy="1676400"/>
          </a:xfrm>
        </p:grpSpPr>
        <p:pic>
          <p:nvPicPr>
            <p:cNvPr id="4" name="Picture 3"/>
            <p:cNvPicPr>
              <a:picLocks noChangeAspect="1"/>
            </p:cNvPicPr>
            <p:nvPr/>
          </p:nvPicPr>
          <p:blipFill rotWithShape="1">
            <a:blip r:embed="rId9" cstate="screen">
              <a:extLst>
                <a:ext uri="{28A0092B-C50C-407E-A947-70E740481C1C}">
                  <a14:useLocalDpi xmlns:a14="http://schemas.microsoft.com/office/drawing/2010/main"/>
                </a:ext>
              </a:extLst>
            </a:blip>
            <a:srcRect l="2780" t="4038" r="8285" b="4296"/>
            <a:stretch/>
          </p:blipFill>
          <p:spPr>
            <a:xfrm>
              <a:off x="4800600" y="4494037"/>
              <a:ext cx="1905000" cy="1676400"/>
            </a:xfrm>
            <a:prstGeom prst="rect">
              <a:avLst/>
            </a:prstGeom>
          </p:spPr>
        </p:pic>
        <p:cxnSp>
          <p:nvCxnSpPr>
            <p:cNvPr id="40" name="Straight Connector 39"/>
            <p:cNvCxnSpPr/>
            <p:nvPr/>
          </p:nvCxnSpPr>
          <p:spPr>
            <a:xfrm flipV="1">
              <a:off x="5181600" y="54694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6934200" y="4572000"/>
            <a:ext cx="1873738" cy="1676400"/>
            <a:chOff x="6965462" y="4508237"/>
            <a:chExt cx="1873738" cy="1676400"/>
          </a:xfrm>
        </p:grpSpPr>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l="3178" t="3907" r="10967" b="4427"/>
            <a:stretch/>
          </p:blipFill>
          <p:spPr>
            <a:xfrm>
              <a:off x="6965462" y="4508237"/>
              <a:ext cx="1873738" cy="1676400"/>
            </a:xfrm>
            <a:prstGeom prst="rect">
              <a:avLst/>
            </a:prstGeom>
          </p:spPr>
        </p:pic>
        <p:cxnSp>
          <p:nvCxnSpPr>
            <p:cNvPr id="41" name="Straight Connector 40"/>
            <p:cNvCxnSpPr/>
            <p:nvPr/>
          </p:nvCxnSpPr>
          <p:spPr>
            <a:xfrm flipV="1">
              <a:off x="7315200" y="54864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6297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6858000"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120120" y="1371600"/>
            <a:ext cx="6617612"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3027" y="0"/>
            <a:ext cx="9110973" cy="1323439"/>
          </a:xfrm>
          <a:prstGeom prst="rect">
            <a:avLst/>
          </a:prstGeom>
          <a:noFill/>
        </p:spPr>
        <p:txBody>
          <a:bodyPr wrap="square" rtlCol="0">
            <a:spAutoFit/>
          </a:bodyPr>
          <a:lstStyle/>
          <a:p>
            <a:pPr algn="ctr"/>
            <a:r>
              <a:rPr lang="en-US" sz="4000" dirty="0" smtClean="0">
                <a:solidFill>
                  <a:srgbClr val="FDE9B4"/>
                </a:solidFill>
              </a:rPr>
              <a:t>Stratiform </a:t>
            </a:r>
            <a:r>
              <a:rPr lang="en-US" sz="4000" b="1" i="1" u="sng" dirty="0" smtClean="0">
                <a:solidFill>
                  <a:srgbClr val="FDE9B4"/>
                </a:solidFill>
              </a:rPr>
              <a:t>without</a:t>
            </a:r>
            <a:r>
              <a:rPr lang="en-US" sz="4000" b="1" i="1" dirty="0" smtClean="0">
                <a:solidFill>
                  <a:srgbClr val="FDE9B4"/>
                </a:solidFill>
              </a:rPr>
              <a:t> </a:t>
            </a:r>
            <a:r>
              <a:rPr lang="en-US" sz="4000" dirty="0" smtClean="0">
                <a:solidFill>
                  <a:srgbClr val="FDE9B4"/>
                </a:solidFill>
              </a:rPr>
              <a:t>Leading Line</a:t>
            </a:r>
          </a:p>
          <a:p>
            <a:pPr algn="ctr"/>
            <a:r>
              <a:rPr lang="en-US" sz="4000" dirty="0" smtClean="0">
                <a:solidFill>
                  <a:srgbClr val="FDE9B4"/>
                </a:solidFill>
              </a:rPr>
              <a:t>Composites</a:t>
            </a:r>
            <a:endParaRPr lang="en-US" sz="4000" dirty="0">
              <a:solidFill>
                <a:srgbClr val="FDE9B4"/>
              </a:solidFill>
            </a:endParaRPr>
          </a:p>
        </p:txBody>
      </p:sp>
      <p:sp>
        <p:nvSpPr>
          <p:cNvPr id="30" name="TextBox 29"/>
          <p:cNvSpPr txBox="1"/>
          <p:nvPr/>
        </p:nvSpPr>
        <p:spPr>
          <a:xfrm>
            <a:off x="325556" y="1535668"/>
            <a:ext cx="1884244"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2" name="TextBox 31"/>
          <p:cNvSpPr txBox="1"/>
          <p:nvPr/>
        </p:nvSpPr>
        <p:spPr>
          <a:xfrm>
            <a:off x="4648200" y="1524000"/>
            <a:ext cx="1884802"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1" name="TextBox 30"/>
          <p:cNvSpPr txBox="1"/>
          <p:nvPr/>
        </p:nvSpPr>
        <p:spPr>
          <a:xfrm>
            <a:off x="2514600" y="1524000"/>
            <a:ext cx="1905000"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28" name="TextBox 27"/>
          <p:cNvSpPr txBox="1"/>
          <p:nvPr/>
        </p:nvSpPr>
        <p:spPr>
          <a:xfrm>
            <a:off x="6976364" y="1334869"/>
            <a:ext cx="1939036" cy="646331"/>
          </a:xfrm>
          <a:prstGeom prst="rect">
            <a:avLst/>
          </a:prstGeom>
          <a:noFill/>
        </p:spPr>
        <p:txBody>
          <a:bodyPr wrap="square" rtlCol="0">
            <a:spAutoFit/>
          </a:bodyPr>
          <a:lstStyle/>
          <a:p>
            <a:pPr algn="ctr"/>
            <a:r>
              <a:rPr lang="en-US" dirty="0" smtClean="0">
                <a:solidFill>
                  <a:srgbClr val="D9D9D9"/>
                </a:solidFill>
              </a:rPr>
              <a:t>Graupel</a:t>
            </a:r>
          </a:p>
          <a:p>
            <a:pPr algn="ctr"/>
            <a:r>
              <a:rPr lang="en-US" dirty="0" smtClean="0">
                <a:solidFill>
                  <a:srgbClr val="D9D9D9"/>
                </a:solidFill>
              </a:rPr>
              <a:t>Rimed Aggregates </a:t>
            </a:r>
            <a:endParaRPr lang="en-US" dirty="0">
              <a:solidFill>
                <a:srgbClr val="D9D9D9"/>
              </a:solidFill>
            </a:endParaRPr>
          </a:p>
        </p:txBody>
      </p:sp>
      <p:grpSp>
        <p:nvGrpSpPr>
          <p:cNvPr id="4" name="Group 3"/>
          <p:cNvGrpSpPr/>
          <p:nvPr/>
        </p:nvGrpSpPr>
        <p:grpSpPr>
          <a:xfrm>
            <a:off x="336910" y="1964609"/>
            <a:ext cx="1872890" cy="1676400"/>
            <a:chOff x="216760" y="1964609"/>
            <a:chExt cx="1872890" cy="1676400"/>
          </a:xfrm>
        </p:grpSpPr>
        <p:pic>
          <p:nvPicPr>
            <p:cNvPr id="50" name="Picture 49"/>
            <p:cNvPicPr>
              <a:picLocks noChangeAspect="1"/>
            </p:cNvPicPr>
            <p:nvPr/>
          </p:nvPicPr>
          <p:blipFill rotWithShape="1">
            <a:blip r:embed="rId3" cstate="screen">
              <a:extLst>
                <a:ext uri="{28A0092B-C50C-407E-A947-70E740481C1C}">
                  <a14:useLocalDpi xmlns:a14="http://schemas.microsoft.com/office/drawing/2010/main"/>
                </a:ext>
              </a:extLst>
            </a:blip>
            <a:srcRect l="3987" t="4825" r="10196" b="3509"/>
            <a:stretch/>
          </p:blipFill>
          <p:spPr>
            <a:xfrm>
              <a:off x="216760" y="1964609"/>
              <a:ext cx="1872890" cy="1676400"/>
            </a:xfrm>
            <a:prstGeom prst="rect">
              <a:avLst/>
            </a:prstGeom>
          </p:spPr>
        </p:pic>
        <p:cxnSp>
          <p:nvCxnSpPr>
            <p:cNvPr id="38" name="Straight Connector 37"/>
            <p:cNvCxnSpPr/>
            <p:nvPr/>
          </p:nvCxnSpPr>
          <p:spPr>
            <a:xfrm flipV="1">
              <a:off x="558800" y="29083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2514600" y="1960186"/>
            <a:ext cx="1905000" cy="1676400"/>
            <a:chOff x="2438400" y="1960186"/>
            <a:chExt cx="1905000" cy="1676400"/>
          </a:xfrm>
        </p:grpSpPr>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l="3340" t="4693" r="7725" b="3639"/>
            <a:stretch/>
          </p:blipFill>
          <p:spPr>
            <a:xfrm>
              <a:off x="2438400" y="1960186"/>
              <a:ext cx="1905000" cy="1676400"/>
            </a:xfrm>
            <a:prstGeom prst="rect">
              <a:avLst/>
            </a:prstGeom>
          </p:spPr>
        </p:pic>
        <p:cxnSp>
          <p:nvCxnSpPr>
            <p:cNvPr id="39" name="Straight Connector 38"/>
            <p:cNvCxnSpPr/>
            <p:nvPr/>
          </p:nvCxnSpPr>
          <p:spPr>
            <a:xfrm flipV="1">
              <a:off x="2836628" y="2921001"/>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4681762" y="1961444"/>
            <a:ext cx="1871438" cy="1676400"/>
            <a:chOff x="4648200" y="1961444"/>
            <a:chExt cx="1871438" cy="1676400"/>
          </a:xfrm>
        </p:grpSpPr>
        <p:pic>
          <p:nvPicPr>
            <p:cNvPr id="48" name="Picture 47"/>
            <p:cNvPicPr>
              <a:picLocks noChangeAspect="1"/>
            </p:cNvPicPr>
            <p:nvPr/>
          </p:nvPicPr>
          <p:blipFill rotWithShape="1">
            <a:blip r:embed="rId5" cstate="screen">
              <a:extLst>
                <a:ext uri="{28A0092B-C50C-407E-A947-70E740481C1C}">
                  <a14:useLocalDpi xmlns:a14="http://schemas.microsoft.com/office/drawing/2010/main"/>
                </a:ext>
              </a:extLst>
            </a:blip>
            <a:srcRect l="4098" t="4561" r="9619" b="3771"/>
            <a:stretch/>
          </p:blipFill>
          <p:spPr>
            <a:xfrm>
              <a:off x="4648200" y="1961444"/>
              <a:ext cx="1871438" cy="1676400"/>
            </a:xfrm>
            <a:prstGeom prst="rect">
              <a:avLst/>
            </a:prstGeom>
          </p:spPr>
        </p:pic>
        <p:cxnSp>
          <p:nvCxnSpPr>
            <p:cNvPr id="40" name="Straight Connector 39"/>
            <p:cNvCxnSpPr/>
            <p:nvPr/>
          </p:nvCxnSpPr>
          <p:spPr>
            <a:xfrm flipV="1">
              <a:off x="5012140" y="2913944"/>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7018638" y="1956486"/>
            <a:ext cx="1896762" cy="1701114"/>
            <a:chOff x="7018638" y="1956486"/>
            <a:chExt cx="1896762" cy="1701114"/>
          </a:xfrm>
        </p:grpSpPr>
        <p:pic>
          <p:nvPicPr>
            <p:cNvPr id="52" name="Picture 51"/>
            <p:cNvPicPr>
              <a:picLocks noChangeAspect="1"/>
            </p:cNvPicPr>
            <p:nvPr/>
          </p:nvPicPr>
          <p:blipFill rotWithShape="1">
            <a:blip r:embed="rId6" cstate="screen">
              <a:extLst>
                <a:ext uri="{28A0092B-C50C-407E-A947-70E740481C1C}">
                  <a14:useLocalDpi xmlns:a14="http://schemas.microsoft.com/office/drawing/2010/main"/>
                </a:ext>
              </a:extLst>
            </a:blip>
            <a:srcRect l="3114" t="3736" r="9976" b="3246"/>
            <a:stretch/>
          </p:blipFill>
          <p:spPr>
            <a:xfrm>
              <a:off x="7018638" y="1956486"/>
              <a:ext cx="1896762" cy="1701114"/>
            </a:xfrm>
            <a:prstGeom prst="rect">
              <a:avLst/>
            </a:prstGeom>
          </p:spPr>
        </p:pic>
        <p:cxnSp>
          <p:nvCxnSpPr>
            <p:cNvPr id="41" name="Straight Connector 40"/>
            <p:cNvCxnSpPr/>
            <p:nvPr/>
          </p:nvCxnSpPr>
          <p:spPr>
            <a:xfrm flipV="1">
              <a:off x="7391400" y="289983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2" name="Rounded Rectangle 61"/>
          <p:cNvSpPr/>
          <p:nvPr/>
        </p:nvSpPr>
        <p:spPr>
          <a:xfrm>
            <a:off x="120120" y="4191000"/>
            <a:ext cx="2160372"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ounded Rectangle 63"/>
          <p:cNvSpPr/>
          <p:nvPr/>
        </p:nvSpPr>
        <p:spPr>
          <a:xfrm>
            <a:off x="2412694" y="4191000"/>
            <a:ext cx="6621138"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32937" y="4202668"/>
            <a:ext cx="188784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604572" y="4202668"/>
            <a:ext cx="1882093" cy="369332"/>
          </a:xfrm>
          <a:prstGeom prst="rect">
            <a:avLst/>
          </a:prstGeom>
          <a:noFill/>
        </p:spPr>
        <p:txBody>
          <a:bodyPr wrap="square" rtlCol="0">
            <a:spAutoFit/>
          </a:bodyPr>
          <a:lstStyle/>
          <a:p>
            <a:pPr algn="ctr"/>
            <a:r>
              <a:rPr lang="en-US" dirty="0" smtClean="0">
                <a:solidFill>
                  <a:srgbClr val="D9D9D9"/>
                </a:solidFill>
              </a:rPr>
              <a:t>Dry Aggregates</a:t>
            </a:r>
            <a:endParaRPr lang="en-US" dirty="0">
              <a:solidFill>
                <a:srgbClr val="D9D9D9"/>
              </a:solidFill>
            </a:endParaRPr>
          </a:p>
        </p:txBody>
      </p:sp>
      <p:sp>
        <p:nvSpPr>
          <p:cNvPr id="25" name="TextBox 24"/>
          <p:cNvSpPr txBox="1"/>
          <p:nvPr/>
        </p:nvSpPr>
        <p:spPr>
          <a:xfrm>
            <a:off x="4804140" y="4202668"/>
            <a:ext cx="1887294"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76364" y="4202668"/>
            <a:ext cx="1838788" cy="646331"/>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grpSp>
        <p:nvGrpSpPr>
          <p:cNvPr id="8" name="Group 7"/>
          <p:cNvGrpSpPr/>
          <p:nvPr/>
        </p:nvGrpSpPr>
        <p:grpSpPr>
          <a:xfrm>
            <a:off x="232937" y="4572000"/>
            <a:ext cx="1887847" cy="1676400"/>
            <a:chOff x="232937" y="4407932"/>
            <a:chExt cx="1887847" cy="1676400"/>
          </a:xfrm>
        </p:grpSpPr>
        <p:pic>
          <p:nvPicPr>
            <p:cNvPr id="46" name="Picture 45"/>
            <p:cNvPicPr>
              <a:picLocks noChangeAspect="1"/>
            </p:cNvPicPr>
            <p:nvPr/>
          </p:nvPicPr>
          <p:blipFill rotWithShape="1">
            <a:blip r:embed="rId7" cstate="screen">
              <a:extLst>
                <a:ext uri="{28A0092B-C50C-407E-A947-70E740481C1C}">
                  <a14:useLocalDpi xmlns:a14="http://schemas.microsoft.com/office/drawing/2010/main"/>
                </a:ext>
              </a:extLst>
            </a:blip>
            <a:srcRect l="3557" t="4301" r="9404" b="4033"/>
            <a:stretch/>
          </p:blipFill>
          <p:spPr>
            <a:xfrm>
              <a:off x="232937" y="4407932"/>
              <a:ext cx="1887847" cy="1676400"/>
            </a:xfrm>
            <a:prstGeom prst="rect">
              <a:avLst/>
            </a:prstGeom>
          </p:spPr>
        </p:pic>
        <p:cxnSp>
          <p:nvCxnSpPr>
            <p:cNvPr id="42" name="Straight Connector 41"/>
            <p:cNvCxnSpPr/>
            <p:nvPr/>
          </p:nvCxnSpPr>
          <p:spPr>
            <a:xfrm flipV="1">
              <a:off x="635000" y="53467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669756" y="4572000"/>
            <a:ext cx="1891227" cy="1676400"/>
            <a:chOff x="2593556" y="4419600"/>
            <a:chExt cx="1891227" cy="1676400"/>
          </a:xfrm>
        </p:grpSpPr>
        <p:pic>
          <p:nvPicPr>
            <p:cNvPr id="45" name="Picture 44"/>
            <p:cNvPicPr>
              <a:picLocks noChangeAspect="1"/>
            </p:cNvPicPr>
            <p:nvPr/>
          </p:nvPicPr>
          <p:blipFill rotWithShape="1">
            <a:blip r:embed="rId8" cstate="screen">
              <a:extLst>
                <a:ext uri="{28A0092B-C50C-407E-A947-70E740481C1C}">
                  <a14:useLocalDpi xmlns:a14="http://schemas.microsoft.com/office/drawing/2010/main"/>
                </a:ext>
              </a:extLst>
            </a:blip>
            <a:srcRect l="3082" t="4169" r="9723" b="4165"/>
            <a:stretch/>
          </p:blipFill>
          <p:spPr>
            <a:xfrm>
              <a:off x="2593556" y="4419600"/>
              <a:ext cx="1891227" cy="1676400"/>
            </a:xfrm>
            <a:prstGeom prst="rect">
              <a:avLst/>
            </a:prstGeom>
          </p:spPr>
        </p:pic>
        <p:cxnSp>
          <p:nvCxnSpPr>
            <p:cNvPr id="43" name="Straight Connector 42"/>
            <p:cNvCxnSpPr/>
            <p:nvPr/>
          </p:nvCxnSpPr>
          <p:spPr>
            <a:xfrm flipV="1">
              <a:off x="3012452" y="53678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806200" y="4572000"/>
            <a:ext cx="1899400" cy="1676400"/>
            <a:chOff x="4804140" y="4419600"/>
            <a:chExt cx="1899400" cy="1676400"/>
          </a:xfrm>
        </p:grpSpPr>
        <p:pic>
          <p:nvPicPr>
            <p:cNvPr id="44" name="Picture 43"/>
            <p:cNvPicPr>
              <a:picLocks noChangeAspect="1"/>
            </p:cNvPicPr>
            <p:nvPr/>
          </p:nvPicPr>
          <p:blipFill rotWithShape="1">
            <a:blip r:embed="rId9" cstate="screen">
              <a:extLst>
                <a:ext uri="{28A0092B-C50C-407E-A947-70E740481C1C}">
                  <a14:useLocalDpi xmlns:a14="http://schemas.microsoft.com/office/drawing/2010/main"/>
                </a:ext>
              </a:extLst>
            </a:blip>
            <a:srcRect l="3078" t="4038" r="9350" b="4296"/>
            <a:stretch/>
          </p:blipFill>
          <p:spPr>
            <a:xfrm>
              <a:off x="4804140" y="4419600"/>
              <a:ext cx="1899400" cy="1676400"/>
            </a:xfrm>
            <a:prstGeom prst="rect">
              <a:avLst/>
            </a:prstGeom>
          </p:spPr>
        </p:pic>
        <p:cxnSp>
          <p:nvCxnSpPr>
            <p:cNvPr id="53" name="Straight Connector 52"/>
            <p:cNvCxnSpPr/>
            <p:nvPr/>
          </p:nvCxnSpPr>
          <p:spPr>
            <a:xfrm flipV="1">
              <a:off x="5181600" y="53805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958248" y="4572000"/>
            <a:ext cx="1880952" cy="1676400"/>
            <a:chOff x="6976364" y="4419600"/>
            <a:chExt cx="1880952" cy="1676400"/>
          </a:xfrm>
        </p:grpSpPr>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l="3445" t="3907" r="10369" b="4427"/>
            <a:stretch/>
          </p:blipFill>
          <p:spPr>
            <a:xfrm>
              <a:off x="6976364" y="4419600"/>
              <a:ext cx="1880952" cy="1676400"/>
            </a:xfrm>
            <a:prstGeom prst="rect">
              <a:avLst/>
            </a:prstGeom>
          </p:spPr>
        </p:pic>
        <p:cxnSp>
          <p:nvCxnSpPr>
            <p:cNvPr id="54" name="Straight Connector 53"/>
            <p:cNvCxnSpPr/>
            <p:nvPr/>
          </p:nvCxnSpPr>
          <p:spPr>
            <a:xfrm flipV="1">
              <a:off x="7367991" y="53721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58221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295400"/>
            <a:ext cx="7673166" cy="48768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9" name="Group 48"/>
          <p:cNvGrpSpPr/>
          <p:nvPr/>
        </p:nvGrpSpPr>
        <p:grpSpPr>
          <a:xfrm>
            <a:off x="2773211" y="3105531"/>
            <a:ext cx="5058111" cy="1588845"/>
            <a:chOff x="2144073" y="2783319"/>
            <a:chExt cx="5058111" cy="1588845"/>
          </a:xfrm>
        </p:grpSpPr>
        <p:pic>
          <p:nvPicPr>
            <p:cNvPr id="76" name="Picture 7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4073" y="2783319"/>
              <a:ext cx="5058111" cy="1588845"/>
            </a:xfrm>
            <a:prstGeom prst="rect">
              <a:avLst/>
            </a:prstGeom>
          </p:spPr>
        </p:pic>
        <p:sp>
          <p:nvSpPr>
            <p:cNvPr id="77" name="Rectangle 76"/>
            <p:cNvSpPr/>
            <p:nvPr/>
          </p:nvSpPr>
          <p:spPr>
            <a:xfrm>
              <a:off x="2864773" y="2819400"/>
              <a:ext cx="452152" cy="25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676904" y="3301253"/>
              <a:ext cx="226076" cy="25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486400" y="3913513"/>
              <a:ext cx="304800" cy="201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355026" y="4068774"/>
              <a:ext cx="454974" cy="25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2781845" y="2930085"/>
              <a:ext cx="573181" cy="50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14600" y="3429000"/>
              <a:ext cx="573181" cy="50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295922" y="4267200"/>
              <a:ext cx="5798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486399" y="3940002"/>
              <a:ext cx="289919" cy="17479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50" name="Oval 49"/>
          <p:cNvSpPr/>
          <p:nvPr/>
        </p:nvSpPr>
        <p:spPr>
          <a:xfrm>
            <a:off x="2023556" y="3671367"/>
            <a:ext cx="3278710" cy="1119610"/>
          </a:xfrm>
          <a:prstGeom prst="ellipse">
            <a:avLst/>
          </a:prstGeom>
          <a:solidFill>
            <a:srgbClr val="FFFF66">
              <a:alpha val="50000"/>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77338" y="3673081"/>
            <a:ext cx="637484" cy="1057526"/>
          </a:xfrm>
          <a:prstGeom prst="ellipse">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218939" y="4021996"/>
            <a:ext cx="1097596" cy="369332"/>
          </a:xfrm>
          <a:prstGeom prst="rect">
            <a:avLst/>
          </a:prstGeom>
          <a:noFill/>
        </p:spPr>
        <p:txBody>
          <a:bodyPr wrap="square" rtlCol="0">
            <a:spAutoFit/>
          </a:bodyPr>
          <a:lstStyle/>
          <a:p>
            <a:r>
              <a:rPr lang="en-US" dirty="0" smtClean="0"/>
              <a:t>Light Rain</a:t>
            </a:r>
            <a:endParaRPr lang="en-US" dirty="0"/>
          </a:p>
        </p:txBody>
      </p:sp>
      <p:sp>
        <p:nvSpPr>
          <p:cNvPr id="53" name="TextBox 52"/>
          <p:cNvSpPr txBox="1"/>
          <p:nvPr/>
        </p:nvSpPr>
        <p:spPr>
          <a:xfrm>
            <a:off x="2023556" y="4964504"/>
            <a:ext cx="2824479" cy="369332"/>
          </a:xfrm>
          <a:prstGeom prst="rect">
            <a:avLst/>
          </a:prstGeom>
          <a:noFill/>
          <a:ln w="38100">
            <a:solidFill>
              <a:srgbClr val="00FF80"/>
            </a:solidFill>
          </a:ln>
        </p:spPr>
        <p:txBody>
          <a:bodyPr wrap="square" rtlCol="0">
            <a:spAutoFit/>
          </a:bodyPr>
          <a:lstStyle/>
          <a:p>
            <a:pPr algn="ctr"/>
            <a:r>
              <a:rPr lang="en-US" dirty="0" smtClean="0"/>
              <a:t>Graupel / Rimed Aggregates</a:t>
            </a:r>
            <a:endParaRPr lang="en-US" dirty="0"/>
          </a:p>
        </p:txBody>
      </p:sp>
      <p:sp>
        <p:nvSpPr>
          <p:cNvPr id="54" name="TextBox 53"/>
          <p:cNvSpPr txBox="1"/>
          <p:nvPr/>
        </p:nvSpPr>
        <p:spPr>
          <a:xfrm>
            <a:off x="3493911" y="5510624"/>
            <a:ext cx="1704335" cy="369332"/>
          </a:xfrm>
          <a:prstGeom prst="rect">
            <a:avLst/>
          </a:prstGeom>
          <a:noFill/>
          <a:ln w="38100">
            <a:solidFill>
              <a:schemeClr val="accent1"/>
            </a:solidFill>
          </a:ln>
        </p:spPr>
        <p:txBody>
          <a:bodyPr wrap="square" rtlCol="0">
            <a:spAutoFit/>
          </a:bodyPr>
          <a:lstStyle/>
          <a:p>
            <a:pPr algn="ctr"/>
            <a:r>
              <a:rPr lang="en-US" dirty="0" smtClean="0"/>
              <a:t>Wet Aggregates</a:t>
            </a:r>
            <a:endParaRPr lang="en-US" dirty="0"/>
          </a:p>
        </p:txBody>
      </p:sp>
      <p:sp>
        <p:nvSpPr>
          <p:cNvPr id="55" name="TextBox 54"/>
          <p:cNvSpPr txBox="1"/>
          <p:nvPr/>
        </p:nvSpPr>
        <p:spPr>
          <a:xfrm>
            <a:off x="866164" y="1439179"/>
            <a:ext cx="1363175" cy="646331"/>
          </a:xfrm>
          <a:prstGeom prst="rect">
            <a:avLst/>
          </a:prstGeom>
          <a:noFill/>
          <a:ln w="38100">
            <a:solidFill>
              <a:srgbClr val="7030A0"/>
            </a:solidFill>
          </a:ln>
        </p:spPr>
        <p:txBody>
          <a:bodyPr wrap="square" rtlCol="0">
            <a:spAutoFit/>
          </a:bodyPr>
          <a:lstStyle/>
          <a:p>
            <a:r>
              <a:rPr lang="en-US" dirty="0" smtClean="0"/>
              <a:t>Horizontally Oriented Ice</a:t>
            </a:r>
            <a:endParaRPr lang="en-US" dirty="0"/>
          </a:p>
        </p:txBody>
      </p:sp>
      <p:cxnSp>
        <p:nvCxnSpPr>
          <p:cNvPr id="56" name="Straight Connector 55"/>
          <p:cNvCxnSpPr/>
          <p:nvPr/>
        </p:nvCxnSpPr>
        <p:spPr>
          <a:xfrm flipV="1">
            <a:off x="5201139" y="3425555"/>
            <a:ext cx="0" cy="2292986"/>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2401749" y="1818631"/>
            <a:ext cx="3987434" cy="1258309"/>
          </a:xfrm>
          <a:prstGeom prst="ellipse">
            <a:avLst/>
          </a:prstGeom>
          <a:solidFill>
            <a:srgbClr val="FF6FCF">
              <a:alpha val="50000"/>
            </a:srgb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229339" y="2989212"/>
            <a:ext cx="4031158" cy="657830"/>
          </a:xfrm>
          <a:prstGeom prst="ellipse">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3753337" y="2968013"/>
            <a:ext cx="2229253" cy="369332"/>
          </a:xfrm>
          <a:prstGeom prst="rect">
            <a:avLst/>
          </a:prstGeom>
          <a:noFill/>
          <a:ln w="38100">
            <a:noFill/>
          </a:ln>
        </p:spPr>
        <p:txBody>
          <a:bodyPr wrap="square" rtlCol="0">
            <a:spAutoFit/>
          </a:bodyPr>
          <a:lstStyle/>
          <a:p>
            <a:r>
              <a:rPr lang="en-US" dirty="0" smtClean="0"/>
              <a:t>Dry Aggregates</a:t>
            </a:r>
            <a:endParaRPr lang="en-US" dirty="0"/>
          </a:p>
        </p:txBody>
      </p:sp>
      <p:sp>
        <p:nvSpPr>
          <p:cNvPr id="60" name="Oval 59"/>
          <p:cNvSpPr/>
          <p:nvPr/>
        </p:nvSpPr>
        <p:spPr>
          <a:xfrm>
            <a:off x="3600938" y="3370212"/>
            <a:ext cx="2583358" cy="320468"/>
          </a:xfrm>
          <a:prstGeom prst="ellipse">
            <a:avLst/>
          </a:prstGeom>
          <a:solidFill>
            <a:schemeClr val="accent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19890091">
            <a:off x="1146479" y="2656509"/>
            <a:ext cx="1527874" cy="742255"/>
          </a:xfrm>
          <a:prstGeom prst="ellipse">
            <a:avLst/>
          </a:prstGeom>
          <a:solidFill>
            <a:srgbClr val="FF6FCF">
              <a:alpha val="50000"/>
            </a:srgb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403143">
            <a:off x="2626220" y="2864908"/>
            <a:ext cx="1104876" cy="199833"/>
          </a:xfrm>
          <a:prstGeom prst="ellipse">
            <a:avLst/>
          </a:prstGeom>
          <a:solidFill>
            <a:srgbClr val="7030A0">
              <a:alpha val="5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flipH="1" flipV="1">
            <a:off x="2203922" y="2081311"/>
            <a:ext cx="717555" cy="751757"/>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3731773" y="2168888"/>
            <a:ext cx="1935928" cy="369332"/>
          </a:xfrm>
          <a:prstGeom prst="rect">
            <a:avLst/>
          </a:prstGeom>
          <a:noFill/>
        </p:spPr>
        <p:txBody>
          <a:bodyPr wrap="square" rtlCol="0">
            <a:spAutoFit/>
          </a:bodyPr>
          <a:lstStyle/>
          <a:p>
            <a:r>
              <a:rPr lang="en-US" dirty="0" smtClean="0"/>
              <a:t>Small Ice Crystals </a:t>
            </a:r>
            <a:endParaRPr lang="en-US" dirty="0"/>
          </a:p>
        </p:txBody>
      </p:sp>
      <p:sp>
        <p:nvSpPr>
          <p:cNvPr id="65" name="Oval 64"/>
          <p:cNvSpPr/>
          <p:nvPr/>
        </p:nvSpPr>
        <p:spPr>
          <a:xfrm>
            <a:off x="4286738" y="3365936"/>
            <a:ext cx="201844" cy="80476"/>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flipV="1">
            <a:off x="4820138" y="3391878"/>
            <a:ext cx="0" cy="1609222"/>
          </a:xfrm>
          <a:prstGeom prst="line">
            <a:avLst/>
          </a:prstGeom>
          <a:ln w="38100">
            <a:solidFill>
              <a:srgbClr val="00FF80"/>
            </a:solidFill>
          </a:ln>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rot="1773124">
            <a:off x="6704939" y="2991522"/>
            <a:ext cx="1611723" cy="905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V="1">
            <a:off x="2023556" y="3492145"/>
            <a:ext cx="5196195" cy="1"/>
          </a:xfrm>
          <a:prstGeom prst="line">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128954" y="3294012"/>
            <a:ext cx="510584" cy="369332"/>
          </a:xfrm>
          <a:prstGeom prst="rect">
            <a:avLst/>
          </a:prstGeom>
          <a:noFill/>
        </p:spPr>
        <p:txBody>
          <a:bodyPr wrap="square" rtlCol="0">
            <a:spAutoFit/>
          </a:bodyPr>
          <a:lstStyle/>
          <a:p>
            <a:r>
              <a:rPr lang="en-US" dirty="0" smtClean="0"/>
              <a:t>0˚C</a:t>
            </a:r>
            <a:endParaRPr lang="en-US" dirty="0"/>
          </a:p>
        </p:txBody>
      </p:sp>
      <p:sp>
        <p:nvSpPr>
          <p:cNvPr id="70" name="TextBox 69"/>
          <p:cNvSpPr txBox="1"/>
          <p:nvPr/>
        </p:nvSpPr>
        <p:spPr>
          <a:xfrm>
            <a:off x="5358560" y="5289520"/>
            <a:ext cx="1617505" cy="369332"/>
          </a:xfrm>
          <a:prstGeom prst="rect">
            <a:avLst/>
          </a:prstGeom>
          <a:noFill/>
          <a:ln w="38100">
            <a:solidFill>
              <a:srgbClr val="E46C0A"/>
            </a:solidFill>
          </a:ln>
        </p:spPr>
        <p:txBody>
          <a:bodyPr wrap="square" rtlCol="0">
            <a:spAutoFit/>
          </a:bodyPr>
          <a:lstStyle/>
          <a:p>
            <a:pPr algn="ctr"/>
            <a:r>
              <a:rPr lang="en-US" dirty="0" smtClean="0"/>
              <a:t>Moderate Rain</a:t>
            </a:r>
            <a:endParaRPr lang="en-US" dirty="0"/>
          </a:p>
        </p:txBody>
      </p:sp>
      <p:cxnSp>
        <p:nvCxnSpPr>
          <p:cNvPr id="71" name="Straight Connector 70"/>
          <p:cNvCxnSpPr/>
          <p:nvPr/>
        </p:nvCxnSpPr>
        <p:spPr>
          <a:xfrm flipH="1" flipV="1">
            <a:off x="5724098" y="4665613"/>
            <a:ext cx="327823" cy="609599"/>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72" name="Oval 71"/>
          <p:cNvSpPr/>
          <p:nvPr/>
        </p:nvSpPr>
        <p:spPr>
          <a:xfrm>
            <a:off x="5886938" y="4148518"/>
            <a:ext cx="402647" cy="602830"/>
          </a:xfrm>
          <a:prstGeom prst="ellipse">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6747465" y="4725749"/>
            <a:ext cx="1241527" cy="369332"/>
          </a:xfrm>
          <a:prstGeom prst="rect">
            <a:avLst/>
          </a:prstGeom>
          <a:noFill/>
          <a:ln w="38100">
            <a:solidFill>
              <a:srgbClr val="FF0000"/>
            </a:solidFill>
          </a:ln>
        </p:spPr>
        <p:txBody>
          <a:bodyPr wrap="square" rtlCol="0">
            <a:spAutoFit/>
          </a:bodyPr>
          <a:lstStyle/>
          <a:p>
            <a:pPr algn="ctr"/>
            <a:r>
              <a:rPr lang="en-US" dirty="0" smtClean="0"/>
              <a:t>Heavy Rain</a:t>
            </a:r>
            <a:endParaRPr lang="en-US" dirty="0"/>
          </a:p>
        </p:txBody>
      </p:sp>
      <p:cxnSp>
        <p:nvCxnSpPr>
          <p:cNvPr id="74" name="Straight Connector 73"/>
          <p:cNvCxnSpPr/>
          <p:nvPr/>
        </p:nvCxnSpPr>
        <p:spPr>
          <a:xfrm>
            <a:off x="6214065" y="4623764"/>
            <a:ext cx="529532" cy="2477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75" name="Oval 74"/>
          <p:cNvSpPr/>
          <p:nvPr/>
        </p:nvSpPr>
        <p:spPr>
          <a:xfrm>
            <a:off x="2936401" y="3425554"/>
            <a:ext cx="402132" cy="227811"/>
          </a:xfrm>
          <a:prstGeom prst="ellipse">
            <a:avLst/>
          </a:prstGeom>
          <a:solidFill>
            <a:schemeClr val="accent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631863" y="3360980"/>
            <a:ext cx="201844" cy="80476"/>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92122" y="3360980"/>
            <a:ext cx="201844" cy="80476"/>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6200"/>
            <a:ext cx="9144000" cy="1143000"/>
          </a:xfrm>
        </p:spPr>
        <p:txBody>
          <a:bodyPr>
            <a:noAutofit/>
          </a:bodyPr>
          <a:lstStyle/>
          <a:p>
            <a:r>
              <a:rPr lang="en-US" sz="3800" b="1" dirty="0" smtClean="0">
                <a:solidFill>
                  <a:srgbClr val="FDE9B4"/>
                </a:solidFill>
              </a:rPr>
              <a:t>Hydrometeor Organization in Stratiform</a:t>
            </a:r>
            <a:endParaRPr lang="en-US" sz="3800" b="1" dirty="0">
              <a:solidFill>
                <a:srgbClr val="FDE9B4"/>
              </a:solidFill>
            </a:endParaRPr>
          </a:p>
        </p:txBody>
      </p:sp>
    </p:spTree>
    <p:extLst>
      <p:ext uri="{BB962C8B-B14F-4D97-AF65-F5344CB8AC3E}">
        <p14:creationId xmlns:p14="http://schemas.microsoft.com/office/powerpoint/2010/main" val="93167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p:bldP spid="53" grpId="0" animBg="1"/>
      <p:bldP spid="54" grpId="0" animBg="1"/>
      <p:bldP spid="55" grpId="0" animBg="1"/>
      <p:bldP spid="57" grpId="0" animBg="1"/>
      <p:bldP spid="58" grpId="0" animBg="1"/>
      <p:bldP spid="59" grpId="0"/>
      <p:bldP spid="60" grpId="0" animBg="1"/>
      <p:bldP spid="61" grpId="0" animBg="1"/>
      <p:bldP spid="62" grpId="0" animBg="1"/>
      <p:bldP spid="64" grpId="0"/>
      <p:bldP spid="65" grpId="0" animBg="1"/>
      <p:bldP spid="70" grpId="0" animBg="1"/>
      <p:bldP spid="72" grpId="0" animBg="1"/>
      <p:bldP spid="73" grpId="0" animBg="1"/>
      <p:bldP spid="75" grpId="0" animBg="1"/>
      <p:bldP spid="4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117"/>
            <a:ext cx="9144000" cy="884238"/>
          </a:xfrm>
        </p:spPr>
        <p:txBody>
          <a:bodyPr>
            <a:noAutofit/>
          </a:bodyPr>
          <a:lstStyle/>
          <a:p>
            <a:r>
              <a:rPr lang="en-US" b="1" dirty="0" smtClean="0">
                <a:solidFill>
                  <a:srgbClr val="FDE9B4"/>
                </a:solidFill>
              </a:rPr>
              <a:t>Conclusion</a:t>
            </a:r>
            <a:r>
              <a:rPr lang="en-US" b="1" dirty="0">
                <a:solidFill>
                  <a:srgbClr val="FDE9B4"/>
                </a:solidFill>
              </a:rPr>
              <a:t>s</a:t>
            </a:r>
          </a:p>
        </p:txBody>
      </p:sp>
      <p:sp>
        <p:nvSpPr>
          <p:cNvPr id="10" name="TextBox 9"/>
          <p:cNvSpPr txBox="1"/>
          <p:nvPr/>
        </p:nvSpPr>
        <p:spPr>
          <a:xfrm>
            <a:off x="1610119" y="5257800"/>
            <a:ext cx="6314525" cy="1323439"/>
          </a:xfrm>
          <a:prstGeom prst="rect">
            <a:avLst/>
          </a:prstGeom>
          <a:noFill/>
        </p:spPr>
        <p:txBody>
          <a:bodyPr wrap="square" rtlCol="0">
            <a:spAutoFit/>
          </a:bodyPr>
          <a:lstStyle/>
          <a:p>
            <a:pPr marL="285750" indent="-285750">
              <a:buFont typeface="Arial" pitchFamily="34" charset="0"/>
              <a:buChar char="•"/>
            </a:pPr>
            <a:r>
              <a:rPr lang="en-US" sz="2000" dirty="0">
                <a:solidFill>
                  <a:schemeClr val="bg1">
                    <a:lumMod val="85000"/>
                  </a:schemeClr>
                </a:solidFill>
              </a:rPr>
              <a:t>Hydrometeor organization consistent across MCS types</a:t>
            </a:r>
          </a:p>
          <a:p>
            <a:pPr marL="742950" lvl="1" indent="-285750">
              <a:buFont typeface="Arial" pitchFamily="34" charset="0"/>
              <a:buChar char="•"/>
            </a:pPr>
            <a:r>
              <a:rPr lang="en-US" sz="2000" dirty="0" smtClean="0">
                <a:solidFill>
                  <a:schemeClr val="bg1">
                    <a:lumMod val="85000"/>
                  </a:schemeClr>
                </a:solidFill>
              </a:rPr>
              <a:t>Heating similar with and without leading line</a:t>
            </a:r>
            <a:endParaRPr lang="en-US" sz="2000" dirty="0">
              <a:solidFill>
                <a:schemeClr val="bg1">
                  <a:lumMod val="85000"/>
                </a:schemeClr>
              </a:solidFill>
            </a:endParaRPr>
          </a:p>
          <a:p>
            <a:pPr marL="285750" indent="-285750">
              <a:buFont typeface="Arial" pitchFamily="34" charset="0"/>
              <a:buChar char="•"/>
            </a:pPr>
            <a:r>
              <a:rPr lang="en-US" sz="2000" dirty="0" smtClean="0">
                <a:solidFill>
                  <a:schemeClr val="bg1">
                    <a:lumMod val="85000"/>
                  </a:schemeClr>
                </a:solidFill>
              </a:rPr>
              <a:t>Interpretation </a:t>
            </a:r>
            <a:r>
              <a:rPr lang="en-US" sz="2000" dirty="0">
                <a:solidFill>
                  <a:schemeClr val="bg1">
                    <a:lumMod val="85000"/>
                  </a:schemeClr>
                </a:solidFill>
              </a:rPr>
              <a:t>of microphysical processes</a:t>
            </a:r>
          </a:p>
          <a:p>
            <a:pPr marL="285750" indent="-285750">
              <a:buFont typeface="Arial" pitchFamily="34" charset="0"/>
              <a:buChar char="•"/>
            </a:pPr>
            <a:r>
              <a:rPr lang="en-US" sz="2000" dirty="0" smtClean="0">
                <a:solidFill>
                  <a:schemeClr val="bg1">
                    <a:lumMod val="85000"/>
                  </a:schemeClr>
                </a:solidFill>
              </a:rPr>
              <a:t>Comparison </a:t>
            </a:r>
            <a:r>
              <a:rPr lang="en-US" sz="2000" dirty="0">
                <a:solidFill>
                  <a:schemeClr val="bg1">
                    <a:lumMod val="85000"/>
                  </a:schemeClr>
                </a:solidFill>
              </a:rPr>
              <a:t>of </a:t>
            </a:r>
            <a:r>
              <a:rPr lang="en-US" sz="2000" dirty="0" smtClean="0">
                <a:solidFill>
                  <a:schemeClr val="bg1">
                    <a:lumMod val="85000"/>
                  </a:schemeClr>
                </a:solidFill>
              </a:rPr>
              <a:t>model output and </a:t>
            </a:r>
            <a:r>
              <a:rPr lang="en-US" sz="2000" dirty="0">
                <a:solidFill>
                  <a:schemeClr val="bg1">
                    <a:lumMod val="85000"/>
                  </a:schemeClr>
                </a:solidFill>
              </a:rPr>
              <a:t>radar </a:t>
            </a:r>
            <a:r>
              <a:rPr lang="en-US" sz="2000" dirty="0" smtClean="0">
                <a:solidFill>
                  <a:schemeClr val="bg1">
                    <a:lumMod val="85000"/>
                  </a:schemeClr>
                </a:solidFill>
              </a:rPr>
              <a:t>observations</a:t>
            </a:r>
            <a:endParaRPr lang="en-US" sz="2000" dirty="0">
              <a:solidFill>
                <a:schemeClr val="accent6">
                  <a:lumMod val="20000"/>
                  <a:lumOff val="80000"/>
                </a:schemeClr>
              </a:solidFill>
            </a:endParaRPr>
          </a:p>
        </p:txBody>
      </p:sp>
      <p:sp>
        <p:nvSpPr>
          <p:cNvPr id="68" name="TextBox 67"/>
          <p:cNvSpPr txBox="1"/>
          <p:nvPr/>
        </p:nvSpPr>
        <p:spPr>
          <a:xfrm>
            <a:off x="228600" y="1153180"/>
            <a:ext cx="3429000" cy="461665"/>
          </a:xfrm>
          <a:prstGeom prst="rect">
            <a:avLst/>
          </a:prstGeom>
          <a:noFill/>
        </p:spPr>
        <p:txBody>
          <a:bodyPr wrap="square" rtlCol="0">
            <a:spAutoFit/>
          </a:bodyPr>
          <a:lstStyle/>
          <a:p>
            <a:pPr algn="ctr"/>
            <a:r>
              <a:rPr lang="en-US" sz="2400" dirty="0" smtClean="0">
                <a:solidFill>
                  <a:srgbClr val="FDE9B4"/>
                </a:solidFill>
              </a:rPr>
              <a:t>Convective</a:t>
            </a:r>
            <a:endParaRPr lang="en-US" sz="2400" dirty="0">
              <a:solidFill>
                <a:srgbClr val="FDE9B4"/>
              </a:solidFill>
            </a:endParaRPr>
          </a:p>
        </p:txBody>
      </p:sp>
      <p:sp>
        <p:nvSpPr>
          <p:cNvPr id="69" name="TextBox 68"/>
          <p:cNvSpPr txBox="1"/>
          <p:nvPr/>
        </p:nvSpPr>
        <p:spPr>
          <a:xfrm>
            <a:off x="4191000" y="1153180"/>
            <a:ext cx="4343400" cy="461665"/>
          </a:xfrm>
          <a:prstGeom prst="rect">
            <a:avLst/>
          </a:prstGeom>
          <a:noFill/>
        </p:spPr>
        <p:txBody>
          <a:bodyPr wrap="square" rtlCol="0">
            <a:spAutoFit/>
          </a:bodyPr>
          <a:lstStyle/>
          <a:p>
            <a:pPr algn="ctr"/>
            <a:r>
              <a:rPr lang="en-US" sz="2400" dirty="0" smtClean="0">
                <a:solidFill>
                  <a:srgbClr val="FDE9B4"/>
                </a:solidFill>
              </a:rPr>
              <a:t>Stratiform</a:t>
            </a:r>
            <a:endParaRPr lang="en-US" sz="2400" dirty="0">
              <a:solidFill>
                <a:srgbClr val="FDE9B4"/>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70215"/>
            <a:ext cx="3352800" cy="33259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665" y="1676400"/>
            <a:ext cx="5111229" cy="3286781"/>
          </a:xfrm>
          <a:prstGeom prst="rect">
            <a:avLst/>
          </a:prstGeom>
        </p:spPr>
      </p:pic>
    </p:spTree>
    <p:extLst>
      <p:ext uri="{BB962C8B-B14F-4D97-AF65-F5344CB8AC3E}">
        <p14:creationId xmlns:p14="http://schemas.microsoft.com/office/powerpoint/2010/main" val="12435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DSCN058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txBox="1">
            <a:spLocks/>
          </p:cNvSpPr>
          <p:nvPr/>
        </p:nvSpPr>
        <p:spPr>
          <a:xfrm>
            <a:off x="609600" y="3429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effectLst>
                  <a:outerShdw blurRad="50800" dist="38100" dir="2700000" algn="tl" rotWithShape="0">
                    <a:prstClr val="black">
                      <a:alpha val="40000"/>
                    </a:prstClr>
                  </a:outerShdw>
                  <a:reflection blurRad="6350" stA="50000" endA="300" endPos="50000" dist="60007" dir="5400000" sy="-100000" algn="bl" rotWithShape="0"/>
                </a:effectLst>
              </a:rPr>
              <a:t>Questions ?</a:t>
            </a:r>
            <a:endParaRPr lang="en-US" sz="5400" b="1" dirty="0">
              <a:effectLst>
                <a:outerShdw blurRad="50800" dist="38100" dir="2700000" algn="tl" rotWithShape="0">
                  <a:prstClr val="black">
                    <a:alpha val="40000"/>
                  </a:prstClr>
                </a:outerShdw>
                <a:reflection blurRad="6350" stA="50000" endA="300" endPos="50000" dist="60007" dir="5400000" sy="-100000" algn="bl" rotWithShape="0"/>
              </a:effectLst>
            </a:endParaRPr>
          </a:p>
        </p:txBody>
      </p:sp>
    </p:spTree>
    <p:extLst>
      <p:ext uri="{BB962C8B-B14F-4D97-AF65-F5344CB8AC3E}">
        <p14:creationId xmlns:p14="http://schemas.microsoft.com/office/powerpoint/2010/main" val="30135051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52400"/>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DE9B4"/>
                </a:solidFill>
              </a:rPr>
              <a:t>Frequency of Occurrence</a:t>
            </a:r>
            <a:endParaRPr lang="en-US" b="1" dirty="0">
              <a:solidFill>
                <a:srgbClr val="FDE9B4"/>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958363813"/>
              </p:ext>
            </p:extLst>
          </p:nvPr>
        </p:nvGraphicFramePr>
        <p:xfrm>
          <a:off x="152401" y="1219199"/>
          <a:ext cx="8762998" cy="5393548"/>
        </p:xfrm>
        <a:graphic>
          <a:graphicData uri="http://schemas.openxmlformats.org/drawingml/2006/table">
            <a:tbl>
              <a:tblPr firstRow="1" bandRow="1">
                <a:tableStyleId>{7DF18680-E054-41AD-8BC1-D1AEF772440D}</a:tableStyleId>
              </a:tblPr>
              <a:tblGrid>
                <a:gridCol w="2970507"/>
                <a:gridCol w="1996842"/>
                <a:gridCol w="1897825"/>
                <a:gridCol w="1897824"/>
              </a:tblGrid>
              <a:tr h="899489">
                <a:tc>
                  <a:txBody>
                    <a:bodyPr/>
                    <a:lstStyle/>
                    <a:p>
                      <a:pPr algn="ctr"/>
                      <a:endParaRPr lang="en-US" sz="1600" dirty="0"/>
                    </a:p>
                  </a:txBody>
                  <a:tcPr anchor="ctr" anchorCtr="1"/>
                </a:tc>
                <a:tc>
                  <a:txBody>
                    <a:bodyPr/>
                    <a:lstStyle/>
                    <a:p>
                      <a:pPr algn="ctr"/>
                      <a:r>
                        <a:rPr lang="en-US" sz="1600" dirty="0" smtClean="0"/>
                        <a:t>Convective Updraft Inflow</a:t>
                      </a:r>
                      <a:endParaRPr lang="en-US" sz="1600" dirty="0"/>
                    </a:p>
                  </a:txBody>
                  <a:tcPr anchor="ctr" anchorCtr="1"/>
                </a:tc>
                <a:tc>
                  <a:txBody>
                    <a:bodyPr/>
                    <a:lstStyle/>
                    <a:p>
                      <a:pPr algn="ctr"/>
                      <a:r>
                        <a:rPr lang="en-US" sz="1600" dirty="0" smtClean="0"/>
                        <a:t>Stratiform</a:t>
                      </a:r>
                      <a:r>
                        <a:rPr lang="en-US" sz="1600" baseline="0" dirty="0" smtClean="0"/>
                        <a:t> </a:t>
                      </a:r>
                      <a:r>
                        <a:rPr lang="en-US" sz="1600" i="1" u="sng" baseline="0" dirty="0" smtClean="0"/>
                        <a:t>with</a:t>
                      </a:r>
                      <a:r>
                        <a:rPr lang="en-US" sz="1600" baseline="0" dirty="0" smtClean="0"/>
                        <a:t> Leading Line</a:t>
                      </a:r>
                      <a:endParaRPr lang="en-US" sz="1600" dirty="0"/>
                    </a:p>
                  </a:txBody>
                  <a:tcPr anchor="ctr" anchorCtr="1"/>
                </a:tc>
                <a:tc>
                  <a:txBody>
                    <a:bodyPr/>
                    <a:lstStyle/>
                    <a:p>
                      <a:pPr algn="ctr"/>
                      <a:r>
                        <a:rPr lang="en-US" sz="1600" dirty="0" smtClean="0"/>
                        <a:t>Stratiform </a:t>
                      </a:r>
                      <a:r>
                        <a:rPr lang="en-US" sz="1600" i="1" u="sng" dirty="0" smtClean="0"/>
                        <a:t>without</a:t>
                      </a:r>
                      <a:r>
                        <a:rPr lang="en-US" sz="1600" baseline="0" dirty="0" smtClean="0"/>
                        <a:t> Leading Line</a:t>
                      </a:r>
                      <a:endParaRPr lang="en-US" sz="1600" dirty="0"/>
                    </a:p>
                  </a:txBody>
                  <a:tcPr anchor="ctr" anchorCtr="1"/>
                </a:tc>
              </a:tr>
              <a:tr h="559277">
                <a:tc>
                  <a:txBody>
                    <a:bodyPr/>
                    <a:lstStyle/>
                    <a:p>
                      <a:pPr algn="ctr"/>
                      <a:r>
                        <a:rPr lang="en-US" sz="1600" b="1" dirty="0" smtClean="0"/>
                        <a:t>Graupel/Rimed Aggregates</a:t>
                      </a:r>
                      <a:endParaRPr lang="en-US" sz="1600" b="1" dirty="0"/>
                    </a:p>
                  </a:txBody>
                  <a:tcPr anchor="ctr" anchorCtr="1"/>
                </a:tc>
                <a:tc>
                  <a:txBody>
                    <a:bodyPr/>
                    <a:lstStyle/>
                    <a:p>
                      <a:pPr algn="ctr"/>
                      <a:r>
                        <a:rPr lang="en-US" sz="1600" dirty="0" smtClean="0"/>
                        <a:t>88%</a:t>
                      </a:r>
                      <a:endParaRPr lang="en-US" sz="1600" dirty="0"/>
                    </a:p>
                  </a:txBody>
                  <a:tcPr anchor="ctr" anchorCtr="1"/>
                </a:tc>
                <a:tc>
                  <a:txBody>
                    <a:bodyPr/>
                    <a:lstStyle/>
                    <a:p>
                      <a:pPr algn="ctr"/>
                      <a:r>
                        <a:rPr lang="en-US" sz="1600" dirty="0" smtClean="0"/>
                        <a:t>66%</a:t>
                      </a:r>
                      <a:endParaRPr lang="en-US" sz="1600" dirty="0"/>
                    </a:p>
                  </a:txBody>
                  <a:tcPr anchor="ctr" anchorCtr="1"/>
                </a:tc>
                <a:tc>
                  <a:txBody>
                    <a:bodyPr/>
                    <a:lstStyle/>
                    <a:p>
                      <a:pPr algn="ctr"/>
                      <a:r>
                        <a:rPr lang="en-US" sz="1600" dirty="0" smtClean="0"/>
                        <a:t>64%</a:t>
                      </a:r>
                      <a:endParaRPr lang="en-US" sz="1600" dirty="0"/>
                    </a:p>
                  </a:txBody>
                  <a:tcPr anchor="ctr" anchorCtr="1"/>
                </a:tc>
              </a:tr>
              <a:tr h="559277">
                <a:tc>
                  <a:txBody>
                    <a:bodyPr/>
                    <a:lstStyle/>
                    <a:p>
                      <a:pPr algn="ctr"/>
                      <a:r>
                        <a:rPr lang="en-US" sz="1600" b="1" dirty="0" smtClean="0"/>
                        <a:t>Heavy Rain</a:t>
                      </a:r>
                    </a:p>
                  </a:txBody>
                  <a:tcPr anchor="ctr" anchorCtr="1"/>
                </a:tc>
                <a:tc>
                  <a:txBody>
                    <a:bodyPr/>
                    <a:lstStyle/>
                    <a:p>
                      <a:pPr algn="ctr"/>
                      <a:r>
                        <a:rPr lang="en-US" sz="1600" dirty="0" smtClean="0"/>
                        <a:t>92%</a:t>
                      </a:r>
                      <a:endParaRPr lang="en-US" sz="1600" dirty="0"/>
                    </a:p>
                  </a:txBody>
                  <a:tcPr anchor="ctr" anchorCtr="1"/>
                </a:tc>
                <a:tc>
                  <a:txBody>
                    <a:bodyPr/>
                    <a:lstStyle/>
                    <a:p>
                      <a:pPr algn="ctr"/>
                      <a:r>
                        <a:rPr lang="en-US" sz="1600" dirty="0" smtClean="0"/>
                        <a:t>11%</a:t>
                      </a:r>
                      <a:endParaRPr lang="en-US" sz="1600" dirty="0"/>
                    </a:p>
                  </a:txBody>
                  <a:tcPr anchor="ctr" anchorCtr="1"/>
                </a:tc>
                <a:tc>
                  <a:txBody>
                    <a:bodyPr/>
                    <a:lstStyle/>
                    <a:p>
                      <a:pPr algn="ctr"/>
                      <a:r>
                        <a:rPr lang="en-US" sz="1600" dirty="0" smtClean="0"/>
                        <a:t>14%</a:t>
                      </a:r>
                      <a:endParaRPr lang="en-US" sz="1600" dirty="0"/>
                    </a:p>
                  </a:txBody>
                  <a:tcPr anchor="ctr" anchorCtr="1"/>
                </a:tc>
              </a:tr>
              <a:tr h="559277">
                <a:tc>
                  <a:txBody>
                    <a:bodyPr/>
                    <a:lstStyle/>
                    <a:p>
                      <a:pPr algn="ctr"/>
                      <a:r>
                        <a:rPr lang="en-US" sz="1600" b="1" dirty="0" smtClean="0"/>
                        <a:t>Moderate Rain</a:t>
                      </a:r>
                      <a:endParaRPr lang="en-US" sz="1600" b="1"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55%</a:t>
                      </a:r>
                      <a:endParaRPr lang="en-US" sz="1600" dirty="0"/>
                    </a:p>
                  </a:txBody>
                  <a:tcPr anchor="ctr" anchorCtr="1"/>
                </a:tc>
                <a:tc>
                  <a:txBody>
                    <a:bodyPr/>
                    <a:lstStyle/>
                    <a:p>
                      <a:pPr algn="ctr"/>
                      <a:r>
                        <a:rPr lang="en-US" sz="1600" dirty="0" smtClean="0"/>
                        <a:t>60%</a:t>
                      </a:r>
                      <a:endParaRPr lang="en-US" sz="1600" dirty="0"/>
                    </a:p>
                  </a:txBody>
                  <a:tcPr anchor="ctr" anchorCtr="1"/>
                </a:tc>
              </a:tr>
              <a:tr h="559277">
                <a:tc>
                  <a:txBody>
                    <a:bodyPr/>
                    <a:lstStyle/>
                    <a:p>
                      <a:pPr algn="ctr"/>
                      <a:r>
                        <a:rPr lang="en-US" sz="1600" b="1" dirty="0" smtClean="0"/>
                        <a:t>Light Rain</a:t>
                      </a:r>
                      <a:endParaRPr lang="en-US" sz="1600" b="1" dirty="0"/>
                    </a:p>
                  </a:txBody>
                  <a:tcPr anchor="ctr" anchorCtr="1"/>
                </a:tc>
                <a:tc>
                  <a:txBody>
                    <a:bodyPr/>
                    <a:lstStyle/>
                    <a:p>
                      <a:pPr algn="ctr"/>
                      <a:r>
                        <a:rPr lang="en-US" sz="1600" dirty="0" smtClean="0"/>
                        <a:t>72%</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r>
              <a:tr h="559277">
                <a:tc>
                  <a:txBody>
                    <a:bodyPr/>
                    <a:lstStyle/>
                    <a:p>
                      <a:pPr algn="ctr"/>
                      <a:r>
                        <a:rPr lang="en-US" sz="1600" b="1" dirty="0" smtClean="0"/>
                        <a:t>Wet Aggregates</a:t>
                      </a:r>
                      <a:endParaRPr lang="en-US" sz="1600" b="1" dirty="0"/>
                    </a:p>
                  </a:txBody>
                  <a:tcPr anchor="ctr" anchorCtr="1"/>
                </a:tc>
                <a:tc>
                  <a:txBody>
                    <a:bodyPr/>
                    <a:lstStyle/>
                    <a:p>
                      <a:pPr algn="ctr"/>
                      <a:r>
                        <a:rPr lang="en-US" sz="1600" dirty="0" smtClean="0"/>
                        <a:t>92%</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r>
              <a:tr h="559277">
                <a:tc>
                  <a:txBody>
                    <a:bodyPr/>
                    <a:lstStyle/>
                    <a:p>
                      <a:pPr algn="ctr"/>
                      <a:r>
                        <a:rPr lang="en-US" sz="1600" b="1" dirty="0" smtClean="0"/>
                        <a:t>Dry Aggregates</a:t>
                      </a:r>
                      <a:endParaRPr lang="en-US" sz="1600" b="1"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r>
              <a:tr h="559277">
                <a:tc>
                  <a:txBody>
                    <a:bodyPr/>
                    <a:lstStyle/>
                    <a:p>
                      <a:pPr algn="ctr"/>
                      <a:r>
                        <a:rPr lang="en-US" sz="1600" b="1" dirty="0" smtClean="0"/>
                        <a:t>Small Ice Crystals</a:t>
                      </a:r>
                      <a:endParaRPr lang="en-US" sz="1600" b="1" dirty="0"/>
                    </a:p>
                  </a:txBody>
                  <a:tcPr anchor="ctr" anchorCtr="1"/>
                </a:tc>
                <a:tc>
                  <a:txBody>
                    <a:bodyPr/>
                    <a:lstStyle/>
                    <a:p>
                      <a:pPr algn="ctr"/>
                      <a:r>
                        <a:rPr lang="en-US" sz="1600" dirty="0" smtClean="0"/>
                        <a:t>92%</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89%</a:t>
                      </a:r>
                      <a:endParaRPr lang="en-US" sz="1600" dirty="0"/>
                    </a:p>
                  </a:txBody>
                  <a:tcPr anchor="ctr" anchorCtr="1"/>
                </a:tc>
              </a:tr>
              <a:tr h="559277">
                <a:tc>
                  <a:txBody>
                    <a:bodyPr/>
                    <a:lstStyle/>
                    <a:p>
                      <a:pPr algn="ctr"/>
                      <a:r>
                        <a:rPr lang="en-US" sz="1600" b="1" dirty="0" smtClean="0"/>
                        <a:t>Horizontally</a:t>
                      </a:r>
                      <a:r>
                        <a:rPr lang="en-US" sz="1600" b="1" baseline="0" dirty="0" smtClean="0"/>
                        <a:t>-Oriented Ice Crystals</a:t>
                      </a:r>
                      <a:endParaRPr lang="en-US" sz="1600" b="1" dirty="0"/>
                    </a:p>
                  </a:txBody>
                  <a:tcPr anchor="ctr" anchorCtr="1"/>
                </a:tc>
                <a:tc>
                  <a:txBody>
                    <a:bodyPr/>
                    <a:lstStyle/>
                    <a:p>
                      <a:pPr algn="ctr"/>
                      <a:r>
                        <a:rPr lang="en-US" sz="1600" dirty="0" smtClean="0"/>
                        <a:t>20%</a:t>
                      </a:r>
                      <a:endParaRPr lang="en-US" sz="1600" dirty="0"/>
                    </a:p>
                  </a:txBody>
                  <a:tcPr anchor="ctr" anchorCtr="1"/>
                </a:tc>
                <a:tc>
                  <a:txBody>
                    <a:bodyPr/>
                    <a:lstStyle/>
                    <a:p>
                      <a:pPr algn="ctr"/>
                      <a:r>
                        <a:rPr lang="en-US" sz="1600" dirty="0" smtClean="0"/>
                        <a:t>44%</a:t>
                      </a:r>
                      <a:endParaRPr lang="en-US" sz="1600" dirty="0"/>
                    </a:p>
                  </a:txBody>
                  <a:tcPr anchor="ctr" anchorCtr="1"/>
                </a:tc>
                <a:tc>
                  <a:txBody>
                    <a:bodyPr/>
                    <a:lstStyle/>
                    <a:p>
                      <a:pPr algn="ctr"/>
                      <a:r>
                        <a:rPr lang="en-US" sz="1600" dirty="0" smtClean="0"/>
                        <a:t>53%</a:t>
                      </a:r>
                      <a:endParaRPr lang="en-US" sz="1600" dirty="0"/>
                    </a:p>
                  </a:txBody>
                  <a:tcPr anchor="ctr" anchorCtr="1"/>
                </a:tc>
              </a:tr>
            </a:tbl>
          </a:graphicData>
        </a:graphic>
      </p:graphicFrame>
    </p:spTree>
    <p:extLst>
      <p:ext uri="{BB962C8B-B14F-4D97-AF65-F5344CB8AC3E}">
        <p14:creationId xmlns:p14="http://schemas.microsoft.com/office/powerpoint/2010/main" val="2643260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52400"/>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DE9B4"/>
                </a:solidFill>
              </a:rPr>
              <a:t>Areal Coverage</a:t>
            </a:r>
            <a:endParaRPr lang="en-US" b="1" dirty="0">
              <a:solidFill>
                <a:srgbClr val="FDE9B4"/>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292032968"/>
              </p:ext>
            </p:extLst>
          </p:nvPr>
        </p:nvGraphicFramePr>
        <p:xfrm>
          <a:off x="152401" y="1219199"/>
          <a:ext cx="8762998" cy="5393548"/>
        </p:xfrm>
        <a:graphic>
          <a:graphicData uri="http://schemas.openxmlformats.org/drawingml/2006/table">
            <a:tbl>
              <a:tblPr firstRow="1" bandRow="1">
                <a:tableStyleId>{7DF18680-E054-41AD-8BC1-D1AEF772440D}</a:tableStyleId>
              </a:tblPr>
              <a:tblGrid>
                <a:gridCol w="2970507"/>
                <a:gridCol w="1996842"/>
                <a:gridCol w="1897825"/>
                <a:gridCol w="1897824"/>
              </a:tblGrid>
              <a:tr h="899489">
                <a:tc>
                  <a:txBody>
                    <a:bodyPr/>
                    <a:lstStyle/>
                    <a:p>
                      <a:pPr algn="ctr"/>
                      <a:endParaRPr lang="en-US" sz="1600" dirty="0"/>
                    </a:p>
                  </a:txBody>
                  <a:tcPr anchor="ctr" anchorCtr="1"/>
                </a:tc>
                <a:tc>
                  <a:txBody>
                    <a:bodyPr/>
                    <a:lstStyle/>
                    <a:p>
                      <a:pPr algn="ctr"/>
                      <a:r>
                        <a:rPr lang="en-US" sz="1600" dirty="0" smtClean="0"/>
                        <a:t>Convective Updraft Inflow</a:t>
                      </a:r>
                      <a:endParaRPr lang="en-US" sz="1600" dirty="0"/>
                    </a:p>
                  </a:txBody>
                  <a:tcPr anchor="ctr" anchorCtr="1"/>
                </a:tc>
                <a:tc>
                  <a:txBody>
                    <a:bodyPr/>
                    <a:lstStyle/>
                    <a:p>
                      <a:pPr algn="ctr"/>
                      <a:r>
                        <a:rPr lang="en-US" sz="1600" dirty="0" smtClean="0"/>
                        <a:t>Stratiform</a:t>
                      </a:r>
                      <a:r>
                        <a:rPr lang="en-US" sz="1600" baseline="0" dirty="0" smtClean="0"/>
                        <a:t> </a:t>
                      </a:r>
                      <a:r>
                        <a:rPr lang="en-US" sz="1600" i="1" u="sng" baseline="0" dirty="0" smtClean="0"/>
                        <a:t>with</a:t>
                      </a:r>
                      <a:r>
                        <a:rPr lang="en-US" sz="1600" baseline="0" dirty="0" smtClean="0"/>
                        <a:t> Leading Line</a:t>
                      </a:r>
                      <a:endParaRPr lang="en-US" sz="1600" dirty="0"/>
                    </a:p>
                  </a:txBody>
                  <a:tcPr anchor="ctr" anchorCtr="1"/>
                </a:tc>
                <a:tc>
                  <a:txBody>
                    <a:bodyPr/>
                    <a:lstStyle/>
                    <a:p>
                      <a:pPr algn="ctr"/>
                      <a:r>
                        <a:rPr lang="en-US" sz="1600" dirty="0" smtClean="0"/>
                        <a:t>Stratiform </a:t>
                      </a:r>
                      <a:r>
                        <a:rPr lang="en-US" sz="1600" i="1" u="sng" dirty="0" smtClean="0"/>
                        <a:t>without</a:t>
                      </a:r>
                      <a:r>
                        <a:rPr lang="en-US" sz="1600" baseline="0" dirty="0" smtClean="0"/>
                        <a:t> Leading Line</a:t>
                      </a:r>
                      <a:endParaRPr lang="en-US" sz="1600" dirty="0"/>
                    </a:p>
                  </a:txBody>
                  <a:tcPr anchor="ctr" anchorCtr="1"/>
                </a:tc>
              </a:tr>
              <a:tr h="559277">
                <a:tc>
                  <a:txBody>
                    <a:bodyPr/>
                    <a:lstStyle/>
                    <a:p>
                      <a:pPr algn="ctr"/>
                      <a:r>
                        <a:rPr lang="en-US" sz="1600" b="1" dirty="0" smtClean="0"/>
                        <a:t>Graupel/Rimed Aggregates</a:t>
                      </a:r>
                      <a:endParaRPr lang="en-US" sz="1600" b="1" dirty="0"/>
                    </a:p>
                  </a:txBody>
                  <a:tcPr anchor="ctr" anchorCtr="1"/>
                </a:tc>
                <a:tc>
                  <a:txBody>
                    <a:bodyPr/>
                    <a:lstStyle/>
                    <a:p>
                      <a:pPr algn="ctr"/>
                      <a:r>
                        <a:rPr lang="en-US" sz="1600" dirty="0" smtClean="0"/>
                        <a:t>2%</a:t>
                      </a:r>
                      <a:endParaRPr lang="en-US" sz="1600" dirty="0"/>
                    </a:p>
                  </a:txBody>
                  <a:tcPr anchor="ctr" anchorCtr="1"/>
                </a:tc>
                <a:tc>
                  <a:txBody>
                    <a:bodyPr/>
                    <a:lstStyle/>
                    <a:p>
                      <a:pPr algn="ctr"/>
                      <a:r>
                        <a:rPr lang="en-US" sz="1600" dirty="0" smtClean="0"/>
                        <a:t>0.3%</a:t>
                      </a:r>
                      <a:endParaRPr lang="en-US" sz="1600" dirty="0"/>
                    </a:p>
                  </a:txBody>
                  <a:tcPr anchor="ctr" anchorCtr="1"/>
                </a:tc>
                <a:tc>
                  <a:txBody>
                    <a:bodyPr/>
                    <a:lstStyle/>
                    <a:p>
                      <a:pPr algn="ctr"/>
                      <a:r>
                        <a:rPr lang="en-US" sz="1600" dirty="0" smtClean="0"/>
                        <a:t>0.5%</a:t>
                      </a:r>
                      <a:endParaRPr lang="en-US" sz="1600" dirty="0"/>
                    </a:p>
                  </a:txBody>
                  <a:tcPr anchor="ctr" anchorCtr="1"/>
                </a:tc>
              </a:tr>
              <a:tr h="559277">
                <a:tc>
                  <a:txBody>
                    <a:bodyPr/>
                    <a:lstStyle/>
                    <a:p>
                      <a:pPr algn="ctr"/>
                      <a:r>
                        <a:rPr lang="en-US" sz="1600" b="1" dirty="0" smtClean="0"/>
                        <a:t>Heavy Rain</a:t>
                      </a:r>
                    </a:p>
                  </a:txBody>
                  <a:tcPr anchor="ctr" anchorCtr="1"/>
                </a:tc>
                <a:tc>
                  <a:txBody>
                    <a:bodyPr/>
                    <a:lstStyle/>
                    <a:p>
                      <a:pPr algn="ctr"/>
                      <a:r>
                        <a:rPr lang="en-US" sz="1600" dirty="0" smtClean="0"/>
                        <a:t>12%</a:t>
                      </a:r>
                      <a:endParaRPr lang="en-US" sz="1600" dirty="0"/>
                    </a:p>
                  </a:txBody>
                  <a:tcPr anchor="ctr" anchorCtr="1"/>
                </a:tc>
                <a:tc>
                  <a:txBody>
                    <a:bodyPr/>
                    <a:lstStyle/>
                    <a:p>
                      <a:pPr algn="ctr"/>
                      <a:r>
                        <a:rPr lang="en-US" sz="1600" dirty="0" smtClean="0"/>
                        <a:t>4%</a:t>
                      </a:r>
                      <a:endParaRPr lang="en-US" sz="1600" dirty="0"/>
                    </a:p>
                  </a:txBody>
                  <a:tcPr anchor="ctr" anchorCtr="1"/>
                </a:tc>
                <a:tc>
                  <a:txBody>
                    <a:bodyPr/>
                    <a:lstStyle/>
                    <a:p>
                      <a:pPr algn="ctr"/>
                      <a:r>
                        <a:rPr lang="en-US" sz="1600" dirty="0" smtClean="0"/>
                        <a:t>1%</a:t>
                      </a:r>
                      <a:endParaRPr lang="en-US" sz="1600" dirty="0"/>
                    </a:p>
                  </a:txBody>
                  <a:tcPr anchor="ctr" anchorCtr="1"/>
                </a:tc>
              </a:tr>
              <a:tr h="559277">
                <a:tc>
                  <a:txBody>
                    <a:bodyPr/>
                    <a:lstStyle/>
                    <a:p>
                      <a:pPr algn="ctr"/>
                      <a:r>
                        <a:rPr lang="en-US" sz="1600" b="1" dirty="0" smtClean="0"/>
                        <a:t>Moderate Rain</a:t>
                      </a:r>
                      <a:endParaRPr lang="en-US" sz="1600" b="1" dirty="0"/>
                    </a:p>
                  </a:txBody>
                  <a:tcPr anchor="ctr" anchorCtr="1"/>
                </a:tc>
                <a:tc>
                  <a:txBody>
                    <a:bodyPr/>
                    <a:lstStyle/>
                    <a:p>
                      <a:pPr algn="ctr"/>
                      <a:r>
                        <a:rPr lang="en-US" sz="1600" dirty="0" smtClean="0"/>
                        <a:t>16%</a:t>
                      </a:r>
                      <a:endParaRPr lang="en-US" sz="1600" dirty="0"/>
                    </a:p>
                  </a:txBody>
                  <a:tcPr anchor="ctr" anchorCtr="1"/>
                </a:tc>
                <a:tc>
                  <a:txBody>
                    <a:bodyPr/>
                    <a:lstStyle/>
                    <a:p>
                      <a:pPr algn="ctr"/>
                      <a:r>
                        <a:rPr lang="en-US" sz="1600" dirty="0" smtClean="0"/>
                        <a:t>5%</a:t>
                      </a:r>
                      <a:endParaRPr lang="en-US" sz="1600" dirty="0"/>
                    </a:p>
                  </a:txBody>
                  <a:tcPr anchor="ctr" anchorCtr="1"/>
                </a:tc>
                <a:tc>
                  <a:txBody>
                    <a:bodyPr/>
                    <a:lstStyle/>
                    <a:p>
                      <a:pPr algn="ctr"/>
                      <a:r>
                        <a:rPr lang="en-US" sz="1600" dirty="0" smtClean="0"/>
                        <a:t>6%</a:t>
                      </a:r>
                      <a:endParaRPr lang="en-US" sz="1600" dirty="0"/>
                    </a:p>
                  </a:txBody>
                  <a:tcPr anchor="ctr" anchorCtr="1"/>
                </a:tc>
              </a:tr>
              <a:tr h="559277">
                <a:tc>
                  <a:txBody>
                    <a:bodyPr/>
                    <a:lstStyle/>
                    <a:p>
                      <a:pPr algn="ctr"/>
                      <a:r>
                        <a:rPr lang="en-US" sz="1600" b="1" dirty="0" smtClean="0"/>
                        <a:t>Light Rain</a:t>
                      </a:r>
                      <a:endParaRPr lang="en-US" sz="1600" b="1" dirty="0"/>
                    </a:p>
                  </a:txBody>
                  <a:tcPr anchor="ctr" anchorCtr="1"/>
                </a:tc>
                <a:tc>
                  <a:txBody>
                    <a:bodyPr/>
                    <a:lstStyle/>
                    <a:p>
                      <a:pPr algn="ctr"/>
                      <a:r>
                        <a:rPr lang="en-US" sz="1600" dirty="0" smtClean="0"/>
                        <a:t>13%</a:t>
                      </a:r>
                      <a:endParaRPr lang="en-US" sz="1600" dirty="0"/>
                    </a:p>
                  </a:txBody>
                  <a:tcPr anchor="ctr" anchorCtr="1"/>
                </a:tc>
                <a:tc>
                  <a:txBody>
                    <a:bodyPr/>
                    <a:lstStyle/>
                    <a:p>
                      <a:pPr algn="ctr"/>
                      <a:r>
                        <a:rPr lang="en-US" sz="1600" dirty="0" smtClean="0"/>
                        <a:t>28%</a:t>
                      </a:r>
                      <a:endParaRPr lang="en-US" sz="1600" dirty="0"/>
                    </a:p>
                  </a:txBody>
                  <a:tcPr anchor="ctr" anchorCtr="1"/>
                </a:tc>
                <a:tc>
                  <a:txBody>
                    <a:bodyPr/>
                    <a:lstStyle/>
                    <a:p>
                      <a:pPr algn="ctr"/>
                      <a:r>
                        <a:rPr lang="en-US" sz="1600" dirty="0" smtClean="0"/>
                        <a:t>31%</a:t>
                      </a:r>
                      <a:endParaRPr lang="en-US" sz="1600" dirty="0"/>
                    </a:p>
                  </a:txBody>
                  <a:tcPr anchor="ctr" anchorCtr="1"/>
                </a:tc>
              </a:tr>
              <a:tr h="559277">
                <a:tc>
                  <a:txBody>
                    <a:bodyPr/>
                    <a:lstStyle/>
                    <a:p>
                      <a:pPr algn="ctr"/>
                      <a:r>
                        <a:rPr lang="en-US" sz="1600" b="1" dirty="0" smtClean="0"/>
                        <a:t>Wet Aggregates</a:t>
                      </a:r>
                      <a:endParaRPr lang="en-US" sz="1600" b="1" dirty="0"/>
                    </a:p>
                  </a:txBody>
                  <a:tcPr anchor="ctr" anchorCtr="1"/>
                </a:tc>
                <a:tc>
                  <a:txBody>
                    <a:bodyPr/>
                    <a:lstStyle/>
                    <a:p>
                      <a:pPr algn="ctr"/>
                      <a:r>
                        <a:rPr lang="en-US" sz="1600" dirty="0" smtClean="0"/>
                        <a:t>3%</a:t>
                      </a:r>
                      <a:endParaRPr lang="en-US" sz="1600" dirty="0"/>
                    </a:p>
                  </a:txBody>
                  <a:tcPr anchor="ctr" anchorCtr="1"/>
                </a:tc>
                <a:tc>
                  <a:txBody>
                    <a:bodyPr/>
                    <a:lstStyle/>
                    <a:p>
                      <a:pPr algn="ctr"/>
                      <a:r>
                        <a:rPr lang="en-US" sz="1600" dirty="0" smtClean="0"/>
                        <a:t>1%</a:t>
                      </a:r>
                      <a:endParaRPr lang="en-US" sz="1600" dirty="0"/>
                    </a:p>
                  </a:txBody>
                  <a:tcPr anchor="ctr" anchorCtr="1"/>
                </a:tc>
                <a:tc>
                  <a:txBody>
                    <a:bodyPr/>
                    <a:lstStyle/>
                    <a:p>
                      <a:pPr algn="ctr"/>
                      <a:r>
                        <a:rPr lang="en-US" sz="1600" dirty="0" smtClean="0"/>
                        <a:t>4%</a:t>
                      </a:r>
                      <a:endParaRPr lang="en-US" sz="1600" dirty="0"/>
                    </a:p>
                  </a:txBody>
                  <a:tcPr anchor="ctr" anchorCtr="1"/>
                </a:tc>
              </a:tr>
              <a:tr h="559277">
                <a:tc>
                  <a:txBody>
                    <a:bodyPr/>
                    <a:lstStyle/>
                    <a:p>
                      <a:pPr algn="ctr"/>
                      <a:r>
                        <a:rPr lang="en-US" sz="1600" b="1" dirty="0" smtClean="0"/>
                        <a:t>Dry Aggregates</a:t>
                      </a:r>
                      <a:endParaRPr lang="en-US" sz="1600" b="1" dirty="0"/>
                    </a:p>
                  </a:txBody>
                  <a:tcPr anchor="ctr" anchorCtr="1"/>
                </a:tc>
                <a:tc>
                  <a:txBody>
                    <a:bodyPr/>
                    <a:lstStyle/>
                    <a:p>
                      <a:pPr algn="ctr"/>
                      <a:r>
                        <a:rPr lang="en-US" sz="1600" dirty="0" smtClean="0"/>
                        <a:t>22%</a:t>
                      </a:r>
                      <a:endParaRPr lang="en-US" sz="1600" dirty="0"/>
                    </a:p>
                  </a:txBody>
                  <a:tcPr anchor="ctr" anchorCtr="1"/>
                </a:tc>
                <a:tc>
                  <a:txBody>
                    <a:bodyPr/>
                    <a:lstStyle/>
                    <a:p>
                      <a:pPr algn="ctr"/>
                      <a:r>
                        <a:rPr lang="en-US" sz="1600" dirty="0" smtClean="0"/>
                        <a:t>12%</a:t>
                      </a:r>
                      <a:endParaRPr lang="en-US" sz="1600" dirty="0"/>
                    </a:p>
                  </a:txBody>
                  <a:tcPr anchor="ctr" anchorCtr="1"/>
                </a:tc>
                <a:tc>
                  <a:txBody>
                    <a:bodyPr/>
                    <a:lstStyle/>
                    <a:p>
                      <a:pPr algn="ctr"/>
                      <a:r>
                        <a:rPr lang="en-US" sz="1600" dirty="0" smtClean="0"/>
                        <a:t>18%</a:t>
                      </a:r>
                      <a:endParaRPr lang="en-US" sz="1600" dirty="0"/>
                    </a:p>
                  </a:txBody>
                  <a:tcPr anchor="ctr" anchorCtr="1"/>
                </a:tc>
              </a:tr>
              <a:tr h="559277">
                <a:tc>
                  <a:txBody>
                    <a:bodyPr/>
                    <a:lstStyle/>
                    <a:p>
                      <a:pPr algn="ctr"/>
                      <a:r>
                        <a:rPr lang="en-US" sz="1600" b="1" dirty="0" smtClean="0"/>
                        <a:t>Small Ice Crystals</a:t>
                      </a:r>
                      <a:endParaRPr lang="en-US" sz="1600" b="1" dirty="0"/>
                    </a:p>
                  </a:txBody>
                  <a:tcPr anchor="ctr" anchorCtr="1"/>
                </a:tc>
                <a:tc>
                  <a:txBody>
                    <a:bodyPr/>
                    <a:lstStyle/>
                    <a:p>
                      <a:pPr algn="ctr"/>
                      <a:r>
                        <a:rPr lang="en-US" sz="1600" dirty="0" smtClean="0"/>
                        <a:t>12%</a:t>
                      </a:r>
                      <a:endParaRPr lang="en-US" sz="1600" dirty="0"/>
                    </a:p>
                  </a:txBody>
                  <a:tcPr anchor="ctr" anchorCtr="1"/>
                </a:tc>
                <a:tc>
                  <a:txBody>
                    <a:bodyPr/>
                    <a:lstStyle/>
                    <a:p>
                      <a:pPr algn="ctr"/>
                      <a:r>
                        <a:rPr lang="en-US" sz="1600" dirty="0" smtClean="0"/>
                        <a:t>26%</a:t>
                      </a:r>
                      <a:endParaRPr lang="en-US" sz="1600" dirty="0"/>
                    </a:p>
                  </a:txBody>
                  <a:tcPr anchor="ctr" anchorCtr="1"/>
                </a:tc>
                <a:tc>
                  <a:txBody>
                    <a:bodyPr/>
                    <a:lstStyle/>
                    <a:p>
                      <a:pPr algn="ctr"/>
                      <a:r>
                        <a:rPr lang="en-US" sz="1600" dirty="0" smtClean="0"/>
                        <a:t>18%</a:t>
                      </a:r>
                      <a:endParaRPr lang="en-US" sz="1600" dirty="0"/>
                    </a:p>
                  </a:txBody>
                  <a:tcPr anchor="ctr" anchorCtr="1"/>
                </a:tc>
              </a:tr>
              <a:tr h="559277">
                <a:tc>
                  <a:txBody>
                    <a:bodyPr/>
                    <a:lstStyle/>
                    <a:p>
                      <a:pPr algn="ctr"/>
                      <a:r>
                        <a:rPr lang="en-US" sz="1600" b="1" dirty="0" smtClean="0"/>
                        <a:t>Horizontally</a:t>
                      </a:r>
                      <a:r>
                        <a:rPr lang="en-US" sz="1600" b="1" baseline="0" dirty="0" smtClean="0"/>
                        <a:t>-Oriented Ice Crystals</a:t>
                      </a:r>
                      <a:endParaRPr lang="en-US" sz="1600" b="1" dirty="0"/>
                    </a:p>
                  </a:txBody>
                  <a:tcPr anchor="ctr" anchorCtr="1"/>
                </a:tc>
                <a:tc>
                  <a:txBody>
                    <a:bodyPr/>
                    <a:lstStyle/>
                    <a:p>
                      <a:pPr algn="ctr"/>
                      <a:r>
                        <a:rPr lang="en-US" sz="1600" dirty="0" smtClean="0"/>
                        <a:t>-</a:t>
                      </a:r>
                      <a:endParaRPr lang="en-US" sz="1600" dirty="0"/>
                    </a:p>
                  </a:txBody>
                  <a:tcPr anchor="ctr" anchorCtr="1"/>
                </a:tc>
                <a:tc>
                  <a:txBody>
                    <a:bodyPr/>
                    <a:lstStyle/>
                    <a:p>
                      <a:pPr algn="ctr"/>
                      <a:r>
                        <a:rPr lang="en-US" sz="1600" dirty="0" smtClean="0"/>
                        <a:t>2%</a:t>
                      </a:r>
                      <a:endParaRPr lang="en-US" sz="1600" dirty="0"/>
                    </a:p>
                  </a:txBody>
                  <a:tcPr anchor="ctr" anchorCtr="1"/>
                </a:tc>
                <a:tc>
                  <a:txBody>
                    <a:bodyPr/>
                    <a:lstStyle/>
                    <a:p>
                      <a:pPr algn="ctr"/>
                      <a:r>
                        <a:rPr lang="en-US" sz="1600" dirty="0" smtClean="0"/>
                        <a:t>2%</a:t>
                      </a:r>
                      <a:endParaRPr lang="en-US" sz="1600" dirty="0"/>
                    </a:p>
                  </a:txBody>
                  <a:tcPr anchor="ctr" anchorCtr="1"/>
                </a:tc>
              </a:tr>
            </a:tbl>
          </a:graphicData>
        </a:graphic>
      </p:graphicFrame>
    </p:spTree>
    <p:extLst>
      <p:ext uri="{BB962C8B-B14F-4D97-AF65-F5344CB8AC3E}">
        <p14:creationId xmlns:p14="http://schemas.microsoft.com/office/powerpoint/2010/main" val="915807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14400"/>
            <a:ext cx="8839200" cy="5715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0"/>
            <a:ext cx="9144000" cy="990600"/>
          </a:xfrm>
        </p:spPr>
        <p:txBody>
          <a:bodyPr>
            <a:noAutofit/>
          </a:bodyPr>
          <a:lstStyle/>
          <a:p>
            <a:r>
              <a:rPr lang="en-US" sz="3200" b="1" dirty="0" smtClean="0">
                <a:solidFill>
                  <a:srgbClr val="FDE9B4"/>
                </a:solidFill>
              </a:rPr>
              <a:t>Distribution of Convective Polarimetric Variables</a:t>
            </a:r>
            <a:endParaRPr lang="en-US" sz="3200" b="1" dirty="0">
              <a:solidFill>
                <a:srgbClr val="FDE9B4"/>
              </a:solidFill>
            </a:endParaRPr>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l="10008" t="5990" r="52239" b="52163"/>
          <a:stretch/>
        </p:blipFill>
        <p:spPr>
          <a:xfrm>
            <a:off x="152400" y="914400"/>
            <a:ext cx="4349667" cy="5562600"/>
          </a:xfrm>
          <a:prstGeom prst="rect">
            <a:avLst/>
          </a:prstGeom>
        </p:spPr>
      </p:pic>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l="10008" t="49236" r="52239" b="7745"/>
          <a:stretch/>
        </p:blipFill>
        <p:spPr>
          <a:xfrm>
            <a:off x="4724400" y="1066800"/>
            <a:ext cx="4231093" cy="5562600"/>
          </a:xfrm>
          <a:prstGeom prst="rect">
            <a:avLst/>
          </a:prstGeom>
        </p:spPr>
      </p:pic>
      <p:sp>
        <p:nvSpPr>
          <p:cNvPr id="20" name="TextBox 19"/>
          <p:cNvSpPr txBox="1"/>
          <p:nvPr/>
        </p:nvSpPr>
        <p:spPr>
          <a:xfrm>
            <a:off x="221671" y="914400"/>
            <a:ext cx="4274130" cy="307777"/>
          </a:xfrm>
          <a:prstGeom prst="rect">
            <a:avLst/>
          </a:prstGeom>
          <a:solidFill>
            <a:schemeClr val="bg1"/>
          </a:solidFill>
          <a:ln>
            <a:noFill/>
          </a:ln>
        </p:spPr>
        <p:txBody>
          <a:bodyPr wrap="square" rtlCol="0">
            <a:spAutoFit/>
          </a:bodyPr>
          <a:lstStyle/>
          <a:p>
            <a:pPr algn="ctr"/>
            <a:r>
              <a:rPr lang="en-US" sz="1400" dirty="0" smtClean="0"/>
              <a:t>Reflectivity</a:t>
            </a:r>
            <a:endParaRPr lang="en-US" sz="1400" dirty="0"/>
          </a:p>
        </p:txBody>
      </p:sp>
      <p:sp>
        <p:nvSpPr>
          <p:cNvPr id="21" name="TextBox 20"/>
          <p:cNvSpPr txBox="1"/>
          <p:nvPr/>
        </p:nvSpPr>
        <p:spPr>
          <a:xfrm>
            <a:off x="152400" y="2892623"/>
            <a:ext cx="4274130" cy="307777"/>
          </a:xfrm>
          <a:prstGeom prst="rect">
            <a:avLst/>
          </a:prstGeom>
          <a:solidFill>
            <a:schemeClr val="bg1"/>
          </a:solidFill>
          <a:ln>
            <a:noFill/>
          </a:ln>
        </p:spPr>
        <p:txBody>
          <a:bodyPr wrap="square" rtlCol="0">
            <a:spAutoFit/>
          </a:bodyPr>
          <a:lstStyle/>
          <a:p>
            <a:pPr algn="ctr"/>
            <a:r>
              <a:rPr lang="en-US" sz="1400" dirty="0" smtClean="0"/>
              <a:t>Differential Reflectivity</a:t>
            </a:r>
            <a:endParaRPr lang="en-US" sz="1400" dirty="0"/>
          </a:p>
        </p:txBody>
      </p:sp>
      <p:sp>
        <p:nvSpPr>
          <p:cNvPr id="22" name="TextBox 21"/>
          <p:cNvSpPr txBox="1"/>
          <p:nvPr/>
        </p:nvSpPr>
        <p:spPr>
          <a:xfrm>
            <a:off x="221670" y="4721423"/>
            <a:ext cx="4274130" cy="307777"/>
          </a:xfrm>
          <a:prstGeom prst="rect">
            <a:avLst/>
          </a:prstGeom>
          <a:solidFill>
            <a:schemeClr val="bg1"/>
          </a:solidFill>
          <a:ln>
            <a:noFill/>
          </a:ln>
        </p:spPr>
        <p:txBody>
          <a:bodyPr wrap="square" rtlCol="0">
            <a:spAutoFit/>
          </a:bodyPr>
          <a:lstStyle/>
          <a:p>
            <a:pPr algn="ctr"/>
            <a:r>
              <a:rPr lang="en-US" sz="1400" dirty="0" smtClean="0"/>
              <a:t>Temperature</a:t>
            </a:r>
            <a:endParaRPr lang="en-US" sz="1400" dirty="0"/>
          </a:p>
        </p:txBody>
      </p:sp>
      <p:sp>
        <p:nvSpPr>
          <p:cNvPr id="23" name="TextBox 22"/>
          <p:cNvSpPr txBox="1"/>
          <p:nvPr/>
        </p:nvSpPr>
        <p:spPr>
          <a:xfrm>
            <a:off x="4724400" y="1066801"/>
            <a:ext cx="4191000" cy="304800"/>
          </a:xfrm>
          <a:prstGeom prst="rect">
            <a:avLst/>
          </a:prstGeom>
          <a:solidFill>
            <a:schemeClr val="bg1"/>
          </a:solidFill>
          <a:ln>
            <a:noFill/>
          </a:ln>
        </p:spPr>
        <p:txBody>
          <a:bodyPr wrap="square" rtlCol="0">
            <a:spAutoFit/>
          </a:bodyPr>
          <a:lstStyle/>
          <a:p>
            <a:pPr algn="ctr"/>
            <a:r>
              <a:rPr lang="en-US" sz="1400" dirty="0" smtClean="0"/>
              <a:t> Linear Differential Reflectivity</a:t>
            </a:r>
            <a:endParaRPr lang="en-US" sz="1400" dirty="0"/>
          </a:p>
        </p:txBody>
      </p:sp>
      <p:sp>
        <p:nvSpPr>
          <p:cNvPr id="24" name="TextBox 23"/>
          <p:cNvSpPr txBox="1"/>
          <p:nvPr/>
        </p:nvSpPr>
        <p:spPr>
          <a:xfrm>
            <a:off x="4793670" y="2743200"/>
            <a:ext cx="4121730" cy="307777"/>
          </a:xfrm>
          <a:prstGeom prst="rect">
            <a:avLst/>
          </a:prstGeom>
          <a:solidFill>
            <a:schemeClr val="bg1"/>
          </a:solidFill>
          <a:ln>
            <a:noFill/>
          </a:ln>
        </p:spPr>
        <p:txBody>
          <a:bodyPr wrap="square" rtlCol="0">
            <a:spAutoFit/>
          </a:bodyPr>
          <a:lstStyle/>
          <a:p>
            <a:pPr algn="ctr"/>
            <a:r>
              <a:rPr lang="en-US" sz="1400" dirty="0" smtClean="0"/>
              <a:t>Correlation Coefficient</a:t>
            </a:r>
            <a:endParaRPr lang="en-US" sz="1400" dirty="0"/>
          </a:p>
        </p:txBody>
      </p:sp>
      <p:sp>
        <p:nvSpPr>
          <p:cNvPr id="25" name="TextBox 24"/>
          <p:cNvSpPr txBox="1"/>
          <p:nvPr/>
        </p:nvSpPr>
        <p:spPr>
          <a:xfrm>
            <a:off x="152400" y="2968823"/>
            <a:ext cx="4274130" cy="307777"/>
          </a:xfrm>
          <a:prstGeom prst="rect">
            <a:avLst/>
          </a:prstGeom>
          <a:solidFill>
            <a:schemeClr val="bg1"/>
          </a:solidFill>
          <a:ln>
            <a:noFill/>
          </a:ln>
        </p:spPr>
        <p:txBody>
          <a:bodyPr wrap="square" rtlCol="0">
            <a:spAutoFit/>
          </a:bodyPr>
          <a:lstStyle/>
          <a:p>
            <a:pPr algn="ctr"/>
            <a:r>
              <a:rPr lang="en-US" sz="1400" dirty="0" smtClean="0"/>
              <a:t>Differential Reflectivity</a:t>
            </a:r>
            <a:endParaRPr lang="en-US" sz="1400" dirty="0"/>
          </a:p>
        </p:txBody>
      </p:sp>
      <p:sp>
        <p:nvSpPr>
          <p:cNvPr id="26" name="TextBox 25"/>
          <p:cNvSpPr txBox="1"/>
          <p:nvPr/>
        </p:nvSpPr>
        <p:spPr>
          <a:xfrm>
            <a:off x="4724400" y="4572000"/>
            <a:ext cx="4191000" cy="307777"/>
          </a:xfrm>
          <a:prstGeom prst="rect">
            <a:avLst/>
          </a:prstGeom>
          <a:solidFill>
            <a:schemeClr val="bg1"/>
          </a:solidFill>
          <a:ln>
            <a:noFill/>
          </a:ln>
        </p:spPr>
        <p:txBody>
          <a:bodyPr wrap="square" rtlCol="0">
            <a:spAutoFit/>
          </a:bodyPr>
          <a:lstStyle/>
          <a:p>
            <a:pPr algn="ctr"/>
            <a:r>
              <a:rPr lang="en-US" sz="1400" dirty="0"/>
              <a:t>S</a:t>
            </a:r>
            <a:r>
              <a:rPr lang="en-US" sz="1400" dirty="0" smtClean="0"/>
              <a:t>pecific Differential Phase</a:t>
            </a:r>
            <a:endParaRPr lang="en-US" sz="1400" dirty="0"/>
          </a:p>
        </p:txBody>
      </p:sp>
      <p:sp>
        <p:nvSpPr>
          <p:cNvPr id="27" name="TextBox 26"/>
          <p:cNvSpPr txBox="1"/>
          <p:nvPr/>
        </p:nvSpPr>
        <p:spPr>
          <a:xfrm>
            <a:off x="228600" y="2514600"/>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8" name="TextBox 27"/>
          <p:cNvSpPr txBox="1"/>
          <p:nvPr/>
        </p:nvSpPr>
        <p:spPr>
          <a:xfrm>
            <a:off x="228600" y="4340423"/>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9" name="TextBox 28"/>
          <p:cNvSpPr txBox="1"/>
          <p:nvPr/>
        </p:nvSpPr>
        <p:spPr>
          <a:xfrm>
            <a:off x="221670" y="6248400"/>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0" name="TextBox 29"/>
          <p:cNvSpPr txBox="1"/>
          <p:nvPr/>
        </p:nvSpPr>
        <p:spPr>
          <a:xfrm>
            <a:off x="4745692" y="2480733"/>
            <a:ext cx="41979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1" name="TextBox 30"/>
          <p:cNvSpPr txBox="1"/>
          <p:nvPr/>
        </p:nvSpPr>
        <p:spPr>
          <a:xfrm>
            <a:off x="4793670" y="4267200"/>
            <a:ext cx="41217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2" name="TextBox 31"/>
          <p:cNvSpPr txBox="1"/>
          <p:nvPr/>
        </p:nvSpPr>
        <p:spPr>
          <a:xfrm>
            <a:off x="4800600" y="6248400"/>
            <a:ext cx="4114800" cy="304800"/>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Tree>
    <p:extLst>
      <p:ext uri="{BB962C8B-B14F-4D97-AF65-F5344CB8AC3E}">
        <p14:creationId xmlns:p14="http://schemas.microsoft.com/office/powerpoint/2010/main" val="1688821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990600"/>
          </a:xfrm>
        </p:spPr>
        <p:txBody>
          <a:bodyPr>
            <a:noAutofit/>
          </a:bodyPr>
          <a:lstStyle/>
          <a:p>
            <a:r>
              <a:rPr lang="en-US" sz="3200" b="1" dirty="0" smtClean="0">
                <a:solidFill>
                  <a:srgbClr val="FDE9B4"/>
                </a:solidFill>
              </a:rPr>
              <a:t>Distribution of Mid-Level Polarimetric Variables</a:t>
            </a:r>
            <a:endParaRPr lang="en-US" sz="3200" b="1" dirty="0">
              <a:solidFill>
                <a:srgbClr val="FDE9B4"/>
              </a:solidFill>
            </a:endParaRPr>
          </a:p>
        </p:txBody>
      </p:sp>
      <p:sp>
        <p:nvSpPr>
          <p:cNvPr id="18" name="Rectangle 17"/>
          <p:cNvSpPr/>
          <p:nvPr/>
        </p:nvSpPr>
        <p:spPr>
          <a:xfrm>
            <a:off x="152400" y="914400"/>
            <a:ext cx="8839200" cy="5715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l="10184" t="5990" r="52064" b="52250"/>
          <a:stretch/>
        </p:blipFill>
        <p:spPr>
          <a:xfrm>
            <a:off x="152400" y="990600"/>
            <a:ext cx="4343400" cy="5486400"/>
          </a:xfrm>
          <a:prstGeom prst="rect">
            <a:avLst/>
          </a:prstGeom>
        </p:spPr>
      </p:pic>
      <p:pic>
        <p:nvPicPr>
          <p:cNvPr id="32" name="Picture 31"/>
          <p:cNvPicPr>
            <a:picLocks noChangeAspect="1"/>
          </p:cNvPicPr>
          <p:nvPr/>
        </p:nvPicPr>
        <p:blipFill rotWithShape="1">
          <a:blip r:embed="rId3" cstate="screen">
            <a:extLst>
              <a:ext uri="{28A0092B-C50C-407E-A947-70E740481C1C}">
                <a14:useLocalDpi xmlns:a14="http://schemas.microsoft.com/office/drawing/2010/main"/>
              </a:ext>
            </a:extLst>
          </a:blip>
          <a:srcRect l="10184" t="48357" r="53082" b="8095"/>
          <a:stretch/>
        </p:blipFill>
        <p:spPr>
          <a:xfrm>
            <a:off x="4572000" y="1143000"/>
            <a:ext cx="4368800" cy="5486400"/>
          </a:xfrm>
          <a:prstGeom prst="rect">
            <a:avLst/>
          </a:prstGeom>
        </p:spPr>
      </p:pic>
      <p:sp>
        <p:nvSpPr>
          <p:cNvPr id="19" name="TextBox 18"/>
          <p:cNvSpPr txBox="1"/>
          <p:nvPr/>
        </p:nvSpPr>
        <p:spPr>
          <a:xfrm>
            <a:off x="221671" y="987623"/>
            <a:ext cx="4274130" cy="307777"/>
          </a:xfrm>
          <a:prstGeom prst="rect">
            <a:avLst/>
          </a:prstGeom>
          <a:solidFill>
            <a:schemeClr val="bg1"/>
          </a:solidFill>
          <a:ln>
            <a:noFill/>
          </a:ln>
        </p:spPr>
        <p:txBody>
          <a:bodyPr wrap="square" rtlCol="0">
            <a:spAutoFit/>
          </a:bodyPr>
          <a:lstStyle/>
          <a:p>
            <a:pPr algn="ctr"/>
            <a:r>
              <a:rPr lang="en-US" sz="1400" dirty="0" smtClean="0"/>
              <a:t>Reflectivity</a:t>
            </a:r>
            <a:endParaRPr lang="en-US" sz="1400" dirty="0"/>
          </a:p>
        </p:txBody>
      </p:sp>
      <p:sp>
        <p:nvSpPr>
          <p:cNvPr id="20" name="TextBox 19"/>
          <p:cNvSpPr txBox="1"/>
          <p:nvPr/>
        </p:nvSpPr>
        <p:spPr>
          <a:xfrm>
            <a:off x="221670" y="4721423"/>
            <a:ext cx="4274130" cy="307777"/>
          </a:xfrm>
          <a:prstGeom prst="rect">
            <a:avLst/>
          </a:prstGeom>
          <a:solidFill>
            <a:schemeClr val="bg1"/>
          </a:solidFill>
          <a:ln>
            <a:noFill/>
          </a:ln>
        </p:spPr>
        <p:txBody>
          <a:bodyPr wrap="square" rtlCol="0">
            <a:spAutoFit/>
          </a:bodyPr>
          <a:lstStyle/>
          <a:p>
            <a:pPr algn="ctr"/>
            <a:r>
              <a:rPr lang="en-US" sz="1400" dirty="0" smtClean="0"/>
              <a:t>Temperature</a:t>
            </a:r>
            <a:endParaRPr lang="en-US" sz="1400" dirty="0"/>
          </a:p>
        </p:txBody>
      </p:sp>
      <p:sp>
        <p:nvSpPr>
          <p:cNvPr id="21" name="TextBox 20"/>
          <p:cNvSpPr txBox="1"/>
          <p:nvPr/>
        </p:nvSpPr>
        <p:spPr>
          <a:xfrm>
            <a:off x="4724400" y="1066801"/>
            <a:ext cx="4191000" cy="304800"/>
          </a:xfrm>
          <a:prstGeom prst="rect">
            <a:avLst/>
          </a:prstGeom>
          <a:solidFill>
            <a:schemeClr val="bg1"/>
          </a:solidFill>
          <a:ln>
            <a:noFill/>
          </a:ln>
        </p:spPr>
        <p:txBody>
          <a:bodyPr wrap="square" rtlCol="0">
            <a:spAutoFit/>
          </a:bodyPr>
          <a:lstStyle/>
          <a:p>
            <a:pPr algn="ctr"/>
            <a:r>
              <a:rPr lang="en-US" sz="1400" dirty="0" smtClean="0"/>
              <a:t> Linear Differential Reflectivity</a:t>
            </a:r>
            <a:endParaRPr lang="en-US" sz="1400" dirty="0"/>
          </a:p>
        </p:txBody>
      </p:sp>
      <p:sp>
        <p:nvSpPr>
          <p:cNvPr id="22" name="TextBox 21"/>
          <p:cNvSpPr txBox="1"/>
          <p:nvPr/>
        </p:nvSpPr>
        <p:spPr>
          <a:xfrm>
            <a:off x="4793670" y="2895600"/>
            <a:ext cx="4121730" cy="307777"/>
          </a:xfrm>
          <a:prstGeom prst="rect">
            <a:avLst/>
          </a:prstGeom>
          <a:solidFill>
            <a:schemeClr val="bg1"/>
          </a:solidFill>
          <a:ln>
            <a:noFill/>
          </a:ln>
        </p:spPr>
        <p:txBody>
          <a:bodyPr wrap="square" rtlCol="0">
            <a:spAutoFit/>
          </a:bodyPr>
          <a:lstStyle/>
          <a:p>
            <a:pPr algn="ctr"/>
            <a:r>
              <a:rPr lang="en-US" sz="1400" dirty="0" smtClean="0"/>
              <a:t>Correlation Coefficient</a:t>
            </a:r>
            <a:endParaRPr lang="en-US" sz="1400" dirty="0"/>
          </a:p>
        </p:txBody>
      </p:sp>
      <p:sp>
        <p:nvSpPr>
          <p:cNvPr id="23" name="TextBox 22"/>
          <p:cNvSpPr txBox="1"/>
          <p:nvPr/>
        </p:nvSpPr>
        <p:spPr>
          <a:xfrm>
            <a:off x="152400" y="2968823"/>
            <a:ext cx="4274130" cy="307777"/>
          </a:xfrm>
          <a:prstGeom prst="rect">
            <a:avLst/>
          </a:prstGeom>
          <a:solidFill>
            <a:schemeClr val="bg1"/>
          </a:solidFill>
          <a:ln>
            <a:noFill/>
          </a:ln>
        </p:spPr>
        <p:txBody>
          <a:bodyPr wrap="square" rtlCol="0">
            <a:spAutoFit/>
          </a:bodyPr>
          <a:lstStyle/>
          <a:p>
            <a:pPr algn="ctr"/>
            <a:r>
              <a:rPr lang="en-US" sz="1400" dirty="0" smtClean="0"/>
              <a:t>Differential Reflectivity</a:t>
            </a:r>
            <a:endParaRPr lang="en-US" sz="1400" dirty="0"/>
          </a:p>
        </p:txBody>
      </p:sp>
      <p:sp>
        <p:nvSpPr>
          <p:cNvPr id="24" name="TextBox 23"/>
          <p:cNvSpPr txBox="1"/>
          <p:nvPr/>
        </p:nvSpPr>
        <p:spPr>
          <a:xfrm>
            <a:off x="4724400" y="4721423"/>
            <a:ext cx="4191000" cy="307777"/>
          </a:xfrm>
          <a:prstGeom prst="rect">
            <a:avLst/>
          </a:prstGeom>
          <a:solidFill>
            <a:schemeClr val="bg1"/>
          </a:solidFill>
          <a:ln>
            <a:noFill/>
          </a:ln>
        </p:spPr>
        <p:txBody>
          <a:bodyPr wrap="square" rtlCol="0">
            <a:spAutoFit/>
          </a:bodyPr>
          <a:lstStyle/>
          <a:p>
            <a:pPr algn="ctr"/>
            <a:r>
              <a:rPr lang="en-US" sz="1400" dirty="0"/>
              <a:t>S</a:t>
            </a:r>
            <a:r>
              <a:rPr lang="en-US" sz="1400" dirty="0" smtClean="0"/>
              <a:t>pecific Differential Phase</a:t>
            </a:r>
            <a:endParaRPr lang="en-US" sz="1400" dirty="0"/>
          </a:p>
        </p:txBody>
      </p:sp>
      <p:sp>
        <p:nvSpPr>
          <p:cNvPr id="25" name="TextBox 24"/>
          <p:cNvSpPr txBox="1"/>
          <p:nvPr/>
        </p:nvSpPr>
        <p:spPr>
          <a:xfrm>
            <a:off x="228600" y="2587823"/>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6" name="TextBox 25"/>
          <p:cNvSpPr txBox="1"/>
          <p:nvPr/>
        </p:nvSpPr>
        <p:spPr>
          <a:xfrm>
            <a:off x="228600" y="4340423"/>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7" name="TextBox 26"/>
          <p:cNvSpPr txBox="1"/>
          <p:nvPr/>
        </p:nvSpPr>
        <p:spPr>
          <a:xfrm>
            <a:off x="221670" y="6248400"/>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8" name="TextBox 27"/>
          <p:cNvSpPr txBox="1"/>
          <p:nvPr/>
        </p:nvSpPr>
        <p:spPr>
          <a:xfrm>
            <a:off x="4717470" y="2604911"/>
            <a:ext cx="41979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9" name="TextBox 28"/>
          <p:cNvSpPr txBox="1"/>
          <p:nvPr/>
        </p:nvSpPr>
        <p:spPr>
          <a:xfrm>
            <a:off x="4717470" y="4416623"/>
            <a:ext cx="41217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0" name="TextBox 29"/>
          <p:cNvSpPr txBox="1"/>
          <p:nvPr/>
        </p:nvSpPr>
        <p:spPr>
          <a:xfrm>
            <a:off x="4724400" y="6248400"/>
            <a:ext cx="4114800" cy="304800"/>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Tree>
    <p:extLst>
      <p:ext uri="{BB962C8B-B14F-4D97-AF65-F5344CB8AC3E}">
        <p14:creationId xmlns:p14="http://schemas.microsoft.com/office/powerpoint/2010/main" val="121266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3429000" cy="914400"/>
          </a:xfrm>
        </p:spPr>
        <p:txBody>
          <a:bodyPr>
            <a:noAutofit/>
          </a:bodyPr>
          <a:lstStyle/>
          <a:p>
            <a:r>
              <a:rPr lang="en-US" b="1" dirty="0" smtClean="0">
                <a:solidFill>
                  <a:srgbClr val="FDE9B4"/>
                </a:solidFill>
              </a:rPr>
              <a:t>Confidence </a:t>
            </a:r>
            <a:br>
              <a:rPr lang="en-US" b="1" dirty="0" smtClean="0">
                <a:solidFill>
                  <a:srgbClr val="FDE9B4"/>
                </a:solidFill>
              </a:rPr>
            </a:br>
            <a:r>
              <a:rPr lang="en-US" b="1" dirty="0" smtClean="0">
                <a:solidFill>
                  <a:srgbClr val="FDE9B4"/>
                </a:solidFill>
              </a:rPr>
              <a:t>of PID</a:t>
            </a:r>
            <a:endParaRPr lang="en-US" b="1" dirty="0">
              <a:solidFill>
                <a:srgbClr val="FDE9B4"/>
              </a:solidFill>
            </a:endParaRPr>
          </a:p>
        </p:txBody>
      </p:sp>
      <p:sp>
        <p:nvSpPr>
          <p:cNvPr id="13" name="TextBox 12"/>
          <p:cNvSpPr txBox="1"/>
          <p:nvPr/>
        </p:nvSpPr>
        <p:spPr>
          <a:xfrm>
            <a:off x="152400" y="1754862"/>
            <a:ext cx="3352800" cy="4493538"/>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PID interest value</a:t>
            </a:r>
          </a:p>
          <a:p>
            <a:pPr marL="742950" lvl="1" indent="-285750">
              <a:buFont typeface="Arial" pitchFamily="34" charset="0"/>
              <a:buChar char="•"/>
            </a:pPr>
            <a:r>
              <a:rPr lang="en-US" sz="2200" dirty="0" smtClean="0">
                <a:solidFill>
                  <a:srgbClr val="D9D9D9"/>
                </a:solidFill>
              </a:rPr>
              <a:t>Likelihood of particle type</a:t>
            </a:r>
          </a:p>
          <a:p>
            <a:pPr marL="742950" lvl="1" indent="-285750">
              <a:buFont typeface="Arial" pitchFamily="34" charset="0"/>
              <a:buChar char="•"/>
            </a:pPr>
            <a:r>
              <a:rPr lang="en-US" sz="2200" dirty="0" smtClean="0">
                <a:solidFill>
                  <a:srgbClr val="D9D9D9"/>
                </a:solidFill>
              </a:rPr>
              <a:t>Highest interest value chosen</a:t>
            </a:r>
          </a:p>
          <a:p>
            <a:pPr marL="742950" lvl="1" indent="-285750">
              <a:buFont typeface="Arial" pitchFamily="34" charset="0"/>
              <a:buChar char="•"/>
            </a:pPr>
            <a:endParaRPr lang="en-US" sz="2200" dirty="0">
              <a:solidFill>
                <a:srgbClr val="D9D9D9"/>
              </a:solidFill>
            </a:endParaRPr>
          </a:p>
          <a:p>
            <a:pPr marL="285750" indent="-285750">
              <a:buFont typeface="Arial" pitchFamily="34" charset="0"/>
              <a:buChar char="•"/>
            </a:pPr>
            <a:r>
              <a:rPr lang="en-US" sz="2200" dirty="0" smtClean="0">
                <a:solidFill>
                  <a:srgbClr val="D9D9D9"/>
                </a:solidFill>
              </a:rPr>
              <a:t>PID confidence</a:t>
            </a:r>
          </a:p>
          <a:p>
            <a:pPr marL="742950" lvl="1" indent="-285750">
              <a:buFont typeface="Arial" pitchFamily="34" charset="0"/>
              <a:buChar char="•"/>
            </a:pPr>
            <a:r>
              <a:rPr lang="en-US" sz="2200" dirty="0" smtClean="0">
                <a:solidFill>
                  <a:srgbClr val="D9D9D9"/>
                </a:solidFill>
              </a:rPr>
              <a:t>Difference of 1</a:t>
            </a:r>
            <a:r>
              <a:rPr lang="en-US" sz="2200" baseline="30000" dirty="0" smtClean="0">
                <a:solidFill>
                  <a:srgbClr val="D9D9D9"/>
                </a:solidFill>
              </a:rPr>
              <a:t>st</a:t>
            </a:r>
            <a:r>
              <a:rPr lang="en-US" sz="2200" dirty="0" smtClean="0">
                <a:solidFill>
                  <a:srgbClr val="D9D9D9"/>
                </a:solidFill>
              </a:rPr>
              <a:t> and 2</a:t>
            </a:r>
            <a:r>
              <a:rPr lang="en-US" sz="2200" baseline="30000" dirty="0" smtClean="0">
                <a:solidFill>
                  <a:srgbClr val="D9D9D9"/>
                </a:solidFill>
              </a:rPr>
              <a:t>nd</a:t>
            </a:r>
            <a:r>
              <a:rPr lang="en-US" sz="2200" dirty="0" smtClean="0">
                <a:solidFill>
                  <a:srgbClr val="D9D9D9"/>
                </a:solidFill>
              </a:rPr>
              <a:t> largest interest values </a:t>
            </a:r>
          </a:p>
          <a:p>
            <a:pPr marL="742950" lvl="1" indent="-285750">
              <a:buFont typeface="Arial" pitchFamily="34" charset="0"/>
              <a:buChar char="•"/>
            </a:pPr>
            <a:r>
              <a:rPr lang="en-US" sz="2200" dirty="0" smtClean="0">
                <a:solidFill>
                  <a:srgbClr val="D9D9D9"/>
                </a:solidFill>
              </a:rPr>
              <a:t>Larger difference = more confidence</a:t>
            </a:r>
          </a:p>
          <a:p>
            <a:pPr marL="742950" lvl="1" indent="-285750">
              <a:buFont typeface="Arial" pitchFamily="34" charset="0"/>
              <a:buChar char="•"/>
            </a:pPr>
            <a:endParaRPr lang="en-US" sz="2200" dirty="0">
              <a:solidFill>
                <a:srgbClr val="D9D9D9"/>
              </a:solidFill>
            </a:endParaRPr>
          </a:p>
        </p:txBody>
      </p:sp>
      <p:sp>
        <p:nvSpPr>
          <p:cNvPr id="3" name="Rectangle 2"/>
          <p:cNvSpPr/>
          <p:nvPr/>
        </p:nvSpPr>
        <p:spPr>
          <a:xfrm>
            <a:off x="3657600" y="152400"/>
            <a:ext cx="5257800" cy="6507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156401" y="240268"/>
            <a:ext cx="2005567" cy="369332"/>
          </a:xfrm>
          <a:prstGeom prst="rect">
            <a:avLst/>
          </a:prstGeom>
          <a:noFill/>
        </p:spPr>
        <p:txBody>
          <a:bodyPr wrap="square" rtlCol="0">
            <a:spAutoFit/>
          </a:bodyPr>
          <a:lstStyle/>
          <a:p>
            <a:pPr algn="ctr"/>
            <a:r>
              <a:rPr lang="en-US" dirty="0" smtClean="0">
                <a:ln w="0"/>
                <a:effectLst>
                  <a:outerShdw blurRad="38100" dist="19050" dir="2700000" algn="tl" rotWithShape="0">
                    <a:schemeClr val="dk1">
                      <a:alpha val="40000"/>
                    </a:schemeClr>
                  </a:outerShdw>
                </a:effectLst>
              </a:rPr>
              <a:t>Convective Updraft</a:t>
            </a:r>
            <a:endParaRPr lang="en-US" dirty="0">
              <a:solidFill>
                <a:srgbClr val="D9D9D9"/>
              </a:solidFill>
            </a:endParaRPr>
          </a:p>
        </p:txBody>
      </p:sp>
      <p:sp>
        <p:nvSpPr>
          <p:cNvPr id="14" name="TextBox 13"/>
          <p:cNvSpPr txBox="1"/>
          <p:nvPr/>
        </p:nvSpPr>
        <p:spPr>
          <a:xfrm>
            <a:off x="6676769" y="87868"/>
            <a:ext cx="2032642" cy="646331"/>
          </a:xfrm>
          <a:prstGeom prst="rect">
            <a:avLst/>
          </a:prstGeom>
          <a:noFill/>
        </p:spPr>
        <p:txBody>
          <a:bodyPr wrap="square" rtlCol="0">
            <a:spAutoFit/>
          </a:bodyPr>
          <a:lstStyle/>
          <a:p>
            <a:pPr algn="ctr"/>
            <a:r>
              <a:rPr lang="en-US" dirty="0" smtClean="0">
                <a:ln w="0"/>
                <a:effectLst>
                  <a:outerShdw blurRad="38100" dist="19050" dir="2700000" algn="tl" rotWithShape="0">
                    <a:schemeClr val="dk1">
                      <a:alpha val="40000"/>
                    </a:schemeClr>
                  </a:outerShdw>
                </a:effectLst>
              </a:rPr>
              <a:t>Mid-Level Inflow with Leading Line</a:t>
            </a:r>
            <a:endParaRPr lang="en-US" dirty="0">
              <a:ln w="0"/>
              <a:effectLst>
                <a:outerShdw blurRad="38100" dist="19050" dir="2700000" algn="tl" rotWithShape="0">
                  <a:schemeClr val="dk1">
                    <a:alpha val="40000"/>
                  </a:schemeClr>
                </a:outerShdw>
              </a:effectLst>
            </a:endParaRP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l="38260" t="4860" r="44911" b="6824"/>
          <a:stretch/>
        </p:blipFill>
        <p:spPr>
          <a:xfrm>
            <a:off x="4038600" y="838201"/>
            <a:ext cx="2286000" cy="5714999"/>
          </a:xfrm>
          <a:prstGeom prst="rect">
            <a:avLst/>
          </a:prstGeom>
        </p:spPr>
      </p:pic>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l="38682" t="5091" r="44780" b="6762"/>
          <a:stretch/>
        </p:blipFill>
        <p:spPr>
          <a:xfrm>
            <a:off x="6553200" y="838201"/>
            <a:ext cx="2217479" cy="5714999"/>
          </a:xfrm>
          <a:prstGeom prst="rect">
            <a:avLst/>
          </a:prstGeom>
        </p:spPr>
      </p:pic>
    </p:spTree>
    <p:extLst>
      <p:ext uri="{BB962C8B-B14F-4D97-AF65-F5344CB8AC3E}">
        <p14:creationId xmlns:p14="http://schemas.microsoft.com/office/powerpoint/2010/main" val="2645579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242"/>
            <a:ext cx="9144000" cy="1143000"/>
          </a:xfrm>
        </p:spPr>
        <p:txBody>
          <a:bodyPr>
            <a:normAutofit/>
          </a:bodyPr>
          <a:lstStyle/>
          <a:p>
            <a:r>
              <a:rPr lang="en-US" sz="5400" b="1" dirty="0" smtClean="0">
                <a:solidFill>
                  <a:srgbClr val="FDE9B4"/>
                </a:solidFill>
              </a:rPr>
              <a:t>Objective</a:t>
            </a:r>
            <a:endParaRPr lang="en-US" sz="5400" b="1" dirty="0">
              <a:solidFill>
                <a:srgbClr val="FDE9B4"/>
              </a:solidFill>
            </a:endParaRPr>
          </a:p>
        </p:txBody>
      </p:sp>
      <p:sp>
        <p:nvSpPr>
          <p:cNvPr id="3" name="TextBox 2"/>
          <p:cNvSpPr txBox="1"/>
          <p:nvPr/>
        </p:nvSpPr>
        <p:spPr>
          <a:xfrm>
            <a:off x="0" y="2209800"/>
            <a:ext cx="9151345" cy="2092881"/>
          </a:xfrm>
          <a:prstGeom prst="rect">
            <a:avLst/>
          </a:prstGeom>
          <a:noFill/>
        </p:spPr>
        <p:txBody>
          <a:bodyPr wrap="square" rtlCol="0">
            <a:spAutoFit/>
          </a:bodyPr>
          <a:lstStyle/>
          <a:p>
            <a:pPr algn="ctr"/>
            <a:r>
              <a:rPr lang="en-US" sz="3200" dirty="0" smtClean="0">
                <a:solidFill>
                  <a:srgbClr val="D9D9D9"/>
                </a:solidFill>
              </a:rPr>
              <a:t>Characterize hydrometeor structure of MCSs</a:t>
            </a:r>
          </a:p>
          <a:p>
            <a:pPr algn="ctr"/>
            <a:endParaRPr lang="en-US" sz="3200" dirty="0" smtClean="0">
              <a:solidFill>
                <a:srgbClr val="D9D9D9"/>
              </a:solidFill>
            </a:endParaRPr>
          </a:p>
          <a:p>
            <a:pPr lvl="1" algn="ctr"/>
            <a:r>
              <a:rPr lang="en-US" sz="2400" dirty="0" smtClean="0">
                <a:solidFill>
                  <a:srgbClr val="D9D9D9"/>
                </a:solidFill>
              </a:rPr>
              <a:t>Composite with respect to kinematic structure</a:t>
            </a:r>
          </a:p>
          <a:p>
            <a:pPr marL="742950" lvl="1" indent="-285750">
              <a:buFont typeface="Arial" pitchFamily="34" charset="0"/>
              <a:buChar char="•"/>
            </a:pPr>
            <a:endParaRPr lang="en-US" sz="2400" dirty="0" smtClean="0">
              <a:solidFill>
                <a:srgbClr val="D9D9D9"/>
              </a:solidFill>
            </a:endParaRPr>
          </a:p>
          <a:p>
            <a:endParaRPr lang="en-US" dirty="0">
              <a:solidFill>
                <a:srgbClr val="D9D9D9"/>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82239"/>
            <a:ext cx="9144001" cy="2057400"/>
          </a:xfrm>
          <a:prstGeom prst="rect">
            <a:avLst/>
          </a:prstGeom>
        </p:spPr>
      </p:pic>
    </p:spTree>
    <p:extLst>
      <p:ext uri="{BB962C8B-B14F-4D97-AF65-F5344CB8AC3E}">
        <p14:creationId xmlns:p14="http://schemas.microsoft.com/office/powerpoint/2010/main" val="2828882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063236" y="889000"/>
            <a:ext cx="3483864" cy="2286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52400" y="30162"/>
            <a:ext cx="8915400" cy="884238"/>
          </a:xfrm>
        </p:spPr>
        <p:txBody>
          <a:bodyPr>
            <a:noAutofit/>
          </a:bodyPr>
          <a:lstStyle/>
          <a:p>
            <a:r>
              <a:rPr lang="en-US" b="1" dirty="0" smtClean="0">
                <a:solidFill>
                  <a:srgbClr val="FDE9B4"/>
                </a:solidFill>
              </a:rPr>
              <a:t>Mesoscale Modeling of Squall Line</a:t>
            </a:r>
            <a:endParaRPr lang="en-US" b="1" dirty="0">
              <a:solidFill>
                <a:srgbClr val="FDE9B4"/>
              </a:solidFill>
            </a:endParaRPr>
          </a:p>
        </p:txBody>
      </p:sp>
      <p:pic>
        <p:nvPicPr>
          <p:cNvPr id="2" name="Picture 1" descr="Domain_Map.eps"/>
          <p:cNvPicPr>
            <a:picLocks noChangeAspect="1"/>
          </p:cNvPicPr>
          <p:nvPr/>
        </p:nvPicPr>
        <p:blipFill rotWithShape="1">
          <a:blip r:embed="rId3" cstate="email">
            <a:extLst>
              <a:ext uri="{28A0092B-C50C-407E-A947-70E740481C1C}">
                <a14:useLocalDpi xmlns:a14="http://schemas.microsoft.com/office/drawing/2010/main"/>
              </a:ext>
            </a:extLst>
          </a:blip>
          <a:srcRect l="24854" t="5073" r="23538" b="6622"/>
          <a:stretch/>
        </p:blipFill>
        <p:spPr>
          <a:xfrm>
            <a:off x="685800" y="3962400"/>
            <a:ext cx="3276600" cy="2609385"/>
          </a:xfrm>
          <a:prstGeom prst="rect">
            <a:avLst/>
          </a:prstGeom>
        </p:spPr>
      </p:pic>
      <p:sp>
        <p:nvSpPr>
          <p:cNvPr id="7" name="TextBox 6"/>
          <p:cNvSpPr txBox="1"/>
          <p:nvPr/>
        </p:nvSpPr>
        <p:spPr>
          <a:xfrm>
            <a:off x="152400" y="1223189"/>
            <a:ext cx="4724400" cy="2462212"/>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WRF 3.4.1</a:t>
            </a:r>
          </a:p>
          <a:p>
            <a:pPr marL="285750" indent="-285750">
              <a:buFont typeface="Arial" pitchFamily="34" charset="0"/>
              <a:buChar char="•"/>
            </a:pPr>
            <a:r>
              <a:rPr lang="en-US" sz="2200" dirty="0" smtClean="0">
                <a:solidFill>
                  <a:srgbClr val="D9D9D9"/>
                </a:solidFill>
              </a:rPr>
              <a:t>Resolution: Outer – 9km, Inner – 3km</a:t>
            </a:r>
          </a:p>
          <a:p>
            <a:pPr marL="285750" indent="-285750">
              <a:buFont typeface="Arial" pitchFamily="34" charset="0"/>
              <a:buChar char="•"/>
            </a:pPr>
            <a:r>
              <a:rPr lang="en-US" sz="2200" dirty="0" smtClean="0">
                <a:solidFill>
                  <a:srgbClr val="D9D9D9"/>
                </a:solidFill>
              </a:rPr>
              <a:t>Cu </a:t>
            </a:r>
            <a:r>
              <a:rPr lang="en-US" sz="2200" dirty="0" err="1" smtClean="0">
                <a:solidFill>
                  <a:srgbClr val="D9D9D9"/>
                </a:solidFill>
              </a:rPr>
              <a:t>Param</a:t>
            </a:r>
            <a:r>
              <a:rPr lang="en-US" sz="2200" dirty="0" smtClean="0">
                <a:solidFill>
                  <a:srgbClr val="D9D9D9"/>
                </a:solidFill>
              </a:rPr>
              <a:t>: Outer – KF, Inner – None</a:t>
            </a:r>
          </a:p>
          <a:p>
            <a:pPr marL="285750" indent="-285750">
              <a:buFont typeface="Arial" pitchFamily="34" charset="0"/>
              <a:buChar char="•"/>
            </a:pPr>
            <a:r>
              <a:rPr lang="en-US" sz="2200" dirty="0" smtClean="0">
                <a:solidFill>
                  <a:srgbClr val="D9D9D9"/>
                </a:solidFill>
              </a:rPr>
              <a:t>MP </a:t>
            </a:r>
            <a:r>
              <a:rPr lang="en-US" sz="2200" dirty="0" err="1" smtClean="0">
                <a:solidFill>
                  <a:srgbClr val="D9D9D9"/>
                </a:solidFill>
              </a:rPr>
              <a:t>Param</a:t>
            </a:r>
            <a:r>
              <a:rPr lang="en-US" sz="2200" dirty="0" smtClean="0">
                <a:solidFill>
                  <a:srgbClr val="D9D9D9"/>
                </a:solidFill>
              </a:rPr>
              <a:t>: Both -  Goddard</a:t>
            </a:r>
          </a:p>
          <a:p>
            <a:pPr marL="285750" indent="-285750">
              <a:buFont typeface="Arial" pitchFamily="34" charset="0"/>
              <a:buChar char="•"/>
            </a:pPr>
            <a:r>
              <a:rPr lang="en-US" sz="2200" dirty="0" smtClean="0">
                <a:solidFill>
                  <a:srgbClr val="D9D9D9"/>
                </a:solidFill>
              </a:rPr>
              <a:t>PBL </a:t>
            </a:r>
            <a:r>
              <a:rPr lang="en-US" sz="2200" dirty="0" err="1" smtClean="0">
                <a:solidFill>
                  <a:srgbClr val="D9D9D9"/>
                </a:solidFill>
              </a:rPr>
              <a:t>Param</a:t>
            </a:r>
            <a:r>
              <a:rPr lang="en-US" sz="2200" dirty="0" smtClean="0">
                <a:solidFill>
                  <a:srgbClr val="D9D9D9"/>
                </a:solidFill>
              </a:rPr>
              <a:t>: Both – UW</a:t>
            </a:r>
          </a:p>
          <a:p>
            <a:pPr marL="285750" indent="-285750">
              <a:buFont typeface="Arial" pitchFamily="34" charset="0"/>
              <a:buChar char="•"/>
            </a:pPr>
            <a:r>
              <a:rPr lang="en-US" sz="2200" dirty="0" smtClean="0">
                <a:solidFill>
                  <a:srgbClr val="D9D9D9"/>
                </a:solidFill>
              </a:rPr>
              <a:t>Forcing: </a:t>
            </a:r>
            <a:r>
              <a:rPr lang="en-US" sz="2200" dirty="0" err="1" smtClean="0">
                <a:solidFill>
                  <a:srgbClr val="D9D9D9"/>
                </a:solidFill>
              </a:rPr>
              <a:t>ERAi</a:t>
            </a:r>
            <a:endParaRPr lang="en-US" sz="2200" dirty="0">
              <a:solidFill>
                <a:srgbClr val="D9D9D9"/>
              </a:solidFill>
            </a:endParaRPr>
          </a:p>
          <a:p>
            <a:pPr marL="285750" indent="-285750">
              <a:buFont typeface="Arial" pitchFamily="34" charset="0"/>
              <a:buChar char="•"/>
            </a:pPr>
            <a:r>
              <a:rPr lang="en-US" sz="2200" dirty="0" smtClean="0">
                <a:solidFill>
                  <a:srgbClr val="D9D9D9"/>
                </a:solidFill>
              </a:rPr>
              <a:t>00 UTC 23 Dec – 00 UTC 25 Dec</a:t>
            </a:r>
            <a:endParaRPr lang="en-US" dirty="0" smtClean="0">
              <a:solidFill>
                <a:srgbClr val="D9D9D9"/>
              </a:solidFill>
            </a:endParaRPr>
          </a:p>
        </p:txBody>
      </p:sp>
      <p:pic>
        <p:nvPicPr>
          <p:cNvPr id="13" name="Picture 12" descr="Near_Surface_Zonal_Map.ep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66591" y="1003300"/>
            <a:ext cx="3482409" cy="2654300"/>
          </a:xfrm>
          <a:prstGeom prst="rect">
            <a:avLst/>
          </a:prstGeom>
        </p:spPr>
      </p:pic>
      <p:pic>
        <p:nvPicPr>
          <p:cNvPr id="14" name="Picture 13" descr="Near_Surface_Reflect_Map.ep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29200" y="3810000"/>
            <a:ext cx="3505200" cy="2743200"/>
          </a:xfrm>
          <a:prstGeom prst="rect">
            <a:avLst/>
          </a:prstGeom>
        </p:spPr>
      </p:pic>
      <p:sp>
        <p:nvSpPr>
          <p:cNvPr id="15" name="TextBox 14"/>
          <p:cNvSpPr txBox="1"/>
          <p:nvPr/>
        </p:nvSpPr>
        <p:spPr>
          <a:xfrm>
            <a:off x="5410200" y="3810000"/>
            <a:ext cx="2743200" cy="338554"/>
          </a:xfrm>
          <a:prstGeom prst="rect">
            <a:avLst/>
          </a:prstGeom>
          <a:solidFill>
            <a:schemeClr val="bg1"/>
          </a:solidFill>
          <a:ln>
            <a:noFill/>
          </a:ln>
        </p:spPr>
        <p:txBody>
          <a:bodyPr wrap="square" rtlCol="0">
            <a:spAutoFit/>
          </a:bodyPr>
          <a:lstStyle/>
          <a:p>
            <a:pPr algn="ctr"/>
            <a:r>
              <a:rPr lang="en-US" sz="1600" dirty="0" smtClean="0"/>
              <a:t>Reflectivity</a:t>
            </a:r>
            <a:endParaRPr lang="en-US" sz="1600" dirty="0"/>
          </a:p>
        </p:txBody>
      </p:sp>
      <p:sp>
        <p:nvSpPr>
          <p:cNvPr id="16" name="TextBox 15"/>
          <p:cNvSpPr txBox="1"/>
          <p:nvPr/>
        </p:nvSpPr>
        <p:spPr>
          <a:xfrm>
            <a:off x="5029200" y="838200"/>
            <a:ext cx="3505200" cy="338554"/>
          </a:xfrm>
          <a:prstGeom prst="rect">
            <a:avLst/>
          </a:prstGeom>
          <a:noFill/>
          <a:ln>
            <a:noFill/>
          </a:ln>
        </p:spPr>
        <p:txBody>
          <a:bodyPr wrap="square" rtlCol="0">
            <a:spAutoFit/>
          </a:bodyPr>
          <a:lstStyle/>
          <a:p>
            <a:pPr algn="ctr"/>
            <a:r>
              <a:rPr lang="en-US" sz="1600" dirty="0" smtClean="0"/>
              <a:t>Zonal Wind</a:t>
            </a:r>
            <a:endParaRPr lang="en-US" sz="1600" dirty="0"/>
          </a:p>
        </p:txBody>
      </p:sp>
    </p:spTree>
    <p:extLst>
      <p:ext uri="{BB962C8B-B14F-4D97-AF65-F5344CB8AC3E}">
        <p14:creationId xmlns:p14="http://schemas.microsoft.com/office/powerpoint/2010/main" val="4184014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Zonal_MixingRatio_CS.eps"/>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4724400" y="914400"/>
            <a:ext cx="4270248" cy="5715000"/>
          </a:xfrm>
          <a:prstGeom prst="rect">
            <a:avLst/>
          </a:prstGeom>
        </p:spPr>
      </p:pic>
      <p:pic>
        <p:nvPicPr>
          <p:cNvPr id="3" name="Picture 2" descr="Zonal_MixingRatio_CS.eps"/>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225552" y="914400"/>
            <a:ext cx="4270248" cy="5715000"/>
          </a:xfrm>
          <a:prstGeom prst="rect">
            <a:avLst/>
          </a:prstGeom>
        </p:spPr>
      </p:pic>
      <p:sp>
        <p:nvSpPr>
          <p:cNvPr id="6" name="Title 1"/>
          <p:cNvSpPr>
            <a:spLocks noGrp="1"/>
          </p:cNvSpPr>
          <p:nvPr>
            <p:ph type="title"/>
          </p:nvPr>
        </p:nvSpPr>
        <p:spPr>
          <a:xfrm>
            <a:off x="76200" y="0"/>
            <a:ext cx="8915400" cy="808038"/>
          </a:xfrm>
        </p:spPr>
        <p:txBody>
          <a:bodyPr>
            <a:noAutofit/>
          </a:bodyPr>
          <a:lstStyle/>
          <a:p>
            <a:r>
              <a:rPr lang="en-US" sz="3600" b="1" dirty="0" smtClean="0">
                <a:solidFill>
                  <a:srgbClr val="FDE9B4"/>
                </a:solidFill>
              </a:rPr>
              <a:t>Distribution of Hydrometeor Mixing Ratio</a:t>
            </a:r>
            <a:endParaRPr lang="en-US" sz="3600" b="1" dirty="0">
              <a:solidFill>
                <a:srgbClr val="FDE9B4"/>
              </a:solidFill>
            </a:endParaRPr>
          </a:p>
        </p:txBody>
      </p:sp>
      <p:sp>
        <p:nvSpPr>
          <p:cNvPr id="7" name="TextBox 6"/>
          <p:cNvSpPr txBox="1"/>
          <p:nvPr/>
        </p:nvSpPr>
        <p:spPr>
          <a:xfrm>
            <a:off x="228600" y="838200"/>
            <a:ext cx="4270248" cy="338554"/>
          </a:xfrm>
          <a:prstGeom prst="rect">
            <a:avLst/>
          </a:prstGeom>
          <a:solidFill>
            <a:schemeClr val="bg1"/>
          </a:solidFill>
          <a:ln>
            <a:noFill/>
          </a:ln>
        </p:spPr>
        <p:txBody>
          <a:bodyPr wrap="square" rtlCol="0">
            <a:spAutoFit/>
          </a:bodyPr>
          <a:lstStyle/>
          <a:p>
            <a:pPr algn="ctr"/>
            <a:r>
              <a:rPr lang="en-US" sz="1600" dirty="0" smtClean="0"/>
              <a:t> Zonal Wind and Reflectivity</a:t>
            </a:r>
            <a:endParaRPr lang="en-US" sz="1600" dirty="0"/>
          </a:p>
        </p:txBody>
      </p:sp>
      <p:sp>
        <p:nvSpPr>
          <p:cNvPr id="9" name="TextBox 8"/>
          <p:cNvSpPr txBox="1"/>
          <p:nvPr/>
        </p:nvSpPr>
        <p:spPr>
          <a:xfrm>
            <a:off x="228600" y="2861846"/>
            <a:ext cx="4191000" cy="338554"/>
          </a:xfrm>
          <a:prstGeom prst="rect">
            <a:avLst/>
          </a:prstGeom>
          <a:solidFill>
            <a:schemeClr val="bg1"/>
          </a:solidFill>
          <a:ln>
            <a:noFill/>
          </a:ln>
        </p:spPr>
        <p:txBody>
          <a:bodyPr wrap="square" rtlCol="0">
            <a:spAutoFit/>
          </a:bodyPr>
          <a:lstStyle/>
          <a:p>
            <a:pPr algn="ctr"/>
            <a:r>
              <a:rPr lang="en-US" sz="1600" dirty="0" smtClean="0"/>
              <a:t>Rain Mixing Ratio</a:t>
            </a:r>
            <a:endParaRPr lang="en-US" sz="1600" dirty="0"/>
          </a:p>
        </p:txBody>
      </p:sp>
      <p:sp>
        <p:nvSpPr>
          <p:cNvPr id="10" name="TextBox 9"/>
          <p:cNvSpPr txBox="1"/>
          <p:nvPr/>
        </p:nvSpPr>
        <p:spPr>
          <a:xfrm>
            <a:off x="228600" y="4690646"/>
            <a:ext cx="4191000" cy="338554"/>
          </a:xfrm>
          <a:prstGeom prst="rect">
            <a:avLst/>
          </a:prstGeom>
          <a:solidFill>
            <a:schemeClr val="bg1"/>
          </a:solidFill>
          <a:ln>
            <a:noFill/>
          </a:ln>
        </p:spPr>
        <p:txBody>
          <a:bodyPr wrap="square" rtlCol="0">
            <a:spAutoFit/>
          </a:bodyPr>
          <a:lstStyle/>
          <a:p>
            <a:pPr algn="ctr"/>
            <a:r>
              <a:rPr lang="en-US" sz="1600" dirty="0" smtClean="0"/>
              <a:t>Snow Mixing Ratio</a:t>
            </a:r>
            <a:endParaRPr lang="en-US" sz="1600" dirty="0"/>
          </a:p>
        </p:txBody>
      </p:sp>
      <p:sp>
        <p:nvSpPr>
          <p:cNvPr id="11" name="TextBox 10"/>
          <p:cNvSpPr txBox="1"/>
          <p:nvPr/>
        </p:nvSpPr>
        <p:spPr>
          <a:xfrm>
            <a:off x="4724400" y="838200"/>
            <a:ext cx="4270248" cy="338554"/>
          </a:xfrm>
          <a:prstGeom prst="rect">
            <a:avLst/>
          </a:prstGeom>
          <a:solidFill>
            <a:schemeClr val="bg1"/>
          </a:solidFill>
          <a:ln>
            <a:noFill/>
          </a:ln>
        </p:spPr>
        <p:txBody>
          <a:bodyPr wrap="square" rtlCol="0">
            <a:spAutoFit/>
          </a:bodyPr>
          <a:lstStyle/>
          <a:p>
            <a:pPr algn="ctr"/>
            <a:r>
              <a:rPr lang="en-US" sz="1600" dirty="0" smtClean="0"/>
              <a:t>Cloud Mixing Ratio</a:t>
            </a:r>
            <a:endParaRPr lang="en-US" sz="1600" dirty="0"/>
          </a:p>
        </p:txBody>
      </p:sp>
      <p:sp>
        <p:nvSpPr>
          <p:cNvPr id="12" name="TextBox 11"/>
          <p:cNvSpPr txBox="1"/>
          <p:nvPr/>
        </p:nvSpPr>
        <p:spPr>
          <a:xfrm>
            <a:off x="4800600" y="2861846"/>
            <a:ext cx="4191000" cy="338554"/>
          </a:xfrm>
          <a:prstGeom prst="rect">
            <a:avLst/>
          </a:prstGeom>
          <a:solidFill>
            <a:schemeClr val="bg1"/>
          </a:solidFill>
          <a:ln>
            <a:noFill/>
          </a:ln>
        </p:spPr>
        <p:txBody>
          <a:bodyPr wrap="square" rtlCol="0">
            <a:spAutoFit/>
          </a:bodyPr>
          <a:lstStyle/>
          <a:p>
            <a:pPr algn="ctr"/>
            <a:r>
              <a:rPr lang="en-US" sz="1600" dirty="0" smtClean="0"/>
              <a:t> Graupel Mixing Ratio</a:t>
            </a:r>
            <a:endParaRPr lang="en-US" sz="1600" dirty="0"/>
          </a:p>
        </p:txBody>
      </p:sp>
      <p:sp>
        <p:nvSpPr>
          <p:cNvPr id="13" name="TextBox 12"/>
          <p:cNvSpPr txBox="1"/>
          <p:nvPr/>
        </p:nvSpPr>
        <p:spPr>
          <a:xfrm>
            <a:off x="4800600" y="4724400"/>
            <a:ext cx="4191000" cy="338554"/>
          </a:xfrm>
          <a:prstGeom prst="rect">
            <a:avLst/>
          </a:prstGeom>
          <a:solidFill>
            <a:schemeClr val="bg1"/>
          </a:solidFill>
          <a:ln>
            <a:noFill/>
          </a:ln>
        </p:spPr>
        <p:txBody>
          <a:bodyPr wrap="square" rtlCol="0">
            <a:spAutoFit/>
          </a:bodyPr>
          <a:lstStyle/>
          <a:p>
            <a:pPr algn="ctr"/>
            <a:r>
              <a:rPr lang="en-US" sz="1600" dirty="0" smtClean="0"/>
              <a:t> Ice Mixing Ratio</a:t>
            </a:r>
            <a:endParaRPr lang="en-US" sz="1600" dirty="0"/>
          </a:p>
        </p:txBody>
      </p:sp>
    </p:spTree>
    <p:extLst>
      <p:ext uri="{BB962C8B-B14F-4D97-AF65-F5344CB8AC3E}">
        <p14:creationId xmlns:p14="http://schemas.microsoft.com/office/powerpoint/2010/main" val="4202466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333" y="533400"/>
            <a:ext cx="9067800" cy="63246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762000"/>
          </a:xfrm>
        </p:spPr>
        <p:txBody>
          <a:bodyPr>
            <a:normAutofit/>
          </a:bodyPr>
          <a:lstStyle/>
          <a:p>
            <a:r>
              <a:rPr lang="en-US" sz="4000" b="1" dirty="0" smtClean="0">
                <a:solidFill>
                  <a:srgbClr val="FDE9B4"/>
                </a:solidFill>
              </a:rPr>
              <a:t>Convective Example Oct 24</a:t>
            </a:r>
            <a:endParaRPr lang="en-US" sz="4000" b="1" dirty="0">
              <a:solidFill>
                <a:srgbClr val="FDE9B4"/>
              </a:solidFill>
            </a:endParaRPr>
          </a:p>
        </p:txBody>
      </p:sp>
      <p:pic>
        <p:nvPicPr>
          <p:cNvPr id="24" name="Picture 23"/>
          <p:cNvPicPr>
            <a:picLocks noChangeAspect="1"/>
          </p:cNvPicPr>
          <p:nvPr/>
        </p:nvPicPr>
        <p:blipFill rotWithShape="1">
          <a:blip r:embed="rId2" cstate="screen">
            <a:extLst>
              <a:ext uri="{28A0092B-C50C-407E-A947-70E740481C1C}">
                <a14:useLocalDpi xmlns:a14="http://schemas.microsoft.com/office/drawing/2010/main"/>
              </a:ext>
            </a:extLst>
          </a:blip>
          <a:srcRect l="17735" t="4588" r="68042" b="74677"/>
          <a:stretch/>
        </p:blipFill>
        <p:spPr>
          <a:xfrm>
            <a:off x="132220" y="556966"/>
            <a:ext cx="2909752" cy="2124146"/>
          </a:xfrm>
          <a:prstGeom prst="rect">
            <a:avLst/>
          </a:prstGeom>
          <a:ln>
            <a:solidFill>
              <a:schemeClr val="bg1"/>
            </a:solidFill>
          </a:ln>
          <a:effectLst/>
        </p:spPr>
      </p:pic>
      <p:pic>
        <p:nvPicPr>
          <p:cNvPr id="25" name="Picture 24"/>
          <p:cNvPicPr>
            <a:picLocks noChangeAspect="1"/>
          </p:cNvPicPr>
          <p:nvPr/>
        </p:nvPicPr>
        <p:blipFill rotWithShape="1">
          <a:blip r:embed="rId2" cstate="screen">
            <a:extLst>
              <a:ext uri="{28A0092B-C50C-407E-A947-70E740481C1C}">
                <a14:useLocalDpi xmlns:a14="http://schemas.microsoft.com/office/drawing/2010/main"/>
              </a:ext>
            </a:extLst>
          </a:blip>
          <a:srcRect l="17735" t="49288" r="68042" b="31233"/>
          <a:stretch/>
        </p:blipFill>
        <p:spPr>
          <a:xfrm>
            <a:off x="3200400" y="558659"/>
            <a:ext cx="2909752" cy="1995452"/>
          </a:xfrm>
          <a:prstGeom prst="rect">
            <a:avLst/>
          </a:prstGeom>
          <a:ln>
            <a:solidFill>
              <a:schemeClr val="bg1"/>
            </a:solidFill>
          </a:ln>
          <a:effectLst/>
        </p:spPr>
      </p:pic>
      <p:pic>
        <p:nvPicPr>
          <p:cNvPr id="26" name="Picture 25"/>
          <p:cNvPicPr>
            <a:picLocks noChangeAspect="1"/>
          </p:cNvPicPr>
          <p:nvPr/>
        </p:nvPicPr>
        <p:blipFill rotWithShape="1">
          <a:blip r:embed="rId2" cstate="screen">
            <a:extLst>
              <a:ext uri="{28A0092B-C50C-407E-A947-70E740481C1C}">
                <a14:useLocalDpi xmlns:a14="http://schemas.microsoft.com/office/drawing/2010/main"/>
              </a:ext>
            </a:extLst>
          </a:blip>
          <a:srcRect l="61955" t="27179" r="23881" b="50646"/>
          <a:stretch/>
        </p:blipFill>
        <p:spPr>
          <a:xfrm>
            <a:off x="3221284" y="4604266"/>
            <a:ext cx="2874716" cy="2253734"/>
          </a:xfrm>
          <a:prstGeom prst="rect">
            <a:avLst/>
          </a:prstGeom>
          <a:ln>
            <a:solidFill>
              <a:schemeClr val="bg1"/>
            </a:solidFill>
          </a:ln>
          <a:effectLst/>
        </p:spPr>
      </p:pic>
      <p:pic>
        <p:nvPicPr>
          <p:cNvPr id="27" name="Picture 26"/>
          <p:cNvPicPr>
            <a:picLocks noChangeAspect="1"/>
          </p:cNvPicPr>
          <p:nvPr/>
        </p:nvPicPr>
        <p:blipFill rotWithShape="1">
          <a:blip r:embed="rId2" cstate="screen">
            <a:extLst>
              <a:ext uri="{28A0092B-C50C-407E-A947-70E740481C1C}">
                <a14:useLocalDpi xmlns:a14="http://schemas.microsoft.com/office/drawing/2010/main"/>
              </a:ext>
            </a:extLst>
          </a:blip>
          <a:srcRect l="61955" t="4878" r="23912" b="72900"/>
          <a:stretch/>
        </p:blipFill>
        <p:spPr>
          <a:xfrm>
            <a:off x="151271" y="4599658"/>
            <a:ext cx="2868507" cy="2258342"/>
          </a:xfrm>
          <a:prstGeom prst="rect">
            <a:avLst/>
          </a:prstGeom>
          <a:ln>
            <a:solidFill>
              <a:schemeClr val="bg1"/>
            </a:solidFill>
          </a:ln>
          <a:effectLst/>
        </p:spPr>
      </p:pic>
      <p:pic>
        <p:nvPicPr>
          <p:cNvPr id="28" name="Picture 27"/>
          <p:cNvPicPr>
            <a:picLocks noChangeAspect="1"/>
          </p:cNvPicPr>
          <p:nvPr/>
        </p:nvPicPr>
        <p:blipFill rotWithShape="1">
          <a:blip r:embed="rId2" cstate="screen">
            <a:extLst>
              <a:ext uri="{28A0092B-C50C-407E-A947-70E740481C1C}">
                <a14:useLocalDpi xmlns:a14="http://schemas.microsoft.com/office/drawing/2010/main"/>
              </a:ext>
            </a:extLst>
          </a:blip>
          <a:srcRect l="61955" t="70953" r="23743" b="6050"/>
          <a:stretch/>
        </p:blipFill>
        <p:spPr>
          <a:xfrm>
            <a:off x="6172200" y="2667000"/>
            <a:ext cx="2902656" cy="2337275"/>
          </a:xfrm>
          <a:prstGeom prst="rect">
            <a:avLst/>
          </a:prstGeom>
          <a:ln>
            <a:solidFill>
              <a:schemeClr val="bg1"/>
            </a:solidFill>
          </a:ln>
          <a:effectLst/>
        </p:spPr>
      </p:pic>
      <p:pic>
        <p:nvPicPr>
          <p:cNvPr id="29" name="Picture 28"/>
          <p:cNvPicPr>
            <a:picLocks noChangeAspect="1"/>
          </p:cNvPicPr>
          <p:nvPr/>
        </p:nvPicPr>
        <p:blipFill rotWithShape="1">
          <a:blip r:embed="rId2" cstate="screen">
            <a:extLst>
              <a:ext uri="{28A0092B-C50C-407E-A947-70E740481C1C}">
                <a14:useLocalDpi xmlns:a14="http://schemas.microsoft.com/office/drawing/2010/main"/>
              </a:ext>
            </a:extLst>
          </a:blip>
          <a:srcRect l="17735" t="27555" r="68042" b="52885"/>
          <a:stretch/>
        </p:blipFill>
        <p:spPr>
          <a:xfrm>
            <a:off x="138248" y="2667000"/>
            <a:ext cx="2909752" cy="2003778"/>
          </a:xfrm>
          <a:prstGeom prst="rect">
            <a:avLst/>
          </a:prstGeom>
          <a:ln>
            <a:solidFill>
              <a:schemeClr val="bg1"/>
            </a:solidFill>
          </a:ln>
          <a:effectLst/>
        </p:spPr>
      </p:pic>
      <p:pic>
        <p:nvPicPr>
          <p:cNvPr id="30" name="Picture 29"/>
          <p:cNvPicPr>
            <a:picLocks noChangeAspect="1"/>
          </p:cNvPicPr>
          <p:nvPr/>
        </p:nvPicPr>
        <p:blipFill rotWithShape="1">
          <a:blip r:embed="rId2" cstate="screen">
            <a:extLst>
              <a:ext uri="{28A0092B-C50C-407E-A947-70E740481C1C}">
                <a14:useLocalDpi xmlns:a14="http://schemas.microsoft.com/office/drawing/2010/main"/>
              </a:ext>
            </a:extLst>
          </a:blip>
          <a:srcRect l="17735" t="71274" r="68042" b="9441"/>
          <a:stretch/>
        </p:blipFill>
        <p:spPr>
          <a:xfrm>
            <a:off x="3200400" y="2590800"/>
            <a:ext cx="2909752" cy="1975556"/>
          </a:xfrm>
          <a:prstGeom prst="rect">
            <a:avLst/>
          </a:prstGeom>
          <a:ln>
            <a:solidFill>
              <a:schemeClr val="bg1"/>
            </a:solidFill>
          </a:ln>
          <a:effectLst/>
        </p:spPr>
      </p:pic>
      <p:pic>
        <p:nvPicPr>
          <p:cNvPr id="31" name="Picture 30"/>
          <p:cNvPicPr>
            <a:picLocks noChangeAspect="1"/>
          </p:cNvPicPr>
          <p:nvPr/>
        </p:nvPicPr>
        <p:blipFill rotWithShape="1">
          <a:blip r:embed="rId2" cstate="screen">
            <a:extLst>
              <a:ext uri="{28A0092B-C50C-407E-A947-70E740481C1C}">
                <a14:useLocalDpi xmlns:a14="http://schemas.microsoft.com/office/drawing/2010/main"/>
              </a:ext>
            </a:extLst>
          </a:blip>
          <a:srcRect l="61955" t="48622" r="23743" b="31241"/>
          <a:stretch/>
        </p:blipFill>
        <p:spPr>
          <a:xfrm>
            <a:off x="6172200" y="547511"/>
            <a:ext cx="2902656" cy="2046672"/>
          </a:xfrm>
          <a:prstGeom prst="rect">
            <a:avLst/>
          </a:prstGeom>
          <a:ln>
            <a:solidFill>
              <a:schemeClr val="bg1"/>
            </a:solidFill>
          </a:ln>
          <a:effectLst/>
        </p:spPr>
      </p:pic>
    </p:spTree>
    <p:extLst>
      <p:ext uri="{BB962C8B-B14F-4D97-AF65-F5344CB8AC3E}">
        <p14:creationId xmlns:p14="http://schemas.microsoft.com/office/powerpoint/2010/main" val="2947885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567267"/>
            <a:ext cx="8839200" cy="6242756"/>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838200"/>
          </a:xfrm>
        </p:spPr>
        <p:txBody>
          <a:bodyPr>
            <a:normAutofit/>
          </a:bodyPr>
          <a:lstStyle/>
          <a:p>
            <a:r>
              <a:rPr lang="en-US" sz="4000" b="1" dirty="0" smtClean="0">
                <a:solidFill>
                  <a:srgbClr val="FDE9B4"/>
                </a:solidFill>
              </a:rPr>
              <a:t>Squall Example Nov 18</a:t>
            </a:r>
            <a:endParaRPr lang="en-US" sz="4000" b="1" dirty="0">
              <a:solidFill>
                <a:srgbClr val="FDE9B4"/>
              </a:solidFill>
            </a:endParaRPr>
          </a:p>
        </p:txBody>
      </p:sp>
      <p:pic>
        <p:nvPicPr>
          <p:cNvPr id="32" name="Picture 31"/>
          <p:cNvPicPr>
            <a:picLocks noChangeAspect="1"/>
          </p:cNvPicPr>
          <p:nvPr/>
        </p:nvPicPr>
        <p:blipFill rotWithShape="1">
          <a:blip r:embed="rId2" cstate="screen">
            <a:extLst>
              <a:ext uri="{28A0092B-C50C-407E-A947-70E740481C1C}">
                <a14:useLocalDpi xmlns:a14="http://schemas.microsoft.com/office/drawing/2010/main"/>
              </a:ext>
            </a:extLst>
          </a:blip>
          <a:srcRect l="17735" t="4939" r="67340" b="75377"/>
          <a:stretch/>
        </p:blipFill>
        <p:spPr>
          <a:xfrm>
            <a:off x="152400" y="566702"/>
            <a:ext cx="3065030" cy="2024098"/>
          </a:xfrm>
          <a:prstGeom prst="rect">
            <a:avLst/>
          </a:prstGeom>
        </p:spPr>
      </p:pic>
      <p:pic>
        <p:nvPicPr>
          <p:cNvPr id="33" name="Picture 32"/>
          <p:cNvPicPr>
            <a:picLocks noChangeAspect="1"/>
          </p:cNvPicPr>
          <p:nvPr/>
        </p:nvPicPr>
        <p:blipFill rotWithShape="1">
          <a:blip r:embed="rId2" cstate="screen">
            <a:extLst>
              <a:ext uri="{28A0092B-C50C-407E-A947-70E740481C1C}">
                <a14:useLocalDpi xmlns:a14="http://schemas.microsoft.com/office/drawing/2010/main"/>
              </a:ext>
            </a:extLst>
          </a:blip>
          <a:srcRect l="17735" t="71056" r="68248" b="9018"/>
          <a:stretch/>
        </p:blipFill>
        <p:spPr>
          <a:xfrm>
            <a:off x="3048000" y="618066"/>
            <a:ext cx="2878667" cy="2048934"/>
          </a:xfrm>
          <a:prstGeom prst="rect">
            <a:avLst/>
          </a:prstGeom>
        </p:spPr>
      </p:pic>
      <p:pic>
        <p:nvPicPr>
          <p:cNvPr id="34" name="Picture 33"/>
          <p:cNvPicPr>
            <a:picLocks noChangeAspect="1"/>
          </p:cNvPicPr>
          <p:nvPr/>
        </p:nvPicPr>
        <p:blipFill rotWithShape="1">
          <a:blip r:embed="rId2" cstate="screen">
            <a:extLst>
              <a:ext uri="{28A0092B-C50C-407E-A947-70E740481C1C}">
                <a14:useLocalDpi xmlns:a14="http://schemas.microsoft.com/office/drawing/2010/main"/>
              </a:ext>
            </a:extLst>
          </a:blip>
          <a:srcRect l="17735" t="49319" r="67340" b="30756"/>
          <a:stretch/>
        </p:blipFill>
        <p:spPr>
          <a:xfrm>
            <a:off x="3048000" y="2590800"/>
            <a:ext cx="3065030" cy="2048934"/>
          </a:xfrm>
          <a:prstGeom prst="rect">
            <a:avLst/>
          </a:prstGeom>
        </p:spPr>
      </p:pic>
      <p:pic>
        <p:nvPicPr>
          <p:cNvPr id="35" name="Picture 34"/>
          <p:cNvPicPr>
            <a:picLocks noChangeAspect="1"/>
          </p:cNvPicPr>
          <p:nvPr/>
        </p:nvPicPr>
        <p:blipFill rotWithShape="1">
          <a:blip r:embed="rId2" cstate="screen">
            <a:extLst>
              <a:ext uri="{28A0092B-C50C-407E-A947-70E740481C1C}">
                <a14:useLocalDpi xmlns:a14="http://schemas.microsoft.com/office/drawing/2010/main"/>
              </a:ext>
            </a:extLst>
          </a:blip>
          <a:srcRect l="17735" t="27471" r="68495" b="52713"/>
          <a:stretch/>
        </p:blipFill>
        <p:spPr>
          <a:xfrm>
            <a:off x="152400" y="2590800"/>
            <a:ext cx="2827963" cy="2037644"/>
          </a:xfrm>
          <a:prstGeom prst="rect">
            <a:avLst/>
          </a:prstGeom>
        </p:spPr>
      </p:pic>
      <p:pic>
        <p:nvPicPr>
          <p:cNvPr id="36" name="Picture 35"/>
          <p:cNvPicPr>
            <a:picLocks noChangeAspect="1"/>
          </p:cNvPicPr>
          <p:nvPr/>
        </p:nvPicPr>
        <p:blipFill rotWithShape="1">
          <a:blip r:embed="rId2" cstate="screen">
            <a:extLst>
              <a:ext uri="{28A0092B-C50C-407E-A947-70E740481C1C}">
                <a14:useLocalDpi xmlns:a14="http://schemas.microsoft.com/office/drawing/2010/main"/>
              </a:ext>
            </a:extLst>
          </a:blip>
          <a:srcRect l="62130" t="4880" r="24043" b="73007"/>
          <a:stretch/>
        </p:blipFill>
        <p:spPr>
          <a:xfrm>
            <a:off x="228600" y="4536158"/>
            <a:ext cx="2819400" cy="2273864"/>
          </a:xfrm>
          <a:prstGeom prst="rect">
            <a:avLst/>
          </a:prstGeom>
        </p:spPr>
      </p:pic>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l="61948" t="27432" r="23897" b="50780"/>
          <a:stretch/>
        </p:blipFill>
        <p:spPr>
          <a:xfrm>
            <a:off x="3118555" y="4572000"/>
            <a:ext cx="2906889" cy="2240415"/>
          </a:xfrm>
          <a:prstGeom prst="rect">
            <a:avLst/>
          </a:prstGeom>
        </p:spPr>
      </p:pic>
      <p:pic>
        <p:nvPicPr>
          <p:cNvPr id="38" name="Picture 37"/>
          <p:cNvPicPr>
            <a:picLocks noChangeAspect="1"/>
          </p:cNvPicPr>
          <p:nvPr/>
        </p:nvPicPr>
        <p:blipFill rotWithShape="1">
          <a:blip r:embed="rId2" cstate="screen">
            <a:extLst>
              <a:ext uri="{28A0092B-C50C-407E-A947-70E740481C1C}">
                <a14:useLocalDpi xmlns:a14="http://schemas.microsoft.com/office/drawing/2010/main"/>
              </a:ext>
            </a:extLst>
          </a:blip>
          <a:srcRect l="61604" t="49017" r="23295" b="30966"/>
          <a:stretch/>
        </p:blipFill>
        <p:spPr>
          <a:xfrm>
            <a:off x="5878842" y="608754"/>
            <a:ext cx="3101087" cy="2058246"/>
          </a:xfrm>
          <a:prstGeom prst="rect">
            <a:avLst/>
          </a:prstGeom>
        </p:spPr>
      </p:pic>
      <p:pic>
        <p:nvPicPr>
          <p:cNvPr id="39" name="Picture 38"/>
          <p:cNvPicPr>
            <a:picLocks noChangeAspect="1"/>
          </p:cNvPicPr>
          <p:nvPr/>
        </p:nvPicPr>
        <p:blipFill rotWithShape="1">
          <a:blip r:embed="rId2" cstate="screen">
            <a:extLst>
              <a:ext uri="{28A0092B-C50C-407E-A947-70E740481C1C}">
                <a14:useLocalDpi xmlns:a14="http://schemas.microsoft.com/office/drawing/2010/main"/>
              </a:ext>
            </a:extLst>
          </a:blip>
          <a:srcRect l="62072" t="71178" r="24117" b="6400"/>
          <a:stretch/>
        </p:blipFill>
        <p:spPr>
          <a:xfrm>
            <a:off x="6039556" y="2723591"/>
            <a:ext cx="2836333" cy="2305609"/>
          </a:xfrm>
          <a:prstGeom prst="rect">
            <a:avLst/>
          </a:prstGeom>
        </p:spPr>
      </p:pic>
    </p:spTree>
    <p:extLst>
      <p:ext uri="{BB962C8B-B14F-4D97-AF65-F5344CB8AC3E}">
        <p14:creationId xmlns:p14="http://schemas.microsoft.com/office/powerpoint/2010/main" val="41214577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52400"/>
            <a:ext cx="9144000" cy="990600"/>
          </a:xfrm>
        </p:spPr>
        <p:txBody>
          <a:bodyPr>
            <a:noAutofit/>
          </a:bodyPr>
          <a:lstStyle/>
          <a:p>
            <a:r>
              <a:rPr lang="en-US" sz="3200" b="1" dirty="0" smtClean="0">
                <a:solidFill>
                  <a:srgbClr val="FDE9B4"/>
                </a:solidFill>
              </a:rPr>
              <a:t>Differences in Graupel/Rimed Aggregates and Wet Aggregates in Mid-Level Inflow Cases</a:t>
            </a:r>
            <a:endParaRPr lang="en-US" sz="3200" b="1" dirty="0">
              <a:solidFill>
                <a:srgbClr val="FDE9B4"/>
              </a:solidFill>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03" y="1626929"/>
            <a:ext cx="3774797" cy="4899545"/>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653652"/>
            <a:ext cx="3922538" cy="4899548"/>
          </a:xfrm>
          <a:prstGeom prst="rect">
            <a:avLst/>
          </a:prstGeom>
        </p:spPr>
      </p:pic>
      <p:sp>
        <p:nvSpPr>
          <p:cNvPr id="35" name="TextBox 34"/>
          <p:cNvSpPr txBox="1"/>
          <p:nvPr/>
        </p:nvSpPr>
        <p:spPr>
          <a:xfrm>
            <a:off x="1747454" y="1219200"/>
            <a:ext cx="1569493" cy="369332"/>
          </a:xfrm>
          <a:prstGeom prst="rect">
            <a:avLst/>
          </a:prstGeom>
          <a:noFill/>
        </p:spPr>
        <p:txBody>
          <a:bodyPr wrap="square" rtlCol="0">
            <a:spAutoFit/>
          </a:bodyPr>
          <a:lstStyle/>
          <a:p>
            <a:pPr algn="ctr"/>
            <a:r>
              <a:rPr lang="en-US" dirty="0" smtClean="0">
                <a:solidFill>
                  <a:srgbClr val="FDE9B4"/>
                </a:solidFill>
              </a:rPr>
              <a:t>Graupel </a:t>
            </a:r>
            <a:endParaRPr lang="en-US" dirty="0">
              <a:solidFill>
                <a:srgbClr val="FDE9B4"/>
              </a:solidFill>
            </a:endParaRPr>
          </a:p>
        </p:txBody>
      </p:sp>
      <p:sp>
        <p:nvSpPr>
          <p:cNvPr id="36" name="TextBox 35"/>
          <p:cNvSpPr txBox="1"/>
          <p:nvPr/>
        </p:nvSpPr>
        <p:spPr>
          <a:xfrm>
            <a:off x="5374346" y="1214680"/>
            <a:ext cx="2317845" cy="369332"/>
          </a:xfrm>
          <a:prstGeom prst="rect">
            <a:avLst/>
          </a:prstGeom>
          <a:noFill/>
        </p:spPr>
        <p:txBody>
          <a:bodyPr wrap="square" rtlCol="0">
            <a:spAutoFit/>
          </a:bodyPr>
          <a:lstStyle/>
          <a:p>
            <a:pPr algn="ctr"/>
            <a:r>
              <a:rPr lang="en-US" dirty="0" smtClean="0">
                <a:solidFill>
                  <a:srgbClr val="FDE9B4"/>
                </a:solidFill>
              </a:rPr>
              <a:t>Wet Aggregates Only</a:t>
            </a:r>
            <a:endParaRPr lang="en-US" dirty="0">
              <a:solidFill>
                <a:srgbClr val="FDE9B4"/>
              </a:solidFill>
            </a:endParaRPr>
          </a:p>
        </p:txBody>
      </p:sp>
    </p:spTree>
    <p:extLst>
      <p:ext uri="{BB962C8B-B14F-4D97-AF65-F5344CB8AC3E}">
        <p14:creationId xmlns:p14="http://schemas.microsoft.com/office/powerpoint/2010/main" val="2749574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649"/>
            <a:ext cx="9144000" cy="1143000"/>
          </a:xfrm>
        </p:spPr>
        <p:txBody>
          <a:bodyPr>
            <a:noAutofit/>
          </a:bodyPr>
          <a:lstStyle/>
          <a:p>
            <a:r>
              <a:rPr lang="en-US" sz="3200" b="1" dirty="0" smtClean="0">
                <a:solidFill>
                  <a:srgbClr val="FDE9B4"/>
                </a:solidFill>
              </a:rPr>
              <a:t>Kinematic Structure of Mesoscale Convective Systems (MCSs)</a:t>
            </a:r>
            <a:endParaRPr lang="en-US" sz="3200" b="1" dirty="0">
              <a:solidFill>
                <a:srgbClr val="FDE9B4"/>
              </a:solidFill>
            </a:endParaRPr>
          </a:p>
        </p:txBody>
      </p:sp>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457200" y="3505200"/>
            <a:ext cx="3429000" cy="3082676"/>
          </a:xfrm>
          <a:prstGeom prst="rect">
            <a:avLst/>
          </a:prstGeom>
        </p:spPr>
      </p:pic>
      <p:pic>
        <p:nvPicPr>
          <p:cNvPr id="5" name="Picture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4409766" y="3505200"/>
            <a:ext cx="4353234" cy="2727375"/>
          </a:xfrm>
          <a:prstGeom prst="rect">
            <a:avLst/>
          </a:prstGeom>
        </p:spPr>
      </p:pic>
      <p:sp>
        <p:nvSpPr>
          <p:cNvPr id="6" name="TextBox 5"/>
          <p:cNvSpPr txBox="1"/>
          <p:nvPr/>
        </p:nvSpPr>
        <p:spPr>
          <a:xfrm>
            <a:off x="457200" y="3048000"/>
            <a:ext cx="3429000" cy="400110"/>
          </a:xfrm>
          <a:prstGeom prst="rect">
            <a:avLst/>
          </a:prstGeom>
          <a:noFill/>
        </p:spPr>
        <p:txBody>
          <a:bodyPr wrap="square" rtlCol="0">
            <a:spAutoFit/>
          </a:bodyPr>
          <a:lstStyle/>
          <a:p>
            <a:pPr algn="ctr"/>
            <a:r>
              <a:rPr lang="en-US" sz="2000" dirty="0" smtClean="0">
                <a:solidFill>
                  <a:srgbClr val="FDE9B4"/>
                </a:solidFill>
              </a:rPr>
              <a:t>Convective</a:t>
            </a:r>
            <a:endParaRPr lang="en-US" sz="2000" dirty="0">
              <a:solidFill>
                <a:srgbClr val="FDE9B4"/>
              </a:solidFill>
            </a:endParaRPr>
          </a:p>
        </p:txBody>
      </p:sp>
      <p:sp>
        <p:nvSpPr>
          <p:cNvPr id="7" name="TextBox 6"/>
          <p:cNvSpPr txBox="1"/>
          <p:nvPr/>
        </p:nvSpPr>
        <p:spPr>
          <a:xfrm>
            <a:off x="4419600" y="3048000"/>
            <a:ext cx="4343400" cy="400110"/>
          </a:xfrm>
          <a:prstGeom prst="rect">
            <a:avLst/>
          </a:prstGeom>
          <a:noFill/>
        </p:spPr>
        <p:txBody>
          <a:bodyPr wrap="square" rtlCol="0">
            <a:spAutoFit/>
          </a:bodyPr>
          <a:lstStyle/>
          <a:p>
            <a:pPr algn="ctr"/>
            <a:r>
              <a:rPr lang="en-US" sz="2000" dirty="0" smtClean="0">
                <a:solidFill>
                  <a:srgbClr val="FDE9B4"/>
                </a:solidFill>
              </a:rPr>
              <a:t>Stratiform</a:t>
            </a:r>
            <a:endParaRPr lang="en-US" sz="2000" dirty="0">
              <a:solidFill>
                <a:srgbClr val="FDE9B4"/>
              </a:solidFill>
            </a:endParaRPr>
          </a:p>
        </p:txBody>
      </p:sp>
      <p:sp>
        <p:nvSpPr>
          <p:cNvPr id="8" name="TextBox 7"/>
          <p:cNvSpPr txBox="1"/>
          <p:nvPr/>
        </p:nvSpPr>
        <p:spPr>
          <a:xfrm>
            <a:off x="685800" y="1802438"/>
            <a:ext cx="7772400" cy="830997"/>
          </a:xfrm>
          <a:prstGeom prst="rect">
            <a:avLst/>
          </a:prstGeom>
          <a:noFill/>
        </p:spPr>
        <p:txBody>
          <a:bodyPr wrap="square" rtlCol="0">
            <a:spAutoFit/>
          </a:bodyPr>
          <a:lstStyle/>
          <a:p>
            <a:pPr algn="ctr"/>
            <a:r>
              <a:rPr lang="en-US" sz="2400" dirty="0" smtClean="0">
                <a:solidFill>
                  <a:srgbClr val="FDE9B4"/>
                </a:solidFill>
              </a:rPr>
              <a:t>Moncrieff (1992): Layer airflow</a:t>
            </a:r>
          </a:p>
          <a:p>
            <a:pPr algn="ctr"/>
            <a:r>
              <a:rPr lang="en-US" sz="2400" dirty="0" smtClean="0">
                <a:solidFill>
                  <a:srgbClr val="FDE9B4"/>
                </a:solidFill>
              </a:rPr>
              <a:t>Kingsmill and Houze (1999): 3D structure</a:t>
            </a:r>
            <a:endParaRPr lang="en-US" sz="2400" dirty="0">
              <a:solidFill>
                <a:srgbClr val="FDE9B4"/>
              </a:solidFill>
            </a:endParaRPr>
          </a:p>
        </p:txBody>
      </p:sp>
    </p:spTree>
    <p:extLst>
      <p:ext uri="{BB962C8B-B14F-4D97-AF65-F5344CB8AC3E}">
        <p14:creationId xmlns:p14="http://schemas.microsoft.com/office/powerpoint/2010/main" val="717859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533400" y="1981200"/>
            <a:ext cx="5334000" cy="44490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err="1" smtClean="0">
                <a:solidFill>
                  <a:srgbClr val="D9D9D9"/>
                </a:solidFill>
              </a:rPr>
              <a:t>Addu</a:t>
            </a:r>
            <a:r>
              <a:rPr lang="en-US" sz="2400" dirty="0" smtClean="0">
                <a:solidFill>
                  <a:srgbClr val="D9D9D9"/>
                </a:solidFill>
              </a:rPr>
              <a:t> Atoll</a:t>
            </a:r>
          </a:p>
          <a:p>
            <a:r>
              <a:rPr lang="en-US" sz="2400" dirty="0" smtClean="0">
                <a:solidFill>
                  <a:srgbClr val="D9D9D9"/>
                </a:solidFill>
              </a:rPr>
              <a:t>Dual wavelength</a:t>
            </a:r>
          </a:p>
          <a:p>
            <a:pPr lvl="1"/>
            <a:r>
              <a:rPr lang="en-US" sz="2400" dirty="0" smtClean="0">
                <a:solidFill>
                  <a:srgbClr val="D9D9D9"/>
                </a:solidFill>
              </a:rPr>
              <a:t>Only using S-Band</a:t>
            </a:r>
          </a:p>
          <a:p>
            <a:r>
              <a:rPr lang="en-US" sz="2400" dirty="0" smtClean="0">
                <a:solidFill>
                  <a:srgbClr val="D9D9D9"/>
                </a:solidFill>
              </a:rPr>
              <a:t>Single Doppler </a:t>
            </a:r>
          </a:p>
          <a:p>
            <a:r>
              <a:rPr lang="en-US" sz="2400" dirty="0" smtClean="0">
                <a:solidFill>
                  <a:srgbClr val="D9D9D9"/>
                </a:solidFill>
              </a:rPr>
              <a:t>Dual-polarimetric</a:t>
            </a:r>
          </a:p>
          <a:p>
            <a:pPr lvl="1"/>
            <a:r>
              <a:rPr lang="en-US" sz="2400" dirty="0" smtClean="0">
                <a:solidFill>
                  <a:srgbClr val="D9D9D9"/>
                </a:solidFill>
              </a:rPr>
              <a:t>Particle Identification Algorithm (</a:t>
            </a:r>
            <a:r>
              <a:rPr lang="en-US" sz="2400" dirty="0" err="1" smtClean="0">
                <a:solidFill>
                  <a:srgbClr val="D9D9D9"/>
                </a:solidFill>
              </a:rPr>
              <a:t>Vivekanandan</a:t>
            </a:r>
            <a:r>
              <a:rPr lang="en-US" sz="2400" dirty="0" smtClean="0">
                <a:solidFill>
                  <a:srgbClr val="D9D9D9"/>
                </a:solidFill>
              </a:rPr>
              <a:t> et al., 1999)</a:t>
            </a:r>
          </a:p>
          <a:p>
            <a:pPr marL="342900" lvl="1" indent="-342900">
              <a:buFont typeface="Arial" pitchFamily="34" charset="0"/>
              <a:buChar char="•"/>
            </a:pPr>
            <a:r>
              <a:rPr lang="en-US" sz="2400" dirty="0">
                <a:solidFill>
                  <a:srgbClr val="D9D9D9"/>
                </a:solidFill>
              </a:rPr>
              <a:t>RHI sector and within 100 km</a:t>
            </a:r>
          </a:p>
          <a:p>
            <a:endParaRPr lang="en-US" sz="2400" b="1" dirty="0" smtClean="0">
              <a:solidFill>
                <a:srgbClr val="D9D9D9"/>
              </a:solidFill>
            </a:endParaRPr>
          </a:p>
        </p:txBody>
      </p:sp>
      <p:sp>
        <p:nvSpPr>
          <p:cNvPr id="6" name="TextBox 5"/>
          <p:cNvSpPr txBox="1"/>
          <p:nvPr/>
        </p:nvSpPr>
        <p:spPr>
          <a:xfrm>
            <a:off x="0" y="228600"/>
            <a:ext cx="9144000" cy="707886"/>
          </a:xfrm>
          <a:prstGeom prst="rect">
            <a:avLst/>
          </a:prstGeom>
          <a:noFill/>
        </p:spPr>
        <p:txBody>
          <a:bodyPr wrap="square" rtlCol="0">
            <a:spAutoFit/>
          </a:bodyPr>
          <a:lstStyle/>
          <a:p>
            <a:pPr algn="ctr"/>
            <a:r>
              <a:rPr lang="en-US" sz="4000" b="1" dirty="0" smtClean="0">
                <a:solidFill>
                  <a:srgbClr val="FDE9B4"/>
                </a:solidFill>
              </a:rPr>
              <a:t>NCAR </a:t>
            </a:r>
            <a:r>
              <a:rPr lang="en-US" sz="4000" b="1" dirty="0" err="1" smtClean="0">
                <a:solidFill>
                  <a:srgbClr val="FDE9B4"/>
                </a:solidFill>
              </a:rPr>
              <a:t>SPolKa</a:t>
            </a:r>
            <a:r>
              <a:rPr lang="en-US" sz="4000" b="1" dirty="0" smtClean="0">
                <a:solidFill>
                  <a:srgbClr val="FDE9B4"/>
                </a:solidFill>
              </a:rPr>
              <a:t> Radar</a:t>
            </a:r>
            <a:endParaRPr lang="en-US" sz="4000" dirty="0"/>
          </a:p>
        </p:txBody>
      </p:sp>
      <p:pic>
        <p:nvPicPr>
          <p:cNvPr id="3" name="Picture 2" descr="DSCN074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928829" y="1548171"/>
            <a:ext cx="2349868" cy="21491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13339" t="6027" r="8459" b="10270"/>
          <a:stretch/>
        </p:blipFill>
        <p:spPr>
          <a:xfrm>
            <a:off x="6629400" y="4282368"/>
            <a:ext cx="2133600" cy="21478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47200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6830" t="6140" r="18972" b="6140"/>
          <a:stretch/>
        </p:blipFill>
        <p:spPr>
          <a:xfrm>
            <a:off x="4285488" y="4209706"/>
            <a:ext cx="2011680" cy="182880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7048" t="5457" r="17784" b="5457"/>
          <a:stretch/>
        </p:blipFill>
        <p:spPr>
          <a:xfrm>
            <a:off x="4267200" y="1646231"/>
            <a:ext cx="2048256" cy="1828800"/>
          </a:xfrm>
          <a:prstGeom prst="rect">
            <a:avLst/>
          </a:prstGeom>
        </p:spPr>
      </p:pic>
      <p:sp>
        <p:nvSpPr>
          <p:cNvPr id="2" name="Title 1"/>
          <p:cNvSpPr>
            <a:spLocks noGrp="1"/>
          </p:cNvSpPr>
          <p:nvPr>
            <p:ph type="title"/>
          </p:nvPr>
        </p:nvSpPr>
        <p:spPr>
          <a:xfrm>
            <a:off x="-20564" y="125279"/>
            <a:ext cx="9144000" cy="914400"/>
          </a:xfrm>
        </p:spPr>
        <p:txBody>
          <a:bodyPr>
            <a:normAutofit/>
          </a:bodyPr>
          <a:lstStyle/>
          <a:p>
            <a:r>
              <a:rPr lang="en-US" sz="4000" b="1" dirty="0" smtClean="0">
                <a:solidFill>
                  <a:srgbClr val="FDE9B4"/>
                </a:solidFill>
              </a:rPr>
              <a:t>Case Selection</a:t>
            </a:r>
            <a:endParaRPr lang="en-US" sz="4000" b="1" dirty="0">
              <a:solidFill>
                <a:srgbClr val="FDE9B4"/>
              </a:solidFill>
            </a:endParaRPr>
          </a:p>
        </p:txBody>
      </p:sp>
      <p:sp>
        <p:nvSpPr>
          <p:cNvPr id="13" name="TextBox 12"/>
          <p:cNvSpPr txBox="1"/>
          <p:nvPr/>
        </p:nvSpPr>
        <p:spPr>
          <a:xfrm>
            <a:off x="448056" y="2009264"/>
            <a:ext cx="3581400" cy="3477875"/>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SPolKa data during active </a:t>
            </a:r>
            <a:r>
              <a:rPr lang="en-US" sz="2200" dirty="0">
                <a:solidFill>
                  <a:srgbClr val="D9D9D9"/>
                </a:solidFill>
              </a:rPr>
              <a:t>p</a:t>
            </a:r>
            <a:r>
              <a:rPr lang="en-US" sz="2200" dirty="0" smtClean="0">
                <a:solidFill>
                  <a:srgbClr val="D9D9D9"/>
                </a:solidFill>
              </a:rPr>
              <a:t>hases</a:t>
            </a:r>
          </a:p>
          <a:p>
            <a:pPr marL="285750" indent="-285750">
              <a:buFont typeface="Arial" pitchFamily="34" charset="0"/>
              <a:buChar char="•"/>
            </a:pPr>
            <a:endParaRPr lang="en-US" sz="2200" dirty="0" smtClean="0">
              <a:solidFill>
                <a:srgbClr val="D9D9D9"/>
              </a:solidFill>
            </a:endParaRPr>
          </a:p>
          <a:p>
            <a:pPr marL="285750" indent="-285750">
              <a:buFont typeface="Arial" pitchFamily="34" charset="0"/>
              <a:buChar char="•"/>
            </a:pPr>
            <a:r>
              <a:rPr lang="en-US" sz="2200" dirty="0" smtClean="0">
                <a:solidFill>
                  <a:srgbClr val="D9D9D9"/>
                </a:solidFill>
              </a:rPr>
              <a:t>Subjectively identify cases </a:t>
            </a:r>
          </a:p>
          <a:p>
            <a:pPr marL="742950" lvl="1" indent="-285750">
              <a:buFont typeface="Arial" pitchFamily="34" charset="0"/>
              <a:buChar char="•"/>
            </a:pPr>
            <a:r>
              <a:rPr lang="en-US" sz="2200" dirty="0" smtClean="0">
                <a:solidFill>
                  <a:srgbClr val="D9D9D9"/>
                </a:solidFill>
              </a:rPr>
              <a:t>SPolKa radial velocity</a:t>
            </a:r>
          </a:p>
          <a:p>
            <a:pPr marL="742950" lvl="1" indent="-285750">
              <a:buFont typeface="Arial" pitchFamily="34" charset="0"/>
              <a:buChar char="•"/>
            </a:pPr>
            <a:r>
              <a:rPr lang="en-US" sz="2200" dirty="0" smtClean="0">
                <a:solidFill>
                  <a:srgbClr val="D9D9D9"/>
                </a:solidFill>
              </a:rPr>
              <a:t>Layer lifting</a:t>
            </a:r>
          </a:p>
          <a:p>
            <a:pPr marL="742950" lvl="1" indent="-285750">
              <a:buFont typeface="Arial" pitchFamily="34" charset="0"/>
              <a:buChar char="•"/>
            </a:pPr>
            <a:r>
              <a:rPr lang="en-US" sz="2200" dirty="0" smtClean="0">
                <a:solidFill>
                  <a:srgbClr val="D9D9D9"/>
                </a:solidFill>
              </a:rPr>
              <a:t>One per storm</a:t>
            </a:r>
          </a:p>
          <a:p>
            <a:pPr marL="742950" lvl="1" indent="-285750">
              <a:buFont typeface="Arial" pitchFamily="34" charset="0"/>
              <a:buChar char="•"/>
            </a:pPr>
            <a:endParaRPr lang="en-US" sz="2200" dirty="0">
              <a:solidFill>
                <a:srgbClr val="D9D9D9"/>
              </a:solidFill>
            </a:endParaRPr>
          </a:p>
          <a:p>
            <a:pPr marL="285750" indent="-285750">
              <a:buFont typeface="Arial" pitchFamily="34" charset="0"/>
              <a:buChar char="•"/>
            </a:pPr>
            <a:r>
              <a:rPr lang="en-US" sz="2200" dirty="0" smtClean="0">
                <a:solidFill>
                  <a:srgbClr val="D9D9D9"/>
                </a:solidFill>
              </a:rPr>
              <a:t>25 Convective Cases</a:t>
            </a:r>
          </a:p>
          <a:p>
            <a:pPr marL="285750" indent="-285750">
              <a:buFont typeface="Arial" pitchFamily="34" charset="0"/>
              <a:buChar char="•"/>
            </a:pPr>
            <a:r>
              <a:rPr lang="en-US" sz="2200" dirty="0" smtClean="0">
                <a:solidFill>
                  <a:srgbClr val="D9D9D9"/>
                </a:solidFill>
              </a:rPr>
              <a:t>37 Stratiform Cases</a:t>
            </a: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l="5370" t="6193" r="7216" b="5880"/>
          <a:stretch/>
        </p:blipFill>
        <p:spPr>
          <a:xfrm>
            <a:off x="6553200" y="1629331"/>
            <a:ext cx="2413416" cy="1828800"/>
          </a:xfrm>
          <a:prstGeom prst="rect">
            <a:avLst/>
          </a:prstGeom>
        </p:spPr>
      </p:pic>
      <p:sp>
        <p:nvSpPr>
          <p:cNvPr id="9" name="TextBox 8"/>
          <p:cNvSpPr txBox="1"/>
          <p:nvPr/>
        </p:nvSpPr>
        <p:spPr>
          <a:xfrm>
            <a:off x="4772660" y="1143000"/>
            <a:ext cx="3429000" cy="400110"/>
          </a:xfrm>
          <a:prstGeom prst="rect">
            <a:avLst/>
          </a:prstGeom>
          <a:noFill/>
        </p:spPr>
        <p:txBody>
          <a:bodyPr wrap="square" rtlCol="0">
            <a:spAutoFit/>
          </a:bodyPr>
          <a:lstStyle/>
          <a:p>
            <a:pPr algn="ctr"/>
            <a:r>
              <a:rPr lang="en-US" sz="2000" dirty="0" smtClean="0">
                <a:solidFill>
                  <a:srgbClr val="FDE9B4"/>
                </a:solidFill>
              </a:rPr>
              <a:t>Convective: 24 Oct 2011</a:t>
            </a:r>
            <a:endParaRPr lang="en-US" sz="2000" dirty="0">
              <a:solidFill>
                <a:srgbClr val="FDE9B4"/>
              </a:solidFill>
            </a:endParaRPr>
          </a:p>
        </p:txBody>
      </p:sp>
      <p:sp>
        <p:nvSpPr>
          <p:cNvPr id="10" name="TextBox 9"/>
          <p:cNvSpPr txBox="1"/>
          <p:nvPr/>
        </p:nvSpPr>
        <p:spPr>
          <a:xfrm>
            <a:off x="4457700" y="3676884"/>
            <a:ext cx="4343400" cy="400110"/>
          </a:xfrm>
          <a:prstGeom prst="rect">
            <a:avLst/>
          </a:prstGeom>
          <a:noFill/>
        </p:spPr>
        <p:txBody>
          <a:bodyPr wrap="square" rtlCol="0">
            <a:spAutoFit/>
          </a:bodyPr>
          <a:lstStyle/>
          <a:p>
            <a:pPr algn="ctr"/>
            <a:r>
              <a:rPr lang="en-US" sz="2000" dirty="0" smtClean="0">
                <a:solidFill>
                  <a:srgbClr val="FDE9B4"/>
                </a:solidFill>
              </a:rPr>
              <a:t>Stratiform: 23 December 2011</a:t>
            </a:r>
            <a:endParaRPr lang="en-US" sz="2000" dirty="0">
              <a:solidFill>
                <a:srgbClr val="FDE9B4"/>
              </a:solidFill>
            </a:endParaRPr>
          </a:p>
        </p:txBody>
      </p:sp>
      <p:pic>
        <p:nvPicPr>
          <p:cNvPr id="12" name="Picture 11"/>
          <p:cNvPicPr>
            <a:picLocks/>
          </p:cNvPicPr>
          <p:nvPr/>
        </p:nvPicPr>
        <p:blipFill rotWithShape="1">
          <a:blip r:embed="rId6" cstate="email">
            <a:extLst>
              <a:ext uri="{28A0092B-C50C-407E-A947-70E740481C1C}">
                <a14:useLocalDpi xmlns:a14="http://schemas.microsoft.com/office/drawing/2010/main"/>
              </a:ext>
            </a:extLst>
          </a:blip>
          <a:srcRect l="5370" t="5953" r="22781" b="5881"/>
          <a:stretch/>
        </p:blipFill>
        <p:spPr>
          <a:xfrm>
            <a:off x="6563116" y="4209706"/>
            <a:ext cx="2414016" cy="1828800"/>
          </a:xfrm>
          <a:prstGeom prst="rect">
            <a:avLst/>
          </a:prstGeom>
        </p:spPr>
      </p:pic>
      <p:sp>
        <p:nvSpPr>
          <p:cNvPr id="11" name="TextBox 10"/>
          <p:cNvSpPr txBox="1"/>
          <p:nvPr/>
        </p:nvSpPr>
        <p:spPr>
          <a:xfrm>
            <a:off x="4213616" y="1692945"/>
            <a:ext cx="559044" cy="369332"/>
          </a:xfrm>
          <a:prstGeom prst="rect">
            <a:avLst/>
          </a:prstGeom>
          <a:noFill/>
        </p:spPr>
        <p:txBody>
          <a:bodyPr wrap="square" rtlCol="0">
            <a:spAutoFit/>
          </a:bodyPr>
          <a:lstStyle/>
          <a:p>
            <a:r>
              <a:rPr lang="en-US" dirty="0" err="1" smtClean="0"/>
              <a:t>dBZ</a:t>
            </a:r>
            <a:endParaRPr lang="en-US" dirty="0"/>
          </a:p>
        </p:txBody>
      </p:sp>
      <p:sp>
        <p:nvSpPr>
          <p:cNvPr id="15" name="TextBox 14"/>
          <p:cNvSpPr txBox="1"/>
          <p:nvPr/>
        </p:nvSpPr>
        <p:spPr>
          <a:xfrm>
            <a:off x="6803584" y="1646231"/>
            <a:ext cx="1273616" cy="369332"/>
          </a:xfrm>
          <a:prstGeom prst="rect">
            <a:avLst/>
          </a:prstGeom>
          <a:noFill/>
        </p:spPr>
        <p:txBody>
          <a:bodyPr wrap="square" rtlCol="0">
            <a:spAutoFit/>
          </a:bodyPr>
          <a:lstStyle/>
          <a:p>
            <a:r>
              <a:rPr lang="en-US" dirty="0" err="1" smtClean="0"/>
              <a:t>V</a:t>
            </a:r>
            <a:r>
              <a:rPr lang="en-US" baseline="-25000" dirty="0" err="1" smtClean="0"/>
              <a:t>r</a:t>
            </a:r>
            <a:r>
              <a:rPr lang="en-US" dirty="0"/>
              <a:t> </a:t>
            </a:r>
            <a:r>
              <a:rPr lang="en-US" dirty="0" smtClean="0"/>
              <a:t>profile</a:t>
            </a:r>
            <a:endParaRPr lang="en-US" dirty="0"/>
          </a:p>
        </p:txBody>
      </p:sp>
      <p:sp>
        <p:nvSpPr>
          <p:cNvPr id="17" name="TextBox 16"/>
          <p:cNvSpPr txBox="1"/>
          <p:nvPr/>
        </p:nvSpPr>
        <p:spPr>
          <a:xfrm>
            <a:off x="6835717" y="4141812"/>
            <a:ext cx="1273616" cy="369332"/>
          </a:xfrm>
          <a:prstGeom prst="rect">
            <a:avLst/>
          </a:prstGeom>
          <a:noFill/>
        </p:spPr>
        <p:txBody>
          <a:bodyPr wrap="square" rtlCol="0">
            <a:spAutoFit/>
          </a:bodyPr>
          <a:lstStyle/>
          <a:p>
            <a:r>
              <a:rPr lang="en-US" dirty="0" err="1" smtClean="0"/>
              <a:t>V</a:t>
            </a:r>
            <a:r>
              <a:rPr lang="en-US" baseline="-25000" dirty="0" err="1" smtClean="0"/>
              <a:t>r</a:t>
            </a:r>
            <a:r>
              <a:rPr lang="en-US" dirty="0"/>
              <a:t> </a:t>
            </a:r>
            <a:r>
              <a:rPr lang="en-US" dirty="0" smtClean="0"/>
              <a:t>profile</a:t>
            </a:r>
            <a:endParaRPr lang="en-US" dirty="0"/>
          </a:p>
        </p:txBody>
      </p:sp>
      <p:sp>
        <p:nvSpPr>
          <p:cNvPr id="14" name="TextBox 13"/>
          <p:cNvSpPr txBox="1"/>
          <p:nvPr/>
        </p:nvSpPr>
        <p:spPr>
          <a:xfrm>
            <a:off x="4238006" y="4225025"/>
            <a:ext cx="674096" cy="369332"/>
          </a:xfrm>
          <a:prstGeom prst="rect">
            <a:avLst/>
          </a:prstGeom>
          <a:noFill/>
        </p:spPr>
        <p:txBody>
          <a:bodyPr wrap="square" rtlCol="0">
            <a:spAutoFit/>
          </a:bodyPr>
          <a:lstStyle/>
          <a:p>
            <a:r>
              <a:rPr lang="en-US" dirty="0" err="1" smtClean="0"/>
              <a:t>dBZ</a:t>
            </a:r>
            <a:endParaRPr lang="en-US" dirty="0"/>
          </a:p>
        </p:txBody>
      </p:sp>
      <p:cxnSp>
        <p:nvCxnSpPr>
          <p:cNvPr id="20" name="Straight Connector 19"/>
          <p:cNvCxnSpPr/>
          <p:nvPr/>
        </p:nvCxnSpPr>
        <p:spPr>
          <a:xfrm>
            <a:off x="5325492" y="2499663"/>
            <a:ext cx="954157" cy="631203"/>
          </a:xfrm>
          <a:prstGeom prst="line">
            <a:avLst/>
          </a:prstGeom>
          <a:ln>
            <a:solidFill>
              <a:srgbClr val="44079D"/>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flipV="1">
            <a:off x="5334000" y="4953000"/>
            <a:ext cx="914400" cy="152400"/>
          </a:xfrm>
          <a:prstGeom prst="line">
            <a:avLst/>
          </a:prstGeom>
          <a:ln>
            <a:solidFill>
              <a:srgbClr val="44079D"/>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47885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4300" y="2209800"/>
            <a:ext cx="8915400" cy="434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61955" t="4879" r="24595" b="72235"/>
          <a:stretch/>
        </p:blipFill>
        <p:spPr>
          <a:xfrm>
            <a:off x="266701" y="2743200"/>
            <a:ext cx="4292600" cy="3657600"/>
          </a:xfrm>
          <a:prstGeom prst="rect">
            <a:avLst/>
          </a:prstGeom>
          <a:ln>
            <a:solidFill>
              <a:schemeClr val="bg1"/>
            </a:solidFill>
          </a:ln>
          <a:effectLst/>
        </p:spPr>
      </p:pic>
      <p:cxnSp>
        <p:nvCxnSpPr>
          <p:cNvPr id="7" name="Straight Connector 6"/>
          <p:cNvCxnSpPr/>
          <p:nvPr/>
        </p:nvCxnSpPr>
        <p:spPr>
          <a:xfrm flipV="1">
            <a:off x="1714500" y="3962400"/>
            <a:ext cx="838200" cy="1676400"/>
          </a:xfrm>
          <a:prstGeom prst="line">
            <a:avLst/>
          </a:prstGeom>
          <a:ln w="381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7501" t="26701" r="68333" b="50000"/>
          <a:stretch/>
        </p:blipFill>
        <p:spPr>
          <a:xfrm>
            <a:off x="238886" y="2659916"/>
            <a:ext cx="4288964" cy="3749040"/>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5067301" y="2805137"/>
            <a:ext cx="3733800" cy="2909863"/>
          </a:xfrm>
          <a:prstGeom prst="rect">
            <a:avLst/>
          </a:prstGeom>
          <a:effectLst/>
        </p:spPr>
      </p:pic>
      <p:sp>
        <p:nvSpPr>
          <p:cNvPr id="10" name="Freeform 9"/>
          <p:cNvSpPr/>
          <p:nvPr/>
        </p:nvSpPr>
        <p:spPr>
          <a:xfrm>
            <a:off x="1968500" y="4800600"/>
            <a:ext cx="897467" cy="347133"/>
          </a:xfrm>
          <a:custGeom>
            <a:avLst/>
            <a:gdLst>
              <a:gd name="connsiteX0" fmla="*/ 0 w 897467"/>
              <a:gd name="connsiteY0" fmla="*/ 59267 h 347133"/>
              <a:gd name="connsiteX1" fmla="*/ 524933 w 897467"/>
              <a:gd name="connsiteY1" fmla="*/ 0 h 347133"/>
              <a:gd name="connsiteX2" fmla="*/ 897467 w 897467"/>
              <a:gd name="connsiteY2" fmla="*/ 67733 h 347133"/>
              <a:gd name="connsiteX3" fmla="*/ 846667 w 897467"/>
              <a:gd name="connsiteY3" fmla="*/ 287867 h 347133"/>
              <a:gd name="connsiteX4" fmla="*/ 482600 w 897467"/>
              <a:gd name="connsiteY4" fmla="*/ 347133 h 347133"/>
              <a:gd name="connsiteX5" fmla="*/ 457200 w 897467"/>
              <a:gd name="connsiteY5" fmla="*/ 220133 h 347133"/>
              <a:gd name="connsiteX6" fmla="*/ 76200 w 897467"/>
              <a:gd name="connsiteY6" fmla="*/ 270933 h 347133"/>
              <a:gd name="connsiteX7" fmla="*/ 0 w 897467"/>
              <a:gd name="connsiteY7" fmla="*/ 59267 h 34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467" h="347133">
                <a:moveTo>
                  <a:pt x="0" y="59267"/>
                </a:moveTo>
                <a:lnTo>
                  <a:pt x="524933" y="0"/>
                </a:lnTo>
                <a:lnTo>
                  <a:pt x="897467" y="67733"/>
                </a:lnTo>
                <a:lnTo>
                  <a:pt x="846667" y="287867"/>
                </a:lnTo>
                <a:lnTo>
                  <a:pt x="482600" y="347133"/>
                </a:lnTo>
                <a:lnTo>
                  <a:pt x="457200" y="220133"/>
                </a:lnTo>
                <a:lnTo>
                  <a:pt x="76200" y="270933"/>
                </a:lnTo>
                <a:lnTo>
                  <a:pt x="0" y="59267"/>
                </a:lnTo>
                <a:close/>
              </a:path>
            </a:pathLst>
          </a:custGeom>
          <a:pattFill prst="wdDnDiag">
            <a:fgClr>
              <a:schemeClr val="bg1"/>
            </a:fgClr>
            <a:bgClr>
              <a:srgbClr val="FF0000"/>
            </a:bgClr>
          </a:patt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553200" y="2971800"/>
            <a:ext cx="381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759700" y="2971800"/>
            <a:ext cx="4572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6743700" y="4038600"/>
            <a:ext cx="2057400" cy="1676400"/>
          </a:xfrm>
          <a:custGeom>
            <a:avLst/>
            <a:gdLst>
              <a:gd name="connsiteX0" fmla="*/ 698500 w 2044700"/>
              <a:gd name="connsiteY0" fmla="*/ 342900 h 1612900"/>
              <a:gd name="connsiteX1" fmla="*/ 0 w 2044700"/>
              <a:gd name="connsiteY1" fmla="*/ 1612900 h 1612900"/>
              <a:gd name="connsiteX2" fmla="*/ 2019300 w 2044700"/>
              <a:gd name="connsiteY2" fmla="*/ 1600200 h 1612900"/>
              <a:gd name="connsiteX3" fmla="*/ 2044700 w 2044700"/>
              <a:gd name="connsiteY3" fmla="*/ 0 h 1612900"/>
              <a:gd name="connsiteX4" fmla="*/ 698500 w 2044700"/>
              <a:gd name="connsiteY4" fmla="*/ 34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1612900">
                <a:moveTo>
                  <a:pt x="698500" y="342900"/>
                </a:moveTo>
                <a:lnTo>
                  <a:pt x="0" y="1612900"/>
                </a:lnTo>
                <a:lnTo>
                  <a:pt x="2019300" y="1600200"/>
                </a:lnTo>
                <a:lnTo>
                  <a:pt x="2044700" y="0"/>
                </a:lnTo>
                <a:lnTo>
                  <a:pt x="698500" y="342900"/>
                </a:ln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854700" y="5143500"/>
            <a:ext cx="2286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7835900" y="2971800"/>
            <a:ext cx="457200" cy="296950"/>
          </a:xfrm>
          <a:custGeom>
            <a:avLst/>
            <a:gdLst>
              <a:gd name="connsiteX0" fmla="*/ 0 w 419100"/>
              <a:gd name="connsiteY0" fmla="*/ 284250 h 284250"/>
              <a:gd name="connsiteX1" fmla="*/ 152400 w 419100"/>
              <a:gd name="connsiteY1" fmla="*/ 93750 h 284250"/>
              <a:gd name="connsiteX2" fmla="*/ 419100 w 419100"/>
              <a:gd name="connsiteY2" fmla="*/ 4850 h 284250"/>
            </a:gdLst>
            <a:ahLst/>
            <a:cxnLst>
              <a:cxn ang="0">
                <a:pos x="connsiteX0" y="connsiteY0"/>
              </a:cxn>
              <a:cxn ang="0">
                <a:pos x="connsiteX1" y="connsiteY1"/>
              </a:cxn>
              <a:cxn ang="0">
                <a:pos x="connsiteX2" y="connsiteY2"/>
              </a:cxn>
            </a:cxnLst>
            <a:rect l="l" t="t" r="r" b="b"/>
            <a:pathLst>
              <a:path w="419100" h="284250">
                <a:moveTo>
                  <a:pt x="0" y="284250"/>
                </a:moveTo>
                <a:cubicBezTo>
                  <a:pt x="41275" y="212283"/>
                  <a:pt x="82550" y="140317"/>
                  <a:pt x="152400" y="93750"/>
                </a:cubicBezTo>
                <a:cubicBezTo>
                  <a:pt x="222250" y="47183"/>
                  <a:pt x="340783" y="-18433"/>
                  <a:pt x="419100" y="4850"/>
                </a:cubicBezTo>
              </a:path>
            </a:pathLst>
          </a:cu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a:off x="6433371" y="2933700"/>
            <a:ext cx="399229" cy="297753"/>
          </a:xfrm>
          <a:custGeom>
            <a:avLst/>
            <a:gdLst>
              <a:gd name="connsiteX0" fmla="*/ 399229 w 399229"/>
              <a:gd name="connsiteY0" fmla="*/ 297753 h 297753"/>
              <a:gd name="connsiteX1" fmla="*/ 310329 w 399229"/>
              <a:gd name="connsiteY1" fmla="*/ 94553 h 297753"/>
              <a:gd name="connsiteX2" fmla="*/ 69029 w 399229"/>
              <a:gd name="connsiteY2" fmla="*/ 5653 h 297753"/>
            </a:gdLst>
            <a:ahLst/>
            <a:cxnLst>
              <a:cxn ang="0">
                <a:pos x="connsiteX0" y="connsiteY0"/>
              </a:cxn>
              <a:cxn ang="0">
                <a:pos x="connsiteX1" y="connsiteY1"/>
              </a:cxn>
              <a:cxn ang="0">
                <a:pos x="connsiteX2" y="connsiteY2"/>
              </a:cxn>
            </a:cxnLst>
            <a:rect l="l" t="t" r="r" b="b"/>
            <a:pathLst>
              <a:path w="399229" h="297753">
                <a:moveTo>
                  <a:pt x="399229" y="297753"/>
                </a:moveTo>
                <a:cubicBezTo>
                  <a:pt x="382295" y="220494"/>
                  <a:pt x="365362" y="143236"/>
                  <a:pt x="310329" y="94553"/>
                </a:cubicBezTo>
                <a:cubicBezTo>
                  <a:pt x="255296" y="45870"/>
                  <a:pt x="-161688" y="-19747"/>
                  <a:pt x="69029" y="5653"/>
                </a:cubicBezTo>
              </a:path>
            </a:pathLst>
          </a:cu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5295900" y="2209800"/>
            <a:ext cx="3581400" cy="400110"/>
          </a:xfrm>
          <a:prstGeom prst="rect">
            <a:avLst/>
          </a:prstGeom>
          <a:noFill/>
          <a:effectLst/>
        </p:spPr>
        <p:txBody>
          <a:bodyPr wrap="square" rtlCol="0">
            <a:spAutoFit/>
          </a:bodyPr>
          <a:lstStyle/>
          <a:p>
            <a:pPr algn="ctr"/>
            <a:r>
              <a:rPr lang="en-US" sz="2000" b="1" dirty="0" smtClean="0"/>
              <a:t>Composite Structure</a:t>
            </a:r>
            <a:endParaRPr lang="en-US" sz="2000" b="1" dirty="0"/>
          </a:p>
        </p:txBody>
      </p:sp>
      <p:sp>
        <p:nvSpPr>
          <p:cNvPr id="37" name="Rectangle 36"/>
          <p:cNvSpPr/>
          <p:nvPr/>
        </p:nvSpPr>
        <p:spPr>
          <a:xfrm>
            <a:off x="3638177" y="2933700"/>
            <a:ext cx="894094" cy="278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8669" y="2551958"/>
            <a:ext cx="4469802" cy="382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V="1">
            <a:off x="6438900" y="3027280"/>
            <a:ext cx="861969" cy="2459120"/>
          </a:xfrm>
          <a:prstGeom prst="line">
            <a:avLst/>
          </a:prstGeom>
          <a:ln w="381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2628900" y="3124200"/>
            <a:ext cx="4610100" cy="838200"/>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790700" y="5638800"/>
            <a:ext cx="4343400" cy="0"/>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981700" y="5791200"/>
            <a:ext cx="2005567" cy="646331"/>
          </a:xfrm>
          <a:prstGeom prst="rect">
            <a:avLst/>
          </a:prstGeom>
          <a:noFill/>
          <a:effectLst/>
        </p:spPr>
        <p:txBody>
          <a:bodyPr wrap="square" rtlCol="0">
            <a:spAutoFit/>
          </a:bodyPr>
          <a:lstStyle/>
          <a:p>
            <a:pPr algn="ctr"/>
            <a:r>
              <a:rPr lang="en-US" dirty="0" smtClean="0">
                <a:solidFill>
                  <a:srgbClr val="000000"/>
                </a:solidFill>
              </a:rPr>
              <a:t>X Scale Factor</a:t>
            </a:r>
          </a:p>
          <a:p>
            <a:pPr algn="ctr"/>
            <a:r>
              <a:rPr lang="en-US" dirty="0">
                <a:solidFill>
                  <a:srgbClr val="000000"/>
                </a:solidFill>
              </a:rPr>
              <a:t>Z</a:t>
            </a:r>
            <a:r>
              <a:rPr lang="en-US" dirty="0" smtClean="0">
                <a:solidFill>
                  <a:srgbClr val="000000"/>
                </a:solidFill>
              </a:rPr>
              <a:t> Scale Factor</a:t>
            </a:r>
            <a:endParaRPr lang="en-US" dirty="0">
              <a:solidFill>
                <a:srgbClr val="000000"/>
              </a:solidFill>
            </a:endParaRPr>
          </a:p>
        </p:txBody>
      </p:sp>
      <p:sp>
        <p:nvSpPr>
          <p:cNvPr id="47" name="Freeform 46"/>
          <p:cNvSpPr/>
          <p:nvPr/>
        </p:nvSpPr>
        <p:spPr>
          <a:xfrm>
            <a:off x="6705600" y="4038600"/>
            <a:ext cx="1295400" cy="575733"/>
          </a:xfrm>
          <a:custGeom>
            <a:avLst/>
            <a:gdLst>
              <a:gd name="connsiteX0" fmla="*/ 0 w 897467"/>
              <a:gd name="connsiteY0" fmla="*/ 59267 h 347133"/>
              <a:gd name="connsiteX1" fmla="*/ 524933 w 897467"/>
              <a:gd name="connsiteY1" fmla="*/ 0 h 347133"/>
              <a:gd name="connsiteX2" fmla="*/ 897467 w 897467"/>
              <a:gd name="connsiteY2" fmla="*/ 67733 h 347133"/>
              <a:gd name="connsiteX3" fmla="*/ 846667 w 897467"/>
              <a:gd name="connsiteY3" fmla="*/ 287867 h 347133"/>
              <a:gd name="connsiteX4" fmla="*/ 482600 w 897467"/>
              <a:gd name="connsiteY4" fmla="*/ 347133 h 347133"/>
              <a:gd name="connsiteX5" fmla="*/ 457200 w 897467"/>
              <a:gd name="connsiteY5" fmla="*/ 220133 h 347133"/>
              <a:gd name="connsiteX6" fmla="*/ 76200 w 897467"/>
              <a:gd name="connsiteY6" fmla="*/ 270933 h 347133"/>
              <a:gd name="connsiteX7" fmla="*/ 0 w 897467"/>
              <a:gd name="connsiteY7" fmla="*/ 59267 h 34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467" h="347133">
                <a:moveTo>
                  <a:pt x="0" y="59267"/>
                </a:moveTo>
                <a:lnTo>
                  <a:pt x="524933" y="0"/>
                </a:lnTo>
                <a:lnTo>
                  <a:pt x="897467" y="67733"/>
                </a:lnTo>
                <a:lnTo>
                  <a:pt x="846667" y="287867"/>
                </a:lnTo>
                <a:lnTo>
                  <a:pt x="482600" y="347133"/>
                </a:lnTo>
                <a:lnTo>
                  <a:pt x="457200" y="220133"/>
                </a:lnTo>
                <a:lnTo>
                  <a:pt x="76200" y="270933"/>
                </a:lnTo>
                <a:lnTo>
                  <a:pt x="0" y="59267"/>
                </a:lnTo>
                <a:close/>
              </a:path>
            </a:pathLst>
          </a:custGeom>
          <a:pattFill prst="wdDnDiag">
            <a:fgClr>
              <a:schemeClr val="bg1"/>
            </a:fgClr>
            <a:bgClr>
              <a:srgbClr val="FF0000"/>
            </a:bgClr>
          </a:patt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0" y="0"/>
            <a:ext cx="91440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srgbClr val="FDE9B4"/>
              </a:solidFill>
            </a:endParaRPr>
          </a:p>
        </p:txBody>
      </p:sp>
      <p:sp>
        <p:nvSpPr>
          <p:cNvPr id="51" name="TextBox 50"/>
          <p:cNvSpPr txBox="1"/>
          <p:nvPr/>
        </p:nvSpPr>
        <p:spPr>
          <a:xfrm>
            <a:off x="571500" y="2221468"/>
            <a:ext cx="3810000" cy="400110"/>
          </a:xfrm>
          <a:prstGeom prst="rect">
            <a:avLst/>
          </a:prstGeom>
          <a:noFill/>
          <a:effectLst/>
        </p:spPr>
        <p:txBody>
          <a:bodyPr wrap="square" rtlCol="0">
            <a:spAutoFit/>
          </a:bodyPr>
          <a:lstStyle/>
          <a:p>
            <a:pPr algn="ctr"/>
            <a:r>
              <a:rPr lang="en-US" sz="2000" b="1" dirty="0" smtClean="0"/>
              <a:t>Radar Data</a:t>
            </a:r>
            <a:endParaRPr lang="en-US" sz="2000" b="1" dirty="0"/>
          </a:p>
        </p:txBody>
      </p:sp>
      <p:sp>
        <p:nvSpPr>
          <p:cNvPr id="55" name="Rectangle 54"/>
          <p:cNvSpPr/>
          <p:nvPr/>
        </p:nvSpPr>
        <p:spPr>
          <a:xfrm>
            <a:off x="555164" y="1302603"/>
            <a:ext cx="4038600" cy="646331"/>
          </a:xfrm>
          <a:prstGeom prst="rect">
            <a:avLst/>
          </a:prstGeom>
        </p:spPr>
        <p:txBody>
          <a:bodyPr wrap="square">
            <a:spAutoFit/>
          </a:bodyPr>
          <a:lstStyle/>
          <a:p>
            <a:r>
              <a:rPr lang="en-US" dirty="0" smtClean="0">
                <a:solidFill>
                  <a:srgbClr val="D9D9D9"/>
                </a:solidFill>
              </a:rPr>
              <a:t>1.) Map kinematics and hydrometeors using radial velocity and  PID</a:t>
            </a:r>
            <a:endParaRPr lang="en-US" dirty="0">
              <a:solidFill>
                <a:srgbClr val="D9D9D9"/>
              </a:solidFill>
            </a:endParaRPr>
          </a:p>
        </p:txBody>
      </p:sp>
      <p:sp>
        <p:nvSpPr>
          <p:cNvPr id="56" name="Rectangle 55"/>
          <p:cNvSpPr/>
          <p:nvPr/>
        </p:nvSpPr>
        <p:spPr>
          <a:xfrm>
            <a:off x="5166641" y="1371600"/>
            <a:ext cx="3964659" cy="369332"/>
          </a:xfrm>
          <a:prstGeom prst="rect">
            <a:avLst/>
          </a:prstGeom>
        </p:spPr>
        <p:txBody>
          <a:bodyPr wrap="none">
            <a:spAutoFit/>
          </a:bodyPr>
          <a:lstStyle/>
          <a:p>
            <a:r>
              <a:rPr lang="en-US" dirty="0" smtClean="0">
                <a:solidFill>
                  <a:srgbClr val="D9D9D9"/>
                </a:solidFill>
              </a:rPr>
              <a:t>2.) Composite </a:t>
            </a:r>
            <a:r>
              <a:rPr lang="en-US" dirty="0">
                <a:solidFill>
                  <a:srgbClr val="D9D9D9"/>
                </a:solidFill>
              </a:rPr>
              <a:t>around layer </a:t>
            </a:r>
            <a:r>
              <a:rPr lang="en-US" dirty="0" smtClean="0">
                <a:solidFill>
                  <a:srgbClr val="D9D9D9"/>
                </a:solidFill>
              </a:rPr>
              <a:t>lifting model</a:t>
            </a:r>
            <a:endParaRPr lang="en-US" dirty="0">
              <a:solidFill>
                <a:srgbClr val="D9D9D9"/>
              </a:solidFill>
            </a:endParaRPr>
          </a:p>
        </p:txBody>
      </p:sp>
      <p:sp>
        <p:nvSpPr>
          <p:cNvPr id="57" name="Title 1"/>
          <p:cNvSpPr>
            <a:spLocks noGrp="1"/>
          </p:cNvSpPr>
          <p:nvPr>
            <p:ph type="title"/>
          </p:nvPr>
        </p:nvSpPr>
        <p:spPr>
          <a:xfrm>
            <a:off x="1" y="228600"/>
            <a:ext cx="9133224" cy="914400"/>
          </a:xfrm>
        </p:spPr>
        <p:txBody>
          <a:bodyPr>
            <a:normAutofit/>
          </a:bodyPr>
          <a:lstStyle/>
          <a:p>
            <a:pPr>
              <a:tabLst>
                <a:tab pos="4000500" algn="l"/>
              </a:tabLst>
            </a:pPr>
            <a:r>
              <a:rPr lang="en-US" sz="4000" b="1" dirty="0" smtClean="0">
                <a:solidFill>
                  <a:srgbClr val="FDE9B4"/>
                </a:solidFill>
              </a:rPr>
              <a:t>Compositing Methodology</a:t>
            </a:r>
            <a:endParaRPr lang="en-US" sz="4000" b="1" dirty="0">
              <a:solidFill>
                <a:srgbClr val="FDE9B4"/>
              </a:solidFill>
            </a:endParaRPr>
          </a:p>
        </p:txBody>
      </p:sp>
      <p:cxnSp>
        <p:nvCxnSpPr>
          <p:cNvPr id="33" name="Straight Connector 32"/>
          <p:cNvCxnSpPr/>
          <p:nvPr/>
        </p:nvCxnSpPr>
        <p:spPr>
          <a:xfrm flipV="1">
            <a:off x="1714500" y="3962400"/>
            <a:ext cx="838200" cy="1676400"/>
          </a:xfrm>
          <a:prstGeom prst="line">
            <a:avLst/>
          </a:prstGeom>
          <a:ln w="381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34" name="Freeform 33"/>
          <p:cNvSpPr/>
          <p:nvPr/>
        </p:nvSpPr>
        <p:spPr>
          <a:xfrm>
            <a:off x="1982015" y="4800599"/>
            <a:ext cx="897467" cy="347133"/>
          </a:xfrm>
          <a:custGeom>
            <a:avLst/>
            <a:gdLst>
              <a:gd name="connsiteX0" fmla="*/ 0 w 897467"/>
              <a:gd name="connsiteY0" fmla="*/ 59267 h 347133"/>
              <a:gd name="connsiteX1" fmla="*/ 524933 w 897467"/>
              <a:gd name="connsiteY1" fmla="*/ 0 h 347133"/>
              <a:gd name="connsiteX2" fmla="*/ 897467 w 897467"/>
              <a:gd name="connsiteY2" fmla="*/ 67733 h 347133"/>
              <a:gd name="connsiteX3" fmla="*/ 846667 w 897467"/>
              <a:gd name="connsiteY3" fmla="*/ 287867 h 347133"/>
              <a:gd name="connsiteX4" fmla="*/ 482600 w 897467"/>
              <a:gd name="connsiteY4" fmla="*/ 347133 h 347133"/>
              <a:gd name="connsiteX5" fmla="*/ 457200 w 897467"/>
              <a:gd name="connsiteY5" fmla="*/ 220133 h 347133"/>
              <a:gd name="connsiteX6" fmla="*/ 76200 w 897467"/>
              <a:gd name="connsiteY6" fmla="*/ 270933 h 347133"/>
              <a:gd name="connsiteX7" fmla="*/ 0 w 897467"/>
              <a:gd name="connsiteY7" fmla="*/ 59267 h 34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467" h="347133">
                <a:moveTo>
                  <a:pt x="0" y="59267"/>
                </a:moveTo>
                <a:lnTo>
                  <a:pt x="524933" y="0"/>
                </a:lnTo>
                <a:lnTo>
                  <a:pt x="897467" y="67733"/>
                </a:lnTo>
                <a:lnTo>
                  <a:pt x="846667" y="287867"/>
                </a:lnTo>
                <a:lnTo>
                  <a:pt x="482600" y="347133"/>
                </a:lnTo>
                <a:lnTo>
                  <a:pt x="457200" y="220133"/>
                </a:lnTo>
                <a:lnTo>
                  <a:pt x="76200" y="270933"/>
                </a:lnTo>
                <a:lnTo>
                  <a:pt x="0" y="59267"/>
                </a:lnTo>
                <a:close/>
              </a:path>
            </a:pathLst>
          </a:custGeom>
          <a:pattFill prst="wdDnDiag">
            <a:fgClr>
              <a:schemeClr val="bg1"/>
            </a:fgClr>
            <a:bgClr>
              <a:srgbClr val="FF0000"/>
            </a:bgClr>
          </a:patt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23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8" grpId="0" animBg="1"/>
      <p:bldP spid="29" grpId="0" animBg="1"/>
      <p:bldP spid="30" grpId="0" animBg="1"/>
      <p:bldP spid="31" grpId="0" animBg="1"/>
      <p:bldP spid="32" grpId="0" animBg="1"/>
      <p:bldP spid="35" grpId="0"/>
      <p:bldP spid="37" grpId="0" animBg="1"/>
      <p:bldP spid="3" grpId="0" animBg="1"/>
      <p:bldP spid="46" grpId="0"/>
      <p:bldP spid="47"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6857081"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131136" y="4191000"/>
            <a:ext cx="2215005"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108332" y="1371600"/>
            <a:ext cx="6629400"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p:cNvSpPr/>
          <p:nvPr/>
        </p:nvSpPr>
        <p:spPr>
          <a:xfrm>
            <a:off x="2471450" y="4191000"/>
            <a:ext cx="6596349"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18553" y="1535668"/>
            <a:ext cx="1891247" cy="369332"/>
          </a:xfrm>
          <a:prstGeom prst="rect">
            <a:avLst/>
          </a:prstGeom>
          <a:noFill/>
        </p:spPr>
        <p:txBody>
          <a:bodyPr wrap="square" rtlCol="0">
            <a:spAutoFit/>
          </a:bodyPr>
          <a:lstStyle/>
          <a:p>
            <a:pPr algn="ctr"/>
            <a:r>
              <a:rPr lang="en-US" dirty="0" smtClean="0">
                <a:solidFill>
                  <a:schemeClr val="bg1"/>
                </a:solidFill>
              </a:rPr>
              <a:t>Heavy Rain</a:t>
            </a:r>
            <a:endParaRPr lang="en-US" dirty="0">
              <a:solidFill>
                <a:schemeClr val="bg1"/>
              </a:solidFill>
            </a:endParaRPr>
          </a:p>
        </p:txBody>
      </p:sp>
      <p:sp>
        <p:nvSpPr>
          <p:cNvPr id="31" name="TextBox 30"/>
          <p:cNvSpPr txBox="1"/>
          <p:nvPr/>
        </p:nvSpPr>
        <p:spPr>
          <a:xfrm>
            <a:off x="2471451" y="1535668"/>
            <a:ext cx="1940384" cy="369332"/>
          </a:xfrm>
          <a:prstGeom prst="rect">
            <a:avLst/>
          </a:prstGeom>
          <a:noFill/>
        </p:spPr>
        <p:txBody>
          <a:bodyPr wrap="square" rtlCol="0">
            <a:spAutoFit/>
          </a:bodyPr>
          <a:lstStyle/>
          <a:p>
            <a:pPr algn="ctr"/>
            <a:r>
              <a:rPr lang="en-US" dirty="0" smtClean="0">
                <a:solidFill>
                  <a:schemeClr val="bg1"/>
                </a:solidFill>
              </a:rPr>
              <a:t>Moderate Rain</a:t>
            </a:r>
            <a:endParaRPr lang="en-US" dirty="0">
              <a:solidFill>
                <a:schemeClr val="bg1"/>
              </a:solidFill>
            </a:endParaRPr>
          </a:p>
        </p:txBody>
      </p:sp>
      <p:sp>
        <p:nvSpPr>
          <p:cNvPr id="32" name="TextBox 31"/>
          <p:cNvSpPr txBox="1"/>
          <p:nvPr/>
        </p:nvSpPr>
        <p:spPr>
          <a:xfrm>
            <a:off x="4648200" y="1535668"/>
            <a:ext cx="1858107" cy="369332"/>
          </a:xfrm>
          <a:prstGeom prst="rect">
            <a:avLst/>
          </a:prstGeom>
          <a:noFill/>
        </p:spPr>
        <p:txBody>
          <a:bodyPr wrap="square" rtlCol="0">
            <a:spAutoFit/>
          </a:bodyPr>
          <a:lstStyle/>
          <a:p>
            <a:pPr algn="ctr"/>
            <a:r>
              <a:rPr lang="en-US" dirty="0" smtClean="0">
                <a:solidFill>
                  <a:schemeClr val="bg1"/>
                </a:solidFill>
              </a:rPr>
              <a:t>Light Rain</a:t>
            </a:r>
            <a:endParaRPr lang="en-US" dirty="0">
              <a:solidFill>
                <a:schemeClr val="bg1"/>
              </a:solidFill>
            </a:endParaRPr>
          </a:p>
        </p:txBody>
      </p:sp>
      <p:sp>
        <p:nvSpPr>
          <p:cNvPr id="28" name="TextBox 27"/>
          <p:cNvSpPr txBox="1"/>
          <p:nvPr/>
        </p:nvSpPr>
        <p:spPr>
          <a:xfrm>
            <a:off x="6999383" y="1371600"/>
            <a:ext cx="1916017" cy="646331"/>
          </a:xfrm>
          <a:prstGeom prst="rect">
            <a:avLst/>
          </a:prstGeom>
          <a:noFill/>
        </p:spPr>
        <p:txBody>
          <a:bodyPr wrap="square" rtlCol="0">
            <a:spAutoFit/>
          </a:bodyPr>
          <a:lstStyle/>
          <a:p>
            <a:pPr algn="ctr"/>
            <a:r>
              <a:rPr lang="en-US" dirty="0" smtClean="0">
                <a:solidFill>
                  <a:schemeClr val="bg1"/>
                </a:solidFill>
              </a:rPr>
              <a:t>Graupel</a:t>
            </a:r>
          </a:p>
          <a:p>
            <a:pPr algn="ctr"/>
            <a:r>
              <a:rPr lang="en-US" dirty="0" smtClean="0">
                <a:solidFill>
                  <a:schemeClr val="bg1"/>
                </a:solidFill>
              </a:rPr>
              <a:t>Rimed Aggregates</a:t>
            </a:r>
            <a:endParaRPr lang="en-US" dirty="0">
              <a:solidFill>
                <a:schemeClr val="bg1"/>
              </a:solidFill>
            </a:endParaRPr>
          </a:p>
        </p:txBody>
      </p:sp>
      <p:sp>
        <p:nvSpPr>
          <p:cNvPr id="23" name="TextBox 22"/>
          <p:cNvSpPr txBox="1"/>
          <p:nvPr/>
        </p:nvSpPr>
        <p:spPr>
          <a:xfrm>
            <a:off x="262929" y="4173613"/>
            <a:ext cx="1863961" cy="369332"/>
          </a:xfrm>
          <a:prstGeom prst="rect">
            <a:avLst/>
          </a:prstGeom>
          <a:noFill/>
        </p:spPr>
        <p:txBody>
          <a:bodyPr wrap="square" rtlCol="0">
            <a:spAutoFit/>
          </a:bodyPr>
          <a:lstStyle/>
          <a:p>
            <a:pPr algn="ctr"/>
            <a:r>
              <a:rPr lang="en-US" dirty="0" smtClean="0">
                <a:solidFill>
                  <a:schemeClr val="bg1"/>
                </a:solidFill>
              </a:rPr>
              <a:t>Wet Aggregates </a:t>
            </a:r>
            <a:endParaRPr lang="en-US" dirty="0">
              <a:solidFill>
                <a:schemeClr val="bg1"/>
              </a:solidFill>
            </a:endParaRPr>
          </a:p>
        </p:txBody>
      </p:sp>
      <p:grpSp>
        <p:nvGrpSpPr>
          <p:cNvPr id="7" name="Group 6"/>
          <p:cNvGrpSpPr/>
          <p:nvPr/>
        </p:nvGrpSpPr>
        <p:grpSpPr>
          <a:xfrm>
            <a:off x="318553" y="1981200"/>
            <a:ext cx="1891247" cy="1676400"/>
            <a:chOff x="244039" y="1896574"/>
            <a:chExt cx="1891247" cy="1676400"/>
          </a:xfrm>
        </p:grpSpPr>
        <p:pic>
          <p:nvPicPr>
            <p:cNvPr id="51" name="Picture 50"/>
            <p:cNvPicPr>
              <a:picLocks noChangeAspect="1"/>
            </p:cNvPicPr>
            <p:nvPr/>
          </p:nvPicPr>
          <p:blipFill rotWithShape="1">
            <a:blip r:embed="rId3" cstate="screen">
              <a:extLst>
                <a:ext uri="{28A0092B-C50C-407E-A947-70E740481C1C}">
                  <a14:useLocalDpi xmlns:a14="http://schemas.microsoft.com/office/drawing/2010/main"/>
                </a:ext>
              </a:extLst>
            </a:blip>
            <a:srcRect l="3745" t="4825" r="9060" b="3509"/>
            <a:stretch/>
          </p:blipFill>
          <p:spPr>
            <a:xfrm>
              <a:off x="244039" y="1896574"/>
              <a:ext cx="1891247" cy="1676400"/>
            </a:xfrm>
            <a:prstGeom prst="rect">
              <a:avLst/>
            </a:prstGeom>
          </p:spPr>
        </p:pic>
        <p:cxnSp>
          <p:nvCxnSpPr>
            <p:cNvPr id="4" name="Straight Connector 3"/>
            <p:cNvCxnSpPr/>
            <p:nvPr/>
          </p:nvCxnSpPr>
          <p:spPr>
            <a:xfrm flipV="1">
              <a:off x="10668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2471451" y="1972812"/>
            <a:ext cx="1912232" cy="1684788"/>
            <a:chOff x="2440232" y="1896574"/>
            <a:chExt cx="1912232" cy="1684788"/>
          </a:xfrm>
        </p:grpSpPr>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l="3205" t="4693" r="8631" b="3181"/>
            <a:stretch/>
          </p:blipFill>
          <p:spPr>
            <a:xfrm>
              <a:off x="2440232" y="1896574"/>
              <a:ext cx="1912232" cy="1684788"/>
            </a:xfrm>
            <a:prstGeom prst="rect">
              <a:avLst/>
            </a:prstGeom>
          </p:spPr>
        </p:pic>
        <p:cxnSp>
          <p:nvCxnSpPr>
            <p:cNvPr id="35" name="Straight Connector 34"/>
            <p:cNvCxnSpPr/>
            <p:nvPr/>
          </p:nvCxnSpPr>
          <p:spPr>
            <a:xfrm flipV="1">
              <a:off x="32766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4648200" y="1981200"/>
            <a:ext cx="1869396" cy="1676400"/>
            <a:chOff x="4762966" y="1905000"/>
            <a:chExt cx="1869396" cy="1676400"/>
          </a:xfrm>
        </p:grpSpPr>
        <p:pic>
          <p:nvPicPr>
            <p:cNvPr id="49" name="Picture 48"/>
            <p:cNvPicPr>
              <a:picLocks noChangeAspect="1"/>
            </p:cNvPicPr>
            <p:nvPr/>
          </p:nvPicPr>
          <p:blipFill rotWithShape="1">
            <a:blip r:embed="rId5" cstate="screen">
              <a:extLst>
                <a:ext uri="{28A0092B-C50C-407E-A947-70E740481C1C}">
                  <a14:useLocalDpi xmlns:a14="http://schemas.microsoft.com/office/drawing/2010/main"/>
                </a:ext>
              </a:extLst>
            </a:blip>
            <a:srcRect l="4775" t="4561" r="9036" b="3771"/>
            <a:stretch/>
          </p:blipFill>
          <p:spPr>
            <a:xfrm>
              <a:off x="4762966" y="1905000"/>
              <a:ext cx="1869396" cy="1676400"/>
            </a:xfrm>
            <a:prstGeom prst="rect">
              <a:avLst/>
            </a:prstGeom>
          </p:spPr>
        </p:pic>
        <p:cxnSp>
          <p:nvCxnSpPr>
            <p:cNvPr id="36" name="Straight Connector 35"/>
            <p:cNvCxnSpPr/>
            <p:nvPr/>
          </p:nvCxnSpPr>
          <p:spPr>
            <a:xfrm flipV="1">
              <a:off x="55626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2716530" y="4185281"/>
            <a:ext cx="1833106" cy="369332"/>
          </a:xfrm>
          <a:prstGeom prst="rect">
            <a:avLst/>
          </a:prstGeom>
          <a:noFill/>
        </p:spPr>
        <p:txBody>
          <a:bodyPr wrap="square" rtlCol="0">
            <a:spAutoFit/>
          </a:bodyPr>
          <a:lstStyle/>
          <a:p>
            <a:pPr algn="ctr"/>
            <a:r>
              <a:rPr lang="en-US" dirty="0" smtClean="0">
                <a:solidFill>
                  <a:schemeClr val="bg1"/>
                </a:solidFill>
              </a:rPr>
              <a:t>Dry Aggregates </a:t>
            </a:r>
            <a:endParaRPr lang="en-US" dirty="0">
              <a:solidFill>
                <a:schemeClr val="bg1"/>
              </a:solidFill>
            </a:endParaRPr>
          </a:p>
        </p:txBody>
      </p:sp>
      <p:sp>
        <p:nvSpPr>
          <p:cNvPr id="25" name="TextBox 24"/>
          <p:cNvSpPr txBox="1"/>
          <p:nvPr/>
        </p:nvSpPr>
        <p:spPr>
          <a:xfrm>
            <a:off x="4876800" y="4173613"/>
            <a:ext cx="1863090" cy="369332"/>
          </a:xfrm>
          <a:prstGeom prst="rect">
            <a:avLst/>
          </a:prstGeom>
          <a:noFill/>
        </p:spPr>
        <p:txBody>
          <a:bodyPr wrap="square" rtlCol="0">
            <a:spAutoFit/>
          </a:bodyPr>
          <a:lstStyle/>
          <a:p>
            <a:pPr algn="ctr"/>
            <a:r>
              <a:rPr lang="en-US" dirty="0" smtClean="0">
                <a:solidFill>
                  <a:schemeClr val="bg1"/>
                </a:solidFill>
              </a:rPr>
              <a:t>Small Ice Crystals</a:t>
            </a:r>
            <a:endParaRPr lang="en-US" dirty="0">
              <a:solidFill>
                <a:schemeClr val="bg1"/>
              </a:solidFill>
            </a:endParaRPr>
          </a:p>
        </p:txBody>
      </p:sp>
      <p:sp>
        <p:nvSpPr>
          <p:cNvPr id="26" name="TextBox 25"/>
          <p:cNvSpPr txBox="1"/>
          <p:nvPr/>
        </p:nvSpPr>
        <p:spPr>
          <a:xfrm>
            <a:off x="6970333" y="4193843"/>
            <a:ext cx="1945067" cy="369332"/>
          </a:xfrm>
          <a:prstGeom prst="rect">
            <a:avLst/>
          </a:prstGeom>
          <a:noFill/>
        </p:spPr>
        <p:txBody>
          <a:bodyPr wrap="square" rtlCol="0">
            <a:spAutoFit/>
          </a:bodyPr>
          <a:lstStyle/>
          <a:p>
            <a:pPr algn="ctr"/>
            <a:r>
              <a:rPr lang="en-US" dirty="0" smtClean="0">
                <a:solidFill>
                  <a:schemeClr val="bg1"/>
                </a:solidFill>
              </a:rPr>
              <a:t>Horz. Oriented Ice</a:t>
            </a:r>
            <a:endParaRPr lang="en-US" dirty="0">
              <a:solidFill>
                <a:schemeClr val="bg1"/>
              </a:solidFill>
            </a:endParaRPr>
          </a:p>
        </p:txBody>
      </p:sp>
      <p:grpSp>
        <p:nvGrpSpPr>
          <p:cNvPr id="3" name="Group 2"/>
          <p:cNvGrpSpPr/>
          <p:nvPr/>
        </p:nvGrpSpPr>
        <p:grpSpPr>
          <a:xfrm>
            <a:off x="7010400" y="1981200"/>
            <a:ext cx="1905000" cy="1676400"/>
            <a:chOff x="7086600" y="1905000"/>
            <a:chExt cx="1905000" cy="1676400"/>
          </a:xfrm>
        </p:grpSpPr>
        <p:pic>
          <p:nvPicPr>
            <p:cNvPr id="53" name="Picture 52"/>
            <p:cNvPicPr>
              <a:picLocks noChangeAspect="1"/>
            </p:cNvPicPr>
            <p:nvPr/>
          </p:nvPicPr>
          <p:blipFill rotWithShape="1">
            <a:blip r:embed="rId6" cstate="screen">
              <a:extLst>
                <a:ext uri="{28A0092B-C50C-407E-A947-70E740481C1C}">
                  <a14:useLocalDpi xmlns:a14="http://schemas.microsoft.com/office/drawing/2010/main"/>
                </a:ext>
              </a:extLst>
            </a:blip>
            <a:srcRect l="2735" t="5087" r="9976" b="3246"/>
            <a:stretch/>
          </p:blipFill>
          <p:spPr>
            <a:xfrm>
              <a:off x="7086600" y="1905000"/>
              <a:ext cx="1905000" cy="1676400"/>
            </a:xfrm>
            <a:prstGeom prst="rect">
              <a:avLst/>
            </a:prstGeom>
          </p:spPr>
        </p:pic>
        <p:cxnSp>
          <p:nvCxnSpPr>
            <p:cNvPr id="37" name="Straight Connector 36"/>
            <p:cNvCxnSpPr/>
            <p:nvPr/>
          </p:nvCxnSpPr>
          <p:spPr>
            <a:xfrm flipV="1">
              <a:off x="79248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262929" y="4572000"/>
            <a:ext cx="1905000" cy="1676400"/>
            <a:chOff x="262929" y="4572000"/>
            <a:chExt cx="1905000" cy="1676400"/>
          </a:xfrm>
        </p:grpSpPr>
        <p:pic>
          <p:nvPicPr>
            <p:cNvPr id="47" name="Picture 46"/>
            <p:cNvPicPr>
              <a:picLocks noChangeAspect="1"/>
            </p:cNvPicPr>
            <p:nvPr/>
          </p:nvPicPr>
          <p:blipFill rotWithShape="1">
            <a:blip r:embed="rId7" cstate="screen">
              <a:extLst>
                <a:ext uri="{28A0092B-C50C-407E-A947-70E740481C1C}">
                  <a14:useLocalDpi xmlns:a14="http://schemas.microsoft.com/office/drawing/2010/main"/>
                </a:ext>
              </a:extLst>
            </a:blip>
            <a:srcRect l="3004" t="4301" r="8061" b="4033"/>
            <a:stretch/>
          </p:blipFill>
          <p:spPr>
            <a:xfrm>
              <a:off x="262929" y="4572000"/>
              <a:ext cx="1905000" cy="1676400"/>
            </a:xfrm>
            <a:prstGeom prst="rect">
              <a:avLst/>
            </a:prstGeom>
          </p:spPr>
        </p:pic>
        <p:cxnSp>
          <p:nvCxnSpPr>
            <p:cNvPr id="38" name="Straight Connector 37"/>
            <p:cNvCxnSpPr/>
            <p:nvPr/>
          </p:nvCxnSpPr>
          <p:spPr>
            <a:xfrm flipV="1">
              <a:off x="11430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716530" y="4554613"/>
            <a:ext cx="1855470" cy="1676400"/>
            <a:chOff x="2527142" y="4554613"/>
            <a:chExt cx="1855470" cy="1676400"/>
          </a:xfrm>
        </p:grpSpPr>
        <p:pic>
          <p:nvPicPr>
            <p:cNvPr id="46" name="Picture 45"/>
            <p:cNvPicPr>
              <a:picLocks noChangeAspect="1"/>
            </p:cNvPicPr>
            <p:nvPr/>
          </p:nvPicPr>
          <p:blipFill rotWithShape="1">
            <a:blip r:embed="rId8" cstate="screen">
              <a:extLst>
                <a:ext uri="{28A0092B-C50C-407E-A947-70E740481C1C}">
                  <a14:useLocalDpi xmlns:a14="http://schemas.microsoft.com/office/drawing/2010/main"/>
                </a:ext>
              </a:extLst>
            </a:blip>
            <a:srcRect l="4613" t="4169" r="9840" b="4165"/>
            <a:stretch/>
          </p:blipFill>
          <p:spPr>
            <a:xfrm>
              <a:off x="2527142" y="4554613"/>
              <a:ext cx="1855470" cy="1676400"/>
            </a:xfrm>
            <a:prstGeom prst="rect">
              <a:avLst/>
            </a:prstGeom>
          </p:spPr>
        </p:pic>
        <p:cxnSp>
          <p:nvCxnSpPr>
            <p:cNvPr id="39" name="Straight Connector 38"/>
            <p:cNvCxnSpPr/>
            <p:nvPr/>
          </p:nvCxnSpPr>
          <p:spPr>
            <a:xfrm flipV="1">
              <a:off x="33528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876800" y="4554613"/>
            <a:ext cx="1863090" cy="1676400"/>
            <a:chOff x="4737711" y="4554613"/>
            <a:chExt cx="1863090" cy="1676400"/>
          </a:xfrm>
        </p:grpSpPr>
        <p:pic>
          <p:nvPicPr>
            <p:cNvPr id="45" name="Picture 44"/>
            <p:cNvPicPr>
              <a:picLocks noChangeAspect="1"/>
            </p:cNvPicPr>
            <p:nvPr/>
          </p:nvPicPr>
          <p:blipFill rotWithShape="1">
            <a:blip r:embed="rId9" cstate="screen">
              <a:extLst>
                <a:ext uri="{28A0092B-C50C-407E-A947-70E740481C1C}">
                  <a14:useLocalDpi xmlns:a14="http://schemas.microsoft.com/office/drawing/2010/main"/>
                </a:ext>
              </a:extLst>
            </a:blip>
            <a:srcRect l="4501" t="4038" r="9600" b="4296"/>
            <a:stretch/>
          </p:blipFill>
          <p:spPr>
            <a:xfrm>
              <a:off x="4737711" y="4554613"/>
              <a:ext cx="1863090" cy="1676400"/>
            </a:xfrm>
            <a:prstGeom prst="rect">
              <a:avLst/>
            </a:prstGeom>
          </p:spPr>
        </p:pic>
        <p:cxnSp>
          <p:nvCxnSpPr>
            <p:cNvPr id="40" name="Straight Connector 39"/>
            <p:cNvCxnSpPr/>
            <p:nvPr/>
          </p:nvCxnSpPr>
          <p:spPr>
            <a:xfrm flipV="1">
              <a:off x="55626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7006390" y="4563175"/>
            <a:ext cx="1909010" cy="1676400"/>
            <a:chOff x="7006390" y="4563175"/>
            <a:chExt cx="1909010" cy="1676400"/>
          </a:xfrm>
        </p:grpSpPr>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l="3032" t="3907" r="9496" b="4427"/>
            <a:stretch/>
          </p:blipFill>
          <p:spPr>
            <a:xfrm>
              <a:off x="7006390" y="4563175"/>
              <a:ext cx="1909010" cy="1676400"/>
            </a:xfrm>
            <a:prstGeom prst="rect">
              <a:avLst/>
            </a:prstGeom>
          </p:spPr>
        </p:pic>
        <p:cxnSp>
          <p:nvCxnSpPr>
            <p:cNvPr id="41" name="Straight Connector 40"/>
            <p:cNvCxnSpPr/>
            <p:nvPr/>
          </p:nvCxnSpPr>
          <p:spPr>
            <a:xfrm flipV="1">
              <a:off x="78486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0" y="0"/>
            <a:ext cx="9144000" cy="1323439"/>
          </a:xfrm>
          <a:prstGeom prst="rect">
            <a:avLst/>
          </a:prstGeom>
          <a:noFill/>
        </p:spPr>
        <p:txBody>
          <a:bodyPr wrap="square" rtlCol="0">
            <a:spAutoFit/>
          </a:bodyPr>
          <a:lstStyle/>
          <a:p>
            <a:pPr algn="ctr"/>
            <a:r>
              <a:rPr lang="en-US" sz="4000" b="1" dirty="0" smtClean="0">
                <a:solidFill>
                  <a:srgbClr val="FDE9B4"/>
                </a:solidFill>
              </a:rPr>
              <a:t>Convective Updraft</a:t>
            </a:r>
          </a:p>
          <a:p>
            <a:pPr algn="ctr"/>
            <a:r>
              <a:rPr lang="en-US" sz="4000" b="1" dirty="0" smtClean="0">
                <a:solidFill>
                  <a:srgbClr val="FDE9B4"/>
                </a:solidFill>
              </a:rPr>
              <a:t> Composites</a:t>
            </a:r>
            <a:endParaRPr lang="en-US" sz="4000" b="1" dirty="0">
              <a:solidFill>
                <a:srgbClr val="FDE9B4"/>
              </a:solidFill>
            </a:endParaRPr>
          </a:p>
        </p:txBody>
      </p:sp>
    </p:spTree>
    <p:extLst>
      <p:ext uri="{BB962C8B-B14F-4D97-AF65-F5344CB8AC3E}">
        <p14:creationId xmlns:p14="http://schemas.microsoft.com/office/powerpoint/2010/main" val="2631389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14487" y="1027662"/>
            <a:ext cx="4953000" cy="5334000"/>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2700332" y="1933823"/>
            <a:ext cx="3926629" cy="2909863"/>
            <a:chOff x="3357617" y="1073257"/>
            <a:chExt cx="3926629" cy="2909863"/>
          </a:xfrm>
        </p:grpSpPr>
        <p:pic>
          <p:nvPicPr>
            <p:cNvPr id="62" name="Picture 6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7617" y="1073257"/>
              <a:ext cx="3926629" cy="2909863"/>
            </a:xfrm>
            <a:prstGeom prst="rect">
              <a:avLst/>
            </a:prstGeom>
          </p:spPr>
        </p:pic>
        <p:sp>
          <p:nvSpPr>
            <p:cNvPr id="63" name="Rectangle 62"/>
            <p:cNvSpPr/>
            <p:nvPr/>
          </p:nvSpPr>
          <p:spPr>
            <a:xfrm>
              <a:off x="3940250" y="1202307"/>
              <a:ext cx="410956" cy="245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180230" y="1172653"/>
              <a:ext cx="410956" cy="245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893906" y="1222625"/>
              <a:ext cx="400692" cy="216099"/>
            </a:xfrm>
            <a:custGeom>
              <a:avLst/>
              <a:gdLst>
                <a:gd name="connsiteX0" fmla="*/ 0 w 400692"/>
                <a:gd name="connsiteY0" fmla="*/ 0 h 216099"/>
                <a:gd name="connsiteX1" fmla="*/ 51370 w 400692"/>
                <a:gd name="connsiteY1" fmla="*/ 20548 h 216099"/>
                <a:gd name="connsiteX2" fmla="*/ 102741 w 400692"/>
                <a:gd name="connsiteY2" fmla="*/ 51371 h 216099"/>
                <a:gd name="connsiteX3" fmla="*/ 164386 w 400692"/>
                <a:gd name="connsiteY3" fmla="*/ 71919 h 216099"/>
                <a:gd name="connsiteX4" fmla="*/ 226031 w 400692"/>
                <a:gd name="connsiteY4" fmla="*/ 102741 h 216099"/>
                <a:gd name="connsiteX5" fmla="*/ 267128 w 400692"/>
                <a:gd name="connsiteY5" fmla="*/ 143838 h 216099"/>
                <a:gd name="connsiteX6" fmla="*/ 287676 w 400692"/>
                <a:gd name="connsiteY6" fmla="*/ 174660 h 216099"/>
                <a:gd name="connsiteX7" fmla="*/ 318498 w 400692"/>
                <a:gd name="connsiteY7" fmla="*/ 184935 h 216099"/>
                <a:gd name="connsiteX8" fmla="*/ 339047 w 400692"/>
                <a:gd name="connsiteY8" fmla="*/ 205483 h 216099"/>
                <a:gd name="connsiteX9" fmla="*/ 400692 w 400692"/>
                <a:gd name="connsiteY9" fmla="*/ 215757 h 21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692" h="216099">
                  <a:moveTo>
                    <a:pt x="0" y="0"/>
                  </a:moveTo>
                  <a:cubicBezTo>
                    <a:pt x="17123" y="6849"/>
                    <a:pt x="34875" y="12300"/>
                    <a:pt x="51370" y="20548"/>
                  </a:cubicBezTo>
                  <a:cubicBezTo>
                    <a:pt x="69231" y="29479"/>
                    <a:pt x="84561" y="43108"/>
                    <a:pt x="102741" y="51371"/>
                  </a:cubicBezTo>
                  <a:cubicBezTo>
                    <a:pt x="122459" y="60334"/>
                    <a:pt x="146364" y="59905"/>
                    <a:pt x="164386" y="71919"/>
                  </a:cubicBezTo>
                  <a:cubicBezTo>
                    <a:pt x="204220" y="98474"/>
                    <a:pt x="183495" y="88562"/>
                    <a:pt x="226031" y="102741"/>
                  </a:cubicBezTo>
                  <a:cubicBezTo>
                    <a:pt x="239730" y="116440"/>
                    <a:pt x="256382" y="127718"/>
                    <a:pt x="267128" y="143838"/>
                  </a:cubicBezTo>
                  <a:cubicBezTo>
                    <a:pt x="273977" y="154112"/>
                    <a:pt x="278034" y="166946"/>
                    <a:pt x="287676" y="174660"/>
                  </a:cubicBezTo>
                  <a:cubicBezTo>
                    <a:pt x="296133" y="181425"/>
                    <a:pt x="308224" y="181510"/>
                    <a:pt x="318498" y="184935"/>
                  </a:cubicBezTo>
                  <a:cubicBezTo>
                    <a:pt x="325348" y="191784"/>
                    <a:pt x="330741" y="200499"/>
                    <a:pt x="339047" y="205483"/>
                  </a:cubicBezTo>
                  <a:cubicBezTo>
                    <a:pt x="361586" y="219006"/>
                    <a:pt x="376145" y="215757"/>
                    <a:pt x="400692" y="21575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5322013" y="1212351"/>
              <a:ext cx="308225" cy="297950"/>
            </a:xfrm>
            <a:custGeom>
              <a:avLst/>
              <a:gdLst>
                <a:gd name="connsiteX0" fmla="*/ 0 w 308225"/>
                <a:gd name="connsiteY0" fmla="*/ 297950 h 297950"/>
                <a:gd name="connsiteX1" fmla="*/ 82194 w 308225"/>
                <a:gd name="connsiteY1" fmla="*/ 195209 h 297950"/>
                <a:gd name="connsiteX2" fmla="*/ 123290 w 308225"/>
                <a:gd name="connsiteY2" fmla="*/ 143838 h 297950"/>
                <a:gd name="connsiteX3" fmla="*/ 133565 w 308225"/>
                <a:gd name="connsiteY3" fmla="*/ 113015 h 297950"/>
                <a:gd name="connsiteX4" fmla="*/ 174661 w 308225"/>
                <a:gd name="connsiteY4" fmla="*/ 51370 h 297950"/>
                <a:gd name="connsiteX5" fmla="*/ 267129 w 308225"/>
                <a:gd name="connsiteY5" fmla="*/ 0 h 297950"/>
                <a:gd name="connsiteX6" fmla="*/ 308225 w 308225"/>
                <a:gd name="connsiteY6" fmla="*/ 10274 h 29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25" h="297950">
                  <a:moveTo>
                    <a:pt x="0" y="297950"/>
                  </a:moveTo>
                  <a:cubicBezTo>
                    <a:pt x="57916" y="205286"/>
                    <a:pt x="24488" y="233678"/>
                    <a:pt x="82194" y="195209"/>
                  </a:cubicBezTo>
                  <a:cubicBezTo>
                    <a:pt x="108017" y="117736"/>
                    <a:pt x="70180" y="210225"/>
                    <a:pt x="123290" y="143838"/>
                  </a:cubicBezTo>
                  <a:cubicBezTo>
                    <a:pt x="130056" y="135381"/>
                    <a:pt x="128305" y="122482"/>
                    <a:pt x="133565" y="113015"/>
                  </a:cubicBezTo>
                  <a:cubicBezTo>
                    <a:pt x="145558" y="91427"/>
                    <a:pt x="154113" y="65069"/>
                    <a:pt x="174661" y="51370"/>
                  </a:cubicBezTo>
                  <a:cubicBezTo>
                    <a:pt x="245317" y="4267"/>
                    <a:pt x="212877" y="18083"/>
                    <a:pt x="267129" y="0"/>
                  </a:cubicBezTo>
                  <a:cubicBezTo>
                    <a:pt x="301200" y="11357"/>
                    <a:pt x="287121" y="10274"/>
                    <a:pt x="308225" y="1027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573617" y="3228444"/>
            <a:ext cx="2185567" cy="1775818"/>
          </a:xfrm>
          <a:custGeom>
            <a:avLst/>
            <a:gdLst>
              <a:gd name="connsiteX0" fmla="*/ 51371 w 2185567"/>
              <a:gd name="connsiteY0" fmla="*/ 0 h 1428108"/>
              <a:gd name="connsiteX1" fmla="*/ 51371 w 2185567"/>
              <a:gd name="connsiteY1" fmla="*/ 0 h 1428108"/>
              <a:gd name="connsiteX2" fmla="*/ 277402 w 2185567"/>
              <a:gd name="connsiteY2" fmla="*/ 30822 h 1428108"/>
              <a:gd name="connsiteX3" fmla="*/ 369870 w 2185567"/>
              <a:gd name="connsiteY3" fmla="*/ 41096 h 1428108"/>
              <a:gd name="connsiteX4" fmla="*/ 421240 w 2185567"/>
              <a:gd name="connsiteY4" fmla="*/ 51371 h 1428108"/>
              <a:gd name="connsiteX5" fmla="*/ 636998 w 2185567"/>
              <a:gd name="connsiteY5" fmla="*/ 61645 h 1428108"/>
              <a:gd name="connsiteX6" fmla="*/ 667820 w 2185567"/>
              <a:gd name="connsiteY6" fmla="*/ 71919 h 1428108"/>
              <a:gd name="connsiteX7" fmla="*/ 986319 w 2185567"/>
              <a:gd name="connsiteY7" fmla="*/ 102741 h 1428108"/>
              <a:gd name="connsiteX8" fmla="*/ 1068512 w 2185567"/>
              <a:gd name="connsiteY8" fmla="*/ 123290 h 1428108"/>
              <a:gd name="connsiteX9" fmla="*/ 1160980 w 2185567"/>
              <a:gd name="connsiteY9" fmla="*/ 154112 h 1428108"/>
              <a:gd name="connsiteX10" fmla="*/ 1232899 w 2185567"/>
              <a:gd name="connsiteY10" fmla="*/ 195209 h 1428108"/>
              <a:gd name="connsiteX11" fmla="*/ 1263721 w 2185567"/>
              <a:gd name="connsiteY11" fmla="*/ 205483 h 1428108"/>
              <a:gd name="connsiteX12" fmla="*/ 1469205 w 2185567"/>
              <a:gd name="connsiteY12" fmla="*/ 236305 h 1428108"/>
              <a:gd name="connsiteX13" fmla="*/ 1489753 w 2185567"/>
              <a:gd name="connsiteY13" fmla="*/ 267128 h 1428108"/>
              <a:gd name="connsiteX14" fmla="*/ 1520575 w 2185567"/>
              <a:gd name="connsiteY14" fmla="*/ 287676 h 1428108"/>
              <a:gd name="connsiteX15" fmla="*/ 1541124 w 2185567"/>
              <a:gd name="connsiteY15" fmla="*/ 349321 h 1428108"/>
              <a:gd name="connsiteX16" fmla="*/ 1561672 w 2185567"/>
              <a:gd name="connsiteY16" fmla="*/ 421240 h 1428108"/>
              <a:gd name="connsiteX17" fmla="*/ 1602769 w 2185567"/>
              <a:gd name="connsiteY17" fmla="*/ 482885 h 1428108"/>
              <a:gd name="connsiteX18" fmla="*/ 1633591 w 2185567"/>
              <a:gd name="connsiteY18" fmla="*/ 575353 h 1428108"/>
              <a:gd name="connsiteX19" fmla="*/ 1643865 w 2185567"/>
              <a:gd name="connsiteY19" fmla="*/ 606175 h 1428108"/>
              <a:gd name="connsiteX20" fmla="*/ 1664414 w 2185567"/>
              <a:gd name="connsiteY20" fmla="*/ 626723 h 1428108"/>
              <a:gd name="connsiteX21" fmla="*/ 1674688 w 2185567"/>
              <a:gd name="connsiteY21" fmla="*/ 657546 h 1428108"/>
              <a:gd name="connsiteX22" fmla="*/ 1767155 w 2185567"/>
              <a:gd name="connsiteY22" fmla="*/ 770562 h 1428108"/>
              <a:gd name="connsiteX23" fmla="*/ 1828800 w 2185567"/>
              <a:gd name="connsiteY23" fmla="*/ 811658 h 1428108"/>
              <a:gd name="connsiteX24" fmla="*/ 1869897 w 2185567"/>
              <a:gd name="connsiteY24" fmla="*/ 842481 h 1428108"/>
              <a:gd name="connsiteX25" fmla="*/ 1931542 w 2185567"/>
              <a:gd name="connsiteY25" fmla="*/ 883577 h 1428108"/>
              <a:gd name="connsiteX26" fmla="*/ 1952090 w 2185567"/>
              <a:gd name="connsiteY26" fmla="*/ 904126 h 1428108"/>
              <a:gd name="connsiteX27" fmla="*/ 1972638 w 2185567"/>
              <a:gd name="connsiteY27" fmla="*/ 934948 h 1428108"/>
              <a:gd name="connsiteX28" fmla="*/ 2034283 w 2185567"/>
              <a:gd name="connsiteY28" fmla="*/ 976045 h 1428108"/>
              <a:gd name="connsiteX29" fmla="*/ 2054831 w 2185567"/>
              <a:gd name="connsiteY29" fmla="*/ 1006867 h 1428108"/>
              <a:gd name="connsiteX30" fmla="*/ 2095928 w 2185567"/>
              <a:gd name="connsiteY30" fmla="*/ 1047964 h 1428108"/>
              <a:gd name="connsiteX31" fmla="*/ 2116476 w 2185567"/>
              <a:gd name="connsiteY31" fmla="*/ 1078786 h 1428108"/>
              <a:gd name="connsiteX32" fmla="*/ 2147299 w 2185567"/>
              <a:gd name="connsiteY32" fmla="*/ 1140431 h 1428108"/>
              <a:gd name="connsiteX33" fmla="*/ 2157573 w 2185567"/>
              <a:gd name="connsiteY33" fmla="*/ 1387011 h 1428108"/>
              <a:gd name="connsiteX34" fmla="*/ 2013735 w 2185567"/>
              <a:gd name="connsiteY34" fmla="*/ 1397285 h 1428108"/>
              <a:gd name="connsiteX35" fmla="*/ 1643865 w 2185567"/>
              <a:gd name="connsiteY35" fmla="*/ 1417833 h 1428108"/>
              <a:gd name="connsiteX36" fmla="*/ 965771 w 2185567"/>
              <a:gd name="connsiteY36" fmla="*/ 1428108 h 1428108"/>
              <a:gd name="connsiteX37" fmla="*/ 513708 w 2185567"/>
              <a:gd name="connsiteY37" fmla="*/ 1417833 h 1428108"/>
              <a:gd name="connsiteX38" fmla="*/ 328773 w 2185567"/>
              <a:gd name="connsiteY38" fmla="*/ 1407559 h 1428108"/>
              <a:gd name="connsiteX39" fmla="*/ 0 w 2185567"/>
              <a:gd name="connsiteY39" fmla="*/ 1407559 h 1428108"/>
              <a:gd name="connsiteX40" fmla="*/ 0 w 2185567"/>
              <a:gd name="connsiteY40" fmla="*/ 1407559 h 1428108"/>
              <a:gd name="connsiteX41" fmla="*/ 10274 w 2185567"/>
              <a:gd name="connsiteY41" fmla="*/ 863029 h 1428108"/>
              <a:gd name="connsiteX42" fmla="*/ 0 w 2185567"/>
              <a:gd name="connsiteY42" fmla="*/ 801384 h 1428108"/>
              <a:gd name="connsiteX43" fmla="*/ 10274 w 2185567"/>
              <a:gd name="connsiteY43" fmla="*/ 565078 h 1428108"/>
              <a:gd name="connsiteX44" fmla="*/ 20548 w 2185567"/>
              <a:gd name="connsiteY44" fmla="*/ 441788 h 1428108"/>
              <a:gd name="connsiteX45" fmla="*/ 41097 w 2185567"/>
              <a:gd name="connsiteY45" fmla="*/ 359595 h 1428108"/>
              <a:gd name="connsiteX46" fmla="*/ 51371 w 2185567"/>
              <a:gd name="connsiteY46" fmla="*/ 174660 h 1428108"/>
              <a:gd name="connsiteX47" fmla="*/ 51371 w 2185567"/>
              <a:gd name="connsiteY47" fmla="*/ 0 h 14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85567" h="1428108">
                <a:moveTo>
                  <a:pt x="51371" y="0"/>
                </a:moveTo>
                <a:lnTo>
                  <a:pt x="51371" y="0"/>
                </a:lnTo>
                <a:cubicBezTo>
                  <a:pt x="126715" y="10274"/>
                  <a:pt x="201826" y="22425"/>
                  <a:pt x="277402" y="30822"/>
                </a:cubicBezTo>
                <a:cubicBezTo>
                  <a:pt x="308225" y="34247"/>
                  <a:pt x="339169" y="36710"/>
                  <a:pt x="369870" y="41096"/>
                </a:cubicBezTo>
                <a:cubicBezTo>
                  <a:pt x="387157" y="43566"/>
                  <a:pt x="403829" y="50032"/>
                  <a:pt x="421240" y="51371"/>
                </a:cubicBezTo>
                <a:cubicBezTo>
                  <a:pt x="493029" y="56893"/>
                  <a:pt x="565079" y="58220"/>
                  <a:pt x="636998" y="61645"/>
                </a:cubicBezTo>
                <a:cubicBezTo>
                  <a:pt x="647272" y="65070"/>
                  <a:pt x="657052" y="70765"/>
                  <a:pt x="667820" y="71919"/>
                </a:cubicBezTo>
                <a:cubicBezTo>
                  <a:pt x="747524" y="80459"/>
                  <a:pt x="887953" y="81662"/>
                  <a:pt x="986319" y="102741"/>
                </a:cubicBezTo>
                <a:cubicBezTo>
                  <a:pt x="1013933" y="108658"/>
                  <a:pt x="1041720" y="114360"/>
                  <a:pt x="1068512" y="123290"/>
                </a:cubicBezTo>
                <a:lnTo>
                  <a:pt x="1160980" y="154112"/>
                </a:lnTo>
                <a:cubicBezTo>
                  <a:pt x="1191934" y="174748"/>
                  <a:pt x="1196402" y="179567"/>
                  <a:pt x="1232899" y="195209"/>
                </a:cubicBezTo>
                <a:cubicBezTo>
                  <a:pt x="1242853" y="199475"/>
                  <a:pt x="1253447" y="202058"/>
                  <a:pt x="1263721" y="205483"/>
                </a:cubicBezTo>
                <a:cubicBezTo>
                  <a:pt x="1333441" y="275200"/>
                  <a:pt x="1239458" y="190355"/>
                  <a:pt x="1469205" y="236305"/>
                </a:cubicBezTo>
                <a:cubicBezTo>
                  <a:pt x="1481313" y="238727"/>
                  <a:pt x="1481022" y="258396"/>
                  <a:pt x="1489753" y="267128"/>
                </a:cubicBezTo>
                <a:cubicBezTo>
                  <a:pt x="1498484" y="275859"/>
                  <a:pt x="1510301" y="280827"/>
                  <a:pt x="1520575" y="287676"/>
                </a:cubicBezTo>
                <a:cubicBezTo>
                  <a:pt x="1527425" y="308224"/>
                  <a:pt x="1535871" y="328308"/>
                  <a:pt x="1541124" y="349321"/>
                </a:cubicBezTo>
                <a:cubicBezTo>
                  <a:pt x="1543542" y="358994"/>
                  <a:pt x="1554972" y="409180"/>
                  <a:pt x="1561672" y="421240"/>
                </a:cubicBezTo>
                <a:cubicBezTo>
                  <a:pt x="1573666" y="442828"/>
                  <a:pt x="1602769" y="482885"/>
                  <a:pt x="1602769" y="482885"/>
                </a:cubicBezTo>
                <a:lnTo>
                  <a:pt x="1633591" y="575353"/>
                </a:lnTo>
                <a:cubicBezTo>
                  <a:pt x="1637016" y="585627"/>
                  <a:pt x="1636207" y="598517"/>
                  <a:pt x="1643865" y="606175"/>
                </a:cubicBezTo>
                <a:lnTo>
                  <a:pt x="1664414" y="626723"/>
                </a:lnTo>
                <a:cubicBezTo>
                  <a:pt x="1667839" y="636997"/>
                  <a:pt x="1669429" y="648079"/>
                  <a:pt x="1674688" y="657546"/>
                </a:cubicBezTo>
                <a:cubicBezTo>
                  <a:pt x="1708768" y="718891"/>
                  <a:pt x="1718373" y="721781"/>
                  <a:pt x="1767155" y="770562"/>
                </a:cubicBezTo>
                <a:cubicBezTo>
                  <a:pt x="1805635" y="809041"/>
                  <a:pt x="1784195" y="796790"/>
                  <a:pt x="1828800" y="811658"/>
                </a:cubicBezTo>
                <a:cubicBezTo>
                  <a:pt x="1842499" y="821932"/>
                  <a:pt x="1855869" y="832661"/>
                  <a:pt x="1869897" y="842481"/>
                </a:cubicBezTo>
                <a:cubicBezTo>
                  <a:pt x="1890129" y="856643"/>
                  <a:pt x="1914080" y="866114"/>
                  <a:pt x="1931542" y="883577"/>
                </a:cubicBezTo>
                <a:cubicBezTo>
                  <a:pt x="1938391" y="890427"/>
                  <a:pt x="1946039" y="896562"/>
                  <a:pt x="1952090" y="904126"/>
                </a:cubicBezTo>
                <a:cubicBezTo>
                  <a:pt x="1959804" y="913768"/>
                  <a:pt x="1963345" y="926817"/>
                  <a:pt x="1972638" y="934948"/>
                </a:cubicBezTo>
                <a:cubicBezTo>
                  <a:pt x="1991224" y="951211"/>
                  <a:pt x="2034283" y="976045"/>
                  <a:pt x="2034283" y="976045"/>
                </a:cubicBezTo>
                <a:cubicBezTo>
                  <a:pt x="2041132" y="986319"/>
                  <a:pt x="2046795" y="997492"/>
                  <a:pt x="2054831" y="1006867"/>
                </a:cubicBezTo>
                <a:cubicBezTo>
                  <a:pt x="2067439" y="1021576"/>
                  <a:pt x="2085182" y="1031844"/>
                  <a:pt x="2095928" y="1047964"/>
                </a:cubicBezTo>
                <a:cubicBezTo>
                  <a:pt x="2102777" y="1058238"/>
                  <a:pt x="2110954" y="1067742"/>
                  <a:pt x="2116476" y="1078786"/>
                </a:cubicBezTo>
                <a:cubicBezTo>
                  <a:pt x="2159013" y="1163859"/>
                  <a:pt x="2088413" y="1052101"/>
                  <a:pt x="2147299" y="1140431"/>
                </a:cubicBezTo>
                <a:cubicBezTo>
                  <a:pt x="2171582" y="1213280"/>
                  <a:pt x="2214054" y="1315468"/>
                  <a:pt x="2157573" y="1387011"/>
                </a:cubicBezTo>
                <a:cubicBezTo>
                  <a:pt x="2127788" y="1424739"/>
                  <a:pt x="2061650" y="1393452"/>
                  <a:pt x="2013735" y="1397285"/>
                </a:cubicBezTo>
                <a:cubicBezTo>
                  <a:pt x="1818492" y="1412904"/>
                  <a:pt x="1931476" y="1411512"/>
                  <a:pt x="1643865" y="1417833"/>
                </a:cubicBezTo>
                <a:lnTo>
                  <a:pt x="965771" y="1428108"/>
                </a:lnTo>
                <a:lnTo>
                  <a:pt x="513708" y="1417833"/>
                </a:lnTo>
                <a:cubicBezTo>
                  <a:pt x="452000" y="1415842"/>
                  <a:pt x="390501" y="1408794"/>
                  <a:pt x="328773" y="1407559"/>
                </a:cubicBezTo>
                <a:cubicBezTo>
                  <a:pt x="219204" y="1405368"/>
                  <a:pt x="109591" y="1407559"/>
                  <a:pt x="0" y="1407559"/>
                </a:cubicBezTo>
                <a:lnTo>
                  <a:pt x="0" y="1407559"/>
                </a:lnTo>
                <a:cubicBezTo>
                  <a:pt x="3425" y="1226049"/>
                  <a:pt x="10274" y="1044571"/>
                  <a:pt x="10274" y="863029"/>
                </a:cubicBezTo>
                <a:cubicBezTo>
                  <a:pt x="10274" y="842197"/>
                  <a:pt x="0" y="822216"/>
                  <a:pt x="0" y="801384"/>
                </a:cubicBezTo>
                <a:cubicBezTo>
                  <a:pt x="0" y="722541"/>
                  <a:pt x="5776" y="643793"/>
                  <a:pt x="10274" y="565078"/>
                </a:cubicBezTo>
                <a:cubicBezTo>
                  <a:pt x="12627" y="523906"/>
                  <a:pt x="14430" y="482571"/>
                  <a:pt x="20548" y="441788"/>
                </a:cubicBezTo>
                <a:cubicBezTo>
                  <a:pt x="24737" y="413860"/>
                  <a:pt x="41097" y="359595"/>
                  <a:pt x="41097" y="359595"/>
                </a:cubicBezTo>
                <a:cubicBezTo>
                  <a:pt x="44522" y="297950"/>
                  <a:pt x="47746" y="236294"/>
                  <a:pt x="51371" y="174660"/>
                </a:cubicBezTo>
                <a:cubicBezTo>
                  <a:pt x="62500" y="-14527"/>
                  <a:pt x="51371" y="29110"/>
                  <a:pt x="51371"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081512" y="1295400"/>
            <a:ext cx="2542471" cy="2399262"/>
          </a:xfrm>
          <a:prstGeom prst="ellipse">
            <a:avLst/>
          </a:prstGeom>
          <a:solidFill>
            <a:srgbClr val="FF6FCF">
              <a:alpha val="50000"/>
            </a:srgb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68061" y="3645327"/>
            <a:ext cx="517172" cy="1307673"/>
          </a:xfrm>
          <a:prstGeom prst="ellipse">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449917" y="1840468"/>
            <a:ext cx="1589758" cy="1635204"/>
          </a:xfrm>
          <a:prstGeom prst="ellipse">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464561" y="2472924"/>
            <a:ext cx="1719428" cy="369332"/>
          </a:xfrm>
          <a:prstGeom prst="rect">
            <a:avLst/>
          </a:prstGeom>
          <a:noFill/>
        </p:spPr>
        <p:txBody>
          <a:bodyPr wrap="square" rtlCol="0">
            <a:spAutoFit/>
          </a:bodyPr>
          <a:lstStyle/>
          <a:p>
            <a:r>
              <a:rPr lang="en-US" dirty="0" smtClean="0"/>
              <a:t>Dry Aggregates</a:t>
            </a:r>
            <a:endParaRPr lang="en-US" dirty="0"/>
          </a:p>
        </p:txBody>
      </p:sp>
      <p:sp>
        <p:nvSpPr>
          <p:cNvPr id="45" name="Oval 44"/>
          <p:cNvSpPr/>
          <p:nvPr/>
        </p:nvSpPr>
        <p:spPr>
          <a:xfrm>
            <a:off x="3807561" y="2948349"/>
            <a:ext cx="522763" cy="560190"/>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3104137" y="3011975"/>
            <a:ext cx="2815150" cy="369332"/>
          </a:xfrm>
          <a:prstGeom prst="rect">
            <a:avLst/>
          </a:prstGeom>
          <a:noFill/>
        </p:spPr>
        <p:txBody>
          <a:bodyPr wrap="square" rtlCol="0">
            <a:spAutoFit/>
          </a:bodyPr>
          <a:lstStyle/>
          <a:p>
            <a:r>
              <a:rPr lang="en-US" dirty="0" smtClean="0"/>
              <a:t>Graupel/Rimed Aggregates</a:t>
            </a:r>
            <a:endParaRPr lang="en-US" dirty="0"/>
          </a:p>
        </p:txBody>
      </p:sp>
      <p:sp>
        <p:nvSpPr>
          <p:cNvPr id="47" name="TextBox 46"/>
          <p:cNvSpPr txBox="1"/>
          <p:nvPr/>
        </p:nvSpPr>
        <p:spPr>
          <a:xfrm>
            <a:off x="4068086" y="5259071"/>
            <a:ext cx="1284538" cy="369332"/>
          </a:xfrm>
          <a:prstGeom prst="rect">
            <a:avLst/>
          </a:prstGeom>
          <a:noFill/>
          <a:ln w="38100">
            <a:solidFill>
              <a:srgbClr val="FF0000"/>
            </a:solidFill>
          </a:ln>
        </p:spPr>
        <p:txBody>
          <a:bodyPr wrap="square" rtlCol="0">
            <a:spAutoFit/>
          </a:bodyPr>
          <a:lstStyle/>
          <a:p>
            <a:pPr algn="ctr"/>
            <a:r>
              <a:rPr lang="en-US" dirty="0" smtClean="0"/>
              <a:t>Heavy Rain</a:t>
            </a:r>
            <a:endParaRPr lang="en-US" dirty="0"/>
          </a:p>
        </p:txBody>
      </p:sp>
      <p:sp>
        <p:nvSpPr>
          <p:cNvPr id="48" name="TextBox 47"/>
          <p:cNvSpPr txBox="1"/>
          <p:nvPr/>
        </p:nvSpPr>
        <p:spPr>
          <a:xfrm>
            <a:off x="2359553" y="5757207"/>
            <a:ext cx="1732313" cy="369332"/>
          </a:xfrm>
          <a:prstGeom prst="rect">
            <a:avLst/>
          </a:prstGeom>
          <a:noFill/>
          <a:ln w="38100">
            <a:solidFill>
              <a:schemeClr val="accent1"/>
            </a:solidFill>
          </a:ln>
        </p:spPr>
        <p:txBody>
          <a:bodyPr wrap="square" rtlCol="0">
            <a:spAutoFit/>
          </a:bodyPr>
          <a:lstStyle/>
          <a:p>
            <a:pPr algn="ctr"/>
            <a:r>
              <a:rPr lang="en-US" dirty="0" smtClean="0"/>
              <a:t>Wet Aggregates</a:t>
            </a:r>
            <a:endParaRPr lang="en-US" dirty="0"/>
          </a:p>
        </p:txBody>
      </p:sp>
      <p:sp>
        <p:nvSpPr>
          <p:cNvPr id="49" name="TextBox 48"/>
          <p:cNvSpPr txBox="1"/>
          <p:nvPr/>
        </p:nvSpPr>
        <p:spPr>
          <a:xfrm>
            <a:off x="5039675" y="5757207"/>
            <a:ext cx="1587286" cy="369332"/>
          </a:xfrm>
          <a:prstGeom prst="rect">
            <a:avLst/>
          </a:prstGeom>
          <a:noFill/>
          <a:ln w="38100">
            <a:solidFill>
              <a:srgbClr val="E46C0A"/>
            </a:solidFill>
          </a:ln>
        </p:spPr>
        <p:txBody>
          <a:bodyPr wrap="square" rtlCol="0">
            <a:spAutoFit/>
          </a:bodyPr>
          <a:lstStyle/>
          <a:p>
            <a:pPr algn="ctr"/>
            <a:r>
              <a:rPr lang="en-US" dirty="0" smtClean="0"/>
              <a:t>Moderate Rain</a:t>
            </a:r>
            <a:endParaRPr lang="en-US" dirty="0"/>
          </a:p>
        </p:txBody>
      </p:sp>
      <p:cxnSp>
        <p:nvCxnSpPr>
          <p:cNvPr id="50" name="Straight Connector 49"/>
          <p:cNvCxnSpPr/>
          <p:nvPr/>
        </p:nvCxnSpPr>
        <p:spPr>
          <a:xfrm flipH="1" flipV="1">
            <a:off x="5222027" y="4843686"/>
            <a:ext cx="906276" cy="890717"/>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42" idx="5"/>
          </p:cNvCxnSpPr>
          <p:nvPr/>
        </p:nvCxnSpPr>
        <p:spPr>
          <a:xfrm flipH="1" flipV="1">
            <a:off x="4409495" y="4761496"/>
            <a:ext cx="221522" cy="49277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3518850" y="3464004"/>
            <a:ext cx="1368093" cy="182253"/>
          </a:xfrm>
          <a:prstGeom prst="ellipse">
            <a:avLst/>
          </a:prstGeom>
          <a:solidFill>
            <a:schemeClr val="accent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19813286">
            <a:off x="4462861" y="3583486"/>
            <a:ext cx="717820" cy="1438647"/>
          </a:xfrm>
          <a:prstGeom prst="ellipse">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506429" y="1492972"/>
            <a:ext cx="1835075" cy="369332"/>
          </a:xfrm>
          <a:prstGeom prst="rect">
            <a:avLst/>
          </a:prstGeom>
          <a:noFill/>
        </p:spPr>
        <p:txBody>
          <a:bodyPr wrap="square" rtlCol="0">
            <a:spAutoFit/>
          </a:bodyPr>
          <a:lstStyle/>
          <a:p>
            <a:r>
              <a:rPr lang="en-US" dirty="0" smtClean="0"/>
              <a:t>Small Ice Crystals</a:t>
            </a:r>
            <a:endParaRPr lang="en-US" dirty="0"/>
          </a:p>
        </p:txBody>
      </p:sp>
      <p:cxnSp>
        <p:nvCxnSpPr>
          <p:cNvPr id="55" name="Straight Connector 54"/>
          <p:cNvCxnSpPr/>
          <p:nvPr/>
        </p:nvCxnSpPr>
        <p:spPr>
          <a:xfrm flipV="1">
            <a:off x="2573617" y="3527566"/>
            <a:ext cx="0" cy="2214439"/>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3652676" y="3610446"/>
            <a:ext cx="338239" cy="1332312"/>
          </a:xfrm>
          <a:prstGeom prst="ellipse">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V="1">
            <a:off x="2544086" y="3527566"/>
            <a:ext cx="1524000" cy="2893"/>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5438715" y="4298926"/>
            <a:ext cx="216221" cy="193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189833" y="3554289"/>
            <a:ext cx="517780" cy="1434993"/>
          </a:xfrm>
          <a:prstGeom prst="ellipse">
            <a:avLst/>
          </a:prstGeom>
          <a:solidFill>
            <a:srgbClr val="FFFF66">
              <a:alpha val="50000"/>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19708859">
            <a:off x="5181643" y="3410563"/>
            <a:ext cx="432103" cy="1625604"/>
          </a:xfrm>
          <a:prstGeom prst="ellipse">
            <a:avLst/>
          </a:prstGeom>
          <a:solidFill>
            <a:srgbClr val="FFFF66">
              <a:alpha val="50000"/>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822639" y="4938010"/>
            <a:ext cx="1109370" cy="369332"/>
          </a:xfrm>
          <a:prstGeom prst="rect">
            <a:avLst/>
          </a:prstGeom>
          <a:noFill/>
          <a:ln w="38100">
            <a:solidFill>
              <a:srgbClr val="FFFF00"/>
            </a:solidFill>
          </a:ln>
        </p:spPr>
        <p:txBody>
          <a:bodyPr wrap="square" rtlCol="0">
            <a:spAutoFit/>
          </a:bodyPr>
          <a:lstStyle/>
          <a:p>
            <a:pPr algn="ctr"/>
            <a:r>
              <a:rPr lang="en-US" dirty="0" smtClean="0"/>
              <a:t>Light Rain</a:t>
            </a:r>
            <a:endParaRPr lang="en-US" dirty="0"/>
          </a:p>
        </p:txBody>
      </p:sp>
      <p:sp>
        <p:nvSpPr>
          <p:cNvPr id="2" name="Title 1"/>
          <p:cNvSpPr>
            <a:spLocks noGrp="1"/>
          </p:cNvSpPr>
          <p:nvPr>
            <p:ph type="title"/>
          </p:nvPr>
        </p:nvSpPr>
        <p:spPr>
          <a:xfrm>
            <a:off x="0" y="0"/>
            <a:ext cx="9144000" cy="990600"/>
          </a:xfrm>
        </p:spPr>
        <p:txBody>
          <a:bodyPr>
            <a:normAutofit fontScale="90000"/>
          </a:bodyPr>
          <a:lstStyle/>
          <a:p>
            <a:r>
              <a:rPr lang="en-US" sz="3600" b="1" dirty="0" smtClean="0">
                <a:solidFill>
                  <a:srgbClr val="FDE9B4"/>
                </a:solidFill>
              </a:rPr>
              <a:t>Hydrometeor Organization in Convective Updrafts</a:t>
            </a:r>
            <a:endParaRPr lang="en-US" sz="3600" b="1" dirty="0">
              <a:solidFill>
                <a:srgbClr val="FDE9B4"/>
              </a:solidFill>
            </a:endParaRPr>
          </a:p>
        </p:txBody>
      </p:sp>
    </p:spTree>
    <p:extLst>
      <p:ext uri="{BB962C8B-B14F-4D97-AF65-F5344CB8AC3E}">
        <p14:creationId xmlns:p14="http://schemas.microsoft.com/office/powerpoint/2010/main" val="169520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P spid="45" grpId="0" animBg="1"/>
      <p:bldP spid="46" grpId="0"/>
      <p:bldP spid="47" grpId="0" animBg="1"/>
      <p:bldP spid="48" grpId="0" animBg="1"/>
      <p:bldP spid="49" grpId="0" animBg="1"/>
      <p:bldP spid="52" grpId="0" animBg="1"/>
      <p:bldP spid="53" grpId="0" animBg="1"/>
      <p:bldP spid="54" grpId="0"/>
      <p:bldP spid="56" grpId="0" animBg="1"/>
      <p:bldP spid="59" grpId="0" animBg="1"/>
      <p:bldP spid="60" grpId="0" animBg="1"/>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7047" t="5457" r="17785" b="5457"/>
          <a:stretch/>
        </p:blipFill>
        <p:spPr>
          <a:xfrm>
            <a:off x="4577508" y="2394466"/>
            <a:ext cx="3584448" cy="320040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830" t="6140" r="17622" b="6140"/>
          <a:stretch/>
        </p:blipFill>
        <p:spPr>
          <a:xfrm>
            <a:off x="512137" y="2394466"/>
            <a:ext cx="3584448" cy="3200400"/>
          </a:xfrm>
          <a:prstGeom prst="rect">
            <a:avLst/>
          </a:prstGeom>
        </p:spPr>
      </p:pic>
      <p:sp>
        <p:nvSpPr>
          <p:cNvPr id="6" name="Title 1"/>
          <p:cNvSpPr>
            <a:spLocks noGrp="1"/>
          </p:cNvSpPr>
          <p:nvPr>
            <p:ph type="title"/>
          </p:nvPr>
        </p:nvSpPr>
        <p:spPr>
          <a:xfrm>
            <a:off x="0" y="228600"/>
            <a:ext cx="9144000" cy="1143000"/>
          </a:xfrm>
        </p:spPr>
        <p:txBody>
          <a:bodyPr>
            <a:normAutofit/>
          </a:bodyPr>
          <a:lstStyle/>
          <a:p>
            <a:r>
              <a:rPr lang="en-US" sz="4800" b="1" dirty="0" smtClean="0">
                <a:solidFill>
                  <a:srgbClr val="FDE9B4"/>
                </a:solidFill>
              </a:rPr>
              <a:t>Stratiform</a:t>
            </a:r>
            <a:endParaRPr lang="en-US" sz="4800" b="1" dirty="0">
              <a:solidFill>
                <a:srgbClr val="FDE9B4"/>
              </a:solidFill>
            </a:endParaRPr>
          </a:p>
        </p:txBody>
      </p:sp>
      <p:sp>
        <p:nvSpPr>
          <p:cNvPr id="7" name="TextBox 6"/>
          <p:cNvSpPr txBox="1"/>
          <p:nvPr/>
        </p:nvSpPr>
        <p:spPr>
          <a:xfrm>
            <a:off x="417723" y="1824335"/>
            <a:ext cx="3773277" cy="461665"/>
          </a:xfrm>
          <a:prstGeom prst="rect">
            <a:avLst/>
          </a:prstGeom>
          <a:noFill/>
        </p:spPr>
        <p:txBody>
          <a:bodyPr wrap="square" rtlCol="0">
            <a:spAutoFit/>
          </a:bodyPr>
          <a:lstStyle/>
          <a:p>
            <a:pPr algn="ctr"/>
            <a:r>
              <a:rPr lang="en-US" sz="2400" dirty="0" smtClean="0">
                <a:solidFill>
                  <a:srgbClr val="FDE9B4"/>
                </a:solidFill>
              </a:rPr>
              <a:t>Stratiform </a:t>
            </a:r>
            <a:r>
              <a:rPr lang="en-US" sz="2400" b="1" i="1" u="sng" dirty="0" smtClean="0">
                <a:solidFill>
                  <a:srgbClr val="FDE9B4"/>
                </a:solidFill>
              </a:rPr>
              <a:t>with</a:t>
            </a:r>
            <a:r>
              <a:rPr lang="en-US" sz="2400" dirty="0" smtClean="0">
                <a:solidFill>
                  <a:srgbClr val="FDE9B4"/>
                </a:solidFill>
              </a:rPr>
              <a:t> leading line</a:t>
            </a:r>
            <a:endParaRPr lang="en-US" sz="2400" dirty="0">
              <a:solidFill>
                <a:srgbClr val="FDE9B4"/>
              </a:solidFill>
            </a:endParaRPr>
          </a:p>
        </p:txBody>
      </p:sp>
      <p:sp>
        <p:nvSpPr>
          <p:cNvPr id="8" name="TextBox 7"/>
          <p:cNvSpPr txBox="1"/>
          <p:nvPr/>
        </p:nvSpPr>
        <p:spPr>
          <a:xfrm>
            <a:off x="4267200" y="1824335"/>
            <a:ext cx="4343400" cy="461665"/>
          </a:xfrm>
          <a:prstGeom prst="rect">
            <a:avLst/>
          </a:prstGeom>
          <a:noFill/>
        </p:spPr>
        <p:txBody>
          <a:bodyPr wrap="square" rtlCol="0">
            <a:spAutoFit/>
          </a:bodyPr>
          <a:lstStyle/>
          <a:p>
            <a:pPr algn="ctr"/>
            <a:r>
              <a:rPr lang="en-US" sz="2400" dirty="0" smtClean="0">
                <a:solidFill>
                  <a:srgbClr val="FDE9B4"/>
                </a:solidFill>
              </a:rPr>
              <a:t>Stratiform </a:t>
            </a:r>
            <a:r>
              <a:rPr lang="en-US" sz="2400" b="1" i="1" u="sng" dirty="0" smtClean="0">
                <a:solidFill>
                  <a:srgbClr val="FDE9B4"/>
                </a:solidFill>
              </a:rPr>
              <a:t>without</a:t>
            </a:r>
            <a:r>
              <a:rPr lang="en-US" sz="2400" dirty="0" smtClean="0">
                <a:solidFill>
                  <a:srgbClr val="FDE9B4"/>
                </a:solidFill>
              </a:rPr>
              <a:t> leading line</a:t>
            </a:r>
            <a:endParaRPr lang="en-US" sz="2400" dirty="0">
              <a:solidFill>
                <a:srgbClr val="FDE9B4"/>
              </a:solidFill>
            </a:endParaRPr>
          </a:p>
        </p:txBody>
      </p:sp>
      <p:sp>
        <p:nvSpPr>
          <p:cNvPr id="9" name="TextBox 8"/>
          <p:cNvSpPr txBox="1"/>
          <p:nvPr/>
        </p:nvSpPr>
        <p:spPr>
          <a:xfrm>
            <a:off x="589862" y="6031414"/>
            <a:ext cx="3429000" cy="369332"/>
          </a:xfrm>
          <a:prstGeom prst="rect">
            <a:avLst/>
          </a:prstGeom>
          <a:noFill/>
        </p:spPr>
        <p:txBody>
          <a:bodyPr wrap="square" rtlCol="0">
            <a:spAutoFit/>
          </a:bodyPr>
          <a:lstStyle/>
          <a:p>
            <a:pPr algn="ctr"/>
            <a:r>
              <a:rPr lang="en-US" dirty="0" smtClean="0">
                <a:solidFill>
                  <a:srgbClr val="FDE9B4"/>
                </a:solidFill>
              </a:rPr>
              <a:t>23 December 2011</a:t>
            </a:r>
            <a:endParaRPr lang="en-US" dirty="0">
              <a:solidFill>
                <a:srgbClr val="FDE9B4"/>
              </a:solidFill>
            </a:endParaRPr>
          </a:p>
        </p:txBody>
      </p:sp>
      <p:sp>
        <p:nvSpPr>
          <p:cNvPr id="10" name="TextBox 9"/>
          <p:cNvSpPr txBox="1"/>
          <p:nvPr/>
        </p:nvSpPr>
        <p:spPr>
          <a:xfrm>
            <a:off x="4343400" y="6061422"/>
            <a:ext cx="4343400" cy="369332"/>
          </a:xfrm>
          <a:prstGeom prst="rect">
            <a:avLst/>
          </a:prstGeom>
          <a:noFill/>
        </p:spPr>
        <p:txBody>
          <a:bodyPr wrap="square" rtlCol="0">
            <a:spAutoFit/>
          </a:bodyPr>
          <a:lstStyle/>
          <a:p>
            <a:pPr algn="ctr"/>
            <a:r>
              <a:rPr lang="en-US" dirty="0" smtClean="0">
                <a:solidFill>
                  <a:srgbClr val="FDE9B4"/>
                </a:solidFill>
              </a:rPr>
              <a:t>18 November 2011</a:t>
            </a:r>
            <a:endParaRPr lang="en-US" dirty="0">
              <a:solidFill>
                <a:srgbClr val="FDE9B4"/>
              </a:solidFill>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80536" t="4271" r="8725" b="8423"/>
          <a:stretch/>
        </p:blipFill>
        <p:spPr>
          <a:xfrm>
            <a:off x="8476119" y="2394466"/>
            <a:ext cx="522514" cy="3200400"/>
          </a:xfrm>
          <a:prstGeom prst="rect">
            <a:avLst/>
          </a:prstGeom>
        </p:spPr>
      </p:pic>
      <p:sp>
        <p:nvSpPr>
          <p:cNvPr id="12" name="TextBox 11"/>
          <p:cNvSpPr txBox="1"/>
          <p:nvPr/>
        </p:nvSpPr>
        <p:spPr>
          <a:xfrm flipH="1">
            <a:off x="532335" y="2667000"/>
            <a:ext cx="605468" cy="369332"/>
          </a:xfrm>
          <a:prstGeom prst="rect">
            <a:avLst/>
          </a:prstGeom>
          <a:noFill/>
        </p:spPr>
        <p:txBody>
          <a:bodyPr wrap="square" rtlCol="0">
            <a:spAutoFit/>
          </a:bodyPr>
          <a:lstStyle/>
          <a:p>
            <a:r>
              <a:rPr lang="en-US" dirty="0" err="1" smtClean="0"/>
              <a:t>dBZ</a:t>
            </a:r>
            <a:endParaRPr lang="en-US" dirty="0"/>
          </a:p>
        </p:txBody>
      </p:sp>
      <p:sp>
        <p:nvSpPr>
          <p:cNvPr id="13" name="TextBox 12"/>
          <p:cNvSpPr txBox="1"/>
          <p:nvPr/>
        </p:nvSpPr>
        <p:spPr>
          <a:xfrm>
            <a:off x="4609641" y="2739653"/>
            <a:ext cx="533400" cy="369332"/>
          </a:xfrm>
          <a:prstGeom prst="rect">
            <a:avLst/>
          </a:prstGeom>
          <a:noFill/>
        </p:spPr>
        <p:txBody>
          <a:bodyPr wrap="square" rtlCol="0">
            <a:spAutoFit/>
          </a:bodyPr>
          <a:lstStyle/>
          <a:p>
            <a:r>
              <a:rPr lang="en-US" dirty="0" err="1" smtClean="0"/>
              <a:t>dBZ</a:t>
            </a:r>
            <a:endParaRPr lang="en-US" dirty="0"/>
          </a:p>
        </p:txBody>
      </p:sp>
    </p:spTree>
    <p:extLst>
      <p:ext uri="{BB962C8B-B14F-4D97-AF65-F5344CB8AC3E}">
        <p14:creationId xmlns:p14="http://schemas.microsoft.com/office/powerpoint/2010/main" val="1698262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5156</TotalTime>
  <Words>1710</Words>
  <Application>Microsoft Office PowerPoint</Application>
  <PresentationFormat>On-screen Show (4:3)</PresentationFormat>
  <Paragraphs>339</Paragraphs>
  <Slides>24</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Times New Roman</vt:lpstr>
      <vt:lpstr>1_Office Theme</vt:lpstr>
      <vt:lpstr>PowerPoint Presentation</vt:lpstr>
      <vt:lpstr>Objective</vt:lpstr>
      <vt:lpstr>Kinematic Structure of Mesoscale Convective Systems (MCSs)</vt:lpstr>
      <vt:lpstr>PowerPoint Presentation</vt:lpstr>
      <vt:lpstr>Case Selection</vt:lpstr>
      <vt:lpstr>Compositing Methodology</vt:lpstr>
      <vt:lpstr>PowerPoint Presentation</vt:lpstr>
      <vt:lpstr>Hydrometeor Organization in Convective Updrafts</vt:lpstr>
      <vt:lpstr>Stratiform</vt:lpstr>
      <vt:lpstr>PowerPoint Presentation</vt:lpstr>
      <vt:lpstr>PowerPoint Presentation</vt:lpstr>
      <vt:lpstr>Hydrometeor Organization in Stratiform</vt:lpstr>
      <vt:lpstr>Conclusions</vt:lpstr>
      <vt:lpstr>PowerPoint Presentation</vt:lpstr>
      <vt:lpstr>PowerPoint Presentation</vt:lpstr>
      <vt:lpstr>PowerPoint Presentation</vt:lpstr>
      <vt:lpstr>Distribution of Convective Polarimetric Variables</vt:lpstr>
      <vt:lpstr>Distribution of Mid-Level Polarimetric Variables</vt:lpstr>
      <vt:lpstr>Confidence  of PID</vt:lpstr>
      <vt:lpstr>Mesoscale Modeling of Squall Line</vt:lpstr>
      <vt:lpstr>Distribution of Hydrometeor Mixing Ratio</vt:lpstr>
      <vt:lpstr>Convective Example Oct 24</vt:lpstr>
      <vt:lpstr>Squall Example Nov 18</vt:lpstr>
      <vt:lpstr>Differences in Graupel/Rimed Aggregates and Wet Aggregates in Mid-Level Inflow Cases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Barnes</dc:creator>
  <cp:lastModifiedBy>Hannah</cp:lastModifiedBy>
  <cp:revision>332</cp:revision>
  <dcterms:created xsi:type="dcterms:W3CDTF">2013-02-21T22:07:44Z</dcterms:created>
  <dcterms:modified xsi:type="dcterms:W3CDTF">2014-04-10T23:50:53Z</dcterms:modified>
</cp:coreProperties>
</file>