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89" r:id="rId6"/>
    <p:sldId id="290" r:id="rId7"/>
    <p:sldId id="292" r:id="rId8"/>
    <p:sldId id="291" r:id="rId9"/>
    <p:sldId id="294" r:id="rId10"/>
    <p:sldId id="267" r:id="rId11"/>
    <p:sldId id="268" r:id="rId12"/>
    <p:sldId id="272" r:id="rId13"/>
    <p:sldId id="273" r:id="rId14"/>
    <p:sldId id="276" r:id="rId15"/>
    <p:sldId id="279" r:id="rId16"/>
    <p:sldId id="277" r:id="rId17"/>
    <p:sldId id="288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AA7B-0824-49BB-9BC1-D3CD1FD18FF8}" type="datetimeFigureOut">
              <a:rPr lang="en-US" smtClean="0"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gif"/><Relationship Id="rId3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loud </a:t>
            </a:r>
            <a:r>
              <a:rPr lang="en-US" b="1" dirty="0"/>
              <a:t>structure and organization under suppressed conditions </a:t>
            </a:r>
            <a:r>
              <a:rPr lang="en-US" b="1" dirty="0" smtClean="0"/>
              <a:t>during DYNAMO/AMIE/CINDY2011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solidFill>
                  <a:schemeClr val="bg2"/>
                </a:solidFill>
              </a:rPr>
              <a:t>Angela Rowe and Robert </a:t>
            </a:r>
            <a:r>
              <a:rPr lang="en-US" sz="3800" b="1" dirty="0" err="1" smtClean="0">
                <a:solidFill>
                  <a:schemeClr val="bg2"/>
                </a:solidFill>
              </a:rPr>
              <a:t>Houze</a:t>
            </a:r>
            <a:r>
              <a:rPr lang="en-US" sz="3800" b="1" dirty="0" smtClean="0">
                <a:solidFill>
                  <a:schemeClr val="bg2"/>
                </a:solidFill>
              </a:rPr>
              <a:t>, Jr.</a:t>
            </a:r>
          </a:p>
          <a:p>
            <a:r>
              <a:rPr lang="en-US" sz="3800" b="1" dirty="0" smtClean="0">
                <a:solidFill>
                  <a:schemeClr val="bg2"/>
                </a:solidFill>
              </a:rPr>
              <a:t>University of Washington</a:t>
            </a:r>
          </a:p>
          <a:p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Conference on Hurricanes and Tropical Meteorology</a:t>
            </a:r>
          </a:p>
          <a:p>
            <a:r>
              <a:rPr lang="en-US" dirty="0" smtClean="0"/>
              <a:t>San Diego, CA</a:t>
            </a:r>
          </a:p>
          <a:p>
            <a:r>
              <a:rPr lang="en-US" dirty="0" smtClean="0"/>
              <a:t>1 April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0813"/>
            <a:ext cx="521335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8534400" cy="41639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304800"/>
            <a:ext cx="130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Bob </a:t>
            </a:r>
            <a:r>
              <a:rPr lang="en-US" sz="1200" dirty="0" err="1" smtClean="0">
                <a:solidFill>
                  <a:schemeClr val="bg1"/>
                </a:solidFill>
              </a:rPr>
              <a:t>Houze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October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p_6Oct2011_9-16UT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981200"/>
            <a:ext cx="4055903" cy="3886200"/>
          </a:xfrm>
          <a:prstGeom prst="rect">
            <a:avLst/>
          </a:prstGeom>
        </p:spPr>
      </p:pic>
      <p:pic>
        <p:nvPicPr>
          <p:cNvPr id="8195" name="Picture 3" descr="C:\Users\Angela\Dropbox\ASRimages\case_supp_cellchar_20111006_9_16U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720" y="381000"/>
            <a:ext cx="4754880" cy="2971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05200"/>
            <a:ext cx="442595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4572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October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5181600"/>
            <a:ext cx="4038600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91000" y="4953000"/>
            <a:ext cx="64317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 km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p_10Oct2011_7-14UT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800600" cy="45997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0" y="2362200"/>
            <a:ext cx="3581400" cy="3505200"/>
            <a:chOff x="4953000" y="3248025"/>
            <a:chExt cx="3374135" cy="338137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3248025"/>
              <a:ext cx="3374135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562600" y="3581400"/>
              <a:ext cx="20572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20-30 km diameters</a:t>
              </a:r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62000" y="5334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10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October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048000" cy="294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Angela\Dropbox\ASRimages\case_supp_cellchar_20111010_14_21U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0012"/>
            <a:ext cx="4838701" cy="3024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3319" name="Picture 7" descr="C:\Users\Angela\Dropbox\ASRimages\RHI_Z_V_ZDR_LDR_RHOHV_PID_20111010_2035UTC_azimuth1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00400"/>
            <a:ext cx="5730239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676400" y="1524000"/>
            <a:ext cx="1447800" cy="12954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133600" y="3886200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3733800"/>
            <a:ext cx="69622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 km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ngela\Dropbox\ASRimages\hourly_timeseries_cellinitsupp_totalcells_Oct_s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120639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152" y="228600"/>
            <a:ext cx="3165797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466825"/>
            <a:ext cx="3209925" cy="3162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" y="3429000"/>
            <a:ext cx="5120640" cy="3200400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journals.ametsoc.org/na101/home/literatum/publisher/ams/journals/content/mwre/2008/15200493-136.6/2007mwr2279.1/production/images/medium/i1520-0493-136-6-1847-f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19400"/>
            <a:ext cx="4762500" cy="30099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436" name="Picture 4" descr="http://journals.ametsoc.org/na101/home/literatum/publisher/ams/journals/content/mwre/2008/15200493-136.6/2007mwr2279.1/production/images/medium/i1520-0493-136-6-1847-f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914775" cy="4762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001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Wilson (2008)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latin typeface="+mj-lt"/>
                <a:ea typeface="+mj-ea"/>
                <a:cs typeface="+mj-cs"/>
              </a:rPr>
              <a:t>Amazon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 (TRMM-LBA)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Convection forming along boundary layer features (rolls, cloud lines) in the morning</a:t>
            </a:r>
          </a:p>
          <a:p>
            <a:pPr lvl="1"/>
            <a:r>
              <a:rPr lang="en-US" dirty="0" smtClean="0"/>
              <a:t>Non-precipitating clouds have distinct </a:t>
            </a:r>
            <a:r>
              <a:rPr lang="en-US" dirty="0" err="1" smtClean="0"/>
              <a:t>polarimetric</a:t>
            </a:r>
            <a:r>
              <a:rPr lang="en-US" dirty="0" smtClean="0"/>
              <a:t> signatures</a:t>
            </a:r>
          </a:p>
          <a:p>
            <a:r>
              <a:rPr lang="en-US" dirty="0" smtClean="0"/>
              <a:t>Precipitating clouds produce cold pools late morning/afternoon</a:t>
            </a:r>
          </a:p>
          <a:p>
            <a:pPr lvl="1"/>
            <a:r>
              <a:rPr lang="en-US" dirty="0" smtClean="0"/>
              <a:t>New initiation focused along gust front</a:t>
            </a:r>
          </a:p>
          <a:p>
            <a:pPr lvl="1"/>
            <a:r>
              <a:rPr lang="en-US" dirty="0" smtClean="0"/>
              <a:t>More numerous and deeper convection when gust fronts collide</a:t>
            </a:r>
          </a:p>
          <a:p>
            <a:r>
              <a:rPr lang="en-US" dirty="0" smtClean="0"/>
              <a:t>As </a:t>
            </a:r>
            <a:r>
              <a:rPr lang="en-US" dirty="0"/>
              <a:t>near active period, </a:t>
            </a:r>
            <a:r>
              <a:rPr lang="en-US" dirty="0" smtClean="0"/>
              <a:t>increased </a:t>
            </a:r>
            <a:r>
              <a:rPr lang="en-US" dirty="0"/>
              <a:t>rain, deeper echo, more </a:t>
            </a:r>
            <a:r>
              <a:rPr lang="en-US" dirty="0" smtClean="0"/>
              <a:t>cells, interacting cold pools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04800"/>
            <a:ext cx="457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Characterize periods and properties of cloud lines (environment, frequency, diurnal cycle, non-precipitating clouds)</a:t>
            </a:r>
          </a:p>
          <a:p>
            <a:endParaRPr lang="en-US" sz="1100" dirty="0" smtClean="0"/>
          </a:p>
          <a:p>
            <a:r>
              <a:rPr lang="en-US" dirty="0" smtClean="0"/>
              <a:t>Manually document cold pools (maximum diameter, parent convection characteristics)</a:t>
            </a:r>
          </a:p>
          <a:p>
            <a:endParaRPr lang="en-US" sz="1000" dirty="0" smtClean="0"/>
          </a:p>
          <a:p>
            <a:r>
              <a:rPr lang="en-US" dirty="0" smtClean="0"/>
              <a:t>Search for times when gust front moves over </a:t>
            </a:r>
            <a:r>
              <a:rPr lang="en-US" dirty="0" err="1" smtClean="0"/>
              <a:t>Gan</a:t>
            </a:r>
            <a:r>
              <a:rPr lang="en-US" dirty="0" smtClean="0"/>
              <a:t> ARM site and relate to radar data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04800"/>
            <a:ext cx="457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 work</a:t>
            </a:r>
          </a:p>
        </p:txBody>
      </p:sp>
    </p:spTree>
    <p:extLst>
      <p:ext uri="{BB962C8B-B14F-4D97-AF65-F5344CB8AC3E}">
        <p14:creationId xmlns:p14="http://schemas.microsoft.com/office/powerpoint/2010/main" val="327925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Funded by NSF Grant #AGS-1059611 and DOE Grant #DE-SC0008452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2362200"/>
            <a:ext cx="41148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52400"/>
            <a:ext cx="4191000" cy="34684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5257800" y="1600200"/>
            <a:ext cx="990600" cy="762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219200"/>
            <a:ext cx="2895600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1447800" y="18288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28800" y="25146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657600"/>
            <a:ext cx="6568440" cy="2948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04800" y="304800"/>
            <a:ext cx="41910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DYNAMO/AMIE/CINDY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6474023"/>
            <a:ext cx="21336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Zuluaga</a:t>
            </a:r>
            <a:r>
              <a:rPr lang="en-US" sz="1400" dirty="0" smtClean="0"/>
              <a:t> and </a:t>
            </a:r>
            <a:r>
              <a:rPr lang="en-US" sz="1400" dirty="0" err="1" smtClean="0"/>
              <a:t>Houze</a:t>
            </a:r>
            <a:r>
              <a:rPr lang="en-US" sz="1400" dirty="0" smtClean="0"/>
              <a:t> (2013)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048000" y="3657600"/>
            <a:ext cx="4419600" cy="297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40468"/>
            <a:ext cx="8795256" cy="175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447800" y="1840468"/>
            <a:ext cx="1447800" cy="17526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1840468"/>
            <a:ext cx="1447800" cy="17526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1916668"/>
            <a:ext cx="1524000" cy="16764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1764268"/>
            <a:ext cx="9144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1764268"/>
            <a:ext cx="9144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3886200"/>
            <a:ext cx="4622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Active periods: Increased rainfall/organization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304800"/>
            <a:ext cx="41910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S-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PolKa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5" y="4495800"/>
            <a:ext cx="73532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Suppressed periods: Reduced rainfall, shallower convection, dry mid-levels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7772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Objective: Describe the evolution of non-precipitating clouds to deeper convection during suppressed conditions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2" grpId="0" animBg="1"/>
      <p:bldP spid="1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22881" cy="5078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267200" y="1447800"/>
            <a:ext cx="2286000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67200" y="2743200"/>
            <a:ext cx="2667000" cy="685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4495800"/>
            <a:ext cx="3124200" cy="8382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04800" y="3048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October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459468"/>
            <a:ext cx="5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819400"/>
            <a:ext cx="176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Echo-top heights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4495800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cells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4267200" y="1447800"/>
            <a:ext cx="2286000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67200" y="2743200"/>
            <a:ext cx="2667000" cy="685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4495800"/>
            <a:ext cx="3124200" cy="8382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04800" y="3048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November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459468"/>
            <a:ext cx="5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819400"/>
            <a:ext cx="176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Echo-top heights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4495800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cells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6350"/>
            <a:ext cx="8305800" cy="519112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4419600" y="1600200"/>
            <a:ext cx="2286000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3048000"/>
            <a:ext cx="1905000" cy="533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0400" y="4648200"/>
            <a:ext cx="2514600" cy="533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5200" y="1611868"/>
            <a:ext cx="5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2971800"/>
            <a:ext cx="176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Echo-top heights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4572000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7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28700"/>
            <a:ext cx="8839200" cy="5524500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4600" y="152401"/>
            <a:ext cx="41910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Non-precipitating echo</a:t>
            </a:r>
          </a:p>
        </p:txBody>
      </p:sp>
      <p:sp>
        <p:nvSpPr>
          <p:cNvPr id="6" name="Oval 5"/>
          <p:cNvSpPr/>
          <p:nvPr/>
        </p:nvSpPr>
        <p:spPr>
          <a:xfrm>
            <a:off x="1600200" y="2209800"/>
            <a:ext cx="1143000" cy="7620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6600" y="2209800"/>
            <a:ext cx="1143000" cy="7620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4800600"/>
            <a:ext cx="1143000" cy="7620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4800600"/>
            <a:ext cx="1143000" cy="7620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0" y="4800600"/>
            <a:ext cx="1143000" cy="7620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1676400"/>
            <a:ext cx="896437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0-5 </a:t>
            </a:r>
            <a:r>
              <a:rPr lang="en-US" dirty="0" err="1" smtClean="0"/>
              <a:t>dBZ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76400"/>
            <a:ext cx="2590801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particular orientation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4191000"/>
            <a:ext cx="381000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Homogeneous collection of </a:t>
            </a:r>
            <a:r>
              <a:rPr lang="en-US" dirty="0" err="1" smtClean="0"/>
              <a:t>scatterers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4267200"/>
            <a:ext cx="160020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Cloud droplets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0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64" y="1828800"/>
            <a:ext cx="4421436" cy="4267200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800"/>
            <a:ext cx="4388754" cy="4267200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38400" y="304800"/>
            <a:ext cx="41910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Cloud lines (6 Nov)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362200"/>
            <a:ext cx="2362200" cy="1981200"/>
          </a:xfrm>
          <a:prstGeom prst="ellipse">
            <a:avLst/>
          </a:prstGeom>
          <a:noFill/>
          <a:ln w="57150" cmpd="sng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2362200"/>
            <a:ext cx="2362200" cy="1981200"/>
          </a:xfrm>
          <a:prstGeom prst="ellipse">
            <a:avLst/>
          </a:prstGeom>
          <a:noFill/>
          <a:ln w="57150" cmpd="sng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3810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209800"/>
            <a:ext cx="3810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95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28700"/>
            <a:ext cx="8839200" cy="5524500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4600" y="152401"/>
            <a:ext cx="41910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Shallow convection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1752600"/>
            <a:ext cx="2514600" cy="0"/>
          </a:xfrm>
          <a:prstGeom prst="line">
            <a:avLst/>
          </a:prstGeom>
          <a:ln w="28575" cmpd="sng">
            <a:solidFill>
              <a:srgbClr val="0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5025" y="1524000"/>
            <a:ext cx="643175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 km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126468"/>
            <a:ext cx="154058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Moderate rain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05600" y="4495800"/>
            <a:ext cx="838200" cy="106680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37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473440" cy="52959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38400" y="304800"/>
            <a:ext cx="43434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+mj-lt"/>
                <a:ea typeface="+mj-ea"/>
                <a:cs typeface="+mj-cs"/>
              </a:rPr>
              <a:t>Cell tracking (&gt; 35 </a:t>
            </a:r>
            <a:r>
              <a:rPr lang="en-US" sz="3600" b="1" noProof="0" dirty="0" err="1" smtClean="0">
                <a:latin typeface="+mj-lt"/>
                <a:ea typeface="+mj-ea"/>
                <a:cs typeface="+mj-cs"/>
              </a:rPr>
              <a:t>dBZ</a:t>
            </a:r>
            <a:r>
              <a:rPr lang="en-US" sz="3600" b="1" noProof="0" dirty="0" smtClean="0">
                <a:latin typeface="+mj-lt"/>
                <a:ea typeface="+mj-ea"/>
                <a:cs typeface="+mj-cs"/>
              </a:rPr>
              <a:t>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985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6749</TotalTime>
  <Words>313</Words>
  <Application>Microsoft Macintosh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Cloud structure and organization under suppressed conditions during DYNAMO/AMIE/CINDY2011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Funded by NSF Grant #AGS-1059611 and DOE Grant #DE-SC0008452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Shallow cloud structure and organization under suppressed conditions in AMIE/DYNAMO </dc:title>
  <dc:creator>Angela Rowe</dc:creator>
  <cp:lastModifiedBy>Angela Rowe</cp:lastModifiedBy>
  <cp:revision>79</cp:revision>
  <dcterms:created xsi:type="dcterms:W3CDTF">2014-03-06T08:29:46Z</dcterms:created>
  <dcterms:modified xsi:type="dcterms:W3CDTF">2014-04-02T20:16:38Z</dcterms:modified>
</cp:coreProperties>
</file>