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6" r:id="rId7"/>
    <p:sldId id="267" r:id="rId8"/>
    <p:sldId id="268" r:id="rId9"/>
    <p:sldId id="272" r:id="rId10"/>
    <p:sldId id="273" r:id="rId11"/>
    <p:sldId id="279" r:id="rId12"/>
    <p:sldId id="276" r:id="rId13"/>
    <p:sldId id="277" r:id="rId14"/>
    <p:sldId id="288" r:id="rId15"/>
    <p:sldId id="274" r:id="rId16"/>
    <p:sldId id="283" r:id="rId17"/>
    <p:sldId id="275" r:id="rId18"/>
    <p:sldId id="287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AA7B-0824-49BB-9BC1-D3CD1FD18FF8}" type="datetimeFigureOut">
              <a:rPr lang="en-US" smtClean="0"/>
              <a:t>3/12/14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A9B95-DFBA-4711-BF2A-0BD41FFB92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b="1" dirty="0"/>
              <a:t>Shallow cloud structure and organization under suppressed conditions in </a:t>
            </a:r>
            <a:r>
              <a:rPr lang="en-US" b="1" dirty="0" smtClean="0"/>
              <a:t>AMIE/DYNAMO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chemeClr val="bg2"/>
                </a:solidFill>
              </a:rPr>
              <a:t>Angela Rowe and Robert </a:t>
            </a:r>
            <a:r>
              <a:rPr lang="en-US" sz="3800" b="1" dirty="0" err="1" smtClean="0">
                <a:solidFill>
                  <a:schemeClr val="bg2"/>
                </a:solidFill>
              </a:rPr>
              <a:t>Houze</a:t>
            </a:r>
            <a:r>
              <a:rPr lang="en-US" sz="3800" b="1" dirty="0" smtClean="0">
                <a:solidFill>
                  <a:schemeClr val="bg2"/>
                </a:solidFill>
              </a:rPr>
              <a:t>, Jr.</a:t>
            </a:r>
          </a:p>
          <a:p>
            <a:r>
              <a:rPr lang="en-US" sz="3800" b="1" dirty="0" smtClean="0">
                <a:solidFill>
                  <a:schemeClr val="bg2"/>
                </a:solidFill>
              </a:rPr>
              <a:t>University of Washington</a:t>
            </a:r>
          </a:p>
          <a:p>
            <a:r>
              <a:rPr lang="en-US" dirty="0" smtClean="0"/>
              <a:t>ASR Science Team Meeting</a:t>
            </a:r>
          </a:p>
          <a:p>
            <a:r>
              <a:rPr lang="en-US" dirty="0" smtClean="0"/>
              <a:t>Potomac, MD</a:t>
            </a:r>
          </a:p>
          <a:p>
            <a:r>
              <a:rPr lang="en-US" dirty="0" smtClean="0"/>
              <a:t>13 March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048000" cy="294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Angela\Dropbox\ASRimages\case_supp_cellchar_20111010_14_21U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0012"/>
            <a:ext cx="4838701" cy="30241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3319" name="Picture 7" descr="C:\Users\Angela\Dropbox\ASRimages\RHI_Z_V_ZDR_LDR_RHOHV_PID_20111010_2035UTC_azimuth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00400"/>
            <a:ext cx="5730239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676400" y="1524000"/>
            <a:ext cx="1447800" cy="1295400"/>
          </a:xfrm>
          <a:prstGeom prst="ellipse">
            <a:avLst/>
          </a:prstGeom>
          <a:noFill/>
          <a:ln w="57150">
            <a:solidFill>
              <a:srgbClr val="FFFF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journals.ametsoc.org/na101/home/literatum/publisher/ams/journals/content/mwre/2008/15200493-136.6/2007mwr2279.1/production/images/medium/i1520-0493-136-6-1847-f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19400"/>
            <a:ext cx="4762500" cy="30099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6" name="Picture 4" descr="http://journals.ametsoc.org/na101/home/literatum/publisher/ams/journals/content/mwre/2008/15200493-136.6/2007mwr2279.1/production/images/medium/i1520-0493-136-6-1847-f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914775" cy="4762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001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Wilson (2008)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latin typeface="+mj-lt"/>
                <a:ea typeface="+mj-ea"/>
                <a:cs typeface="+mj-cs"/>
              </a:rPr>
              <a:t>Amazon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 (TRMM-LBA)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ngela\Dropbox\ASRimages\hourly_timeseries_cellinitsupp_totalcells_Oct_s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120639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152" y="228600"/>
            <a:ext cx="3165797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466825"/>
            <a:ext cx="3209925" cy="3162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As near active period, increase rain, deeper echo, more cells</a:t>
            </a:r>
          </a:p>
          <a:p>
            <a:r>
              <a:rPr lang="en-US" dirty="0" smtClean="0"/>
              <a:t>Convection forming along boundary layer features (rolls, cloud lines) produce cold pools during afternoon</a:t>
            </a:r>
          </a:p>
          <a:p>
            <a:pPr lvl="1"/>
            <a:r>
              <a:rPr lang="en-US" dirty="0" smtClean="0"/>
              <a:t>New initiation focused along gust front</a:t>
            </a:r>
          </a:p>
          <a:p>
            <a:pPr lvl="1"/>
            <a:r>
              <a:rPr lang="en-US" dirty="0" smtClean="0"/>
              <a:t>More numerous and deeper convection when gust fronts intersect</a:t>
            </a:r>
          </a:p>
          <a:p>
            <a:r>
              <a:rPr lang="en-US" dirty="0" smtClean="0"/>
              <a:t>Same for November (December is odd…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04800"/>
            <a:ext cx="457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Characterize periods and properties of cloud lines (environment, frequency, diurnal cycle, </a:t>
            </a:r>
            <a:r>
              <a:rPr lang="en-US" dirty="0" err="1" smtClean="0"/>
              <a:t>nonprecipitating</a:t>
            </a:r>
            <a:r>
              <a:rPr lang="en-US" dirty="0" smtClean="0"/>
              <a:t> clouds)</a:t>
            </a:r>
          </a:p>
          <a:p>
            <a:r>
              <a:rPr lang="en-US" dirty="0" smtClean="0"/>
              <a:t>Manually document cold pools (maximum diameter, parent convection characteristics)</a:t>
            </a:r>
          </a:p>
          <a:p>
            <a:r>
              <a:rPr lang="en-US" dirty="0" smtClean="0"/>
              <a:t>Continue to search for times when gust front moves over </a:t>
            </a:r>
            <a:r>
              <a:rPr lang="en-US" dirty="0" err="1" smtClean="0"/>
              <a:t>Gan</a:t>
            </a:r>
            <a:r>
              <a:rPr lang="en-US" dirty="0" smtClean="0"/>
              <a:t> ARM site and relate to radar data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04800"/>
            <a:ext cx="457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7925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oop_14Oct2011_19-22UT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287" y="157162"/>
            <a:ext cx="6829425" cy="65436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Angela\Dropbox\ASRimages\CP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7" y="157162"/>
            <a:ext cx="6829425" cy="6543675"/>
          </a:xfrm>
          <a:prstGeom prst="rect">
            <a:avLst/>
          </a:prstGeom>
          <a:noFill/>
        </p:spPr>
      </p:pic>
      <p:sp>
        <p:nvSpPr>
          <p:cNvPr id="4" name="5-Point Star 3"/>
          <p:cNvSpPr/>
          <p:nvPr/>
        </p:nvSpPr>
        <p:spPr>
          <a:xfrm>
            <a:off x="3962400" y="4114800"/>
            <a:ext cx="381000" cy="304800"/>
          </a:xfrm>
          <a:prstGeom prst="star5">
            <a:avLst/>
          </a:prstGeom>
          <a:solidFill>
            <a:srgbClr val="FF0000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3124200"/>
            <a:ext cx="1295400" cy="1447800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34" y="660062"/>
            <a:ext cx="8899966" cy="556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763146" y="1143000"/>
            <a:ext cx="1085454" cy="424669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80001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800600" y="1828800"/>
            <a:ext cx="914400" cy="3429000"/>
          </a:xfrm>
          <a:prstGeom prst="ellipse">
            <a:avLst/>
          </a:prstGeom>
          <a:noFill/>
          <a:ln w="5715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5200" y="6096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KAZR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296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Funded by NSF Grant #AGS-1059611 and DOE Grant #DE-SC0008452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2362200"/>
            <a:ext cx="41148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52400"/>
            <a:ext cx="4191000" cy="34684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5257800" y="1600200"/>
            <a:ext cx="990600" cy="762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219200"/>
            <a:ext cx="2895600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1447800" y="18288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25146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657600"/>
            <a:ext cx="6568440" cy="2948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04800" y="304800"/>
            <a:ext cx="41910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AMIE/DYNAMO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6474023"/>
            <a:ext cx="213360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Zuluaga</a:t>
            </a:r>
            <a:r>
              <a:rPr lang="en-US" sz="1400" dirty="0" smtClean="0"/>
              <a:t> and </a:t>
            </a:r>
            <a:r>
              <a:rPr lang="en-US" sz="1400" dirty="0" err="1" smtClean="0"/>
              <a:t>Houze</a:t>
            </a:r>
            <a:r>
              <a:rPr lang="en-US" sz="1400" dirty="0" smtClean="0"/>
              <a:t> (2013)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048000" y="3657600"/>
            <a:ext cx="4419600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40468"/>
            <a:ext cx="8795256" cy="175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447800" y="1840468"/>
            <a:ext cx="1447800" cy="17526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1840468"/>
            <a:ext cx="1447800" cy="17526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1916668"/>
            <a:ext cx="1524000" cy="1676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1764268"/>
            <a:ext cx="9144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1764268"/>
            <a:ext cx="9144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4191000"/>
            <a:ext cx="4622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Active periods: Increased rainfall/organization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304800"/>
            <a:ext cx="41910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S-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PolKa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5" y="4865132"/>
            <a:ext cx="73532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Suppressed periods: Reduced rainfall, shallower convection, dry mid-levels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22881" cy="5078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267200" y="1447800"/>
            <a:ext cx="228600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67200" y="2743200"/>
            <a:ext cx="2667000" cy="685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4495800"/>
            <a:ext cx="3124200" cy="8382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04800" y="3048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October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459468"/>
            <a:ext cx="5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819400"/>
            <a:ext cx="176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Echo-top heights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495800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cells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795" y="381000"/>
            <a:ext cx="5687331" cy="601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October</a:t>
            </a:r>
          </a:p>
        </p:txBody>
      </p:sp>
      <p:sp>
        <p:nvSpPr>
          <p:cNvPr id="4" name="Oval 3"/>
          <p:cNvSpPr/>
          <p:nvPr/>
        </p:nvSpPr>
        <p:spPr>
          <a:xfrm rot="20445313">
            <a:off x="5542754" y="3285469"/>
            <a:ext cx="1447800" cy="2434724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p_5Oc52011_06-13UT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083875" cy="3913002"/>
          </a:xfrm>
          <a:prstGeom prst="rect">
            <a:avLst/>
          </a:prstGeom>
        </p:spPr>
      </p:pic>
      <p:pic>
        <p:nvPicPr>
          <p:cNvPr id="17411" name="Picture 3" descr="C:\Users\Angela\AppData\Local\Temp\spol_20111005_06_50UTC_cellID_s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640" y="228600"/>
            <a:ext cx="463296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6096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October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43400" y="3352800"/>
            <a:ext cx="4632960" cy="2895600"/>
            <a:chOff x="4343400" y="3352800"/>
            <a:chExt cx="4632960" cy="2895600"/>
          </a:xfrm>
        </p:grpSpPr>
        <p:pic>
          <p:nvPicPr>
            <p:cNvPr id="17410" name="Picture 2" descr="C:\Users\Angela\Dropbox\ASRimages\case_supp_cellchar_20111005_6_13UT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3352800"/>
              <a:ext cx="4632960" cy="2895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6400800" y="4191000"/>
              <a:ext cx="533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715000" y="3886200"/>
              <a:ext cx="1100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Echo tops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5410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cells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257800" y="5334000"/>
              <a:ext cx="533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0813"/>
            <a:ext cx="521335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8534400" cy="41639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304800"/>
            <a:ext cx="130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Bob </a:t>
            </a:r>
            <a:r>
              <a:rPr lang="en-US" sz="1200" dirty="0" err="1" smtClean="0">
                <a:solidFill>
                  <a:schemeClr val="bg1"/>
                </a:solidFill>
              </a:rPr>
              <a:t>Houze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October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p_6Oct2011_9-16UT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981200"/>
            <a:ext cx="4055903" cy="3886200"/>
          </a:xfrm>
          <a:prstGeom prst="rect">
            <a:avLst/>
          </a:prstGeom>
        </p:spPr>
      </p:pic>
      <p:pic>
        <p:nvPicPr>
          <p:cNvPr id="8195" name="Picture 3" descr="C:\Users\Angela\Dropbox\ASRimages\case_supp_cellchar_20111006_9_16U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720" y="381000"/>
            <a:ext cx="4754880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05200"/>
            <a:ext cx="442595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4572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October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5181600"/>
            <a:ext cx="4038600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p_10Oct2011_7-14UT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800600" cy="45997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0" y="2362200"/>
            <a:ext cx="3581400" cy="3505200"/>
            <a:chOff x="4953000" y="3248025"/>
            <a:chExt cx="3374135" cy="338137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248025"/>
              <a:ext cx="337413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562600" y="3581400"/>
              <a:ext cx="20572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20-30 km diameters</a:t>
              </a:r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62000" y="533400"/>
            <a:ext cx="2590800" cy="76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10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October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232</Words>
  <Application>Microsoft Macintosh PowerPoint</Application>
  <PresentationFormat>On-screen Show (4:3)</PresentationFormat>
  <Paragraphs>39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Shallow cloud structure and organization under suppressed conditions in AMIE/DYNAMO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Funded by NSF Grant #AGS-1059611 and DOE Grant #DE-SC0008452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Shallow cloud structure and organization under suppressed conditions in AMIE/DYNAMO </dc:title>
  <dc:creator>Angela Rowe</dc:creator>
  <cp:lastModifiedBy>Angela Rowe</cp:lastModifiedBy>
  <cp:revision>53</cp:revision>
  <dcterms:created xsi:type="dcterms:W3CDTF">2014-03-06T08:29:46Z</dcterms:created>
  <dcterms:modified xsi:type="dcterms:W3CDTF">2014-03-12T11:16:30Z</dcterms:modified>
</cp:coreProperties>
</file>