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30" r:id="rId2"/>
    <p:sldMasterId id="2147483842" r:id="rId3"/>
    <p:sldMasterId id="2147483845" r:id="rId4"/>
    <p:sldMasterId id="2147483862" r:id="rId5"/>
    <p:sldMasterId id="2147483883" r:id="rId6"/>
    <p:sldMasterId id="2147483911" r:id="rId7"/>
  </p:sldMasterIdLst>
  <p:notesMasterIdLst>
    <p:notesMasterId r:id="rId71"/>
  </p:notesMasterIdLst>
  <p:sldIdLst>
    <p:sldId id="473" r:id="rId8"/>
    <p:sldId id="497" r:id="rId9"/>
    <p:sldId id="517" r:id="rId10"/>
    <p:sldId id="454" r:id="rId11"/>
    <p:sldId id="530" r:id="rId12"/>
    <p:sldId id="531" r:id="rId13"/>
    <p:sldId id="537" r:id="rId14"/>
    <p:sldId id="532" r:id="rId15"/>
    <p:sldId id="455" r:id="rId16"/>
    <p:sldId id="482" r:id="rId17"/>
    <p:sldId id="468" r:id="rId18"/>
    <p:sldId id="464" r:id="rId19"/>
    <p:sldId id="461" r:id="rId20"/>
    <p:sldId id="475" r:id="rId21"/>
    <p:sldId id="477" r:id="rId22"/>
    <p:sldId id="478" r:id="rId23"/>
    <p:sldId id="479" r:id="rId24"/>
    <p:sldId id="480" r:id="rId25"/>
    <p:sldId id="552" r:id="rId26"/>
    <p:sldId id="490" r:id="rId27"/>
    <p:sldId id="495" r:id="rId28"/>
    <p:sldId id="457" r:id="rId29"/>
    <p:sldId id="541" r:id="rId30"/>
    <p:sldId id="546" r:id="rId31"/>
    <p:sldId id="545" r:id="rId32"/>
    <p:sldId id="522" r:id="rId33"/>
    <p:sldId id="547" r:id="rId34"/>
    <p:sldId id="548" r:id="rId35"/>
    <p:sldId id="583" r:id="rId36"/>
    <p:sldId id="524" r:id="rId37"/>
    <p:sldId id="525" r:id="rId38"/>
    <p:sldId id="526" r:id="rId39"/>
    <p:sldId id="527" r:id="rId40"/>
    <p:sldId id="528" r:id="rId41"/>
    <p:sldId id="529" r:id="rId42"/>
    <p:sldId id="550" r:id="rId43"/>
    <p:sldId id="554" r:id="rId44"/>
    <p:sldId id="438" r:id="rId45"/>
    <p:sldId id="566" r:id="rId46"/>
    <p:sldId id="556" r:id="rId47"/>
    <p:sldId id="557" r:id="rId48"/>
    <p:sldId id="558" r:id="rId49"/>
    <p:sldId id="562" r:id="rId50"/>
    <p:sldId id="565" r:id="rId51"/>
    <p:sldId id="567" r:id="rId52"/>
    <p:sldId id="569" r:id="rId53"/>
    <p:sldId id="570" r:id="rId54"/>
    <p:sldId id="571" r:id="rId55"/>
    <p:sldId id="572" r:id="rId56"/>
    <p:sldId id="573" r:id="rId57"/>
    <p:sldId id="574" r:id="rId58"/>
    <p:sldId id="575" r:id="rId59"/>
    <p:sldId id="576" r:id="rId60"/>
    <p:sldId id="577" r:id="rId61"/>
    <p:sldId id="578" r:id="rId62"/>
    <p:sldId id="579" r:id="rId63"/>
    <p:sldId id="580" r:id="rId64"/>
    <p:sldId id="581" r:id="rId65"/>
    <p:sldId id="440" r:id="rId66"/>
    <p:sldId id="559" r:id="rId67"/>
    <p:sldId id="568" r:id="rId68"/>
    <p:sldId id="582" r:id="rId69"/>
    <p:sldId id="555"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73633"/>
    <a:srgbClr val="FB0200"/>
    <a:srgbClr val="79A3CE"/>
    <a:srgbClr val="E76A5E"/>
    <a:srgbClr val="8B8B8B"/>
    <a:srgbClr val="FDFDFD"/>
    <a:srgbClr val="F8F8F8"/>
    <a:srgbClr val="F7F7F7"/>
    <a:srgbClr val="FFF8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0" autoAdjust="0"/>
    <p:restoredTop sz="98503" autoAdjust="0"/>
  </p:normalViewPr>
  <p:slideViewPr>
    <p:cSldViewPr snapToGrid="0">
      <p:cViewPr varScale="1">
        <p:scale>
          <a:sx n="83" d="100"/>
          <a:sy n="83" d="100"/>
        </p:scale>
        <p:origin x="-7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81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slide" Target="slides/slide63.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D350C-A1FA-EA48-B559-64AD1D882E6C}" type="datetimeFigureOut">
              <a:rPr lang="en-US" smtClean="0"/>
              <a:t>2/24/14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268EC6-073C-544C-A52D-D6D540680A0C}" type="slidenum">
              <a:rPr lang="en-US" smtClean="0"/>
              <a:t>‹#›</a:t>
            </a:fld>
            <a:endParaRPr lang="en-US"/>
          </a:p>
        </p:txBody>
      </p:sp>
    </p:spTree>
    <p:extLst>
      <p:ext uri="{BB962C8B-B14F-4D97-AF65-F5344CB8AC3E}">
        <p14:creationId xmlns:p14="http://schemas.microsoft.com/office/powerpoint/2010/main" val="1076939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A44C5-C34A-4E4A-B0DE-829459F19D29}" type="slidenum">
              <a:rPr lang="en-US" sz="1200">
                <a:solidFill>
                  <a:prstClr val="black"/>
                </a:solidFill>
                <a:latin typeface="Calibri" charset="0"/>
              </a:rPr>
              <a:pPr eaLnBrk="1" hangingPunct="1"/>
              <a:t>1</a:t>
            </a:fld>
            <a:endParaRPr lang="en-US" sz="1200">
              <a:solidFill>
                <a:prstClr val="black"/>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D88168F-8741-C340-A418-3D51807AB3B3}" type="slidenum">
              <a:rPr lang="en-US" sz="1200">
                <a:solidFill>
                  <a:srgbClr val="000000"/>
                </a:solidFill>
              </a:rPr>
              <a:pPr eaLnBrk="1" hangingPunct="1"/>
              <a:t>6</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basic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FE7C16-F7DA-C645-A7AE-079773B59D87}" type="slidenum">
              <a:rPr lang="en-US" sz="1200">
                <a:solidFill>
                  <a:srgbClr val="000000"/>
                </a:solidFill>
              </a:rPr>
              <a:pPr eaLnBrk="1" hangingPunct="1"/>
              <a:t>7</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68AFA40-6820-A74B-A389-4579EBBFB7FD}" type="slidenum">
              <a:rPr lang="en-US" smtClean="0"/>
              <a:pPr>
                <a:defRPr/>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750FEA-CBA2-7D47-8A55-DC4CAAAF0D09}" type="slidenum">
              <a:rPr lang="en-US" smtClean="0"/>
              <a:pPr>
                <a:defRPr/>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4B21E3-A26F-354E-8489-D76FAF7D0729}" type="slidenum">
              <a:rPr lang="en-US" smtClean="0"/>
              <a:pPr>
                <a:defRPr/>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82452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4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9345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1418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3272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3358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8528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7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246170-632F-814A-9490-FE8325F2AF71}" type="slidenum">
              <a:rPr lang="en-US" smtClean="0"/>
              <a:pPr>
                <a:defRPr/>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316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921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5416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8942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7814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138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solidFill>
                <a:prstClr val="black"/>
              </a:solidFill>
              <a:latin typeface="Calibri"/>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solidFill>
                <a:prstClr val="black"/>
              </a:solidFill>
              <a:latin typeface="Calibri"/>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fontAlgn="base">
              <a:spcBef>
                <a:spcPct val="0"/>
              </a:spcBef>
              <a:spcAft>
                <a:spcPct val="0"/>
              </a:spcAft>
              <a:defRPr/>
            </a:pPr>
            <a:fld id="{172CBF86-E47F-C54D-B030-FA4859A483CA}" type="slidenum">
              <a:rPr lang="en-US">
                <a:solidFill>
                  <a:prstClr val="black"/>
                </a:solidFill>
                <a:ea typeface="ＭＳ Ｐゴシック" charset="0"/>
                <a:cs typeface="ＭＳ Ｐゴシック" charset="0"/>
              </a:rPr>
              <a:pPr fontAlgn="base">
                <a:spcBef>
                  <a:spcPct val="0"/>
                </a:spcBef>
                <a:spcAft>
                  <a:spcPct val="0"/>
                </a:spcAft>
                <a:def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663903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845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168AFA40-6820-A74B-A389-4579EBBFB7FD}"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49016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46246170-632F-814A-9490-FE8325F2AF71}"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5510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00F8E4-0D10-1341-835A-3DD6D1D5E520}" type="slidenum">
              <a:rPr lang="en-US" smtClean="0"/>
              <a:pPr>
                <a:defRPr/>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7900F8E4-0D10-1341-835A-3DD6D1D5E520}"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91903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6D436BEA-DFC2-1545-9CDC-4DFB8922FA38}"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98802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pPr>
              <a:defRPr/>
            </a:pPr>
            <a:fld id="{4AC12D20-BDC2-CA43-B4A9-4E8E098C6AC3}"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96983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D8F73F65-4670-4D40-BCDE-7BF246E0869D}"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97177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1E9A0529-88C9-0E45-9AFE-A1F6A376A865}"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7308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18BA08B2-1577-6842-BC0E-56135BA4F26F}"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99160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527801B4-8414-3346-95AD-0762BA0ABA29}"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27833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AB750FEA-CBA2-7D47-8A55-DC4CAAAF0D09}"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02411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E74B21E3-A26F-354E-8489-D76FAF7D0729}"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58883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smtClean="0">
                <a:solidFill>
                  <a:prstClr val="white"/>
                </a:solidFill>
                <a:latin typeface="Calibri"/>
              </a:rPr>
              <a:pPr>
                <a:defRPr/>
              </a:pPr>
              <a:t>‹#›</a:t>
            </a:fld>
            <a:endParaRPr lang="en-US">
              <a:solidFill>
                <a:prstClr val="white"/>
              </a:solidFill>
              <a:latin typeface="Calibri"/>
            </a:endParaRPr>
          </a:p>
        </p:txBody>
      </p:sp>
    </p:spTree>
    <p:extLst>
      <p:ext uri="{BB962C8B-B14F-4D97-AF65-F5344CB8AC3E}">
        <p14:creationId xmlns:p14="http://schemas.microsoft.com/office/powerpoint/2010/main" val="386670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436BEA-DFC2-1545-9CDC-4DFB8922FA38}" type="slidenum">
              <a:rPr lang="en-US" smtClean="0"/>
              <a:pPr>
                <a:defRPr/>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025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5CA58424-A370-F943-AFAD-0F6D41B3777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72167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solidFill>
                  <a:srgbClr val="000000"/>
                </a:solidFill>
                <a:latin typeface="Times New Roman" charset="0"/>
                <a:ea typeface="+mn-ea"/>
                <a:cs typeface="+mn-cs"/>
              </a:defRPr>
            </a:lvl1pPr>
          </a:lstStyle>
          <a:p>
            <a:pPr>
              <a:defRPr/>
            </a:pPr>
            <a:fld id="{B7DD37B8-C9CE-0B4D-A574-CE48686752AE}" type="slidenum">
              <a:rPr lang="en-US"/>
              <a:pPr>
                <a:defRPr/>
              </a:pPr>
              <a:t>‹#›</a:t>
            </a:fld>
            <a:endParaRPr lang="en-US"/>
          </a:p>
        </p:txBody>
      </p:sp>
    </p:spTree>
    <p:extLst>
      <p:ext uri="{BB962C8B-B14F-4D97-AF65-F5344CB8AC3E}">
        <p14:creationId xmlns:p14="http://schemas.microsoft.com/office/powerpoint/2010/main" val="2568084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438C0406-FE59-C84A-B4BA-AFAB14BDC62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5886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81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53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949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EB8F73B-09C5-BC40-8A8E-E3CACA523BA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15475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4A4069D9-27D7-B349-BD57-51C194D9653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2951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8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AC12D20-BDC2-CA43-B4A9-4E8E098C6AC3}" type="slidenum">
              <a:rPr lang="en-US" smtClean="0"/>
              <a:pPr>
                <a:defRPr/>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18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8F73F65-4670-4D40-BCDE-7BF246E0869D}" type="slidenum">
              <a:rPr lang="en-US" smtClean="0"/>
              <a:pPr>
                <a:defRPr/>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E9A0529-88C9-0E45-9AFE-A1F6A376A865}" type="slidenum">
              <a:rPr lang="en-US" smtClean="0"/>
              <a:pPr>
                <a:defRPr/>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8BA08B2-1577-6842-BC0E-56135BA4F26F}" type="slidenum">
              <a:rPr lang="en-US" smtClean="0"/>
              <a:pPr>
                <a:defRPr/>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7801B4-8414-3346-95AD-0762BA0ABA29}" type="slidenum">
              <a:rPr lang="en-US" smtClean="0"/>
              <a:pPr>
                <a:defRPr/>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5.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theme" Target="../theme/theme6.xml"/><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theme" Target="../theme/theme7.xml"/><Relationship Id="rId1" Type="http://schemas.openxmlformats.org/officeDocument/2006/relationships/slideLayout" Target="../slideLayouts/slideLayout46.xml"/><Relationship Id="rId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pPr/>
              <a:t>February 24, 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4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6916D-09B1-4945-B600-3940B1E3C75B}" type="datetimeFigureOut">
              <a:rPr lang="en-US" smtClean="0">
                <a:solidFill>
                  <a:prstClr val="black">
                    <a:tint val="75000"/>
                  </a:prstClr>
                </a:solidFill>
                <a:latin typeface="Calibri"/>
              </a:rPr>
              <a:pPr/>
              <a:t>2/24/14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8B298-BF74-284F-B36C-1D062FF3D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36218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125568"/>
      </p:ext>
    </p:extLst>
  </p:cSld>
  <p:clrMap bg1="lt1" tx1="dk1" bg2="lt2" tx2="dk2" accent1="accent1" accent2="accent2" accent3="accent3" accent4="accent4" accent5="accent5" accent6="accent6" hlink="hlink" folHlink="folHlink"/>
  <p:sldLayoutIdLst>
    <p:sldLayoutId id="2147483843" r:id="rId1"/>
    <p:sldLayoutId id="2147483844" r:id="rId2"/>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12039"/>
      </p:ext>
    </p:extLst>
  </p:cSld>
  <p:clrMap bg1="lt1" tx1="dk1" bg2="lt2" tx2="dk2" accent1="accent1" accent2="accent2" accent3="accent3" accent4="accent4" accent5="accent5" accent6="accent6" hlink="hlink" folHlink="folHlink"/>
  <p:sldLayoutIdLst>
    <p:sldLayoutId id="2147483846"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alibri"/>
              </a:rPr>
              <a:pPr/>
              <a:t>February 24, 2014</a:t>
            </a:fld>
            <a:endParaRPr lang="en-US" dirty="0">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440362487"/>
      </p:ext>
    </p:extLst>
  </p:cSld>
  <p:clrMap bg1="dk1" tx1="lt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89782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7448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5" r:id="rId3"/>
    <p:sldLayoutId id="2147483916" r:id="rId4"/>
    <p:sldLayoutId id="2147483917" r:id="rId5"/>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6.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slideLayout" Target="../slideLayouts/slideLayout27.xml"/><Relationship Id="rId2"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6.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4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_63144887_5fdc8e08-f205-47da-b92b-9157a80be71b.jpg"/>
          <p:cNvPicPr>
            <a:picLocks noChangeAspect="1"/>
          </p:cNvPicPr>
          <p:nvPr/>
        </p:nvPicPr>
        <p:blipFill>
          <a:blip r:embed="rId3">
            <a:extLst>
              <a:ext uri="{28A0092B-C50C-407E-A947-70E740481C1C}">
                <a14:useLocalDpi xmlns:a14="http://schemas.microsoft.com/office/drawing/2010/main" val="0"/>
              </a:ext>
            </a:extLst>
          </a:blip>
          <a:srcRect l="8617" t="336" r="16635" b="-336"/>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Subtitle 2"/>
          <p:cNvSpPr>
            <a:spLocks noGrp="1"/>
          </p:cNvSpPr>
          <p:nvPr>
            <p:ph type="subTitle" idx="4294967295"/>
          </p:nvPr>
        </p:nvSpPr>
        <p:spPr bwMode="auto">
          <a:xfrm>
            <a:off x="304800" y="4119038"/>
            <a:ext cx="8610600" cy="1672167"/>
          </a:xfrm>
          <a:prstGeom prst="rect">
            <a:avLst/>
          </a:prstGeom>
          <a:ln>
            <a:miter lim="800000"/>
            <a:headEnd/>
            <a:tailEnd/>
          </a:ln>
          <a:effectLst>
            <a:outerShdw blurRad="50800" dist="76200" dir="2700000">
              <a:srgbClr val="000000">
                <a:alpha val="43000"/>
              </a:srgbClr>
            </a:outerShdw>
          </a:effectLst>
        </p:spPr>
        <p:txBody>
          <a:bodyPr/>
          <a:lstStyle/>
          <a:p>
            <a:pPr marL="0" indent="0" algn="r" defTabSz="914400" eaLnBrk="1" hangingPunct="1">
              <a:lnSpc>
                <a:spcPct val="80000"/>
              </a:lnSpc>
              <a:spcBef>
                <a:spcPct val="0"/>
              </a:spcBef>
              <a:spcAft>
                <a:spcPts val="1200"/>
              </a:spcAft>
              <a:buClr>
                <a:srgbClr val="54638C"/>
              </a:buClr>
              <a:buSzPct val="90000"/>
              <a:buFont typeface="Arial" charset="0"/>
              <a:buNone/>
              <a:defRPr/>
            </a:pPr>
            <a:r>
              <a:rPr lang="en-US" sz="4000" b="1" dirty="0" smtClean="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rPr>
              <a:t>R. A. Houze, Jr., </a:t>
            </a:r>
            <a:r>
              <a:rPr lang="en-US" sz="3600" b="1" dirty="0" err="1" smtClean="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rPr>
              <a:t>FRMetS</a:t>
            </a:r>
            <a:endParaRPr lang="en-US" sz="3600" b="1" dirty="0" smtClean="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endParaRPr>
          </a:p>
          <a:p>
            <a:pPr marL="0" indent="0" algn="r" defTabSz="914400" eaLnBrk="1" hangingPunct="1">
              <a:lnSpc>
                <a:spcPct val="80000"/>
              </a:lnSpc>
              <a:spcBef>
                <a:spcPct val="0"/>
              </a:spcBef>
              <a:spcAft>
                <a:spcPts val="1200"/>
              </a:spcAft>
              <a:buClr>
                <a:srgbClr val="54638C"/>
              </a:buClr>
              <a:buSzPct val="90000"/>
              <a:buFont typeface="Arial" charset="0"/>
              <a:buNone/>
              <a:defRPr/>
            </a:pPr>
            <a:r>
              <a:rPr lang="en-US" sz="2400" b="1" dirty="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rPr>
              <a:t>w</a:t>
            </a:r>
            <a:r>
              <a:rPr lang="en-US" sz="2400" b="1" dirty="0" smtClean="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rPr>
              <a:t>ith contributions from</a:t>
            </a:r>
          </a:p>
          <a:p>
            <a:pPr marL="0" indent="0" algn="r" defTabSz="914400" eaLnBrk="1" hangingPunct="1">
              <a:lnSpc>
                <a:spcPct val="80000"/>
              </a:lnSpc>
              <a:spcBef>
                <a:spcPct val="0"/>
              </a:spcBef>
              <a:spcAft>
                <a:spcPts val="1200"/>
              </a:spcAft>
              <a:buClr>
                <a:srgbClr val="54638C"/>
              </a:buClr>
              <a:buSzPct val="90000"/>
              <a:buFont typeface="Arial" charset="0"/>
              <a:buNone/>
              <a:defRPr/>
            </a:pPr>
            <a:r>
              <a:rPr lang="en-US" sz="2400" b="1" dirty="0" smtClean="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rPr>
              <a:t>K. Rasmussen, A. Hill, M. </a:t>
            </a:r>
            <a:r>
              <a:rPr lang="en-US" sz="2400" b="1" dirty="0" err="1" smtClean="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rPr>
              <a:t>Zuluaga</a:t>
            </a:r>
            <a:r>
              <a:rPr lang="en-US" sz="2400" b="1" dirty="0" smtClean="0">
                <a:solidFill>
                  <a:srgbClr val="D9D9D9"/>
                </a:solidFill>
                <a:effectLst>
                  <a:glow rad="101600">
                    <a:schemeClr val="tx1">
                      <a:alpha val="75000"/>
                    </a:schemeClr>
                  </a:glow>
                  <a:outerShdw blurRad="50800" dist="38100" dir="2700000" algn="tl" rotWithShape="0">
                    <a:srgbClr val="000000">
                      <a:alpha val="43000"/>
                    </a:srgbClr>
                  </a:outerShdw>
                </a:effectLst>
                <a:latin typeface="Century Gothic" charset="0"/>
              </a:rPr>
              <a:t>, and A. Kumar</a:t>
            </a:r>
            <a:endParaRPr lang="en-US" sz="4000" b="1" dirty="0">
              <a:solidFill>
                <a:srgbClr val="D9D9D9"/>
              </a:solidFill>
              <a:effectLst>
                <a:outerShdw blurRad="50800" dist="38100" dir="2700000" algn="tl" rotWithShape="0">
                  <a:srgbClr val="000000">
                    <a:alpha val="43000"/>
                  </a:srgbClr>
                </a:outerShdw>
              </a:effectLst>
              <a:latin typeface="Century Gothic" charset="0"/>
            </a:endParaRPr>
          </a:p>
        </p:txBody>
      </p:sp>
      <p:sp>
        <p:nvSpPr>
          <p:cNvPr id="12" name="TextBox 11"/>
          <p:cNvSpPr txBox="1"/>
          <p:nvPr/>
        </p:nvSpPr>
        <p:spPr>
          <a:xfrm>
            <a:off x="117475" y="6319838"/>
            <a:ext cx="9026525" cy="461962"/>
          </a:xfrm>
          <a:prstGeom prst="rect">
            <a:avLst/>
          </a:prstGeom>
          <a:noFill/>
          <a:effectLst>
            <a:outerShdw blurRad="50800" dist="38100" dir="2700000">
              <a:srgbClr val="000000">
                <a:alpha val="43000"/>
              </a:srgbClr>
            </a:outerShdw>
          </a:effectLst>
        </p:spPr>
        <p:txBody>
          <a:bodyPr>
            <a:spAutoFit/>
          </a:bodyPr>
          <a:lstStyle/>
          <a:p>
            <a:pPr defTabSz="914400" fontAlgn="base">
              <a:spcBef>
                <a:spcPct val="0"/>
              </a:spcBef>
              <a:spcAft>
                <a:spcPct val="0"/>
              </a:spcAft>
              <a:defRPr/>
            </a:pPr>
            <a:r>
              <a:rPr lang="en-US" sz="2400" b="1" dirty="0" smtClean="0">
                <a:solidFill>
                  <a:srgbClr val="D9D9D9"/>
                </a:solidFill>
                <a:effectLst>
                  <a:glow rad="101600">
                    <a:prstClr val="black">
                      <a:alpha val="75000"/>
                    </a:prstClr>
                  </a:glow>
                  <a:outerShdw blurRad="50800" dist="38100" dir="2700000" algn="tl" rotWithShape="0">
                    <a:srgbClr val="000000">
                      <a:alpha val="43000"/>
                    </a:srgbClr>
                  </a:outerShdw>
                </a:effectLst>
                <a:latin typeface="Arial"/>
                <a:ea typeface="ＭＳ Ｐゴシック" charset="-128"/>
                <a:cs typeface="Arial"/>
              </a:rPr>
              <a:t>Royal Meteorological Society, London, 19 February 2014</a:t>
            </a:r>
            <a:endParaRPr lang="en-US" sz="2400" b="1" dirty="0">
              <a:solidFill>
                <a:srgbClr val="D9D9D9"/>
              </a:solidFill>
              <a:effectLst>
                <a:glow rad="101600">
                  <a:prstClr val="black">
                    <a:alpha val="75000"/>
                  </a:prstClr>
                </a:glow>
                <a:outerShdw blurRad="50800" dist="38100" dir="2700000" algn="tl" rotWithShape="0">
                  <a:srgbClr val="000000">
                    <a:alpha val="43000"/>
                  </a:srgbClr>
                </a:outerShdw>
              </a:effectLst>
              <a:latin typeface="Arial"/>
              <a:ea typeface="ＭＳ Ｐゴシック" charset="-128"/>
              <a:cs typeface="Arial"/>
            </a:endParaRPr>
          </a:p>
        </p:txBody>
      </p:sp>
      <p:sp>
        <p:nvSpPr>
          <p:cNvPr id="3" name="TextBox 2"/>
          <p:cNvSpPr txBox="1"/>
          <p:nvPr/>
        </p:nvSpPr>
        <p:spPr>
          <a:xfrm>
            <a:off x="117475" y="247651"/>
            <a:ext cx="9026525" cy="2862322"/>
          </a:xfrm>
          <a:prstGeom prst="rect">
            <a:avLst/>
          </a:prstGeom>
          <a:noFill/>
        </p:spPr>
        <p:txBody>
          <a:bodyPr>
            <a:spAutoFit/>
          </a:bodyPr>
          <a:lstStyle/>
          <a:p>
            <a:pPr fontAlgn="base">
              <a:spcBef>
                <a:spcPct val="0"/>
              </a:spcBef>
              <a:spcAft>
                <a:spcPct val="0"/>
              </a:spcAft>
              <a:defRPr/>
            </a:pPr>
            <a:r>
              <a:rPr lang="en-US" sz="60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Four Years of </a:t>
            </a:r>
            <a:br>
              <a:rPr lang="en-US" sz="60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br>
            <a:r>
              <a:rPr lang="en-US" sz="60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Floods in Pakistan </a:t>
            </a:r>
            <a:br>
              <a:rPr lang="en-US" sz="60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br>
            <a:r>
              <a:rPr lang="en-US" sz="60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and India</a:t>
            </a:r>
            <a:endParaRPr lang="en-US" sz="60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30155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2705725"/>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effectLst>
                  <a:outerShdw blurRad="50800" dist="38100" dir="2700000" algn="tl" rotWithShape="0">
                    <a:srgbClr val="000000">
                      <a:alpha val="43000"/>
                    </a:srgbClr>
                  </a:outerShdw>
                </a:effectLst>
                <a:latin typeface="Arial Black" charset="0"/>
                <a:cs typeface="Arial Black" charset="0"/>
              </a:rPr>
              <a:t>The Leh flash flood (India)</a:t>
            </a:r>
            <a:endParaRPr lang="en-US" sz="4400" dirty="0">
              <a:effectLst>
                <a:outerShdw blurRad="50800" dist="38100" dir="2700000" algn="tl" rotWithShape="0">
                  <a:srgbClr val="000000">
                    <a:alpha val="43000"/>
                  </a:srgbClr>
                </a:outerShdw>
              </a:effectLst>
              <a:latin typeface="Arial Black" charset="0"/>
              <a:cs typeface="Arial Black" charset="0"/>
            </a:endParaRPr>
          </a:p>
        </p:txBody>
      </p:sp>
    </p:spTree>
    <p:extLst>
      <p:ext uri="{BB962C8B-B14F-4D97-AF65-F5344CB8AC3E}">
        <p14:creationId xmlns:p14="http://schemas.microsoft.com/office/powerpoint/2010/main" val="3660853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leh_20100807.jpg"/>
          <p:cNvPicPr>
            <a:picLocks noChangeAspect="1"/>
          </p:cNvPicPr>
          <p:nvPr/>
        </p:nvPicPr>
        <p:blipFill>
          <a:blip r:embed="rId2">
            <a:extLst>
              <a:ext uri="{28A0092B-C50C-407E-A947-70E740481C1C}">
                <a14:useLocalDpi xmlns:a14="http://schemas.microsoft.com/office/drawing/2010/main" val="0"/>
              </a:ext>
            </a:extLst>
          </a:blip>
          <a:srcRect l="5618" r="56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277350" cy="6858000"/>
          </a:xfrm>
          <a:prstGeom prst="rect">
            <a:avLst/>
          </a:prstGeom>
          <a:solidFill>
            <a:srgbClr val="AEAEAE">
              <a:alpha val="3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bri"/>
              </a:rPr>
              <a:t> </a:t>
            </a:r>
          </a:p>
        </p:txBody>
      </p:sp>
      <p:pic>
        <p:nvPicPr>
          <p:cNvPr id="49155" name="Picture 5" descr="800px-Ladakh_Landscape_During_Summ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161463"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a:xfrm>
            <a:off x="306388" y="573088"/>
            <a:ext cx="8513762" cy="874712"/>
          </a:xfrm>
          <a:prstGeom prst="rect">
            <a:avLst/>
          </a:prstGeom>
        </p:spPr>
        <p:txBody>
          <a:bodyPr>
            <a:normAutofit fontScale="97500"/>
          </a:bodyPr>
          <a:lstStyle/>
          <a:p>
            <a:pPr defTabSz="914400">
              <a:defRPr/>
            </a:pPr>
            <a:r>
              <a:rPr lang="en-US" sz="4800" b="1" kern="0" dirty="0" err="1">
                <a:solidFill>
                  <a:srgbClr val="1F497D">
                    <a:lumMod val="60000"/>
                    <a:lumOff val="40000"/>
                  </a:srgbClr>
                </a:solidFill>
                <a:latin typeface="Century Gothic"/>
                <a:ea typeface="ＭＳ Ｐゴシック" charset="0"/>
                <a:cs typeface="Century Gothic"/>
              </a:rPr>
              <a:t>Leh</a:t>
            </a:r>
            <a:r>
              <a:rPr lang="en-US" sz="4800" b="1" kern="0" dirty="0">
                <a:solidFill>
                  <a:srgbClr val="1F497D">
                    <a:lumMod val="60000"/>
                    <a:lumOff val="40000"/>
                  </a:srgbClr>
                </a:solidFill>
                <a:latin typeface="Century Gothic"/>
                <a:ea typeface="ＭＳ Ｐゴシック" charset="0"/>
                <a:cs typeface="Century Gothic"/>
              </a:rPr>
              <a:t>, India</a:t>
            </a:r>
          </a:p>
        </p:txBody>
      </p:sp>
      <p:sp>
        <p:nvSpPr>
          <p:cNvPr id="3" name="Subtitle 2"/>
          <p:cNvSpPr txBox="1">
            <a:spLocks/>
          </p:cNvSpPr>
          <p:nvPr/>
        </p:nvSpPr>
        <p:spPr bwMode="auto">
          <a:xfrm>
            <a:off x="752475" y="1625600"/>
            <a:ext cx="67056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ts val="600"/>
              </a:spcAft>
              <a:buClr>
                <a:srgbClr val="54638C"/>
              </a:buClr>
              <a:buSzPct val="90000"/>
              <a:defRPr/>
            </a:pPr>
            <a:r>
              <a:rPr lang="en-US" sz="3600" b="1" dirty="0" smtClean="0">
                <a:solidFill>
                  <a:srgbClr val="FFAF03"/>
                </a:solidFill>
                <a:effectLst>
                  <a:outerShdw blurRad="38100" dist="38100" dir="2700000" algn="tl">
                    <a:srgbClr val="000000">
                      <a:alpha val="43137"/>
                    </a:srgbClr>
                  </a:outerShdw>
                </a:effectLst>
                <a:latin typeface="Century Gothic" charset="0"/>
              </a:rPr>
              <a:t>3500 m MSL</a:t>
            </a:r>
          </a:p>
          <a:p>
            <a:pPr defTabSz="914400" eaLnBrk="1" fontAlgn="base" hangingPunct="1">
              <a:spcBef>
                <a:spcPct val="0"/>
              </a:spcBef>
              <a:spcAft>
                <a:spcPts val="600"/>
              </a:spcAft>
              <a:buClr>
                <a:srgbClr val="54638C"/>
              </a:buClr>
              <a:buSzPct val="90000"/>
              <a:defRPr/>
            </a:pPr>
            <a:r>
              <a:rPr lang="en-US" sz="3600" b="1" dirty="0" smtClean="0">
                <a:solidFill>
                  <a:srgbClr val="FFAF03"/>
                </a:solidFill>
                <a:effectLst>
                  <a:outerShdw blurRad="38100" dist="38100" dir="2700000" algn="tl">
                    <a:srgbClr val="000000">
                      <a:alpha val="43137"/>
                    </a:srgbClr>
                  </a:outerShdw>
                </a:effectLst>
                <a:latin typeface="Century Gothic" charset="0"/>
              </a:rPr>
              <a:t>Near the Indus River</a:t>
            </a:r>
          </a:p>
          <a:p>
            <a:pPr defTabSz="914400" eaLnBrk="1" fontAlgn="base" hangingPunct="1">
              <a:spcBef>
                <a:spcPct val="0"/>
              </a:spcBef>
              <a:spcAft>
                <a:spcPts val="600"/>
              </a:spcAft>
              <a:buClr>
                <a:srgbClr val="54638C"/>
              </a:buClr>
              <a:buSzPct val="90000"/>
              <a:defRPr/>
            </a:pPr>
            <a:endParaRPr lang="en-US" sz="3600" dirty="0" smtClean="0">
              <a:solidFill>
                <a:srgbClr val="FFAF03"/>
              </a:solidFill>
              <a:latin typeface="Century Gothic" charset="0"/>
            </a:endParaRPr>
          </a:p>
          <a:p>
            <a:pPr defTabSz="914400" eaLnBrk="1" fontAlgn="base" hangingPunct="1">
              <a:spcBef>
                <a:spcPct val="0"/>
              </a:spcBef>
              <a:spcAft>
                <a:spcPts val="600"/>
              </a:spcAft>
              <a:buClr>
                <a:srgbClr val="54638C"/>
              </a:buClr>
              <a:buSzPct val="90000"/>
              <a:defRPr/>
            </a:pPr>
            <a:endParaRPr lang="en-US" sz="2800" dirty="0" smtClean="0">
              <a:solidFill>
                <a:srgbClr val="FFAF03"/>
              </a:solidFill>
              <a:latin typeface="Century Gothic" charset="0"/>
            </a:endParaRPr>
          </a:p>
          <a:p>
            <a:pPr algn="ctr" defTabSz="914400" eaLnBrk="1" fontAlgn="base" hangingPunct="1">
              <a:spcBef>
                <a:spcPct val="0"/>
              </a:spcBef>
              <a:spcAft>
                <a:spcPct val="0"/>
              </a:spcAft>
              <a:buClr>
                <a:srgbClr val="54638C"/>
              </a:buClr>
              <a:buSzPct val="90000"/>
              <a:buFont typeface="Arial" charset="0"/>
              <a:buChar char="•"/>
              <a:defRPr/>
            </a:pPr>
            <a:endParaRPr lang="en-US" sz="3600" dirty="0" smtClean="0">
              <a:solidFill>
                <a:srgbClr val="FFAF03"/>
              </a:solidFill>
              <a:latin typeface="Century Gothic" charset="0"/>
            </a:endParaRPr>
          </a:p>
        </p:txBody>
      </p:sp>
    </p:spTree>
    <p:extLst>
      <p:ext uri="{BB962C8B-B14F-4D97-AF65-F5344CB8AC3E}">
        <p14:creationId xmlns:p14="http://schemas.microsoft.com/office/powerpoint/2010/main" val="35751053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8" descr="Leh4.jpg"/>
          <p:cNvPicPr>
            <a:picLocks noChangeAspect="1"/>
          </p:cNvPicPr>
          <p:nvPr/>
        </p:nvPicPr>
        <p:blipFill>
          <a:blip r:embed="rId2">
            <a:extLst>
              <a:ext uri="{28A0092B-C50C-407E-A947-70E740481C1C}">
                <a14:useLocalDpi xmlns:a14="http://schemas.microsoft.com/office/drawing/2010/main" val="0"/>
              </a:ext>
            </a:extLst>
          </a:blip>
          <a:srcRect t="3954"/>
          <a:stretch>
            <a:fillRect/>
          </a:stretch>
        </p:blipFill>
        <p:spPr bwMode="auto">
          <a:xfrm>
            <a:off x="0" y="3381375"/>
            <a:ext cx="54292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descr="Leh1.jpg"/>
          <p:cNvPicPr>
            <a:picLocks noChangeAspect="1"/>
          </p:cNvPicPr>
          <p:nvPr/>
        </p:nvPicPr>
        <p:blipFill>
          <a:blip r:embed="rId3">
            <a:extLst>
              <a:ext uri="{28A0092B-C50C-407E-A947-70E740481C1C}">
                <a14:useLocalDpi xmlns:a14="http://schemas.microsoft.com/office/drawing/2010/main" val="0"/>
              </a:ext>
            </a:extLst>
          </a:blip>
          <a:srcRect b="-114"/>
          <a:stretch>
            <a:fillRect/>
          </a:stretch>
        </p:blipFill>
        <p:spPr bwMode="auto">
          <a:xfrm>
            <a:off x="0" y="0"/>
            <a:ext cx="5407025"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9" descr="leh-relief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 descr="floods-express.jpg"/>
          <p:cNvPicPr>
            <a:picLocks noChangeAspect="1"/>
          </p:cNvPicPr>
          <p:nvPr/>
        </p:nvPicPr>
        <p:blipFill>
          <a:blip r:embed="rId5">
            <a:extLst>
              <a:ext uri="{28A0092B-C50C-407E-A947-70E740481C1C}">
                <a14:useLocalDpi xmlns:a14="http://schemas.microsoft.com/office/drawing/2010/main" val="0"/>
              </a:ext>
            </a:extLst>
          </a:blip>
          <a:srcRect l="1297"/>
          <a:stretch>
            <a:fillRect/>
          </a:stretch>
        </p:blipFill>
        <p:spPr bwMode="auto">
          <a:xfrm>
            <a:off x="4568825" y="3381375"/>
            <a:ext cx="45751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5869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satelliteterrain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13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65640" y="6014894"/>
            <a:ext cx="2160546" cy="813908"/>
          </a:xfrm>
          <a:prstGeom prst="rect">
            <a:avLst/>
          </a:prstGeom>
          <a:noFill/>
          <a:ln w="57150" cmpd="sng">
            <a:solidFill>
              <a:srgbClr val="E76A5E"/>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484471" y="328705"/>
            <a:ext cx="2184462" cy="461665"/>
          </a:xfrm>
          <a:prstGeom prst="rect">
            <a:avLst/>
          </a:prstGeom>
          <a:noFill/>
        </p:spPr>
        <p:txBody>
          <a:bodyPr wrap="none" rtlCol="0">
            <a:spAutoFit/>
          </a:bodyPr>
          <a:lstStyle/>
          <a:p>
            <a:r>
              <a:rPr lang="en-US" sz="2400" b="1" dirty="0" smtClean="0">
                <a:solidFill>
                  <a:schemeClr val="bg1"/>
                </a:solidFill>
              </a:rPr>
              <a:t>Tibetan Plateau</a:t>
            </a:r>
          </a:p>
        </p:txBody>
      </p:sp>
      <p:sp>
        <p:nvSpPr>
          <p:cNvPr id="5" name="TextBox 4"/>
          <p:cNvSpPr txBox="1"/>
          <p:nvPr/>
        </p:nvSpPr>
        <p:spPr>
          <a:xfrm>
            <a:off x="2450351" y="2602752"/>
            <a:ext cx="2247216" cy="461665"/>
          </a:xfrm>
          <a:prstGeom prst="rect">
            <a:avLst/>
          </a:prstGeom>
          <a:noFill/>
        </p:spPr>
        <p:txBody>
          <a:bodyPr wrap="square" rtlCol="0">
            <a:spAutoFit/>
          </a:bodyPr>
          <a:lstStyle/>
          <a:p>
            <a:r>
              <a:rPr lang="en-US" sz="2400" b="1" dirty="0" smtClean="0">
                <a:solidFill>
                  <a:schemeClr val="bg1"/>
                </a:solidFill>
              </a:rPr>
              <a:t>Steep slope</a:t>
            </a:r>
          </a:p>
        </p:txBody>
      </p:sp>
      <p:sp>
        <p:nvSpPr>
          <p:cNvPr id="6" name="TextBox 5"/>
          <p:cNvSpPr txBox="1"/>
          <p:nvPr/>
        </p:nvSpPr>
        <p:spPr>
          <a:xfrm>
            <a:off x="525928" y="5743387"/>
            <a:ext cx="2247216" cy="461665"/>
          </a:xfrm>
          <a:prstGeom prst="rect">
            <a:avLst/>
          </a:prstGeom>
          <a:noFill/>
        </p:spPr>
        <p:txBody>
          <a:bodyPr wrap="square" rtlCol="0">
            <a:spAutoFit/>
          </a:bodyPr>
          <a:lstStyle/>
          <a:p>
            <a:r>
              <a:rPr lang="en-US" sz="2400" b="1" dirty="0" smtClean="0">
                <a:solidFill>
                  <a:schemeClr val="bg1"/>
                </a:solidFill>
              </a:rPr>
              <a:t>Indus River</a:t>
            </a:r>
          </a:p>
        </p:txBody>
      </p:sp>
      <p:sp>
        <p:nvSpPr>
          <p:cNvPr id="7" name="TextBox 6"/>
          <p:cNvSpPr txBox="1"/>
          <p:nvPr/>
        </p:nvSpPr>
        <p:spPr>
          <a:xfrm>
            <a:off x="4545104" y="3726329"/>
            <a:ext cx="2247216" cy="461665"/>
          </a:xfrm>
          <a:prstGeom prst="rect">
            <a:avLst/>
          </a:prstGeom>
          <a:noFill/>
        </p:spPr>
        <p:txBody>
          <a:bodyPr wrap="square" rtlCol="0">
            <a:spAutoFit/>
          </a:bodyPr>
          <a:lstStyle/>
          <a:p>
            <a:r>
              <a:rPr lang="en-US" sz="2400" b="1" dirty="0" smtClean="0">
                <a:solidFill>
                  <a:schemeClr val="bg1"/>
                </a:solidFill>
              </a:rPr>
              <a:t>Leh City</a:t>
            </a:r>
          </a:p>
        </p:txBody>
      </p:sp>
    </p:spTree>
    <p:extLst>
      <p:ext uri="{BB962C8B-B14F-4D97-AF65-F5344CB8AC3E}">
        <p14:creationId xmlns:p14="http://schemas.microsoft.com/office/powerpoint/2010/main" val="841805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spect="1"/>
          </p:cNvPicPr>
          <p:nvPr/>
        </p:nvPicPr>
        <p:blipFill>
          <a:blip r:embed="rId2">
            <a:extLst>
              <a:ext uri="{28A0092B-C50C-407E-A947-70E740481C1C}">
                <a14:useLocalDpi xmlns:a14="http://schemas.microsoft.com/office/drawing/2010/main" val="0"/>
              </a:ext>
            </a:extLst>
          </a:blip>
          <a:srcRect l="6598" r="5208" b="11873"/>
          <a:stretch>
            <a:fillRect/>
          </a:stretch>
        </p:blipFill>
        <p:spPr bwMode="auto">
          <a:xfrm>
            <a:off x="539750" y="2616200"/>
            <a:ext cx="80645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itle 1"/>
          <p:cNvSpPr txBox="1">
            <a:spLocks/>
          </p:cNvSpPr>
          <p:nvPr/>
        </p:nvSpPr>
        <p:spPr bwMode="auto">
          <a:xfrm>
            <a:off x="274638" y="185738"/>
            <a:ext cx="85137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r>
              <a:rPr lang="en-US" sz="3600" dirty="0">
                <a:solidFill>
                  <a:schemeClr val="tx1">
                    <a:lumMod val="85000"/>
                  </a:schemeClr>
                </a:solidFill>
                <a:latin typeface="Century Gothic" charset="0"/>
                <a:cs typeface="Century Gothic" charset="0"/>
              </a:rPr>
              <a:t>Afternoon convective </a:t>
            </a:r>
            <a:r>
              <a:rPr lang="en-US" sz="3600" dirty="0" smtClean="0">
                <a:solidFill>
                  <a:schemeClr val="tx1">
                    <a:lumMod val="85000"/>
                  </a:schemeClr>
                </a:solidFill>
                <a:latin typeface="Century Gothic" charset="0"/>
                <a:cs typeface="Century Gothic" charset="0"/>
              </a:rPr>
              <a:t>cells grew </a:t>
            </a:r>
            <a:r>
              <a:rPr lang="en-US" sz="3600" dirty="0">
                <a:solidFill>
                  <a:schemeClr val="tx1">
                    <a:lumMod val="85000"/>
                  </a:schemeClr>
                </a:solidFill>
                <a:latin typeface="Century Gothic" charset="0"/>
                <a:cs typeface="Century Gothic" charset="0"/>
              </a:rPr>
              <a:t>upscale to form a mesoscale system that moved off the plateau and fed on low-level moisture</a:t>
            </a:r>
          </a:p>
        </p:txBody>
      </p:sp>
      <p:sp>
        <p:nvSpPr>
          <p:cNvPr id="84995" name="TextBox 3"/>
          <p:cNvSpPr txBox="1">
            <a:spLocks noChangeArrowheads="1"/>
          </p:cNvSpPr>
          <p:nvPr/>
        </p:nvSpPr>
        <p:spPr bwMode="auto">
          <a:xfrm>
            <a:off x="5013325" y="6396038"/>
            <a:ext cx="4130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D9D9D9"/>
                </a:solidFill>
              </a:rPr>
              <a:t>Rasmussen and Houze 2011</a:t>
            </a:r>
          </a:p>
        </p:txBody>
      </p:sp>
    </p:spTree>
    <p:extLst>
      <p:ext uri="{BB962C8B-B14F-4D97-AF65-F5344CB8AC3E}">
        <p14:creationId xmlns:p14="http://schemas.microsoft.com/office/powerpoint/2010/main" val="2225929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1087" y="6421483"/>
            <a:ext cx="7345506" cy="43651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85975" y="694107"/>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314031" y="492070"/>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35691" y="6187891"/>
            <a:ext cx="6949612" cy="339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
            <a:ext cx="9144000" cy="73369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Leh Flood, 8 UTC 5 August 2010</a:t>
            </a:r>
            <a:endParaRPr lang="en-US" sz="2400" dirty="0"/>
          </a:p>
        </p:txBody>
      </p:sp>
      <p:pic>
        <p:nvPicPr>
          <p:cNvPr id="9" name="Picture 8" descr="Leh_image-20100805-080100.gif"/>
          <p:cNvPicPr>
            <a:picLocks noChangeAspect="1"/>
          </p:cNvPicPr>
          <p:nvPr/>
        </p:nvPicPr>
        <p:blipFill rotWithShape="1">
          <a:blip r:embed="rId2">
            <a:extLst>
              <a:ext uri="{28A0092B-C50C-407E-A947-70E740481C1C}">
                <a14:useLocalDpi xmlns:a14="http://schemas.microsoft.com/office/drawing/2010/main" val="0"/>
              </a:ext>
            </a:extLst>
          </a:blip>
          <a:srcRect l="6822" t="8850" r="3952" b="9175"/>
          <a:stretch/>
        </p:blipFill>
        <p:spPr>
          <a:xfrm>
            <a:off x="1671455" y="691051"/>
            <a:ext cx="6097557" cy="5621811"/>
          </a:xfrm>
          <a:prstGeom prst="rect">
            <a:avLst/>
          </a:prstGeom>
        </p:spPr>
      </p:pic>
    </p:spTree>
    <p:extLst>
      <p:ext uri="{BB962C8B-B14F-4D97-AF65-F5344CB8AC3E}">
        <p14:creationId xmlns:p14="http://schemas.microsoft.com/office/powerpoint/2010/main" val="19193176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1087" y="6421483"/>
            <a:ext cx="7345506" cy="43651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85975" y="694107"/>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314031" y="492070"/>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35691" y="6187891"/>
            <a:ext cx="6949612" cy="339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
            <a:ext cx="9144000" cy="73369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Leh Flood, 12 UTC 5 August 2010</a:t>
            </a:r>
            <a:endParaRPr lang="en-US" sz="2400" dirty="0"/>
          </a:p>
        </p:txBody>
      </p:sp>
      <p:pic>
        <p:nvPicPr>
          <p:cNvPr id="9" name="Picture 8" descr="Leh_image-20100805-120100.gif"/>
          <p:cNvPicPr>
            <a:picLocks noChangeAspect="1"/>
          </p:cNvPicPr>
          <p:nvPr/>
        </p:nvPicPr>
        <p:blipFill rotWithShape="1">
          <a:blip r:embed="rId2">
            <a:extLst>
              <a:ext uri="{28A0092B-C50C-407E-A947-70E740481C1C}">
                <a14:useLocalDpi xmlns:a14="http://schemas.microsoft.com/office/drawing/2010/main" val="0"/>
              </a:ext>
            </a:extLst>
          </a:blip>
          <a:srcRect l="6685" t="8851" r="3816" b="9311"/>
          <a:stretch/>
        </p:blipFill>
        <p:spPr>
          <a:xfrm>
            <a:off x="1662117" y="691052"/>
            <a:ext cx="6116232" cy="5612471"/>
          </a:xfrm>
          <a:prstGeom prst="rect">
            <a:avLst/>
          </a:prstGeom>
        </p:spPr>
      </p:pic>
    </p:spTree>
    <p:extLst>
      <p:ext uri="{BB962C8B-B14F-4D97-AF65-F5344CB8AC3E}">
        <p14:creationId xmlns:p14="http://schemas.microsoft.com/office/powerpoint/2010/main" val="3736816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1087" y="6421483"/>
            <a:ext cx="7345506" cy="43651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85975" y="694107"/>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314031" y="492070"/>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35691" y="6187891"/>
            <a:ext cx="6949612" cy="339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
            <a:ext cx="9144000" cy="73369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Leh Flood, 16 UTC 5 August 2010</a:t>
            </a:r>
            <a:endParaRPr lang="en-US" sz="2400" dirty="0"/>
          </a:p>
        </p:txBody>
      </p:sp>
      <p:pic>
        <p:nvPicPr>
          <p:cNvPr id="3" name="Picture 2" descr="Leh_image-20100805-160100.gif"/>
          <p:cNvPicPr>
            <a:picLocks noChangeAspect="1"/>
          </p:cNvPicPr>
          <p:nvPr/>
        </p:nvPicPr>
        <p:blipFill rotWithShape="1">
          <a:blip r:embed="rId2">
            <a:extLst>
              <a:ext uri="{28A0092B-C50C-407E-A947-70E740481C1C}">
                <a14:useLocalDpi xmlns:a14="http://schemas.microsoft.com/office/drawing/2010/main" val="0"/>
              </a:ext>
            </a:extLst>
          </a:blip>
          <a:srcRect l="6685" t="9124" r="3269" b="9447"/>
          <a:stretch/>
        </p:blipFill>
        <p:spPr>
          <a:xfrm>
            <a:off x="1662120" y="709730"/>
            <a:ext cx="6153583" cy="5584456"/>
          </a:xfrm>
          <a:prstGeom prst="rect">
            <a:avLst/>
          </a:prstGeom>
        </p:spPr>
      </p:pic>
    </p:spTree>
    <p:extLst>
      <p:ext uri="{BB962C8B-B14F-4D97-AF65-F5344CB8AC3E}">
        <p14:creationId xmlns:p14="http://schemas.microsoft.com/office/powerpoint/2010/main" val="33616091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1087" y="6421483"/>
            <a:ext cx="7345506" cy="43651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85975" y="694107"/>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314031" y="492070"/>
            <a:ext cx="1018871" cy="589252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35691" y="6187891"/>
            <a:ext cx="6949612" cy="339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
            <a:ext cx="9144000" cy="73369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Leh Flood, 20 UTC 5 August 2010</a:t>
            </a:r>
            <a:endParaRPr lang="en-US" sz="2400" dirty="0"/>
          </a:p>
        </p:txBody>
      </p:sp>
      <p:pic>
        <p:nvPicPr>
          <p:cNvPr id="2" name="Picture 1" descr="Leh_image-20100805-200100.gif"/>
          <p:cNvPicPr>
            <a:picLocks noChangeAspect="1"/>
          </p:cNvPicPr>
          <p:nvPr/>
        </p:nvPicPr>
        <p:blipFill rotWithShape="1">
          <a:blip r:embed="rId2">
            <a:extLst>
              <a:ext uri="{28A0092B-C50C-407E-A947-70E740481C1C}">
                <a14:useLocalDpi xmlns:a14="http://schemas.microsoft.com/office/drawing/2010/main" val="0"/>
              </a:ext>
            </a:extLst>
          </a:blip>
          <a:srcRect l="5821" t="9180" r="4134" b="9390"/>
          <a:stretch/>
        </p:blipFill>
        <p:spPr>
          <a:xfrm>
            <a:off x="1607261" y="711481"/>
            <a:ext cx="6153583" cy="5584455"/>
          </a:xfrm>
          <a:prstGeom prst="rect">
            <a:avLst/>
          </a:prstGeom>
        </p:spPr>
      </p:pic>
    </p:spTree>
    <p:extLst>
      <p:ext uri="{BB962C8B-B14F-4D97-AF65-F5344CB8AC3E}">
        <p14:creationId xmlns:p14="http://schemas.microsoft.com/office/powerpoint/2010/main" val="38552081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2705725"/>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effectLst>
                  <a:outerShdw blurRad="50800" dist="38100" dir="2700000" algn="tl" rotWithShape="0">
                    <a:srgbClr val="000000">
                      <a:alpha val="43000"/>
                    </a:srgbClr>
                  </a:outerShdw>
                </a:effectLst>
                <a:latin typeface="Arial Black" charset="0"/>
                <a:cs typeface="Arial Black" charset="0"/>
              </a:rPr>
              <a:t>The synoptic conditions during the Leh flood</a:t>
            </a:r>
            <a:endParaRPr lang="en-US" sz="4400" dirty="0">
              <a:effectLst>
                <a:outerShdw blurRad="50800" dist="38100" dir="2700000" algn="tl" rotWithShape="0">
                  <a:srgbClr val="000000">
                    <a:alpha val="43000"/>
                  </a:srgbClr>
                </a:outerShdw>
              </a:effectLst>
              <a:latin typeface="Arial Black" charset="0"/>
              <a:cs typeface="Arial Black" charset="0"/>
            </a:endParaRPr>
          </a:p>
        </p:txBody>
      </p:sp>
    </p:spTree>
    <p:extLst>
      <p:ext uri="{BB962C8B-B14F-4D97-AF65-F5344CB8AC3E}">
        <p14:creationId xmlns:p14="http://schemas.microsoft.com/office/powerpoint/2010/main" val="20013372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_63144887_5fdc8e08-f205-47da-b92b-9157a80be71b.jpg"/>
          <p:cNvPicPr>
            <a:picLocks noChangeAspect="1"/>
          </p:cNvPicPr>
          <p:nvPr/>
        </p:nvPicPr>
        <p:blipFill>
          <a:blip r:embed="rId2">
            <a:extLst>
              <a:ext uri="{28A0092B-C50C-407E-A947-70E740481C1C}">
                <a14:useLocalDpi xmlns:a14="http://schemas.microsoft.com/office/drawing/2010/main" val="0"/>
              </a:ext>
            </a:extLst>
          </a:blip>
          <a:srcRect l="8617" t="336" r="16635" b="-336"/>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770104"/>
            <a:ext cx="9144000" cy="533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X</a:t>
            </a:r>
            <a:endParaRPr lang="en-US" dirty="0">
              <a:solidFill>
                <a:prstClr val="white"/>
              </a:solidFill>
              <a:latin typeface="Calibri"/>
            </a:endParaRPr>
          </a:p>
        </p:txBody>
      </p:sp>
      <p:pic>
        <p:nvPicPr>
          <p:cNvPr id="2" name="Picture 1"/>
          <p:cNvPicPr>
            <a:picLocks noChangeAspect="1"/>
          </p:cNvPicPr>
          <p:nvPr/>
        </p:nvPicPr>
        <p:blipFill>
          <a:blip r:embed="rId3"/>
          <a:stretch>
            <a:fillRect/>
          </a:stretch>
        </p:blipFill>
        <p:spPr>
          <a:xfrm>
            <a:off x="0" y="1438971"/>
            <a:ext cx="9144000" cy="4671892"/>
          </a:xfrm>
          <a:prstGeom prst="rect">
            <a:avLst/>
          </a:prstGeom>
        </p:spPr>
      </p:pic>
      <p:sp>
        <p:nvSpPr>
          <p:cNvPr id="4" name="TextBox 3"/>
          <p:cNvSpPr txBox="1"/>
          <p:nvPr/>
        </p:nvSpPr>
        <p:spPr>
          <a:xfrm>
            <a:off x="0" y="747137"/>
            <a:ext cx="9144000" cy="523220"/>
          </a:xfrm>
          <a:prstGeom prst="rect">
            <a:avLst/>
          </a:prstGeom>
          <a:noFill/>
        </p:spPr>
        <p:txBody>
          <a:bodyPr wrap="square" rtlCol="0">
            <a:spAutoFit/>
          </a:bodyPr>
          <a:lstStyle/>
          <a:p>
            <a:pPr algn="ctr"/>
            <a:r>
              <a:rPr lang="en-US" sz="2800" dirty="0" smtClean="0">
                <a:solidFill>
                  <a:prstClr val="black"/>
                </a:solidFill>
                <a:latin typeface="Calibri"/>
              </a:rPr>
              <a:t>Monsoon Rainfall Climatology from </a:t>
            </a:r>
            <a:r>
              <a:rPr lang="en-US" sz="2800" u="sng" dirty="0" smtClean="0">
                <a:solidFill>
                  <a:prstClr val="black"/>
                </a:solidFill>
                <a:latin typeface="Calibri"/>
              </a:rPr>
              <a:t>TRMM satellite radar</a:t>
            </a:r>
          </a:p>
        </p:txBody>
      </p:sp>
      <p:sp>
        <p:nvSpPr>
          <p:cNvPr id="9" name="TextBox 8"/>
          <p:cNvSpPr txBox="1"/>
          <p:nvPr/>
        </p:nvSpPr>
        <p:spPr>
          <a:xfrm>
            <a:off x="6436121" y="1883497"/>
            <a:ext cx="413852" cy="523220"/>
          </a:xfrm>
          <a:prstGeom prst="rect">
            <a:avLst/>
          </a:prstGeom>
          <a:noFill/>
        </p:spPr>
        <p:txBody>
          <a:bodyPr wrap="square" rtlCol="0">
            <a:spAutoFit/>
          </a:bodyPr>
          <a:lstStyle/>
          <a:p>
            <a:r>
              <a:rPr lang="en-US" sz="2800" dirty="0" smtClean="0">
                <a:solidFill>
                  <a:srgbClr val="FF0000"/>
                </a:solidFill>
                <a:latin typeface="Calibri"/>
              </a:rPr>
              <a:t>x</a:t>
            </a:r>
          </a:p>
        </p:txBody>
      </p:sp>
      <p:sp>
        <p:nvSpPr>
          <p:cNvPr id="10" name="TextBox 9"/>
          <p:cNvSpPr txBox="1"/>
          <p:nvPr/>
        </p:nvSpPr>
        <p:spPr>
          <a:xfrm>
            <a:off x="5508247" y="2649066"/>
            <a:ext cx="413852" cy="523220"/>
          </a:xfrm>
          <a:prstGeom prst="rect">
            <a:avLst/>
          </a:prstGeom>
          <a:noFill/>
        </p:spPr>
        <p:txBody>
          <a:bodyPr wrap="square" rtlCol="0">
            <a:spAutoFit/>
          </a:bodyPr>
          <a:lstStyle/>
          <a:p>
            <a:r>
              <a:rPr lang="en-US" sz="2800" dirty="0" smtClean="0">
                <a:solidFill>
                  <a:srgbClr val="FF0000"/>
                </a:solidFill>
                <a:latin typeface="Calibri"/>
              </a:rPr>
              <a:t>x</a:t>
            </a:r>
          </a:p>
        </p:txBody>
      </p:sp>
      <p:grpSp>
        <p:nvGrpSpPr>
          <p:cNvPr id="11" name="Group 10"/>
          <p:cNvGrpSpPr/>
          <p:nvPr/>
        </p:nvGrpSpPr>
        <p:grpSpPr>
          <a:xfrm>
            <a:off x="4826000" y="1200727"/>
            <a:ext cx="4221077" cy="2556062"/>
            <a:chOff x="4826000" y="1200727"/>
            <a:chExt cx="4221077" cy="2556062"/>
          </a:xfrm>
        </p:grpSpPr>
        <p:sp>
          <p:nvSpPr>
            <p:cNvPr id="3" name="Rectangle 2"/>
            <p:cNvSpPr/>
            <p:nvPr/>
          </p:nvSpPr>
          <p:spPr>
            <a:xfrm>
              <a:off x="4845509" y="1782568"/>
              <a:ext cx="1987901" cy="197422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a:off x="4826000" y="1200727"/>
              <a:ext cx="4221077" cy="523220"/>
            </a:xfrm>
            <a:prstGeom prst="rect">
              <a:avLst/>
            </a:prstGeom>
            <a:noFill/>
          </p:spPr>
          <p:txBody>
            <a:bodyPr wrap="none" rtlCol="0">
              <a:spAutoFit/>
            </a:bodyPr>
            <a:lstStyle/>
            <a:p>
              <a:r>
                <a:rPr lang="en-US" sz="2800" dirty="0" smtClean="0">
                  <a:solidFill>
                    <a:srgbClr val="FF0000"/>
                  </a:solidFill>
                </a:rPr>
                <a:t>Floods were in arid regions!</a:t>
              </a:r>
            </a:p>
          </p:txBody>
        </p:sp>
      </p:grpSp>
    </p:spTree>
    <p:extLst>
      <p:ext uri="{BB962C8B-B14F-4D97-AF65-F5344CB8AC3E}">
        <p14:creationId xmlns:p14="http://schemas.microsoft.com/office/powerpoint/2010/main" val="762237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flood.hgt.850mb.pdf"/>
          <p:cNvPicPr>
            <a:picLocks noChangeAspect="1"/>
          </p:cNvPicPr>
          <p:nvPr/>
        </p:nvPicPr>
        <p:blipFill>
          <a:blip r:embed="rId2">
            <a:extLst>
              <a:ext uri="{28A0092B-C50C-407E-A947-70E740481C1C}">
                <a14:useLocalDpi xmlns:a14="http://schemas.microsoft.com/office/drawing/2010/main" val="0"/>
              </a:ext>
            </a:extLst>
          </a:blip>
          <a:srcRect t="5211" r="14590"/>
          <a:stretch>
            <a:fillRect/>
          </a:stretch>
        </p:blipFill>
        <p:spPr bwMode="auto">
          <a:xfrm>
            <a:off x="814388" y="3659188"/>
            <a:ext cx="3865562"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flood.hgt.850mb.pdf"/>
          <p:cNvPicPr>
            <a:picLocks noChangeAspect="1"/>
          </p:cNvPicPr>
          <p:nvPr/>
        </p:nvPicPr>
        <p:blipFill>
          <a:blip r:embed="rId3">
            <a:extLst>
              <a:ext uri="{28A0092B-C50C-407E-A947-70E740481C1C}">
                <a14:useLocalDpi xmlns:a14="http://schemas.microsoft.com/office/drawing/2010/main" val="0"/>
              </a:ext>
            </a:extLst>
          </a:blip>
          <a:srcRect l="7233" t="5286"/>
          <a:stretch>
            <a:fillRect/>
          </a:stretch>
        </p:blipFill>
        <p:spPr bwMode="auto">
          <a:xfrm>
            <a:off x="4554538" y="3659188"/>
            <a:ext cx="41989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500Aug5.pdf"/>
          <p:cNvPicPr>
            <a:picLocks noChangeAspect="1"/>
          </p:cNvPicPr>
          <p:nvPr/>
        </p:nvPicPr>
        <p:blipFill>
          <a:blip r:embed="rId4">
            <a:extLst>
              <a:ext uri="{28A0092B-C50C-407E-A947-70E740481C1C}">
                <a14:useLocalDpi xmlns:a14="http://schemas.microsoft.com/office/drawing/2010/main" val="0"/>
              </a:ext>
            </a:extLst>
          </a:blip>
          <a:srcRect l="7317" t="5087" b="10951"/>
          <a:stretch>
            <a:fillRect/>
          </a:stretch>
        </p:blipFill>
        <p:spPr bwMode="auto">
          <a:xfrm>
            <a:off x="4559300" y="625475"/>
            <a:ext cx="4195763"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500Aug4.pdf"/>
          <p:cNvPicPr>
            <a:picLocks noChangeAspect="1"/>
          </p:cNvPicPr>
          <p:nvPr/>
        </p:nvPicPr>
        <p:blipFill>
          <a:blip r:embed="rId5">
            <a:extLst>
              <a:ext uri="{28A0092B-C50C-407E-A947-70E740481C1C}">
                <a14:useLocalDpi xmlns:a14="http://schemas.microsoft.com/office/drawing/2010/main" val="0"/>
              </a:ext>
            </a:extLst>
          </a:blip>
          <a:srcRect t="5061" r="15004" b="10902"/>
          <a:stretch>
            <a:fillRect/>
          </a:stretch>
        </p:blipFill>
        <p:spPr bwMode="auto">
          <a:xfrm>
            <a:off x="814388" y="625475"/>
            <a:ext cx="3846512"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8"/>
          <p:cNvSpPr txBox="1">
            <a:spLocks noChangeArrowheads="1"/>
          </p:cNvSpPr>
          <p:nvPr/>
        </p:nvSpPr>
        <p:spPr bwMode="auto">
          <a:xfrm>
            <a:off x="1973263" y="250825"/>
            <a:ext cx="1660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prstClr val="black"/>
                </a:solidFill>
              </a:rPr>
              <a:t>4 August 2010</a:t>
            </a:r>
          </a:p>
        </p:txBody>
      </p:sp>
      <p:sp>
        <p:nvSpPr>
          <p:cNvPr id="55303" name="TextBox 9"/>
          <p:cNvSpPr txBox="1">
            <a:spLocks noChangeArrowheads="1"/>
          </p:cNvSpPr>
          <p:nvPr/>
        </p:nvSpPr>
        <p:spPr bwMode="auto">
          <a:xfrm>
            <a:off x="5446713" y="250825"/>
            <a:ext cx="1662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prstClr val="black"/>
                </a:solidFill>
              </a:rPr>
              <a:t>5 August 2010</a:t>
            </a:r>
          </a:p>
        </p:txBody>
      </p:sp>
      <p:sp>
        <p:nvSpPr>
          <p:cNvPr id="55304" name="TextBox 10"/>
          <p:cNvSpPr txBox="1">
            <a:spLocks noChangeArrowheads="1"/>
          </p:cNvSpPr>
          <p:nvPr/>
        </p:nvSpPr>
        <p:spPr bwMode="auto">
          <a:xfrm>
            <a:off x="1266825" y="30480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prstClr val="black"/>
                </a:solidFill>
              </a:rPr>
              <a:t>500 mb</a:t>
            </a:r>
          </a:p>
        </p:txBody>
      </p:sp>
      <p:sp>
        <p:nvSpPr>
          <p:cNvPr id="55305" name="TextBox 11"/>
          <p:cNvSpPr txBox="1">
            <a:spLocks noChangeArrowheads="1"/>
          </p:cNvSpPr>
          <p:nvPr/>
        </p:nvSpPr>
        <p:spPr bwMode="auto">
          <a:xfrm>
            <a:off x="4711700" y="6021388"/>
            <a:ext cx="954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prstClr val="black"/>
                </a:solidFill>
              </a:rPr>
              <a:t>850 mb</a:t>
            </a:r>
          </a:p>
        </p:txBody>
      </p:sp>
      <p:sp>
        <p:nvSpPr>
          <p:cNvPr id="55306" name="TextBox 12"/>
          <p:cNvSpPr txBox="1">
            <a:spLocks noChangeArrowheads="1"/>
          </p:cNvSpPr>
          <p:nvPr/>
        </p:nvSpPr>
        <p:spPr bwMode="auto">
          <a:xfrm>
            <a:off x="1266825" y="6021388"/>
            <a:ext cx="954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prstClr val="black"/>
                </a:solidFill>
              </a:rPr>
              <a:t>850 mb</a:t>
            </a:r>
          </a:p>
        </p:txBody>
      </p:sp>
      <p:sp>
        <p:nvSpPr>
          <p:cNvPr id="55307" name="TextBox 13"/>
          <p:cNvSpPr txBox="1">
            <a:spLocks noChangeArrowheads="1"/>
          </p:cNvSpPr>
          <p:nvPr/>
        </p:nvSpPr>
        <p:spPr bwMode="auto">
          <a:xfrm>
            <a:off x="4711700" y="30480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prstClr val="black"/>
                </a:solidFill>
              </a:rPr>
              <a:t>500 mb</a:t>
            </a:r>
          </a:p>
        </p:txBody>
      </p:sp>
      <p:sp>
        <p:nvSpPr>
          <p:cNvPr id="15" name="TextBox 14"/>
          <p:cNvSpPr txBox="1"/>
          <p:nvPr/>
        </p:nvSpPr>
        <p:spPr>
          <a:xfrm>
            <a:off x="2747103" y="582246"/>
            <a:ext cx="376951"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0000FF"/>
                </a:solidFill>
                <a:latin typeface="Arial Black"/>
                <a:ea typeface="ＭＳ Ｐゴシック" charset="0"/>
                <a:cs typeface="Arial Black"/>
              </a:rPr>
              <a:t>H</a:t>
            </a:r>
          </a:p>
        </p:txBody>
      </p:sp>
      <p:sp>
        <p:nvSpPr>
          <p:cNvPr id="16" name="TextBox 15"/>
          <p:cNvSpPr txBox="1"/>
          <p:nvPr/>
        </p:nvSpPr>
        <p:spPr>
          <a:xfrm>
            <a:off x="6729041" y="695569"/>
            <a:ext cx="376951"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0000FF"/>
                </a:solidFill>
                <a:latin typeface="Arial Black"/>
                <a:ea typeface="ＭＳ Ｐゴシック" charset="0"/>
                <a:cs typeface="Arial Black"/>
              </a:rPr>
              <a:t>H</a:t>
            </a:r>
          </a:p>
        </p:txBody>
      </p:sp>
      <p:sp>
        <p:nvSpPr>
          <p:cNvPr id="17" name="TextBox 16"/>
          <p:cNvSpPr txBox="1"/>
          <p:nvPr/>
        </p:nvSpPr>
        <p:spPr>
          <a:xfrm>
            <a:off x="7037749" y="4052276"/>
            <a:ext cx="376951"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0000FF"/>
                </a:solidFill>
                <a:latin typeface="Arial Black"/>
                <a:ea typeface="ＭＳ Ｐゴシック" charset="0"/>
                <a:cs typeface="Arial Black"/>
              </a:rPr>
              <a:t>H</a:t>
            </a:r>
          </a:p>
        </p:txBody>
      </p:sp>
      <p:sp>
        <p:nvSpPr>
          <p:cNvPr id="18" name="TextBox 17"/>
          <p:cNvSpPr txBox="1"/>
          <p:nvPr/>
        </p:nvSpPr>
        <p:spPr>
          <a:xfrm>
            <a:off x="3985842" y="3677138"/>
            <a:ext cx="376951"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0000FF"/>
                </a:solidFill>
                <a:latin typeface="Arial Black"/>
                <a:ea typeface="ＭＳ Ｐゴシック" charset="0"/>
                <a:cs typeface="Arial Black"/>
              </a:rPr>
              <a:t>H</a:t>
            </a:r>
          </a:p>
        </p:txBody>
      </p:sp>
      <p:sp>
        <p:nvSpPr>
          <p:cNvPr id="19" name="TextBox 18"/>
          <p:cNvSpPr txBox="1"/>
          <p:nvPr/>
        </p:nvSpPr>
        <p:spPr>
          <a:xfrm>
            <a:off x="6389072" y="5142522"/>
            <a:ext cx="338629"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FF0000"/>
                </a:solidFill>
                <a:latin typeface="Arial Black"/>
                <a:ea typeface="ＭＳ Ｐゴシック" charset="0"/>
                <a:cs typeface="Arial Black"/>
              </a:rPr>
              <a:t>L</a:t>
            </a:r>
          </a:p>
        </p:txBody>
      </p:sp>
      <p:sp>
        <p:nvSpPr>
          <p:cNvPr id="55313" name="TextBox 24"/>
          <p:cNvSpPr txBox="1">
            <a:spLocks noChangeArrowheads="1"/>
          </p:cNvSpPr>
          <p:nvPr/>
        </p:nvSpPr>
        <p:spPr bwMode="auto">
          <a:xfrm>
            <a:off x="10941050" y="55880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black"/>
              </a:solidFill>
            </a:endParaRPr>
          </a:p>
        </p:txBody>
      </p:sp>
      <p:sp>
        <p:nvSpPr>
          <p:cNvPr id="26" name="TextBox 25"/>
          <p:cNvSpPr txBox="1"/>
          <p:nvPr/>
        </p:nvSpPr>
        <p:spPr>
          <a:xfrm>
            <a:off x="2028088" y="1777999"/>
            <a:ext cx="338629"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FF0000"/>
                </a:solidFill>
                <a:latin typeface="Arial Black"/>
                <a:ea typeface="ＭＳ Ｐゴシック" charset="0"/>
                <a:cs typeface="Arial Black"/>
              </a:rPr>
              <a:t>L</a:t>
            </a:r>
          </a:p>
        </p:txBody>
      </p:sp>
      <p:sp>
        <p:nvSpPr>
          <p:cNvPr id="27" name="TextBox 26"/>
          <p:cNvSpPr txBox="1"/>
          <p:nvPr/>
        </p:nvSpPr>
        <p:spPr>
          <a:xfrm>
            <a:off x="3313719" y="2184399"/>
            <a:ext cx="338629"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FF0000"/>
                </a:solidFill>
                <a:latin typeface="Arial Black"/>
                <a:ea typeface="ＭＳ Ｐゴシック" charset="0"/>
                <a:cs typeface="Arial Black"/>
              </a:rPr>
              <a:t>L</a:t>
            </a:r>
          </a:p>
        </p:txBody>
      </p:sp>
      <p:sp>
        <p:nvSpPr>
          <p:cNvPr id="28" name="TextBox 27"/>
          <p:cNvSpPr txBox="1"/>
          <p:nvPr/>
        </p:nvSpPr>
        <p:spPr>
          <a:xfrm>
            <a:off x="2215656" y="4622799"/>
            <a:ext cx="338629"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FF0000"/>
                </a:solidFill>
                <a:latin typeface="Arial Black"/>
                <a:ea typeface="ＭＳ Ｐゴシック" charset="0"/>
                <a:cs typeface="Arial Black"/>
              </a:rPr>
              <a:t>L</a:t>
            </a:r>
          </a:p>
        </p:txBody>
      </p:sp>
      <p:sp>
        <p:nvSpPr>
          <p:cNvPr id="29" name="TextBox 28"/>
          <p:cNvSpPr txBox="1"/>
          <p:nvPr/>
        </p:nvSpPr>
        <p:spPr>
          <a:xfrm>
            <a:off x="3286365" y="5087815"/>
            <a:ext cx="338629"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FF0000"/>
                </a:solidFill>
                <a:latin typeface="Arial Black"/>
                <a:ea typeface="ＭＳ Ｐゴシック" charset="0"/>
                <a:cs typeface="Arial Black"/>
              </a:rPr>
              <a:t>L</a:t>
            </a:r>
          </a:p>
        </p:txBody>
      </p:sp>
      <p:sp>
        <p:nvSpPr>
          <p:cNvPr id="30" name="TextBox 29"/>
          <p:cNvSpPr txBox="1"/>
          <p:nvPr/>
        </p:nvSpPr>
        <p:spPr>
          <a:xfrm>
            <a:off x="5509841" y="4478214"/>
            <a:ext cx="338629"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FF0000"/>
                </a:solidFill>
                <a:latin typeface="Arial Black"/>
                <a:ea typeface="ＭＳ Ｐゴシック" charset="0"/>
                <a:cs typeface="Arial Black"/>
              </a:rPr>
              <a:t>L</a:t>
            </a:r>
          </a:p>
        </p:txBody>
      </p:sp>
      <p:sp>
        <p:nvSpPr>
          <p:cNvPr id="31" name="TextBox 30"/>
          <p:cNvSpPr txBox="1"/>
          <p:nvPr/>
        </p:nvSpPr>
        <p:spPr>
          <a:xfrm>
            <a:off x="6498488" y="2223476"/>
            <a:ext cx="338629" cy="369332"/>
          </a:xfrm>
          <a:prstGeom prst="rect">
            <a:avLst/>
          </a:prstGeom>
          <a:noFill/>
        </p:spPr>
        <p:txBody>
          <a:bodyPr wrap="none">
            <a:spAutoFit/>
          </a:bodyPr>
          <a:lstStyle/>
          <a:p>
            <a:pPr fontAlgn="base">
              <a:spcBef>
                <a:spcPct val="0"/>
              </a:spcBef>
              <a:spcAft>
                <a:spcPct val="0"/>
              </a:spcAft>
              <a:defRPr/>
            </a:pPr>
            <a:r>
              <a:rPr lang="en-US" b="1" dirty="0">
                <a:ln>
                  <a:solidFill>
                    <a:prstClr val="black"/>
                  </a:solidFill>
                </a:ln>
                <a:solidFill>
                  <a:srgbClr val="FF0000"/>
                </a:solidFill>
                <a:latin typeface="Arial Black"/>
                <a:ea typeface="ＭＳ Ｐゴシック" charset="0"/>
                <a:cs typeface="Arial Black"/>
              </a:rPr>
              <a:t>L</a:t>
            </a:r>
          </a:p>
        </p:txBody>
      </p:sp>
      <p:sp>
        <p:nvSpPr>
          <p:cNvPr id="25" name="TextBox 24"/>
          <p:cNvSpPr txBox="1"/>
          <p:nvPr/>
        </p:nvSpPr>
        <p:spPr>
          <a:xfrm>
            <a:off x="2614704" y="4249845"/>
            <a:ext cx="2256120" cy="369332"/>
          </a:xfrm>
          <a:prstGeom prst="rect">
            <a:avLst/>
          </a:prstGeom>
          <a:noFill/>
        </p:spPr>
        <p:txBody>
          <a:bodyPr wrap="square" rtlCol="0">
            <a:spAutoFit/>
          </a:bodyPr>
          <a:lstStyle/>
          <a:p>
            <a:r>
              <a:rPr lang="en-US" b="1" dirty="0" smtClean="0">
                <a:solidFill>
                  <a:srgbClr val="000000"/>
                </a:solidFill>
              </a:rPr>
              <a:t>Deep moist flow</a:t>
            </a:r>
            <a:endParaRPr lang="en-US" b="1" dirty="0">
              <a:solidFill>
                <a:srgbClr val="000000"/>
              </a:solidFill>
            </a:endParaRPr>
          </a:p>
        </p:txBody>
      </p:sp>
      <p:grpSp>
        <p:nvGrpSpPr>
          <p:cNvPr id="7" name="Group 6"/>
          <p:cNvGrpSpPr/>
          <p:nvPr/>
        </p:nvGrpSpPr>
        <p:grpSpPr>
          <a:xfrm>
            <a:off x="2700200" y="604120"/>
            <a:ext cx="1467232" cy="646331"/>
            <a:chOff x="2700200" y="604120"/>
            <a:chExt cx="1467232" cy="646331"/>
          </a:xfrm>
        </p:grpSpPr>
        <p:sp>
          <p:nvSpPr>
            <p:cNvPr id="32" name="TextBox 31"/>
            <p:cNvSpPr txBox="1"/>
            <p:nvPr/>
          </p:nvSpPr>
          <p:spPr>
            <a:xfrm>
              <a:off x="3173172" y="604120"/>
              <a:ext cx="994260" cy="646331"/>
            </a:xfrm>
            <a:prstGeom prst="rect">
              <a:avLst/>
            </a:prstGeom>
            <a:noFill/>
          </p:spPr>
          <p:txBody>
            <a:bodyPr wrap="square" rtlCol="0">
              <a:spAutoFit/>
            </a:bodyPr>
            <a:lstStyle/>
            <a:p>
              <a:r>
                <a:rPr lang="en-US" b="1" dirty="0" smtClean="0"/>
                <a:t>Jet over Tibet</a:t>
              </a:r>
              <a:endParaRPr lang="en-US" b="1" dirty="0"/>
            </a:p>
          </p:txBody>
        </p:sp>
        <p:cxnSp>
          <p:nvCxnSpPr>
            <p:cNvPr id="6" name="Straight Arrow Connector 5"/>
            <p:cNvCxnSpPr/>
            <p:nvPr/>
          </p:nvCxnSpPr>
          <p:spPr>
            <a:xfrm flipH="1">
              <a:off x="2700200" y="986319"/>
              <a:ext cx="493187" cy="13561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3" name="Straight Arrow Connector 32"/>
          <p:cNvCxnSpPr/>
          <p:nvPr/>
        </p:nvCxnSpPr>
        <p:spPr>
          <a:xfrm flipH="1" flipV="1">
            <a:off x="3185501" y="4726455"/>
            <a:ext cx="390106" cy="13854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692315" y="4566178"/>
            <a:ext cx="94193" cy="46404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035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par>
                                <p:cTn id="13" presetID="9"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par>
                                <p:cTn id="16" presetID="9"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_63144887_5fdc8e08-f205-47da-b92b-9157a80be71b.jpg"/>
          <p:cNvPicPr>
            <a:picLocks noChangeAspect="1"/>
          </p:cNvPicPr>
          <p:nvPr/>
        </p:nvPicPr>
        <p:blipFill>
          <a:blip r:embed="rId2">
            <a:extLst>
              <a:ext uri="{28A0092B-C50C-407E-A947-70E740481C1C}">
                <a14:useLocalDpi xmlns:a14="http://schemas.microsoft.com/office/drawing/2010/main" val="0"/>
              </a:ext>
            </a:extLst>
          </a:blip>
          <a:srcRect l="8617" t="336" r="16635" b="-336"/>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94154" y="233588"/>
            <a:ext cx="8364816" cy="624848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714" t="1547" r="3572" b="9252"/>
          <a:stretch/>
        </p:blipFill>
        <p:spPr>
          <a:xfrm>
            <a:off x="390785" y="602739"/>
            <a:ext cx="8362430" cy="5872309"/>
          </a:xfrm>
          <a:prstGeom prst="rect">
            <a:avLst/>
          </a:prstGeom>
        </p:spPr>
      </p:pic>
      <p:sp>
        <p:nvSpPr>
          <p:cNvPr id="9" name="TextBox 8"/>
          <p:cNvSpPr txBox="1"/>
          <p:nvPr/>
        </p:nvSpPr>
        <p:spPr>
          <a:xfrm>
            <a:off x="0" y="204391"/>
            <a:ext cx="9144000" cy="461665"/>
          </a:xfrm>
          <a:prstGeom prst="rect">
            <a:avLst/>
          </a:prstGeom>
          <a:noFill/>
        </p:spPr>
        <p:txBody>
          <a:bodyPr wrap="square" rtlCol="0">
            <a:spAutoFit/>
          </a:bodyPr>
          <a:lstStyle/>
          <a:p>
            <a:pPr algn="ctr"/>
            <a:r>
              <a:rPr lang="en-US" sz="2400" dirty="0" smtClean="0">
                <a:solidFill>
                  <a:srgbClr val="000000"/>
                </a:solidFill>
              </a:rPr>
              <a:t>Synoptic climatology over South Asia during the monsoon</a:t>
            </a:r>
          </a:p>
        </p:txBody>
      </p:sp>
      <p:sp>
        <p:nvSpPr>
          <p:cNvPr id="2" name="TextBox 1"/>
          <p:cNvSpPr txBox="1"/>
          <p:nvPr/>
        </p:nvSpPr>
        <p:spPr>
          <a:xfrm>
            <a:off x="5055706" y="1018441"/>
            <a:ext cx="710451" cy="523220"/>
          </a:xfrm>
          <a:prstGeom prst="rect">
            <a:avLst/>
          </a:prstGeom>
          <a:noFill/>
        </p:spPr>
        <p:txBody>
          <a:bodyPr wrap="none" rtlCol="0">
            <a:spAutoFit/>
          </a:bodyPr>
          <a:lstStyle/>
          <a:p>
            <a:r>
              <a:rPr lang="en-US" sz="2800" b="1" dirty="0" smtClean="0">
                <a:solidFill>
                  <a:schemeClr val="bg1"/>
                </a:solidFill>
              </a:rPr>
              <a:t>Dry</a:t>
            </a:r>
          </a:p>
        </p:txBody>
      </p:sp>
    </p:spTree>
    <p:extLst>
      <p:ext uri="{BB962C8B-B14F-4D97-AF65-F5344CB8AC3E}">
        <p14:creationId xmlns:p14="http://schemas.microsoft.com/office/powerpoint/2010/main" val="3168741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7" descr="PakFl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0" y="0"/>
            <a:ext cx="9277350" cy="6858000"/>
          </a:xfrm>
          <a:prstGeom prst="rect">
            <a:avLst/>
          </a:prstGeom>
          <a:solidFill>
            <a:srgbClr val="AEAEAE">
              <a:alpha val="33000"/>
            </a:srgb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p>
        </p:txBody>
      </p:sp>
      <p:grpSp>
        <p:nvGrpSpPr>
          <p:cNvPr id="14" name="Group 13"/>
          <p:cNvGrpSpPr/>
          <p:nvPr/>
        </p:nvGrpSpPr>
        <p:grpSpPr>
          <a:xfrm>
            <a:off x="0" y="0"/>
            <a:ext cx="6007100" cy="5207000"/>
            <a:chOff x="0" y="0"/>
            <a:chExt cx="6007100" cy="5207000"/>
          </a:xfrm>
        </p:grpSpPr>
        <p:pic>
          <p:nvPicPr>
            <p:cNvPr id="29" name="Picture 5" descr="slide3_floodmap_sharpen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071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944202" y="447472"/>
              <a:ext cx="933477" cy="904364"/>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Leh</a:t>
              </a:r>
              <a:br>
                <a:rPr lang="en-US" dirty="0" smtClean="0">
                  <a:solidFill>
                    <a:srgbClr val="FF0000"/>
                  </a:solidFill>
                </a:rPr>
              </a:br>
              <a:r>
                <a:rPr lang="en-US" dirty="0" smtClean="0">
                  <a:solidFill>
                    <a:srgbClr val="FF0000"/>
                  </a:solidFill>
                </a:rPr>
                <a:t>2010</a:t>
              </a:r>
              <a:endParaRPr lang="en-US" dirty="0">
                <a:solidFill>
                  <a:srgbClr val="FF0000"/>
                </a:solidFill>
              </a:endParaRPr>
            </a:p>
          </p:txBody>
        </p:sp>
      </p:grpSp>
    </p:spTree>
    <p:extLst>
      <p:ext uri="{BB962C8B-B14F-4D97-AF65-F5344CB8AC3E}">
        <p14:creationId xmlns:p14="http://schemas.microsoft.com/office/powerpoint/2010/main" val="2320663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7" descr="PakFl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0" y="0"/>
            <a:ext cx="9277350" cy="6858000"/>
          </a:xfrm>
          <a:prstGeom prst="rect">
            <a:avLst/>
          </a:prstGeom>
          <a:solidFill>
            <a:srgbClr val="AEAEAE">
              <a:alpha val="33000"/>
            </a:srgb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p>
        </p:txBody>
      </p:sp>
      <p:pic>
        <p:nvPicPr>
          <p:cNvPr id="29" name="Picture 5" descr="slide3_floodmap_sharpen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071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6038095" y="0"/>
            <a:ext cx="31059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smtClean="0">
                <a:solidFill>
                  <a:schemeClr val="bg1"/>
                </a:solidFill>
              </a:rPr>
              <a:t>Pakistan</a:t>
            </a:r>
            <a:br>
              <a:rPr lang="en-US" sz="3600" dirty="0" smtClean="0">
                <a:solidFill>
                  <a:schemeClr val="bg1"/>
                </a:solidFill>
              </a:rPr>
            </a:br>
            <a:r>
              <a:rPr lang="en-US" sz="3600" dirty="0" smtClean="0">
                <a:solidFill>
                  <a:schemeClr val="bg1"/>
                </a:solidFill>
              </a:rPr>
              <a:t>2010</a:t>
            </a:r>
            <a:endParaRPr lang="en-US" sz="3600" dirty="0">
              <a:solidFill>
                <a:schemeClr val="bg1"/>
              </a:solidFill>
            </a:endParaRPr>
          </a:p>
        </p:txBody>
      </p:sp>
      <p:sp>
        <p:nvSpPr>
          <p:cNvPr id="9" name="Oval 8"/>
          <p:cNvSpPr/>
          <p:nvPr/>
        </p:nvSpPr>
        <p:spPr>
          <a:xfrm>
            <a:off x="1422449" y="2498838"/>
            <a:ext cx="3023266" cy="2237066"/>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954243" y="96640"/>
            <a:ext cx="3023266" cy="2126084"/>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625086" y="1523902"/>
            <a:ext cx="1467232" cy="646331"/>
          </a:xfrm>
          <a:prstGeom prst="rect">
            <a:avLst/>
          </a:prstGeom>
          <a:noFill/>
        </p:spPr>
        <p:txBody>
          <a:bodyPr wrap="square" rtlCol="0">
            <a:spAutoFit/>
          </a:bodyPr>
          <a:lstStyle/>
          <a:p>
            <a:pPr algn="ctr"/>
            <a:r>
              <a:rPr lang="en-US" dirty="0">
                <a:solidFill>
                  <a:srgbClr val="FF0000"/>
                </a:solidFill>
              </a:rPr>
              <a:t>Pakistan</a:t>
            </a:r>
            <a:br>
              <a:rPr lang="en-US" dirty="0">
                <a:solidFill>
                  <a:srgbClr val="FF0000"/>
                </a:solidFill>
              </a:rPr>
            </a:br>
            <a:r>
              <a:rPr lang="en-US" dirty="0" smtClean="0">
                <a:solidFill>
                  <a:srgbClr val="FF0000"/>
                </a:solidFill>
              </a:rPr>
              <a:t>2010</a:t>
            </a:r>
            <a:endParaRPr lang="en-US" dirty="0">
              <a:solidFill>
                <a:srgbClr val="FF0000"/>
              </a:solidFill>
            </a:endParaRPr>
          </a:p>
        </p:txBody>
      </p:sp>
    </p:spTree>
    <p:extLst>
      <p:ext uri="{BB962C8B-B14F-4D97-AF65-F5344CB8AC3E}">
        <p14:creationId xmlns:p14="http://schemas.microsoft.com/office/powerpoint/2010/main" val="35742620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7" descr="PakFl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0" y="0"/>
            <a:ext cx="9277350" cy="6858000"/>
          </a:xfrm>
          <a:prstGeom prst="rect">
            <a:avLst/>
          </a:prstGeom>
          <a:solidFill>
            <a:srgbClr val="AEAEAE">
              <a:alpha val="33000"/>
            </a:srgb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p>
        </p:txBody>
      </p:sp>
      <p:pic>
        <p:nvPicPr>
          <p:cNvPr id="29" name="Picture 5" descr="slide3_floodmap_sharpen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071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6038095" y="0"/>
            <a:ext cx="31059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smtClean="0">
                <a:solidFill>
                  <a:schemeClr val="bg1"/>
                </a:solidFill>
              </a:rPr>
              <a:t>Pakistan</a:t>
            </a:r>
            <a:br>
              <a:rPr lang="en-US" sz="3600" dirty="0" smtClean="0">
                <a:solidFill>
                  <a:schemeClr val="bg1"/>
                </a:solidFill>
              </a:rPr>
            </a:br>
            <a:r>
              <a:rPr lang="en-US" sz="3600" dirty="0" smtClean="0">
                <a:solidFill>
                  <a:schemeClr val="bg1"/>
                </a:solidFill>
              </a:rPr>
              <a:t>2010</a:t>
            </a:r>
            <a:endParaRPr lang="en-US" sz="3600" dirty="0">
              <a:solidFill>
                <a:schemeClr val="bg1"/>
              </a:solidFill>
            </a:endParaRPr>
          </a:p>
        </p:txBody>
      </p:sp>
      <p:sp>
        <p:nvSpPr>
          <p:cNvPr id="9" name="Oval 8"/>
          <p:cNvSpPr/>
          <p:nvPr/>
        </p:nvSpPr>
        <p:spPr>
          <a:xfrm>
            <a:off x="1422449" y="2498838"/>
            <a:ext cx="3023266" cy="2237066"/>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954243" y="96640"/>
            <a:ext cx="3023266" cy="2126084"/>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625086" y="1523902"/>
            <a:ext cx="1467232" cy="646331"/>
          </a:xfrm>
          <a:prstGeom prst="rect">
            <a:avLst/>
          </a:prstGeom>
          <a:noFill/>
        </p:spPr>
        <p:txBody>
          <a:bodyPr wrap="square" rtlCol="0">
            <a:spAutoFit/>
          </a:bodyPr>
          <a:lstStyle/>
          <a:p>
            <a:pPr algn="ctr"/>
            <a:r>
              <a:rPr lang="en-US" dirty="0">
                <a:solidFill>
                  <a:srgbClr val="FF0000"/>
                </a:solidFill>
              </a:rPr>
              <a:t>Pakistan</a:t>
            </a:r>
            <a:br>
              <a:rPr lang="en-US" dirty="0">
                <a:solidFill>
                  <a:srgbClr val="FF0000"/>
                </a:solidFill>
              </a:rPr>
            </a:br>
            <a:r>
              <a:rPr lang="en-US" dirty="0" smtClean="0">
                <a:solidFill>
                  <a:srgbClr val="FF0000"/>
                </a:solidFill>
              </a:rPr>
              <a:t>2010</a:t>
            </a:r>
            <a:endParaRPr lang="en-US" dirty="0">
              <a:solidFill>
                <a:srgbClr val="FF0000"/>
              </a:solidFill>
            </a:endParaRPr>
          </a:p>
        </p:txBody>
      </p:sp>
      <p:sp>
        <p:nvSpPr>
          <p:cNvPr id="10" name="TextBox 9"/>
          <p:cNvSpPr txBox="1"/>
          <p:nvPr/>
        </p:nvSpPr>
        <p:spPr>
          <a:xfrm>
            <a:off x="4375150" y="1730375"/>
            <a:ext cx="4019550" cy="2308225"/>
          </a:xfrm>
          <a:prstGeom prst="rect">
            <a:avLst/>
          </a:prstGeom>
          <a:solidFill>
            <a:srgbClr val="4F81BD">
              <a:lumMod val="60000"/>
              <a:lumOff val="40000"/>
            </a:srgbClr>
          </a:solidFill>
          <a:effectLst>
            <a:outerShdw blurRad="50800" dist="50800" dir="2700000">
              <a:srgbClr val="000000">
                <a:alpha val="43000"/>
              </a:srgbClr>
            </a:outerShdw>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Calibri"/>
                <a:ea typeface="+mn-ea"/>
                <a:cs typeface="+mn-cs"/>
              </a:rPr>
              <a:t>"Almost 20 million people need shelter, food and emergency care. That is more than the entire population hit by the Indian Ocean tsunami, the Kashmir earthquake, Cyclone </a:t>
            </a:r>
            <a:r>
              <a:rPr kumimoji="0" lang="en-US" sz="1800" b="0" i="1" u="none" strike="noStrike" kern="0" cap="none" spc="0" normalizeH="0" baseline="0" noProof="0" dirty="0" err="1">
                <a:ln>
                  <a:noFill/>
                </a:ln>
                <a:solidFill>
                  <a:sysClr val="windowText" lastClr="000000"/>
                </a:solidFill>
                <a:effectLst/>
                <a:uLnTx/>
                <a:uFillTx/>
                <a:latin typeface="Calibri"/>
                <a:ea typeface="+mn-ea"/>
                <a:cs typeface="+mn-cs"/>
              </a:rPr>
              <a:t>Nargis</a:t>
            </a:r>
            <a:r>
              <a:rPr kumimoji="0" lang="en-US" sz="1800" b="0" i="1" u="none" strike="noStrike" kern="0" cap="none" spc="0" normalizeH="0" baseline="0" noProof="0" dirty="0">
                <a:ln>
                  <a:noFill/>
                </a:ln>
                <a:solidFill>
                  <a:sysClr val="windowText" lastClr="000000"/>
                </a:solidFill>
                <a:effectLst/>
                <a:uLnTx/>
                <a:uFillTx/>
                <a:latin typeface="Calibri"/>
                <a:ea typeface="+mn-ea"/>
                <a:cs typeface="+mn-cs"/>
              </a:rPr>
              <a:t>, and the earthquake in Haiti—combined.”</a:t>
            </a:r>
          </a:p>
          <a:p>
            <a:pPr marL="22860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Secretary-General Ban </a:t>
            </a:r>
            <a:r>
              <a:rPr kumimoji="0" lang="en-US" sz="1800" b="0" i="0" u="none" strike="noStrike" kern="0" cap="none" spc="0" normalizeH="0" baseline="0" noProof="0" dirty="0" err="1">
                <a:ln>
                  <a:noFill/>
                </a:ln>
                <a:solidFill>
                  <a:sysClr val="windowText" lastClr="000000"/>
                </a:solidFill>
                <a:effectLst/>
                <a:uLnTx/>
                <a:uFillTx/>
                <a:latin typeface="Calibri"/>
                <a:ea typeface="+mn-ea"/>
                <a:cs typeface="+mn-cs"/>
              </a:rPr>
              <a:t>Ki</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-moon</a:t>
            </a:r>
          </a:p>
          <a:p>
            <a:pPr marL="22860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August 2010</a:t>
            </a:r>
          </a:p>
        </p:txBody>
      </p:sp>
    </p:spTree>
    <p:extLst>
      <p:ext uri="{BB962C8B-B14F-4D97-AF65-F5344CB8AC3E}">
        <p14:creationId xmlns:p14="http://schemas.microsoft.com/office/powerpoint/2010/main" val="18875651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7" descr="PakFl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0" y="0"/>
            <a:ext cx="9277350" cy="6858000"/>
          </a:xfrm>
          <a:prstGeom prst="rect">
            <a:avLst/>
          </a:prstGeom>
          <a:solidFill>
            <a:srgbClr val="AEAEAE">
              <a:alpha val="33000"/>
            </a:srgb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p>
        </p:txBody>
      </p:sp>
      <p:pic>
        <p:nvPicPr>
          <p:cNvPr id="29" name="Picture 5" descr="slide3_floodmap_sharpen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071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6038095" y="0"/>
            <a:ext cx="3105905"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smtClean="0">
                <a:solidFill>
                  <a:schemeClr val="bg1"/>
                </a:solidFill>
              </a:rPr>
              <a:t>Pakistan</a:t>
            </a:r>
            <a:br>
              <a:rPr lang="en-US" sz="3600" dirty="0" smtClean="0">
                <a:solidFill>
                  <a:schemeClr val="bg1"/>
                </a:solidFill>
              </a:rPr>
            </a:br>
            <a:r>
              <a:rPr lang="en-US" sz="3600" dirty="0" smtClean="0">
                <a:solidFill>
                  <a:schemeClr val="bg1"/>
                </a:solidFill>
              </a:rPr>
              <a:t>2011</a:t>
            </a:r>
            <a:r>
              <a:rPr lang="en-US" sz="3600" smtClean="0">
                <a:solidFill>
                  <a:schemeClr val="bg1"/>
                </a:solidFill>
              </a:rPr>
              <a:t/>
            </a:r>
            <a:br>
              <a:rPr lang="en-US" sz="3600" smtClean="0">
                <a:solidFill>
                  <a:schemeClr val="bg1"/>
                </a:solidFill>
              </a:rPr>
            </a:br>
            <a:r>
              <a:rPr lang="en-US" sz="3600" smtClean="0">
                <a:solidFill>
                  <a:schemeClr val="bg1"/>
                </a:solidFill>
              </a:rPr>
              <a:t>2012</a:t>
            </a:r>
            <a:endParaRPr lang="en-US" sz="3600" dirty="0" smtClean="0">
              <a:solidFill>
                <a:schemeClr val="bg1"/>
              </a:solidFill>
            </a:endParaRPr>
          </a:p>
        </p:txBody>
      </p:sp>
      <p:sp>
        <p:nvSpPr>
          <p:cNvPr id="9" name="Oval 8"/>
          <p:cNvSpPr/>
          <p:nvPr/>
        </p:nvSpPr>
        <p:spPr>
          <a:xfrm>
            <a:off x="1422449" y="2498838"/>
            <a:ext cx="3023266" cy="2237066"/>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34264" y="2057645"/>
            <a:ext cx="2301206" cy="646331"/>
          </a:xfrm>
          <a:prstGeom prst="rect">
            <a:avLst/>
          </a:prstGeom>
          <a:noFill/>
        </p:spPr>
        <p:txBody>
          <a:bodyPr wrap="square" rtlCol="0">
            <a:spAutoFit/>
          </a:bodyPr>
          <a:lstStyle/>
          <a:p>
            <a:pPr algn="ctr"/>
            <a:r>
              <a:rPr lang="en-US" dirty="0">
                <a:solidFill>
                  <a:srgbClr val="FF0000"/>
                </a:solidFill>
              </a:rPr>
              <a:t>Pakistan</a:t>
            </a:r>
            <a:br>
              <a:rPr lang="en-US" dirty="0">
                <a:solidFill>
                  <a:srgbClr val="FF0000"/>
                </a:solidFill>
              </a:rPr>
            </a:br>
            <a:r>
              <a:rPr lang="en-US" dirty="0" smtClean="0">
                <a:solidFill>
                  <a:srgbClr val="FF0000"/>
                </a:solidFill>
              </a:rPr>
              <a:t>2011, 2012</a:t>
            </a:r>
            <a:endParaRPr lang="en-US" dirty="0">
              <a:solidFill>
                <a:srgbClr val="FF0000"/>
              </a:solidFill>
            </a:endParaRPr>
          </a:p>
        </p:txBody>
      </p:sp>
    </p:spTree>
    <p:extLst>
      <p:ext uri="{BB962C8B-B14F-4D97-AF65-F5344CB8AC3E}">
        <p14:creationId xmlns:p14="http://schemas.microsoft.com/office/powerpoint/2010/main" val="4267042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2028617"/>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effectLst>
                  <a:outerShdw blurRad="50800" dist="38100" dir="2700000" algn="tl" rotWithShape="0">
                    <a:srgbClr val="000000">
                      <a:alpha val="43000"/>
                    </a:srgbClr>
                  </a:outerShdw>
                </a:effectLst>
                <a:latin typeface="Arial Black" charset="0"/>
                <a:cs typeface="Arial Black" charset="0"/>
              </a:rPr>
              <a:t>The synoptic situation during flood time periods was remarkably </a:t>
            </a:r>
            <a:r>
              <a:rPr lang="en-US" sz="4400" dirty="0">
                <a:effectLst>
                  <a:outerShdw blurRad="50800" dist="38100" dir="2700000" algn="tl" rotWithShape="0">
                    <a:srgbClr val="000000">
                      <a:alpha val="43000"/>
                    </a:srgbClr>
                  </a:outerShdw>
                </a:effectLst>
                <a:latin typeface="Arial Black" charset="0"/>
                <a:cs typeface="Arial Black" charset="0"/>
              </a:rPr>
              <a:t>similar in all </a:t>
            </a:r>
            <a:r>
              <a:rPr lang="en-US" sz="4400" dirty="0" smtClean="0">
                <a:effectLst>
                  <a:outerShdw blurRad="50800" dist="38100" dir="2700000" algn="tl" rotWithShape="0">
                    <a:srgbClr val="000000">
                      <a:alpha val="43000"/>
                    </a:srgbClr>
                  </a:outerShdw>
                </a:effectLst>
                <a:latin typeface="Arial Black" charset="0"/>
                <a:cs typeface="Arial Black" charset="0"/>
              </a:rPr>
              <a:t>three </a:t>
            </a:r>
            <a:r>
              <a:rPr lang="en-US" sz="4400" dirty="0">
                <a:effectLst>
                  <a:outerShdw blurRad="50800" dist="38100" dir="2700000" algn="tl" rotWithShape="0">
                    <a:srgbClr val="000000">
                      <a:alpha val="43000"/>
                    </a:srgbClr>
                  </a:outerShdw>
                </a:effectLst>
                <a:latin typeface="Arial Black" charset="0"/>
                <a:cs typeface="Arial Black" charset="0"/>
              </a:rPr>
              <a:t>years </a:t>
            </a:r>
          </a:p>
        </p:txBody>
      </p:sp>
    </p:spTree>
    <p:extLst>
      <p:ext uri="{BB962C8B-B14F-4D97-AF65-F5344CB8AC3E}">
        <p14:creationId xmlns:p14="http://schemas.microsoft.com/office/powerpoint/2010/main" val="11880520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1690063"/>
            <a:ext cx="9144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effectLst>
                  <a:outerShdw blurRad="50800" dist="38100" dir="2700000" algn="tl" rotWithShape="0">
                    <a:srgbClr val="000000">
                      <a:alpha val="43000"/>
                    </a:srgbClr>
                  </a:outerShdw>
                </a:effectLst>
                <a:latin typeface="Arial Black" charset="0"/>
                <a:cs typeface="Arial Black" charset="0"/>
              </a:rPr>
              <a:t>Common factor:</a:t>
            </a:r>
          </a:p>
          <a:p>
            <a:pPr algn="ctr" eaLnBrk="1" hangingPunct="1"/>
            <a:r>
              <a:rPr lang="en-US" sz="4400" dirty="0">
                <a:effectLst>
                  <a:outerShdw blurRad="50800" dist="38100" dir="2700000" algn="tl" rotWithShape="0">
                    <a:srgbClr val="000000">
                      <a:alpha val="43000"/>
                    </a:srgbClr>
                  </a:outerShdw>
                </a:effectLst>
                <a:latin typeface="Arial Black" charset="0"/>
                <a:cs typeface="Arial Black" charset="0"/>
              </a:rPr>
              <a:t>n</a:t>
            </a:r>
            <a:r>
              <a:rPr lang="en-US" sz="4400" dirty="0" smtClean="0">
                <a:effectLst>
                  <a:outerShdw blurRad="50800" dist="38100" dir="2700000" algn="tl" rotWithShape="0">
                    <a:srgbClr val="000000">
                      <a:alpha val="43000"/>
                    </a:srgbClr>
                  </a:outerShdw>
                </a:effectLst>
                <a:latin typeface="Arial Black" charset="0"/>
                <a:cs typeface="Arial Black" charset="0"/>
              </a:rPr>
              <a:t>o dry subsiding flow from the west—instead deep moist inflow from the east</a:t>
            </a:r>
          </a:p>
          <a:p>
            <a:pPr algn="ctr" eaLnBrk="1" hangingPunct="1"/>
            <a:endParaRPr lang="en-US" sz="4400" dirty="0">
              <a:effectLst>
                <a:outerShdw blurRad="50800" dist="38100" dir="2700000" algn="tl" rotWithShape="0">
                  <a:srgbClr val="000000">
                    <a:alpha val="43000"/>
                  </a:srgbClr>
                </a:outerShdw>
              </a:effectLst>
              <a:latin typeface="Arial Black" charset="0"/>
              <a:cs typeface="Arial Black" charset="0"/>
            </a:endParaRPr>
          </a:p>
        </p:txBody>
      </p:sp>
    </p:spTree>
    <p:extLst>
      <p:ext uri="{BB962C8B-B14F-4D97-AF65-F5344CB8AC3E}">
        <p14:creationId xmlns:p14="http://schemas.microsoft.com/office/powerpoint/2010/main" val="38048854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2809" y="739024"/>
            <a:ext cx="8480191" cy="6113435"/>
            <a:chOff x="282809" y="561808"/>
            <a:chExt cx="8480191" cy="6113435"/>
          </a:xfrm>
        </p:grpSpPr>
        <p:pic>
          <p:nvPicPr>
            <p:cNvPr id="3" name="Picture 2"/>
            <p:cNvPicPr>
              <a:picLocks noChangeAspect="1"/>
            </p:cNvPicPr>
            <p:nvPr/>
          </p:nvPicPr>
          <p:blipFill rotWithShape="1">
            <a:blip r:embed="rId2"/>
            <a:srcRect r="2301" b="2903"/>
            <a:stretch/>
          </p:blipFill>
          <p:spPr>
            <a:xfrm>
              <a:off x="381000" y="561808"/>
              <a:ext cx="8382000" cy="6113435"/>
            </a:xfrm>
            <a:prstGeom prst="rect">
              <a:avLst/>
            </a:prstGeom>
          </p:spPr>
        </p:pic>
        <p:sp>
          <p:nvSpPr>
            <p:cNvPr id="2" name="TextBox 1"/>
            <p:cNvSpPr txBox="1"/>
            <p:nvPr/>
          </p:nvSpPr>
          <p:spPr>
            <a:xfrm rot="16200000">
              <a:off x="109325" y="1512806"/>
              <a:ext cx="808635" cy="461665"/>
            </a:xfrm>
            <a:prstGeom prst="rect">
              <a:avLst/>
            </a:prstGeom>
            <a:noFill/>
          </p:spPr>
          <p:txBody>
            <a:bodyPr wrap="none" rtlCol="0">
              <a:spAutoFit/>
            </a:bodyPr>
            <a:lstStyle/>
            <a:p>
              <a:r>
                <a:rPr lang="en-US" sz="2400" b="1" dirty="0" smtClean="0">
                  <a:solidFill>
                    <a:srgbClr val="000000"/>
                  </a:solidFill>
                </a:rPr>
                <a:t>2010</a:t>
              </a:r>
            </a:p>
          </p:txBody>
        </p:sp>
        <p:sp>
          <p:nvSpPr>
            <p:cNvPr id="6" name="TextBox 5"/>
            <p:cNvSpPr txBox="1"/>
            <p:nvPr/>
          </p:nvSpPr>
          <p:spPr>
            <a:xfrm rot="16200000">
              <a:off x="109324" y="3422626"/>
              <a:ext cx="808635" cy="461665"/>
            </a:xfrm>
            <a:prstGeom prst="rect">
              <a:avLst/>
            </a:prstGeom>
            <a:noFill/>
          </p:spPr>
          <p:txBody>
            <a:bodyPr wrap="none" rtlCol="0">
              <a:spAutoFit/>
            </a:bodyPr>
            <a:lstStyle/>
            <a:p>
              <a:r>
                <a:rPr lang="en-US" sz="2400" b="1" dirty="0" smtClean="0">
                  <a:solidFill>
                    <a:srgbClr val="000000"/>
                  </a:solidFill>
                </a:rPr>
                <a:t>2011</a:t>
              </a:r>
            </a:p>
          </p:txBody>
        </p:sp>
        <p:sp>
          <p:nvSpPr>
            <p:cNvPr id="7" name="TextBox 6"/>
            <p:cNvSpPr txBox="1"/>
            <p:nvPr/>
          </p:nvSpPr>
          <p:spPr>
            <a:xfrm rot="16200000">
              <a:off x="109324" y="5317677"/>
              <a:ext cx="808635" cy="461665"/>
            </a:xfrm>
            <a:prstGeom prst="rect">
              <a:avLst/>
            </a:prstGeom>
            <a:noFill/>
          </p:spPr>
          <p:txBody>
            <a:bodyPr wrap="none" rtlCol="0">
              <a:spAutoFit/>
            </a:bodyPr>
            <a:lstStyle/>
            <a:p>
              <a:r>
                <a:rPr lang="en-US" sz="2400" b="1" dirty="0" smtClean="0">
                  <a:solidFill>
                    <a:srgbClr val="000000"/>
                  </a:solidFill>
                </a:rPr>
                <a:t>2012</a:t>
              </a:r>
            </a:p>
          </p:txBody>
        </p:sp>
      </p:grpSp>
      <p:sp>
        <p:nvSpPr>
          <p:cNvPr id="9" name="TextBox 8"/>
          <p:cNvSpPr txBox="1"/>
          <p:nvPr/>
        </p:nvSpPr>
        <p:spPr>
          <a:xfrm>
            <a:off x="0" y="73840"/>
            <a:ext cx="9143999" cy="523220"/>
          </a:xfrm>
          <a:prstGeom prst="rect">
            <a:avLst/>
          </a:prstGeom>
          <a:noFill/>
        </p:spPr>
        <p:txBody>
          <a:bodyPr wrap="square" rtlCol="0">
            <a:spAutoFit/>
          </a:bodyPr>
          <a:lstStyle/>
          <a:p>
            <a:pPr algn="ctr"/>
            <a:r>
              <a:rPr lang="en-US" sz="2800" dirty="0" smtClean="0"/>
              <a:t>Synoptic conditions during 2010, 2011, 2012 flood periods</a:t>
            </a:r>
          </a:p>
        </p:txBody>
      </p:sp>
      <p:grpSp>
        <p:nvGrpSpPr>
          <p:cNvPr id="25" name="Group 24"/>
          <p:cNvGrpSpPr/>
          <p:nvPr/>
        </p:nvGrpSpPr>
        <p:grpSpPr>
          <a:xfrm>
            <a:off x="6820569" y="1773768"/>
            <a:ext cx="1655259" cy="3733799"/>
            <a:chOff x="6820569" y="1773768"/>
            <a:chExt cx="1655259" cy="3733799"/>
          </a:xfrm>
        </p:grpSpPr>
        <p:cxnSp>
          <p:nvCxnSpPr>
            <p:cNvPr id="14" name="Straight Arrow Connector 13"/>
            <p:cNvCxnSpPr/>
            <p:nvPr/>
          </p:nvCxnSpPr>
          <p:spPr>
            <a:xfrm flipH="1" flipV="1">
              <a:off x="6820569" y="3610662"/>
              <a:ext cx="455218" cy="47996"/>
            </a:xfrm>
            <a:prstGeom prst="straightConnector1">
              <a:avLst/>
            </a:prstGeom>
            <a:ln w="57150" cmpd="sng">
              <a:solidFill>
                <a:schemeClr val="bg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6874935" y="1773768"/>
              <a:ext cx="469898" cy="63499"/>
            </a:xfrm>
            <a:prstGeom prst="straightConnector1">
              <a:avLst/>
            </a:prstGeom>
            <a:ln w="57150" cmpd="sng">
              <a:solidFill>
                <a:schemeClr val="bg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859475" y="5493499"/>
              <a:ext cx="455725" cy="14068"/>
            </a:xfrm>
            <a:prstGeom prst="straightConnector1">
              <a:avLst/>
            </a:prstGeom>
            <a:ln w="57150" cmpd="sng">
              <a:solidFill>
                <a:schemeClr val="bg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106186" y="1798717"/>
              <a:ext cx="1369642" cy="1015663"/>
            </a:xfrm>
            <a:prstGeom prst="rect">
              <a:avLst/>
            </a:prstGeom>
            <a:noFill/>
          </p:spPr>
          <p:txBody>
            <a:bodyPr wrap="square" rtlCol="0">
              <a:spAutoFit/>
            </a:bodyPr>
            <a:lstStyle/>
            <a:p>
              <a:pPr algn="ctr"/>
              <a:r>
                <a:rPr lang="en-US" sz="2000" b="1" dirty="0" smtClean="0">
                  <a:solidFill>
                    <a:schemeClr val="bg1"/>
                  </a:solidFill>
                  <a:effectLst>
                    <a:outerShdw blurRad="50800" dist="38100" dir="2700000" algn="tl" rotWithShape="0">
                      <a:schemeClr val="tx1">
                        <a:alpha val="43000"/>
                      </a:schemeClr>
                    </a:outerShdw>
                  </a:effectLst>
                  <a:latin typeface="Arial"/>
                  <a:cs typeface="Arial"/>
                </a:rPr>
                <a:t>Midlevel easterly jet</a:t>
              </a:r>
            </a:p>
          </p:txBody>
        </p:sp>
      </p:grpSp>
    </p:spTree>
    <p:extLst>
      <p:ext uri="{BB962C8B-B14F-4D97-AF65-F5344CB8AC3E}">
        <p14:creationId xmlns:p14="http://schemas.microsoft.com/office/powerpoint/2010/main" val="1111627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87618" y="2028617"/>
            <a:ext cx="856876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effectLst>
                  <a:outerShdw blurRad="50800" dist="38100" dir="2700000" algn="tl" rotWithShape="0">
                    <a:srgbClr val="000000">
                      <a:alpha val="43000"/>
                    </a:srgbClr>
                  </a:outerShdw>
                </a:effectLst>
                <a:latin typeface="Arial Black" charset="0"/>
                <a:cs typeface="Arial Black" charset="0"/>
              </a:rPr>
              <a:t>The precipitation events over India &amp; Pakistan in 2010-12 were also very unusual!</a:t>
            </a:r>
            <a:endParaRPr lang="en-US" sz="4400" dirty="0">
              <a:effectLst>
                <a:outerShdw blurRad="50800" dist="38100" dir="2700000" algn="tl" rotWithShape="0">
                  <a:srgbClr val="000000">
                    <a:alpha val="43000"/>
                  </a:srgbClr>
                </a:outerShdw>
              </a:effectLst>
              <a:latin typeface="Arial Black" charset="0"/>
              <a:cs typeface="Arial Black" charset="0"/>
            </a:endParaRPr>
          </a:p>
        </p:txBody>
      </p:sp>
    </p:spTree>
    <p:extLst>
      <p:ext uri="{BB962C8B-B14F-4D97-AF65-F5344CB8AC3E}">
        <p14:creationId xmlns:p14="http://schemas.microsoft.com/office/powerpoint/2010/main" val="5198457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 descr="_63144887_5fdc8e08-f205-47da-b92b-9157a80be71b.jpg"/>
          <p:cNvPicPr>
            <a:picLocks noChangeAspect="1"/>
          </p:cNvPicPr>
          <p:nvPr/>
        </p:nvPicPr>
        <p:blipFill>
          <a:blip r:embed="rId2">
            <a:extLst>
              <a:ext uri="{28A0092B-C50C-407E-A947-70E740481C1C}">
                <a14:useLocalDpi xmlns:a14="http://schemas.microsoft.com/office/drawing/2010/main" val="0"/>
              </a:ext>
            </a:extLst>
          </a:blip>
          <a:srcRect l="8617" t="336" r="16635" b="-336"/>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92683" y="291985"/>
            <a:ext cx="7167758" cy="62046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1008530" y="432610"/>
            <a:ext cx="7126941" cy="6007379"/>
            <a:chOff x="1008530" y="716150"/>
            <a:chExt cx="7126941" cy="6007379"/>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10588" t="54713" r="11470" b="4178"/>
            <a:stretch/>
          </p:blipFill>
          <p:spPr bwMode="auto">
            <a:xfrm>
              <a:off x="1008530" y="3899647"/>
              <a:ext cx="7126941" cy="282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32793" t="3698" r="20795" b="49654"/>
            <a:stretch/>
          </p:blipFill>
          <p:spPr bwMode="auto">
            <a:xfrm>
              <a:off x="3369765" y="716150"/>
              <a:ext cx="4243846" cy="320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84646" y="1021947"/>
              <a:ext cx="1912375" cy="1815882"/>
            </a:xfrm>
            <a:prstGeom prst="rect">
              <a:avLst/>
            </a:prstGeom>
            <a:noFill/>
          </p:spPr>
          <p:txBody>
            <a:bodyPr wrap="square" rtlCol="0">
              <a:spAutoFit/>
            </a:bodyPr>
            <a:lstStyle/>
            <a:p>
              <a:pPr algn="r"/>
              <a:r>
                <a:rPr lang="en-US" sz="2800" dirty="0" smtClean="0">
                  <a:solidFill>
                    <a:srgbClr val="000000"/>
                  </a:solidFill>
                </a:rPr>
                <a:t>TRMM rainfall climatology </a:t>
              </a:r>
              <a:r>
                <a:rPr lang="en-US" sz="2800" u="sng" dirty="0" smtClean="0">
                  <a:solidFill>
                    <a:srgbClr val="000000"/>
                  </a:solidFill>
                </a:rPr>
                <a:t>subdivided</a:t>
              </a:r>
              <a:r>
                <a:rPr lang="en-US" sz="2800" dirty="0" smtClean="0">
                  <a:solidFill>
                    <a:srgbClr val="000000"/>
                  </a:solidFill>
                </a:rPr>
                <a:t> </a:t>
              </a:r>
            </a:p>
          </p:txBody>
        </p:sp>
      </p:grpSp>
      <p:grpSp>
        <p:nvGrpSpPr>
          <p:cNvPr id="12" name="Group 11"/>
          <p:cNvGrpSpPr/>
          <p:nvPr/>
        </p:nvGrpSpPr>
        <p:grpSpPr>
          <a:xfrm>
            <a:off x="1027551" y="2886364"/>
            <a:ext cx="4560449" cy="2101272"/>
            <a:chOff x="1027551" y="2886364"/>
            <a:chExt cx="4560449" cy="2101272"/>
          </a:xfrm>
        </p:grpSpPr>
        <p:sp>
          <p:nvSpPr>
            <p:cNvPr id="9" name="Rectangle 8"/>
            <p:cNvSpPr/>
            <p:nvPr/>
          </p:nvSpPr>
          <p:spPr>
            <a:xfrm>
              <a:off x="4941455" y="3971636"/>
              <a:ext cx="646545" cy="1016000"/>
            </a:xfrm>
            <a:prstGeom prst="rect">
              <a:avLst/>
            </a:prstGeom>
            <a:noFill/>
            <a:ln w="38100" cmpd="sng">
              <a:solidFill>
                <a:srgbClr val="FF0000"/>
              </a:solidFill>
            </a:ln>
            <a:effectLst>
              <a:outerShdw blurRad="50800" dist="38100" dir="2700000" algn="tl" rotWithShape="0">
                <a:schemeClr val="tx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TextBox 9"/>
            <p:cNvSpPr txBox="1"/>
            <p:nvPr/>
          </p:nvSpPr>
          <p:spPr>
            <a:xfrm>
              <a:off x="1027551" y="2886364"/>
              <a:ext cx="2713182" cy="523220"/>
            </a:xfrm>
            <a:prstGeom prst="rect">
              <a:avLst/>
            </a:prstGeom>
            <a:noFill/>
          </p:spPr>
          <p:txBody>
            <a:bodyPr wrap="square" rtlCol="0">
              <a:spAutoFit/>
            </a:bodyPr>
            <a:lstStyle/>
            <a:p>
              <a:r>
                <a:rPr lang="en-US" sz="2800" dirty="0" smtClean="0">
                  <a:solidFill>
                    <a:srgbClr val="FF0000"/>
                  </a:solidFill>
                </a:rPr>
                <a:t>Stratiform is rare</a:t>
              </a:r>
            </a:p>
          </p:txBody>
        </p:sp>
        <p:cxnSp>
          <p:nvCxnSpPr>
            <p:cNvPr id="11" name="Straight Arrow Connector 10"/>
            <p:cNvCxnSpPr/>
            <p:nvPr/>
          </p:nvCxnSpPr>
          <p:spPr>
            <a:xfrm>
              <a:off x="3556000" y="3244273"/>
              <a:ext cx="1316182" cy="831272"/>
            </a:xfrm>
            <a:prstGeom prst="straightConnector1">
              <a:avLst/>
            </a:prstGeom>
            <a:ln>
              <a:solidFill>
                <a:srgbClr val="FF0000"/>
              </a:solidFill>
              <a:tailEnd type="arrow"/>
            </a:ln>
            <a:effectLst>
              <a:outerShdw blurRad="50800" dist="38100" dir="2700000" algn="tl" rotWithShape="0">
                <a:schemeClr val="tx1">
                  <a:alpha val="43000"/>
                </a:scheme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06980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62604" y="0"/>
            <a:ext cx="3481396" cy="6858000"/>
          </a:xfrm>
          <a:prstGeom prst="rect">
            <a:avLst/>
          </a:prstGeom>
        </p:spPr>
      </p:pic>
      <p:pic>
        <p:nvPicPr>
          <p:cNvPr id="3" name="Picture 2"/>
          <p:cNvPicPr>
            <a:picLocks noChangeAspect="1"/>
          </p:cNvPicPr>
          <p:nvPr/>
        </p:nvPicPr>
        <p:blipFill rotWithShape="1">
          <a:blip r:embed="rId3"/>
          <a:srcRect l="53999" t="7164" r="25400" b="51910"/>
          <a:stretch/>
        </p:blipFill>
        <p:spPr>
          <a:xfrm>
            <a:off x="1316637" y="2386346"/>
            <a:ext cx="2534919" cy="1912036"/>
          </a:xfrm>
          <a:prstGeom prst="rect">
            <a:avLst/>
          </a:prstGeom>
        </p:spPr>
      </p:pic>
      <p:sp>
        <p:nvSpPr>
          <p:cNvPr id="4" name="TextBox 3"/>
          <p:cNvSpPr txBox="1"/>
          <p:nvPr/>
        </p:nvSpPr>
        <p:spPr>
          <a:xfrm>
            <a:off x="1062975" y="1159679"/>
            <a:ext cx="3106096" cy="1200328"/>
          </a:xfrm>
          <a:prstGeom prst="rect">
            <a:avLst/>
          </a:prstGeom>
          <a:noFill/>
        </p:spPr>
        <p:txBody>
          <a:bodyPr wrap="square" rtlCol="0">
            <a:spAutoFit/>
          </a:bodyPr>
          <a:lstStyle/>
          <a:p>
            <a:pPr algn="ctr"/>
            <a:r>
              <a:rPr lang="en-US" sz="2400" dirty="0" smtClean="0"/>
              <a:t>Regional</a:t>
            </a:r>
          </a:p>
          <a:p>
            <a:pPr algn="ctr"/>
            <a:r>
              <a:rPr lang="en-US" sz="2400" dirty="0" smtClean="0"/>
              <a:t>Climatology for Pakistan</a:t>
            </a:r>
          </a:p>
        </p:txBody>
      </p:sp>
      <p:sp>
        <p:nvSpPr>
          <p:cNvPr id="5" name="TextBox 4"/>
          <p:cNvSpPr txBox="1"/>
          <p:nvPr/>
        </p:nvSpPr>
        <p:spPr>
          <a:xfrm>
            <a:off x="4666592" y="1201099"/>
            <a:ext cx="912630" cy="523220"/>
          </a:xfrm>
          <a:prstGeom prst="rect">
            <a:avLst/>
          </a:prstGeom>
          <a:noFill/>
        </p:spPr>
        <p:txBody>
          <a:bodyPr wrap="none" rtlCol="0">
            <a:spAutoFit/>
          </a:bodyPr>
          <a:lstStyle/>
          <a:p>
            <a:r>
              <a:rPr lang="en-US" sz="2800" dirty="0" smtClean="0"/>
              <a:t>2010</a:t>
            </a:r>
          </a:p>
        </p:txBody>
      </p:sp>
      <p:sp>
        <p:nvSpPr>
          <p:cNvPr id="6" name="TextBox 5"/>
          <p:cNvSpPr txBox="1"/>
          <p:nvPr/>
        </p:nvSpPr>
        <p:spPr>
          <a:xfrm>
            <a:off x="4666592" y="3023994"/>
            <a:ext cx="912630" cy="523220"/>
          </a:xfrm>
          <a:prstGeom prst="rect">
            <a:avLst/>
          </a:prstGeom>
          <a:noFill/>
        </p:spPr>
        <p:txBody>
          <a:bodyPr wrap="none" rtlCol="0">
            <a:spAutoFit/>
          </a:bodyPr>
          <a:lstStyle/>
          <a:p>
            <a:r>
              <a:rPr lang="en-US" sz="2800" dirty="0" smtClean="0"/>
              <a:t>2011</a:t>
            </a:r>
          </a:p>
        </p:txBody>
      </p:sp>
      <p:sp>
        <p:nvSpPr>
          <p:cNvPr id="7" name="TextBox 6"/>
          <p:cNvSpPr txBox="1"/>
          <p:nvPr/>
        </p:nvSpPr>
        <p:spPr>
          <a:xfrm>
            <a:off x="4708006" y="5123001"/>
            <a:ext cx="912630" cy="523220"/>
          </a:xfrm>
          <a:prstGeom prst="rect">
            <a:avLst/>
          </a:prstGeom>
          <a:noFill/>
        </p:spPr>
        <p:txBody>
          <a:bodyPr wrap="none" rtlCol="0">
            <a:spAutoFit/>
          </a:bodyPr>
          <a:lstStyle/>
          <a:p>
            <a:r>
              <a:rPr lang="en-US" sz="2800" dirty="0" smtClean="0"/>
              <a:t>2012</a:t>
            </a:r>
          </a:p>
        </p:txBody>
      </p:sp>
      <p:sp>
        <p:nvSpPr>
          <p:cNvPr id="8" name="Rectangle 7"/>
          <p:cNvSpPr/>
          <p:nvPr/>
        </p:nvSpPr>
        <p:spPr>
          <a:xfrm>
            <a:off x="7456547" y="430226"/>
            <a:ext cx="901340" cy="737529"/>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70759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7829"/>
          <a:stretch/>
        </p:blipFill>
        <p:spPr>
          <a:xfrm>
            <a:off x="0" y="1600200"/>
            <a:ext cx="9144000" cy="4957987"/>
          </a:xfrm>
          <a:prstGeom prst="rect">
            <a:avLst/>
          </a:prstGeom>
        </p:spPr>
      </p:pic>
      <p:pic>
        <p:nvPicPr>
          <p:cNvPr id="4" name="Picture 3"/>
          <p:cNvPicPr>
            <a:picLocks noChangeAspect="1"/>
          </p:cNvPicPr>
          <p:nvPr/>
        </p:nvPicPr>
        <p:blipFill rotWithShape="1">
          <a:blip r:embed="rId3"/>
          <a:srcRect l="4295" r="6008" b="66667"/>
          <a:stretch/>
        </p:blipFill>
        <p:spPr>
          <a:xfrm>
            <a:off x="59765" y="4148368"/>
            <a:ext cx="3006107" cy="2200643"/>
          </a:xfrm>
          <a:prstGeom prst="rect">
            <a:avLst/>
          </a:prstGeom>
        </p:spPr>
      </p:pic>
      <p:sp>
        <p:nvSpPr>
          <p:cNvPr id="2" name="TextBox 1"/>
          <p:cNvSpPr txBox="1"/>
          <p:nvPr/>
        </p:nvSpPr>
        <p:spPr>
          <a:xfrm>
            <a:off x="1818337" y="86580"/>
            <a:ext cx="5770630" cy="1384995"/>
          </a:xfrm>
          <a:prstGeom prst="rect">
            <a:avLst/>
          </a:prstGeom>
          <a:noFill/>
        </p:spPr>
        <p:txBody>
          <a:bodyPr wrap="none" rtlCol="0">
            <a:spAutoFit/>
          </a:bodyPr>
          <a:lstStyle/>
          <a:p>
            <a:pPr algn="ctr"/>
            <a:r>
              <a:rPr lang="en-US" sz="2800" dirty="0" smtClean="0"/>
              <a:t>TRMM view of flood producing storms</a:t>
            </a:r>
            <a:br>
              <a:rPr lang="en-US" sz="2800" dirty="0" smtClean="0"/>
            </a:br>
            <a:r>
              <a:rPr lang="en-US" sz="2800" u="sng" dirty="0" smtClean="0">
                <a:solidFill>
                  <a:srgbClr val="FFFF00"/>
                </a:solidFill>
              </a:rPr>
              <a:t>Northern</a:t>
            </a:r>
            <a:r>
              <a:rPr lang="en-US" sz="2800" dirty="0" smtClean="0"/>
              <a:t> Pakistan</a:t>
            </a:r>
          </a:p>
          <a:p>
            <a:pPr algn="ctr"/>
            <a:r>
              <a:rPr lang="en-US" sz="2800" dirty="0" smtClean="0"/>
              <a:t>2010</a:t>
            </a:r>
          </a:p>
        </p:txBody>
      </p:sp>
      <p:sp>
        <p:nvSpPr>
          <p:cNvPr id="5" name="Rectangle 4"/>
          <p:cNvSpPr/>
          <p:nvPr/>
        </p:nvSpPr>
        <p:spPr>
          <a:xfrm>
            <a:off x="1629833" y="4593167"/>
            <a:ext cx="910167" cy="613833"/>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48455" y="5662789"/>
            <a:ext cx="910167" cy="613833"/>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1778000" y="2603679"/>
            <a:ext cx="608330" cy="929261"/>
            <a:chOff x="1778000" y="2603679"/>
            <a:chExt cx="608330" cy="929261"/>
          </a:xfrm>
        </p:grpSpPr>
        <p:sp>
          <p:nvSpPr>
            <p:cNvPr id="7" name="Right Arrow 6"/>
            <p:cNvSpPr/>
            <p:nvPr/>
          </p:nvSpPr>
          <p:spPr>
            <a:xfrm rot="14064976">
              <a:off x="1562100" y="2984501"/>
              <a:ext cx="711200" cy="279400"/>
            </a:xfrm>
            <a:prstGeom prst="rightArrow">
              <a:avLst/>
            </a:prstGeom>
            <a:solidFill>
              <a:srgbClr val="FFFF00">
                <a:alpha val="48000"/>
              </a:srgbClr>
            </a:solid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8" name="TextBox 7"/>
            <p:cNvSpPr txBox="1"/>
            <p:nvPr/>
          </p:nvSpPr>
          <p:spPr>
            <a:xfrm rot="3284882">
              <a:off x="1752422" y="2899033"/>
              <a:ext cx="929261" cy="338554"/>
            </a:xfrm>
            <a:prstGeom prst="rect">
              <a:avLst/>
            </a:prstGeom>
            <a:noFill/>
          </p:spPr>
          <p:txBody>
            <a:bodyPr wrap="none" rtlCol="0">
              <a:spAutoFit/>
            </a:bodyPr>
            <a:lstStyle/>
            <a:p>
              <a:r>
                <a:rPr lang="en-US" sz="1600" dirty="0" smtClean="0">
                  <a:solidFill>
                    <a:srgbClr val="FFFF00"/>
                  </a:solidFill>
                </a:rPr>
                <a:t>moisture</a:t>
              </a:r>
            </a:p>
          </p:txBody>
        </p:sp>
      </p:grpSp>
      <p:sp>
        <p:nvSpPr>
          <p:cNvPr id="10" name="TextBox 9"/>
          <p:cNvSpPr txBox="1"/>
          <p:nvPr/>
        </p:nvSpPr>
        <p:spPr>
          <a:xfrm>
            <a:off x="6121400" y="4965700"/>
            <a:ext cx="1844575" cy="338554"/>
          </a:xfrm>
          <a:prstGeom prst="rect">
            <a:avLst/>
          </a:prstGeom>
          <a:noFill/>
        </p:spPr>
        <p:txBody>
          <a:bodyPr wrap="none" rtlCol="0">
            <a:spAutoFit/>
          </a:bodyPr>
          <a:lstStyle/>
          <a:p>
            <a:r>
              <a:rPr lang="en-US" sz="1600" dirty="0" smtClean="0">
                <a:solidFill>
                  <a:srgbClr val="FFFF00"/>
                </a:solidFill>
              </a:rPr>
              <a:t>extensive stratiform</a:t>
            </a:r>
          </a:p>
        </p:txBody>
      </p:sp>
      <p:sp>
        <p:nvSpPr>
          <p:cNvPr id="11" name="TextBox 10"/>
          <p:cNvSpPr txBox="1"/>
          <p:nvPr/>
        </p:nvSpPr>
        <p:spPr>
          <a:xfrm>
            <a:off x="3569447" y="3818218"/>
            <a:ext cx="1651614" cy="338554"/>
          </a:xfrm>
          <a:prstGeom prst="rect">
            <a:avLst/>
          </a:prstGeom>
          <a:noFill/>
        </p:spPr>
        <p:txBody>
          <a:bodyPr wrap="none" rtlCol="0">
            <a:spAutoFit/>
          </a:bodyPr>
          <a:lstStyle/>
          <a:p>
            <a:r>
              <a:rPr lang="en-US" sz="1600" dirty="0" smtClean="0">
                <a:solidFill>
                  <a:srgbClr val="FFFF00"/>
                </a:solidFill>
              </a:rPr>
              <a:t>TRMM radar data</a:t>
            </a:r>
          </a:p>
        </p:txBody>
      </p:sp>
    </p:spTree>
    <p:extLst>
      <p:ext uri="{BB962C8B-B14F-4D97-AF65-F5344CB8AC3E}">
        <p14:creationId xmlns:p14="http://schemas.microsoft.com/office/powerpoint/2010/main" val="4061367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grpId="0"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0-ppt_w/2"/>
                                          </p:val>
                                        </p:tav>
                                      </p:tavLst>
                                    </p:anim>
                                    <p:anim calcmode="lin" valueType="num">
                                      <p:cBhvr additive="base">
                                        <p:cTn id="19" dur="500"/>
                                        <p:tgtEl>
                                          <p:spTgt spid="5"/>
                                        </p:tgtEl>
                                        <p:attrNameLst>
                                          <p:attrName>ppt_y</p:attrName>
                                        </p:attrNameLst>
                                      </p:cBhvr>
                                      <p:tavLst>
                                        <p:tav tm="0">
                                          <p:val>
                                            <p:strVal val="ppt_y"/>
                                          </p:val>
                                        </p:tav>
                                        <p:tav tm="100000">
                                          <p:val>
                                            <p:strVal val="ppt_y"/>
                                          </p:val>
                                        </p:tav>
                                      </p:tavLst>
                                    </p:anim>
                                    <p:set>
                                      <p:cBhvr>
                                        <p:cTn id="20" dur="1" fill="hold">
                                          <p:stCondLst>
                                            <p:cond delay="499"/>
                                          </p:stCondLst>
                                        </p:cTn>
                                        <p:tgtEl>
                                          <p:spTgt spid="5"/>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82911" y="119529"/>
            <a:ext cx="6860785" cy="6547224"/>
            <a:chOff x="2943411" y="119529"/>
            <a:chExt cx="6860785" cy="6547224"/>
          </a:xfrm>
        </p:grpSpPr>
        <p:sp>
          <p:nvSpPr>
            <p:cNvPr id="3" name="Rectangle 2"/>
            <p:cNvSpPr/>
            <p:nvPr/>
          </p:nvSpPr>
          <p:spPr>
            <a:xfrm>
              <a:off x="2943411" y="119529"/>
              <a:ext cx="6628458" cy="1449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23200" y="271929"/>
              <a:ext cx="1980996" cy="62424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77883" y="4123765"/>
              <a:ext cx="5781518" cy="2542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90047" y="1225176"/>
              <a:ext cx="1205753" cy="3009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a:srcRect l="12687" t="33333" b="36819"/>
          <a:stretch/>
        </p:blipFill>
        <p:spPr>
          <a:xfrm>
            <a:off x="3048000" y="4260693"/>
            <a:ext cx="3291250" cy="2216307"/>
          </a:xfrm>
          <a:prstGeom prst="rect">
            <a:avLst/>
          </a:prstGeom>
        </p:spPr>
      </p:pic>
      <p:sp>
        <p:nvSpPr>
          <p:cNvPr id="11" name="TextBox 10"/>
          <p:cNvSpPr txBox="1"/>
          <p:nvPr/>
        </p:nvSpPr>
        <p:spPr>
          <a:xfrm>
            <a:off x="1818337" y="86580"/>
            <a:ext cx="5770630" cy="1384995"/>
          </a:xfrm>
          <a:prstGeom prst="rect">
            <a:avLst/>
          </a:prstGeom>
          <a:noFill/>
        </p:spPr>
        <p:txBody>
          <a:bodyPr wrap="none" rtlCol="0">
            <a:spAutoFit/>
          </a:bodyPr>
          <a:lstStyle/>
          <a:p>
            <a:pPr algn="ctr"/>
            <a:r>
              <a:rPr lang="en-US" sz="2800" dirty="0" smtClean="0"/>
              <a:t>TRMM view of flood producing storms</a:t>
            </a:r>
            <a:br>
              <a:rPr lang="en-US" sz="2800" dirty="0" smtClean="0"/>
            </a:br>
            <a:r>
              <a:rPr lang="en-US" sz="2800" u="sng" dirty="0" smtClean="0">
                <a:solidFill>
                  <a:srgbClr val="FFFF00"/>
                </a:solidFill>
              </a:rPr>
              <a:t>Southern</a:t>
            </a:r>
            <a:r>
              <a:rPr lang="en-US" sz="2800" dirty="0" smtClean="0">
                <a:solidFill>
                  <a:srgbClr val="FFFF00"/>
                </a:solidFill>
              </a:rPr>
              <a:t> </a:t>
            </a:r>
            <a:r>
              <a:rPr lang="en-US" sz="2800" dirty="0" smtClean="0"/>
              <a:t>Pakistan</a:t>
            </a:r>
          </a:p>
          <a:p>
            <a:pPr algn="ctr"/>
            <a:r>
              <a:rPr lang="en-US" sz="2800" dirty="0" smtClean="0"/>
              <a:t>2011</a:t>
            </a:r>
          </a:p>
        </p:txBody>
      </p:sp>
      <p:sp>
        <p:nvSpPr>
          <p:cNvPr id="13" name="Rectangle 12"/>
          <p:cNvSpPr/>
          <p:nvPr/>
        </p:nvSpPr>
        <p:spPr>
          <a:xfrm>
            <a:off x="7951618" y="5988574"/>
            <a:ext cx="692700" cy="5194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20110911.160000.gif"/>
          <p:cNvPicPr>
            <a:picLocks noChangeAspect="1"/>
          </p:cNvPicPr>
          <p:nvPr/>
        </p:nvPicPr>
        <p:blipFill rotWithShape="1">
          <a:blip r:embed="rId3">
            <a:extLst>
              <a:ext uri="{28A0092B-C50C-407E-A947-70E740481C1C}">
                <a14:useLocalDpi xmlns:a14="http://schemas.microsoft.com/office/drawing/2010/main" val="0"/>
              </a:ext>
            </a:extLst>
          </a:blip>
          <a:srcRect l="12164" t="21250" r="36212" b="38205"/>
          <a:stretch/>
        </p:blipFill>
        <p:spPr>
          <a:xfrm>
            <a:off x="3034393" y="1578429"/>
            <a:ext cx="3311071" cy="2558144"/>
          </a:xfrm>
          <a:prstGeom prst="rect">
            <a:avLst/>
          </a:prstGeom>
        </p:spPr>
      </p:pic>
      <p:pic>
        <p:nvPicPr>
          <p:cNvPr id="14" name="Picture 13" descr="20110911.160000.gif"/>
          <p:cNvPicPr>
            <a:picLocks noChangeAspect="1"/>
          </p:cNvPicPr>
          <p:nvPr/>
        </p:nvPicPr>
        <p:blipFill rotWithShape="1">
          <a:blip r:embed="rId3">
            <a:extLst>
              <a:ext uri="{28A0092B-C50C-407E-A947-70E740481C1C}">
                <a14:useLocalDpi xmlns:a14="http://schemas.microsoft.com/office/drawing/2010/main" val="0"/>
              </a:ext>
            </a:extLst>
          </a:blip>
          <a:srcRect l="12164" t="21250" r="36212" b="38205"/>
          <a:stretch/>
        </p:blipFill>
        <p:spPr>
          <a:xfrm>
            <a:off x="3035818" y="1579860"/>
            <a:ext cx="3311071" cy="2558144"/>
          </a:xfrm>
          <a:prstGeom prst="rect">
            <a:avLst/>
          </a:prstGeom>
        </p:spPr>
      </p:pic>
      <p:pic>
        <p:nvPicPr>
          <p:cNvPr id="2" name="Picture 1" descr="20110912.000000.gif"/>
          <p:cNvPicPr>
            <a:picLocks noChangeAspect="1"/>
          </p:cNvPicPr>
          <p:nvPr/>
        </p:nvPicPr>
        <p:blipFill rotWithShape="1">
          <a:blip r:embed="rId4">
            <a:extLst>
              <a:ext uri="{28A0092B-C50C-407E-A947-70E740481C1C}">
                <a14:useLocalDpi xmlns:a14="http://schemas.microsoft.com/office/drawing/2010/main" val="0"/>
              </a:ext>
            </a:extLst>
          </a:blip>
          <a:srcRect l="11889" t="21405" r="36601" b="38480"/>
          <a:stretch/>
        </p:blipFill>
        <p:spPr>
          <a:xfrm>
            <a:off x="3019506" y="1589617"/>
            <a:ext cx="3303697" cy="2530954"/>
          </a:xfrm>
          <a:prstGeom prst="rect">
            <a:avLst/>
          </a:prstGeom>
        </p:spPr>
      </p:pic>
    </p:spTree>
    <p:extLst>
      <p:ext uri="{BB962C8B-B14F-4D97-AF65-F5344CB8AC3E}">
        <p14:creationId xmlns:p14="http://schemas.microsoft.com/office/powerpoint/2010/main" val="17870919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82911" y="119529"/>
            <a:ext cx="6860785" cy="6547224"/>
            <a:chOff x="2943411" y="119529"/>
            <a:chExt cx="6860785" cy="6547224"/>
          </a:xfrm>
        </p:grpSpPr>
        <p:sp>
          <p:nvSpPr>
            <p:cNvPr id="3" name="Rectangle 2"/>
            <p:cNvSpPr/>
            <p:nvPr/>
          </p:nvSpPr>
          <p:spPr>
            <a:xfrm>
              <a:off x="2943411" y="119529"/>
              <a:ext cx="6628458" cy="1449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23200" y="271929"/>
              <a:ext cx="1980996" cy="62424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77883" y="4123765"/>
              <a:ext cx="5781518" cy="2542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90047" y="1225176"/>
              <a:ext cx="1205753" cy="3009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a:srcRect l="12687" t="33333" b="36819"/>
          <a:stretch/>
        </p:blipFill>
        <p:spPr>
          <a:xfrm>
            <a:off x="3048000" y="4260693"/>
            <a:ext cx="3291250" cy="2216307"/>
          </a:xfrm>
          <a:prstGeom prst="rect">
            <a:avLst/>
          </a:prstGeom>
        </p:spPr>
      </p:pic>
      <p:sp>
        <p:nvSpPr>
          <p:cNvPr id="11" name="TextBox 10"/>
          <p:cNvSpPr txBox="1"/>
          <p:nvPr/>
        </p:nvSpPr>
        <p:spPr>
          <a:xfrm>
            <a:off x="1818337" y="86580"/>
            <a:ext cx="5770630" cy="1384995"/>
          </a:xfrm>
          <a:prstGeom prst="rect">
            <a:avLst/>
          </a:prstGeom>
          <a:noFill/>
        </p:spPr>
        <p:txBody>
          <a:bodyPr wrap="none" rtlCol="0">
            <a:spAutoFit/>
          </a:bodyPr>
          <a:lstStyle/>
          <a:p>
            <a:pPr algn="ctr"/>
            <a:r>
              <a:rPr lang="en-US" sz="2800" dirty="0" smtClean="0"/>
              <a:t>TRMM view of flood producing storms</a:t>
            </a:r>
            <a:br>
              <a:rPr lang="en-US" sz="2800" dirty="0" smtClean="0"/>
            </a:br>
            <a:r>
              <a:rPr lang="en-US" sz="2800" u="sng" dirty="0" smtClean="0">
                <a:solidFill>
                  <a:srgbClr val="FFFF00"/>
                </a:solidFill>
              </a:rPr>
              <a:t>Southern</a:t>
            </a:r>
            <a:r>
              <a:rPr lang="en-US" sz="2800" dirty="0" smtClean="0">
                <a:solidFill>
                  <a:srgbClr val="FFFF00"/>
                </a:solidFill>
              </a:rPr>
              <a:t> </a:t>
            </a:r>
            <a:r>
              <a:rPr lang="en-US" sz="2800" dirty="0" smtClean="0"/>
              <a:t>Pakistan</a:t>
            </a:r>
          </a:p>
          <a:p>
            <a:pPr algn="ctr"/>
            <a:r>
              <a:rPr lang="en-US" sz="2800" dirty="0" smtClean="0"/>
              <a:t>2011</a:t>
            </a:r>
          </a:p>
        </p:txBody>
      </p:sp>
      <p:sp>
        <p:nvSpPr>
          <p:cNvPr id="13" name="Rectangle 12"/>
          <p:cNvSpPr/>
          <p:nvPr/>
        </p:nvSpPr>
        <p:spPr>
          <a:xfrm>
            <a:off x="7951618" y="5988574"/>
            <a:ext cx="692700" cy="5194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20110912.120000.gif"/>
          <p:cNvPicPr>
            <a:picLocks noChangeAspect="1"/>
          </p:cNvPicPr>
          <p:nvPr/>
        </p:nvPicPr>
        <p:blipFill rotWithShape="1">
          <a:blip r:embed="rId3">
            <a:extLst>
              <a:ext uri="{28A0092B-C50C-407E-A947-70E740481C1C}">
                <a14:useLocalDpi xmlns:a14="http://schemas.microsoft.com/office/drawing/2010/main" val="0"/>
              </a:ext>
            </a:extLst>
          </a:blip>
          <a:srcRect l="11838" t="20987" r="36514" b="38617"/>
          <a:stretch/>
        </p:blipFill>
        <p:spPr>
          <a:xfrm>
            <a:off x="3019507" y="1571855"/>
            <a:ext cx="3312577" cy="2548717"/>
          </a:xfrm>
          <a:prstGeom prst="rect">
            <a:avLst/>
          </a:prstGeom>
        </p:spPr>
      </p:pic>
    </p:spTree>
    <p:extLst>
      <p:ext uri="{BB962C8B-B14F-4D97-AF65-F5344CB8AC3E}">
        <p14:creationId xmlns:p14="http://schemas.microsoft.com/office/powerpoint/2010/main" val="38815822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82911" y="119529"/>
            <a:ext cx="6860785" cy="6547224"/>
            <a:chOff x="2943411" y="119529"/>
            <a:chExt cx="6860785" cy="6547224"/>
          </a:xfrm>
        </p:grpSpPr>
        <p:sp>
          <p:nvSpPr>
            <p:cNvPr id="3" name="Rectangle 2"/>
            <p:cNvSpPr/>
            <p:nvPr/>
          </p:nvSpPr>
          <p:spPr>
            <a:xfrm>
              <a:off x="2943411" y="119529"/>
              <a:ext cx="6628458" cy="1449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23200" y="271929"/>
              <a:ext cx="1980996" cy="62424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77883" y="4123765"/>
              <a:ext cx="5781518" cy="2542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90047" y="1225176"/>
              <a:ext cx="1205753" cy="3009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a:srcRect l="12687" t="33333" b="36819"/>
          <a:stretch/>
        </p:blipFill>
        <p:spPr>
          <a:xfrm>
            <a:off x="3048000" y="4260693"/>
            <a:ext cx="3291250" cy="2216307"/>
          </a:xfrm>
          <a:prstGeom prst="rect">
            <a:avLst/>
          </a:prstGeom>
        </p:spPr>
      </p:pic>
      <p:sp>
        <p:nvSpPr>
          <p:cNvPr id="11" name="TextBox 10"/>
          <p:cNvSpPr txBox="1"/>
          <p:nvPr/>
        </p:nvSpPr>
        <p:spPr>
          <a:xfrm>
            <a:off x="1818337" y="86580"/>
            <a:ext cx="5770630" cy="1384995"/>
          </a:xfrm>
          <a:prstGeom prst="rect">
            <a:avLst/>
          </a:prstGeom>
          <a:noFill/>
        </p:spPr>
        <p:txBody>
          <a:bodyPr wrap="none" rtlCol="0">
            <a:spAutoFit/>
          </a:bodyPr>
          <a:lstStyle/>
          <a:p>
            <a:pPr algn="ctr"/>
            <a:r>
              <a:rPr lang="en-US" sz="2800" dirty="0" smtClean="0"/>
              <a:t>TRMM view of flood producing storms</a:t>
            </a:r>
            <a:br>
              <a:rPr lang="en-US" sz="2800" dirty="0" smtClean="0"/>
            </a:br>
            <a:r>
              <a:rPr lang="en-US" sz="2800" u="sng" dirty="0" smtClean="0">
                <a:solidFill>
                  <a:srgbClr val="FFFF00"/>
                </a:solidFill>
              </a:rPr>
              <a:t>Southern</a:t>
            </a:r>
            <a:r>
              <a:rPr lang="en-US" sz="2800" dirty="0" smtClean="0">
                <a:solidFill>
                  <a:srgbClr val="FFFF00"/>
                </a:solidFill>
              </a:rPr>
              <a:t> </a:t>
            </a:r>
            <a:r>
              <a:rPr lang="en-US" sz="2800" dirty="0" smtClean="0"/>
              <a:t>Pakistan</a:t>
            </a:r>
          </a:p>
          <a:p>
            <a:pPr algn="ctr"/>
            <a:r>
              <a:rPr lang="en-US" sz="2800" dirty="0" smtClean="0"/>
              <a:t>2011</a:t>
            </a:r>
          </a:p>
        </p:txBody>
      </p:sp>
      <p:sp>
        <p:nvSpPr>
          <p:cNvPr id="13" name="Rectangle 12"/>
          <p:cNvSpPr/>
          <p:nvPr/>
        </p:nvSpPr>
        <p:spPr>
          <a:xfrm>
            <a:off x="7951618" y="5988574"/>
            <a:ext cx="692700" cy="5194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20110912.220000.gif"/>
          <p:cNvPicPr>
            <a:picLocks noChangeAspect="1"/>
          </p:cNvPicPr>
          <p:nvPr/>
        </p:nvPicPr>
        <p:blipFill rotWithShape="1">
          <a:blip r:embed="rId3">
            <a:extLst>
              <a:ext uri="{28A0092B-C50C-407E-A947-70E740481C1C}">
                <a14:useLocalDpi xmlns:a14="http://schemas.microsoft.com/office/drawing/2010/main" val="0"/>
              </a:ext>
            </a:extLst>
          </a:blip>
          <a:srcRect l="11875" t="21253" r="36338" b="38350"/>
          <a:stretch/>
        </p:blipFill>
        <p:spPr>
          <a:xfrm>
            <a:off x="3037269" y="1571856"/>
            <a:ext cx="3321458" cy="2548716"/>
          </a:xfrm>
          <a:prstGeom prst="rect">
            <a:avLst/>
          </a:prstGeom>
        </p:spPr>
      </p:pic>
    </p:spTree>
    <p:extLst>
      <p:ext uri="{BB962C8B-B14F-4D97-AF65-F5344CB8AC3E}">
        <p14:creationId xmlns:p14="http://schemas.microsoft.com/office/powerpoint/2010/main" val="198706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949"/>
          <a:stretch/>
        </p:blipFill>
        <p:spPr>
          <a:xfrm>
            <a:off x="0" y="1524000"/>
            <a:ext cx="9144000" cy="5304111"/>
          </a:xfrm>
          <a:prstGeom prst="rect">
            <a:avLst/>
          </a:prstGeom>
        </p:spPr>
      </p:pic>
      <p:sp>
        <p:nvSpPr>
          <p:cNvPr id="3" name="TextBox 2"/>
          <p:cNvSpPr txBox="1"/>
          <p:nvPr/>
        </p:nvSpPr>
        <p:spPr>
          <a:xfrm>
            <a:off x="1511689" y="86580"/>
            <a:ext cx="6383929" cy="1384995"/>
          </a:xfrm>
          <a:prstGeom prst="rect">
            <a:avLst/>
          </a:prstGeom>
          <a:noFill/>
        </p:spPr>
        <p:txBody>
          <a:bodyPr wrap="none" rtlCol="0">
            <a:spAutoFit/>
          </a:bodyPr>
          <a:lstStyle/>
          <a:p>
            <a:pPr algn="ctr"/>
            <a:r>
              <a:rPr lang="en-US" sz="2800" dirty="0" smtClean="0"/>
              <a:t>TRMM view of flood producing squall lines</a:t>
            </a:r>
            <a:br>
              <a:rPr lang="en-US" sz="2800" dirty="0" smtClean="0"/>
            </a:br>
            <a:r>
              <a:rPr lang="en-US" sz="2800" u="sng" dirty="0" smtClean="0">
                <a:solidFill>
                  <a:srgbClr val="FFFF00"/>
                </a:solidFill>
              </a:rPr>
              <a:t>Southern</a:t>
            </a:r>
            <a:r>
              <a:rPr lang="en-US" sz="2800" dirty="0" smtClean="0">
                <a:solidFill>
                  <a:srgbClr val="FFFF00"/>
                </a:solidFill>
              </a:rPr>
              <a:t> </a:t>
            </a:r>
            <a:r>
              <a:rPr lang="en-US" sz="2800" dirty="0" smtClean="0"/>
              <a:t>Pakistan</a:t>
            </a:r>
          </a:p>
          <a:p>
            <a:pPr algn="ctr"/>
            <a:r>
              <a:rPr lang="en-US" sz="2800" dirty="0" smtClean="0"/>
              <a:t>All 3 years</a:t>
            </a:r>
          </a:p>
        </p:txBody>
      </p:sp>
    </p:spTree>
    <p:extLst>
      <p:ext uri="{BB962C8B-B14F-4D97-AF65-F5344CB8AC3E}">
        <p14:creationId xmlns:p14="http://schemas.microsoft.com/office/powerpoint/2010/main" val="21536593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05109"/>
            <a:ext cx="9144000" cy="4985980"/>
          </a:xfrm>
          <a:prstGeom prst="rect">
            <a:avLst/>
          </a:prstGeom>
          <a:solidFill>
            <a:schemeClr val="tx1"/>
          </a:solidFill>
        </p:spPr>
        <p:txBody>
          <a:bodyPr wrap="square" rtlCol="0">
            <a:spAutoFit/>
          </a:bodyPr>
          <a:lstStyle/>
          <a:p>
            <a:pPr marL="858838" lvl="2" indent="-401638" defTabSz="406400">
              <a:spcAft>
                <a:spcPts val="1200"/>
              </a:spcAft>
            </a:pPr>
            <a:r>
              <a:rPr lang="en-US" sz="2400" dirty="0" smtClean="0">
                <a:solidFill>
                  <a:schemeClr val="bg1"/>
                </a:solidFill>
              </a:rPr>
              <a:t>The abnormalities</a:t>
            </a:r>
          </a:p>
          <a:p>
            <a:pPr marL="1316038" lvl="2" indent="-401638">
              <a:spcAft>
                <a:spcPts val="1200"/>
              </a:spcAft>
              <a:buFont typeface="Arial"/>
              <a:buChar char="•"/>
            </a:pPr>
            <a:r>
              <a:rPr lang="en-US" sz="2000" u="sng" dirty="0" smtClean="0">
                <a:solidFill>
                  <a:schemeClr val="bg1"/>
                </a:solidFill>
              </a:rPr>
              <a:t>Much stratiform rain</a:t>
            </a:r>
            <a:r>
              <a:rPr lang="en-US" sz="2000" dirty="0" smtClean="0">
                <a:solidFill>
                  <a:schemeClr val="bg1"/>
                </a:solidFill>
              </a:rPr>
              <a:t>—rare for these arid regions</a:t>
            </a:r>
          </a:p>
          <a:p>
            <a:pPr marL="1316038" lvl="2" indent="-401638">
              <a:spcAft>
                <a:spcPts val="1200"/>
              </a:spcAft>
              <a:buFont typeface="Arial"/>
              <a:buChar char="•"/>
            </a:pPr>
            <a:r>
              <a:rPr lang="en-US" sz="2000" u="sng" dirty="0" smtClean="0">
                <a:solidFill>
                  <a:schemeClr val="bg1"/>
                </a:solidFill>
              </a:rPr>
              <a:t>Deep moist flow from the east</a:t>
            </a:r>
            <a:r>
              <a:rPr lang="en-US" sz="2000" dirty="0" smtClean="0">
                <a:solidFill>
                  <a:schemeClr val="bg1"/>
                </a:solidFill>
              </a:rPr>
              <a:t>—normally dry from the west—due to midlevel cyclone over western India and ridge over the Tibetan Plateau</a:t>
            </a:r>
          </a:p>
          <a:p>
            <a:pPr marL="1316038" lvl="2" indent="-401638">
              <a:spcAft>
                <a:spcPts val="1200"/>
              </a:spcAft>
              <a:buFont typeface="Arial"/>
              <a:buChar char="•"/>
            </a:pPr>
            <a:r>
              <a:rPr lang="en-US" sz="2000" u="sng" dirty="0" smtClean="0">
                <a:solidFill>
                  <a:schemeClr val="bg1"/>
                </a:solidFill>
              </a:rPr>
              <a:t>Midlevel jets easterly jets</a:t>
            </a:r>
            <a:r>
              <a:rPr lang="en-US" sz="2000" dirty="0" smtClean="0">
                <a:solidFill>
                  <a:schemeClr val="bg1"/>
                </a:solidFill>
              </a:rPr>
              <a:t>—organizing convection into mesoscale systems</a:t>
            </a:r>
          </a:p>
          <a:p>
            <a:pPr marL="858838" lvl="2" indent="-401638" defTabSz="406400">
              <a:spcAft>
                <a:spcPts val="1200"/>
              </a:spcAft>
            </a:pPr>
            <a:r>
              <a:rPr lang="en-US" sz="2400" dirty="0" smtClean="0">
                <a:solidFill>
                  <a:schemeClr val="bg1"/>
                </a:solidFill>
              </a:rPr>
              <a:t>The different flood scenarios</a:t>
            </a:r>
          </a:p>
          <a:p>
            <a:pPr marL="1316038" lvl="1" indent="-401638">
              <a:spcAft>
                <a:spcPts val="1200"/>
              </a:spcAft>
              <a:buFont typeface="Arial"/>
              <a:buChar char="•"/>
            </a:pPr>
            <a:r>
              <a:rPr lang="en-US" sz="2000" u="sng" dirty="0" smtClean="0">
                <a:solidFill>
                  <a:schemeClr val="bg1"/>
                </a:solidFill>
              </a:rPr>
              <a:t>2010  Flash flood in high Himalayas</a:t>
            </a:r>
            <a:r>
              <a:rPr lang="en-US" sz="2000" dirty="0" smtClean="0">
                <a:solidFill>
                  <a:schemeClr val="bg1"/>
                </a:solidFill>
              </a:rPr>
              <a:t>—traveling mesoscale system from Tibet meeting the low-level moisture</a:t>
            </a:r>
          </a:p>
          <a:p>
            <a:pPr marL="1316038" lvl="1" indent="-401638">
              <a:spcAft>
                <a:spcPts val="1200"/>
              </a:spcAft>
              <a:buFont typeface="Arial"/>
              <a:buChar char="•"/>
            </a:pPr>
            <a:r>
              <a:rPr lang="en-US" sz="2000" u="sng" dirty="0" smtClean="0">
                <a:solidFill>
                  <a:schemeClr val="bg1"/>
                </a:solidFill>
              </a:rPr>
              <a:t>2010, 11, 12 Slow rising river over the southern plains of Sind</a:t>
            </a:r>
            <a:r>
              <a:rPr lang="en-US" sz="2000" dirty="0" smtClean="0">
                <a:solidFill>
                  <a:schemeClr val="bg1"/>
                </a:solidFill>
              </a:rPr>
              <a:t>—traveling mesoscale systems organized by easterly jet</a:t>
            </a:r>
          </a:p>
          <a:p>
            <a:pPr marL="1316038" lvl="1" indent="-401638">
              <a:spcAft>
                <a:spcPts val="1200"/>
              </a:spcAft>
              <a:buFont typeface="Arial"/>
              <a:buChar char="•"/>
            </a:pPr>
            <a:r>
              <a:rPr lang="en-US" sz="2000" u="sng" dirty="0" smtClean="0">
                <a:solidFill>
                  <a:schemeClr val="bg1"/>
                </a:solidFill>
              </a:rPr>
              <a:t>2010 catastrophic flood over Pakistan</a:t>
            </a:r>
            <a:r>
              <a:rPr lang="en-US" sz="2000" dirty="0" smtClean="0">
                <a:solidFill>
                  <a:schemeClr val="bg1"/>
                </a:solidFill>
              </a:rPr>
              <a:t>—combination of upslope in the Himalayas and traveling mesoscale systems from the east  </a:t>
            </a:r>
            <a:endParaRPr lang="en-US" sz="2000" dirty="0">
              <a:solidFill>
                <a:schemeClr val="bg1"/>
              </a:solidFill>
            </a:endParaRPr>
          </a:p>
        </p:txBody>
      </p:sp>
      <p:sp>
        <p:nvSpPr>
          <p:cNvPr id="4" name="TextBox 3"/>
          <p:cNvSpPr txBox="1"/>
          <p:nvPr/>
        </p:nvSpPr>
        <p:spPr>
          <a:xfrm>
            <a:off x="0" y="50800"/>
            <a:ext cx="9144000" cy="1323439"/>
          </a:xfrm>
          <a:prstGeom prst="rect">
            <a:avLst/>
          </a:prstGeom>
          <a:noFill/>
        </p:spPr>
        <p:txBody>
          <a:bodyPr wrap="square" rtlCol="0">
            <a:spAutoFit/>
          </a:bodyPr>
          <a:lstStyle/>
          <a:p>
            <a:pPr algn="ctr"/>
            <a:r>
              <a:rPr lang="en-US" sz="3600" b="1" dirty="0">
                <a:latin typeface="Arial"/>
                <a:cs typeface="Arial"/>
              </a:rPr>
              <a:t>India &amp; Pakistan floods 2010-2012</a:t>
            </a:r>
          </a:p>
          <a:p>
            <a:pPr algn="ctr"/>
            <a:r>
              <a:rPr lang="en-US" sz="1200" u="sng" dirty="0" smtClean="0">
                <a:latin typeface="Arial"/>
                <a:cs typeface="Arial"/>
              </a:rPr>
              <a:t> </a:t>
            </a:r>
          </a:p>
          <a:p>
            <a:pPr algn="ctr"/>
            <a:r>
              <a:rPr lang="en-US" sz="3200" u="sng" dirty="0" smtClean="0">
                <a:latin typeface="Arial"/>
                <a:cs typeface="Arial"/>
              </a:rPr>
              <a:t>Summary</a:t>
            </a:r>
          </a:p>
        </p:txBody>
      </p:sp>
    </p:spTree>
    <p:extLst>
      <p:ext uri="{BB962C8B-B14F-4D97-AF65-F5344CB8AC3E}">
        <p14:creationId xmlns:p14="http://schemas.microsoft.com/office/powerpoint/2010/main" val="9879133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79473"/>
            <a:ext cx="9144000" cy="1446550"/>
          </a:xfrm>
          <a:prstGeom prst="rect">
            <a:avLst/>
          </a:prstGeom>
          <a:noFill/>
        </p:spPr>
        <p:txBody>
          <a:bodyPr wrap="square" rtlCol="0">
            <a:spAutoFit/>
          </a:bodyPr>
          <a:lstStyle/>
          <a:p>
            <a:pPr algn="ctr"/>
            <a:r>
              <a:rPr lang="en-US" sz="4400" b="1" dirty="0" smtClean="0">
                <a:latin typeface="Arial Black"/>
                <a:cs typeface="Arial Black"/>
              </a:rPr>
              <a:t>Epilogue</a:t>
            </a:r>
            <a:endParaRPr lang="en-US" sz="4400" u="sng" dirty="0" smtClean="0">
              <a:latin typeface="Arial Black"/>
              <a:cs typeface="Arial Black"/>
            </a:endParaRPr>
          </a:p>
          <a:p>
            <a:pPr algn="ctr"/>
            <a:r>
              <a:rPr lang="en-US" sz="4400" b="1" dirty="0" smtClean="0">
                <a:latin typeface="Arial Black"/>
                <a:cs typeface="Arial Black"/>
              </a:rPr>
              <a:t>2013</a:t>
            </a:r>
          </a:p>
        </p:txBody>
      </p:sp>
      <p:pic>
        <p:nvPicPr>
          <p:cNvPr id="5" name="Picture 4" descr="Pak2013_0803_1254Z_TRMM_xsect.png"/>
          <p:cNvPicPr>
            <a:picLocks noChangeAspect="1"/>
          </p:cNvPicPr>
          <p:nvPr/>
        </p:nvPicPr>
        <p:blipFill rotWithShape="1">
          <a:blip r:embed="rId3">
            <a:extLst>
              <a:ext uri="{28A0092B-C50C-407E-A947-70E740481C1C}">
                <a14:useLocalDpi xmlns:a14="http://schemas.microsoft.com/office/drawing/2010/main" val="0"/>
              </a:ext>
            </a:extLst>
          </a:blip>
          <a:srcRect l="1327" t="11266" r="7216" b="10585"/>
          <a:stretch/>
        </p:blipFill>
        <p:spPr>
          <a:xfrm>
            <a:off x="4663288" y="2771567"/>
            <a:ext cx="4418253" cy="2673362"/>
          </a:xfrm>
          <a:prstGeom prst="rect">
            <a:avLst/>
          </a:prstGeom>
        </p:spPr>
      </p:pic>
      <p:grpSp>
        <p:nvGrpSpPr>
          <p:cNvPr id="2" name="Group 1"/>
          <p:cNvGrpSpPr/>
          <p:nvPr/>
        </p:nvGrpSpPr>
        <p:grpSpPr>
          <a:xfrm>
            <a:off x="160146" y="2438400"/>
            <a:ext cx="4326418" cy="3339696"/>
            <a:chOff x="160146" y="2438400"/>
            <a:chExt cx="3824180" cy="2952003"/>
          </a:xfrm>
        </p:grpSpPr>
        <p:pic>
          <p:nvPicPr>
            <p:cNvPr id="3" name="Picture 2"/>
            <p:cNvPicPr>
              <a:picLocks noChangeAspect="1"/>
            </p:cNvPicPr>
            <p:nvPr/>
          </p:nvPicPr>
          <p:blipFill rotWithShape="1">
            <a:blip r:embed="rId4"/>
            <a:srcRect b="2847"/>
            <a:stretch/>
          </p:blipFill>
          <p:spPr>
            <a:xfrm>
              <a:off x="160146" y="2438400"/>
              <a:ext cx="3824180" cy="2952003"/>
            </a:xfrm>
            <a:prstGeom prst="rect">
              <a:avLst/>
            </a:prstGeom>
          </p:spPr>
        </p:pic>
        <p:sp>
          <p:nvSpPr>
            <p:cNvPr id="6" name="TextBox 5"/>
            <p:cNvSpPr txBox="1"/>
            <p:nvPr/>
          </p:nvSpPr>
          <p:spPr>
            <a:xfrm>
              <a:off x="800387" y="3231746"/>
              <a:ext cx="413852" cy="523220"/>
            </a:xfrm>
            <a:prstGeom prst="rect">
              <a:avLst/>
            </a:prstGeom>
            <a:noFill/>
          </p:spPr>
          <p:txBody>
            <a:bodyPr wrap="square" rtlCol="0">
              <a:spAutoFit/>
            </a:bodyPr>
            <a:lstStyle/>
            <a:p>
              <a:r>
                <a:rPr lang="en-US" sz="2800" dirty="0" smtClean="0">
                  <a:solidFill>
                    <a:srgbClr val="FF0000"/>
                  </a:solidFill>
                  <a:effectLst>
                    <a:glow rad="101600">
                      <a:schemeClr val="tx1">
                        <a:alpha val="75000"/>
                      </a:schemeClr>
                    </a:glow>
                  </a:effectLst>
                  <a:latin typeface="Calibri"/>
                </a:rPr>
                <a:t>x</a:t>
              </a:r>
            </a:p>
          </p:txBody>
        </p:sp>
      </p:grpSp>
    </p:spTree>
    <p:extLst>
      <p:ext uri="{BB962C8B-B14F-4D97-AF65-F5344CB8AC3E}">
        <p14:creationId xmlns:p14="http://schemas.microsoft.com/office/powerpoint/2010/main" val="152843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_63144887_5fdc8e08-f205-47da-b92b-9157a80be71b.jpg"/>
          <p:cNvPicPr>
            <a:picLocks noChangeAspect="1"/>
          </p:cNvPicPr>
          <p:nvPr/>
        </p:nvPicPr>
        <p:blipFill>
          <a:blip r:embed="rId2">
            <a:extLst>
              <a:ext uri="{28A0092B-C50C-407E-A947-70E740481C1C}">
                <a14:useLocalDpi xmlns:a14="http://schemas.microsoft.com/office/drawing/2010/main" val="0"/>
              </a:ext>
            </a:extLst>
          </a:blip>
          <a:srcRect l="8617" t="336" r="16635" b="-336"/>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346476" y="2209800"/>
            <a:ext cx="4451049" cy="4396264"/>
            <a:chOff x="2346476" y="2722572"/>
            <a:chExt cx="4451049" cy="4396264"/>
          </a:xfrm>
        </p:grpSpPr>
        <p:sp>
          <p:nvSpPr>
            <p:cNvPr id="171010" name="Text Box 3"/>
            <p:cNvSpPr txBox="1">
              <a:spLocks noChangeArrowheads="1"/>
            </p:cNvSpPr>
            <p:nvPr/>
          </p:nvSpPr>
          <p:spPr bwMode="auto">
            <a:xfrm>
              <a:off x="3357988" y="2722572"/>
              <a:ext cx="2428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5400" dirty="0">
                  <a:effectLst>
                    <a:outerShdw blurRad="50800" dist="38100" dir="2700000" algn="tl" rotWithShape="0">
                      <a:srgbClr val="000000">
                        <a:alpha val="43000"/>
                      </a:srgbClr>
                    </a:outerShdw>
                  </a:effectLst>
                  <a:latin typeface="Arial Black" charset="0"/>
                  <a:cs typeface="Arial Black" charset="0"/>
                </a:rPr>
                <a:t>End</a:t>
              </a:r>
            </a:p>
          </p:txBody>
        </p:sp>
        <p:sp>
          <p:nvSpPr>
            <p:cNvPr id="11" name="TextBox 2"/>
            <p:cNvSpPr txBox="1">
              <a:spLocks noChangeArrowheads="1"/>
            </p:cNvSpPr>
            <p:nvPr/>
          </p:nvSpPr>
          <p:spPr bwMode="auto">
            <a:xfrm>
              <a:off x="2346476" y="6380172"/>
              <a:ext cx="44510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effectLst/>
                  <a:cs typeface="Arial" charset="0"/>
                </a:rPr>
                <a:t>This research was supported by </a:t>
              </a:r>
            </a:p>
            <a:p>
              <a:pPr algn="ctr" eaLnBrk="1" hangingPunct="1"/>
              <a:r>
                <a:rPr lang="en-US" sz="1400" dirty="0">
                  <a:effectLst/>
                  <a:cs typeface="Arial" charset="0"/>
                </a:rPr>
                <a:t>NASA </a:t>
              </a:r>
              <a:r>
                <a:rPr lang="en-US" sz="1400" dirty="0" smtClean="0">
                  <a:effectLst/>
                  <a:cs typeface="Arial" charset="0"/>
                </a:rPr>
                <a:t>grants </a:t>
              </a:r>
              <a:r>
                <a:rPr lang="en-US" sz="1400" dirty="0"/>
                <a:t>NNX10AH70G</a:t>
              </a:r>
              <a:r>
                <a:rPr lang="en-US" sz="1400" dirty="0"/>
                <a:t> </a:t>
              </a:r>
              <a:r>
                <a:rPr lang="en-US" sz="1400" dirty="0" smtClean="0">
                  <a:effectLst/>
                  <a:cs typeface="Arial" charset="0"/>
                </a:rPr>
                <a:t>&amp; </a:t>
              </a:r>
              <a:r>
                <a:rPr lang="en-US" sz="1400" dirty="0" smtClean="0">
                  <a:effectLst/>
                </a:rPr>
                <a:t>NNX13AG71G</a:t>
              </a:r>
              <a:r>
                <a:rPr lang="en-US" sz="1400" dirty="0" smtClean="0">
                  <a:effectLst/>
                  <a:cs typeface="Arial" charset="0"/>
                </a:rPr>
                <a:t> </a:t>
              </a:r>
              <a:endParaRPr lang="en-US" sz="1400" dirty="0">
                <a:effectLst/>
                <a:cs typeface="Arial" charset="0"/>
              </a:endParaRPr>
            </a:p>
            <a:p>
              <a:pPr algn="ctr" eaLnBrk="1" hangingPunct="1"/>
              <a:r>
                <a:rPr lang="en-US" sz="1400" dirty="0">
                  <a:effectLst/>
                  <a:cs typeface="Arial" charset="0"/>
                </a:rPr>
                <a:t>NSF </a:t>
              </a:r>
              <a:r>
                <a:rPr lang="en-US" sz="1400" dirty="0" smtClean="0">
                  <a:effectLst/>
                  <a:cs typeface="Arial" charset="0"/>
                </a:rPr>
                <a:t>grant </a:t>
              </a:r>
              <a:r>
                <a:rPr lang="en-US" sz="1400" dirty="0">
                  <a:effectLst/>
                </a:rPr>
                <a:t>AGS-</a:t>
              </a:r>
              <a:r>
                <a:rPr lang="en-US" sz="1400" dirty="0" smtClean="0">
                  <a:effectLst/>
                </a:rPr>
                <a:t>1144105</a:t>
              </a:r>
              <a:endParaRPr lang="en-US" sz="1400" dirty="0" smtClean="0">
                <a:effectLst/>
                <a:cs typeface="Arial" charset="0"/>
              </a:endParaRPr>
            </a:p>
          </p:txBody>
        </p:sp>
      </p:grpSp>
    </p:spTree>
    <p:extLst>
      <p:ext uri="{BB962C8B-B14F-4D97-AF65-F5344CB8AC3E}">
        <p14:creationId xmlns:p14="http://schemas.microsoft.com/office/powerpoint/2010/main" val="1646877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4280"/>
            <a:ext cx="9144000" cy="769441"/>
          </a:xfrm>
          <a:prstGeom prst="rect">
            <a:avLst/>
          </a:prstGeom>
          <a:noFill/>
        </p:spPr>
        <p:txBody>
          <a:bodyPr wrap="square" rtlCol="0">
            <a:spAutoFit/>
          </a:bodyPr>
          <a:lstStyle/>
          <a:p>
            <a:pPr algn="ctr"/>
            <a:r>
              <a:rPr lang="en-US" sz="4400" b="1" dirty="0" smtClean="0">
                <a:latin typeface="Arial Black"/>
                <a:cs typeface="Arial Black"/>
              </a:rPr>
              <a:t>Southern Pakistan 2013</a:t>
            </a:r>
          </a:p>
        </p:txBody>
      </p:sp>
    </p:spTree>
    <p:extLst>
      <p:ext uri="{BB962C8B-B14F-4D97-AF65-F5344CB8AC3E}">
        <p14:creationId xmlns:p14="http://schemas.microsoft.com/office/powerpoint/2010/main" val="1311572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350" y="86580"/>
            <a:ext cx="9144000" cy="3293209"/>
          </a:xfrm>
          <a:prstGeom prst="rect">
            <a:avLst/>
          </a:prstGeom>
          <a:noFill/>
        </p:spPr>
        <p:txBody>
          <a:bodyPr wrap="square" rtlCol="0">
            <a:spAutoFit/>
          </a:bodyPr>
          <a:lstStyle/>
          <a:p>
            <a:pPr marL="912813" lvl="2">
              <a:spcAft>
                <a:spcPts val="1200"/>
              </a:spcAft>
            </a:pPr>
            <a:r>
              <a:rPr lang="en-US" sz="2800" dirty="0" smtClean="0"/>
              <a:t>Meteorological ingredients of floods: </a:t>
            </a:r>
            <a:br>
              <a:rPr lang="en-US" sz="2800" dirty="0" smtClean="0"/>
            </a:br>
            <a:r>
              <a:rPr lang="en-US" sz="2800" dirty="0" smtClean="0">
                <a:solidFill>
                  <a:prstClr val="white"/>
                </a:solidFill>
              </a:rPr>
              <a:t>(</a:t>
            </a:r>
            <a:r>
              <a:rPr lang="en-US" sz="2800" dirty="0">
                <a:solidFill>
                  <a:prstClr val="white"/>
                </a:solidFill>
              </a:rPr>
              <a:t>Adapted from </a:t>
            </a:r>
            <a:r>
              <a:rPr lang="en-US" sz="2800" dirty="0" err="1">
                <a:solidFill>
                  <a:prstClr val="white"/>
                </a:solidFill>
              </a:rPr>
              <a:t>Doswell</a:t>
            </a:r>
            <a:r>
              <a:rPr lang="en-US" sz="2800" dirty="0">
                <a:solidFill>
                  <a:prstClr val="white"/>
                </a:solidFill>
              </a:rPr>
              <a:t>, Brooks, and Maddox, </a:t>
            </a:r>
            <a:r>
              <a:rPr lang="en-US" sz="2800" dirty="0" smtClean="0">
                <a:solidFill>
                  <a:prstClr val="white"/>
                </a:solidFill>
              </a:rPr>
              <a:t>1996)</a:t>
            </a:r>
            <a:endParaRPr lang="en-US" sz="3600" dirty="0" smtClean="0"/>
          </a:p>
          <a:p>
            <a:pPr marL="1836738" lvl="1" indent="-401638">
              <a:spcAft>
                <a:spcPts val="1200"/>
              </a:spcAft>
              <a:buFont typeface="Arial"/>
              <a:buChar char="•"/>
            </a:pPr>
            <a:r>
              <a:rPr lang="en-US" sz="2800" dirty="0" smtClean="0"/>
              <a:t>Large upward transport of air</a:t>
            </a:r>
          </a:p>
          <a:p>
            <a:pPr marL="1836738" lvl="1" indent="-401638">
              <a:spcAft>
                <a:spcPts val="1200"/>
              </a:spcAft>
              <a:buFont typeface="Arial"/>
              <a:buChar char="•"/>
            </a:pPr>
            <a:r>
              <a:rPr lang="en-US" sz="2800" dirty="0" smtClean="0"/>
              <a:t>Substantial water vapor content</a:t>
            </a:r>
          </a:p>
          <a:p>
            <a:pPr marL="1836738" lvl="1" indent="-401638">
              <a:spcAft>
                <a:spcPts val="1200"/>
              </a:spcAft>
              <a:buFont typeface="Arial"/>
              <a:buChar char="•"/>
            </a:pPr>
            <a:r>
              <a:rPr lang="en-US" sz="2800" dirty="0" smtClean="0"/>
              <a:t>High precipitation efficiency of the cloud system</a:t>
            </a:r>
          </a:p>
          <a:p>
            <a:pPr marL="1836738" lvl="1" indent="-401638">
              <a:spcAft>
                <a:spcPts val="1200"/>
              </a:spcAft>
              <a:buFont typeface="Arial"/>
              <a:buChar char="•"/>
            </a:pPr>
            <a:r>
              <a:rPr lang="en-US" sz="2800" dirty="0" smtClean="0"/>
              <a:t>Large and long-lasting cloud system</a:t>
            </a:r>
          </a:p>
        </p:txBody>
      </p:sp>
      <p:sp>
        <p:nvSpPr>
          <p:cNvPr id="3" name="TextBox 2"/>
          <p:cNvSpPr txBox="1"/>
          <p:nvPr/>
        </p:nvSpPr>
        <p:spPr>
          <a:xfrm>
            <a:off x="-309395" y="3418620"/>
            <a:ext cx="9144000" cy="3293209"/>
          </a:xfrm>
          <a:prstGeom prst="rect">
            <a:avLst/>
          </a:prstGeom>
          <a:noFill/>
        </p:spPr>
        <p:txBody>
          <a:bodyPr wrap="square" rtlCol="0">
            <a:spAutoFit/>
          </a:bodyPr>
          <a:lstStyle/>
          <a:p>
            <a:pPr marL="912813" lvl="2">
              <a:spcAft>
                <a:spcPts val="1200"/>
              </a:spcAft>
            </a:pPr>
            <a:r>
              <a:rPr lang="en-US" sz="2800" dirty="0" smtClean="0"/>
              <a:t>Such conditions are often associated with cloud systems with large </a:t>
            </a:r>
            <a:r>
              <a:rPr lang="en-US" sz="2800" u="sng" dirty="0" smtClean="0"/>
              <a:t>stratiform</a:t>
            </a:r>
            <a:r>
              <a:rPr lang="en-US" sz="2800" dirty="0" smtClean="0"/>
              <a:t> components</a:t>
            </a:r>
          </a:p>
          <a:p>
            <a:pPr marL="1836738" lvl="1" indent="-401638">
              <a:spcAft>
                <a:spcPts val="1200"/>
              </a:spcAft>
              <a:buFont typeface="Arial"/>
              <a:buChar char="•"/>
            </a:pPr>
            <a:r>
              <a:rPr lang="en-US" sz="2800" dirty="0">
                <a:solidFill>
                  <a:srgbClr val="FFFFFF"/>
                </a:solidFill>
              </a:rPr>
              <a:t>Frontal </a:t>
            </a:r>
            <a:r>
              <a:rPr lang="en-US" sz="2800" dirty="0" smtClean="0">
                <a:solidFill>
                  <a:srgbClr val="FFFFFF"/>
                </a:solidFill>
              </a:rPr>
              <a:t>systems</a:t>
            </a:r>
          </a:p>
          <a:p>
            <a:pPr marL="1836738" lvl="1" indent="-401638">
              <a:spcAft>
                <a:spcPts val="1200"/>
              </a:spcAft>
              <a:buFont typeface="Arial"/>
              <a:buChar char="•"/>
            </a:pPr>
            <a:r>
              <a:rPr lang="en-US" sz="2800" dirty="0" smtClean="0">
                <a:solidFill>
                  <a:srgbClr val="FFFFFF"/>
                </a:solidFill>
              </a:rPr>
              <a:t>Tropical cyclones</a:t>
            </a:r>
            <a:endParaRPr lang="en-US" sz="2800" dirty="0">
              <a:solidFill>
                <a:srgbClr val="FFFFFF"/>
              </a:solidFill>
            </a:endParaRPr>
          </a:p>
          <a:p>
            <a:pPr marL="1836738" lvl="1" indent="-401638">
              <a:spcAft>
                <a:spcPts val="1200"/>
              </a:spcAft>
              <a:buFont typeface="Arial"/>
              <a:buChar char="•"/>
            </a:pPr>
            <a:r>
              <a:rPr lang="en-US" sz="2800" dirty="0" smtClean="0">
                <a:solidFill>
                  <a:srgbClr val="FFFFFF"/>
                </a:solidFill>
              </a:rPr>
              <a:t>Persistent orographic uplift</a:t>
            </a:r>
          </a:p>
          <a:p>
            <a:pPr marL="1836738" lvl="1" indent="-401638">
              <a:spcAft>
                <a:spcPts val="1200"/>
              </a:spcAft>
              <a:buFont typeface="Arial"/>
              <a:buChar char="•"/>
            </a:pPr>
            <a:r>
              <a:rPr lang="en-US" sz="2800" dirty="0" smtClean="0">
                <a:solidFill>
                  <a:srgbClr val="FFFFFF"/>
                </a:solidFill>
              </a:rPr>
              <a:t>Mesoscale convective systems</a:t>
            </a:r>
          </a:p>
        </p:txBody>
      </p:sp>
      <p:sp>
        <p:nvSpPr>
          <p:cNvPr id="4" name="Rectangle 3"/>
          <p:cNvSpPr/>
          <p:nvPr/>
        </p:nvSpPr>
        <p:spPr>
          <a:xfrm>
            <a:off x="1039050" y="5598956"/>
            <a:ext cx="5151956" cy="1125564"/>
          </a:xfrm>
          <a:prstGeom prst="rect">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75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914400"/>
            <a:ext cx="9144000" cy="5431010"/>
            <a:chOff x="0" y="783578"/>
            <a:chExt cx="9144000" cy="5431010"/>
          </a:xfrm>
        </p:grpSpPr>
        <p:sp>
          <p:nvSpPr>
            <p:cNvPr id="5" name="Rectangle 4"/>
            <p:cNvSpPr/>
            <p:nvPr/>
          </p:nvSpPr>
          <p:spPr>
            <a:xfrm>
              <a:off x="0" y="783578"/>
              <a:ext cx="9144000" cy="54310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Karachi2013FloodImages.tiff"/>
            <p:cNvPicPr>
              <a:picLocks noChangeAspect="1"/>
            </p:cNvPicPr>
            <p:nvPr/>
          </p:nvPicPr>
          <p:blipFill rotWithShape="1">
            <a:blip r:embed="rId2">
              <a:extLst>
                <a:ext uri="{28A0092B-C50C-407E-A947-70E740481C1C}">
                  <a14:useLocalDpi xmlns:a14="http://schemas.microsoft.com/office/drawing/2010/main" val="0"/>
                </a:ext>
              </a:extLst>
            </a:blip>
            <a:srcRect l="1305" t="11168" r="1941" b="2063"/>
            <a:stretch/>
          </p:blipFill>
          <p:spPr>
            <a:xfrm>
              <a:off x="60803" y="863600"/>
              <a:ext cx="9022395" cy="5232400"/>
            </a:xfrm>
            <a:prstGeom prst="rect">
              <a:avLst/>
            </a:prstGeom>
          </p:spPr>
        </p:pic>
      </p:grpSp>
      <p:sp>
        <p:nvSpPr>
          <p:cNvPr id="4" name="TextBox 3"/>
          <p:cNvSpPr txBox="1"/>
          <p:nvPr/>
        </p:nvSpPr>
        <p:spPr>
          <a:xfrm>
            <a:off x="0" y="165100"/>
            <a:ext cx="9144000" cy="523220"/>
          </a:xfrm>
          <a:prstGeom prst="rect">
            <a:avLst/>
          </a:prstGeom>
          <a:noFill/>
        </p:spPr>
        <p:txBody>
          <a:bodyPr wrap="square" rtlCol="0">
            <a:spAutoFit/>
          </a:bodyPr>
          <a:lstStyle/>
          <a:p>
            <a:pPr algn="ctr"/>
            <a:r>
              <a:rPr lang="en-US" sz="2800" dirty="0" smtClean="0"/>
              <a:t>Karachi 2013</a:t>
            </a:r>
          </a:p>
        </p:txBody>
      </p:sp>
    </p:spTree>
    <p:extLst>
      <p:ext uri="{BB962C8B-B14F-4D97-AF65-F5344CB8AC3E}">
        <p14:creationId xmlns:p14="http://schemas.microsoft.com/office/powerpoint/2010/main" val="34060712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rachiGoogleMap.tiff"/>
          <p:cNvPicPr>
            <a:picLocks noChangeAspect="1"/>
          </p:cNvPicPr>
          <p:nvPr/>
        </p:nvPicPr>
        <p:blipFill rotWithShape="1">
          <a:blip r:embed="rId2">
            <a:extLst>
              <a:ext uri="{28A0092B-C50C-407E-A947-70E740481C1C}">
                <a14:useLocalDpi xmlns:a14="http://schemas.microsoft.com/office/drawing/2010/main" val="0"/>
              </a:ext>
            </a:extLst>
          </a:blip>
          <a:srcRect l="28519" t="21126" r="6316"/>
          <a:stretch/>
        </p:blipFill>
        <p:spPr>
          <a:xfrm>
            <a:off x="967114" y="1039106"/>
            <a:ext cx="7209773" cy="4779788"/>
          </a:xfrm>
          <a:prstGeom prst="rect">
            <a:avLst/>
          </a:prstGeom>
        </p:spPr>
      </p:pic>
      <p:sp>
        <p:nvSpPr>
          <p:cNvPr id="3" name="Oval 2"/>
          <p:cNvSpPr/>
          <p:nvPr/>
        </p:nvSpPr>
        <p:spPr>
          <a:xfrm>
            <a:off x="2026745" y="3944912"/>
            <a:ext cx="1310629" cy="878149"/>
          </a:xfrm>
          <a:prstGeom prst="ellipse">
            <a:avLst/>
          </a:prstGeom>
          <a:noFill/>
          <a:ln w="38100" cmpd="sng">
            <a:solidFill>
              <a:srgbClr val="9736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46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47"/>
          <a:stretch/>
        </p:blipFill>
        <p:spPr>
          <a:xfrm>
            <a:off x="1349170" y="941198"/>
            <a:ext cx="6445661" cy="4975605"/>
          </a:xfrm>
          <a:prstGeom prst="rect">
            <a:avLst/>
          </a:prstGeom>
        </p:spPr>
      </p:pic>
      <p:sp>
        <p:nvSpPr>
          <p:cNvPr id="3" name="Oval 2"/>
          <p:cNvSpPr/>
          <p:nvPr/>
        </p:nvSpPr>
        <p:spPr>
          <a:xfrm>
            <a:off x="2398516" y="2575874"/>
            <a:ext cx="1019362" cy="69112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064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k2013_0803_1254Z_TRMM.png"/>
          <p:cNvPicPr>
            <a:picLocks noChangeAspect="1"/>
          </p:cNvPicPr>
          <p:nvPr/>
        </p:nvPicPr>
        <p:blipFill rotWithShape="1">
          <a:blip r:embed="rId2">
            <a:extLst>
              <a:ext uri="{28A0092B-C50C-407E-A947-70E740481C1C}">
                <a14:useLocalDpi xmlns:a14="http://schemas.microsoft.com/office/drawing/2010/main" val="0"/>
              </a:ext>
            </a:extLst>
          </a:blip>
          <a:srcRect l="1731" t="9808" r="4757" b="5254"/>
          <a:stretch/>
        </p:blipFill>
        <p:spPr>
          <a:xfrm>
            <a:off x="118533" y="186267"/>
            <a:ext cx="6400800" cy="5825066"/>
          </a:xfrm>
          <a:prstGeom prst="rect">
            <a:avLst/>
          </a:prstGeom>
        </p:spPr>
      </p:pic>
      <p:sp>
        <p:nvSpPr>
          <p:cNvPr id="4" name="TextBox 3"/>
          <p:cNvSpPr txBox="1"/>
          <p:nvPr/>
        </p:nvSpPr>
        <p:spPr>
          <a:xfrm>
            <a:off x="7010400" y="1794933"/>
            <a:ext cx="1702309" cy="523220"/>
          </a:xfrm>
          <a:prstGeom prst="rect">
            <a:avLst/>
          </a:prstGeom>
          <a:noFill/>
        </p:spPr>
        <p:txBody>
          <a:bodyPr wrap="none" rtlCol="0">
            <a:spAutoFit/>
          </a:bodyPr>
          <a:lstStyle/>
          <a:p>
            <a:r>
              <a:rPr lang="en-US" sz="2800" dirty="0" smtClean="0"/>
              <a:t>1200 GMT</a:t>
            </a:r>
          </a:p>
        </p:txBody>
      </p:sp>
      <p:pic>
        <p:nvPicPr>
          <p:cNvPr id="5" name="Picture 4" descr="Pak2013_0803_1254Z_TRMM_xsect.png"/>
          <p:cNvPicPr>
            <a:picLocks noChangeAspect="1"/>
          </p:cNvPicPr>
          <p:nvPr/>
        </p:nvPicPr>
        <p:blipFill rotWithShape="1">
          <a:blip r:embed="rId3">
            <a:extLst>
              <a:ext uri="{28A0092B-C50C-407E-A947-70E740481C1C}">
                <a14:useLocalDpi xmlns:a14="http://schemas.microsoft.com/office/drawing/2010/main" val="0"/>
              </a:ext>
            </a:extLst>
          </a:blip>
          <a:srcRect l="1327" t="11266" r="7216" b="10585"/>
          <a:stretch/>
        </p:blipFill>
        <p:spPr>
          <a:xfrm>
            <a:off x="55820" y="55829"/>
            <a:ext cx="5257800" cy="3181349"/>
          </a:xfrm>
          <a:prstGeom prst="rect">
            <a:avLst/>
          </a:prstGeom>
        </p:spPr>
      </p:pic>
    </p:spTree>
    <p:extLst>
      <p:ext uri="{BB962C8B-B14F-4D97-AF65-F5344CB8AC3E}">
        <p14:creationId xmlns:p14="http://schemas.microsoft.com/office/powerpoint/2010/main" val="1425183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6Z.png"/>
          <p:cNvPicPr>
            <a:picLocks noChangeAspect="1"/>
          </p:cNvPicPr>
          <p:nvPr/>
        </p:nvPicPr>
        <p:blipFill rotWithShape="1">
          <a:blip r:embed="rId2">
            <a:extLst>
              <a:ext uri="{28A0092B-C50C-407E-A947-70E740481C1C}">
                <a14:useLocalDpi xmlns:a14="http://schemas.microsoft.com/office/drawing/2010/main" val="0"/>
              </a:ext>
            </a:extLst>
          </a:blip>
          <a:srcRect l="1335" t="7408" r="2414" b="4851"/>
          <a:stretch/>
        </p:blipFill>
        <p:spPr>
          <a:xfrm>
            <a:off x="94580" y="508000"/>
            <a:ext cx="6823377" cy="6017317"/>
          </a:xfrm>
          <a:prstGeom prst="rect">
            <a:avLst/>
          </a:prstGeom>
        </p:spPr>
      </p:pic>
      <p:sp>
        <p:nvSpPr>
          <p:cNvPr id="4" name="TextBox 3"/>
          <p:cNvSpPr txBox="1"/>
          <p:nvPr/>
        </p:nvSpPr>
        <p:spPr>
          <a:xfrm>
            <a:off x="7010400" y="1794933"/>
            <a:ext cx="1702309" cy="523220"/>
          </a:xfrm>
          <a:prstGeom prst="rect">
            <a:avLst/>
          </a:prstGeom>
          <a:noFill/>
        </p:spPr>
        <p:txBody>
          <a:bodyPr wrap="none" rtlCol="0">
            <a:spAutoFit/>
          </a:bodyPr>
          <a:lstStyle/>
          <a:p>
            <a:r>
              <a:rPr lang="en-US" sz="2800" dirty="0" smtClean="0"/>
              <a:t>1600 GMT</a:t>
            </a:r>
          </a:p>
        </p:txBody>
      </p:sp>
    </p:spTree>
    <p:extLst>
      <p:ext uri="{BB962C8B-B14F-4D97-AF65-F5344CB8AC3E}">
        <p14:creationId xmlns:p14="http://schemas.microsoft.com/office/powerpoint/2010/main" val="7325870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4280"/>
            <a:ext cx="9144000" cy="769441"/>
          </a:xfrm>
          <a:prstGeom prst="rect">
            <a:avLst/>
          </a:prstGeom>
          <a:noFill/>
        </p:spPr>
        <p:txBody>
          <a:bodyPr wrap="square" rtlCol="0">
            <a:spAutoFit/>
          </a:bodyPr>
          <a:lstStyle/>
          <a:p>
            <a:pPr algn="ctr"/>
            <a:r>
              <a:rPr lang="en-US" sz="4400" b="1" dirty="0" smtClean="0">
                <a:latin typeface="Arial Black"/>
                <a:cs typeface="Arial Black"/>
              </a:rPr>
              <a:t>Extra Slides</a:t>
            </a:r>
          </a:p>
        </p:txBody>
      </p:sp>
    </p:spTree>
    <p:extLst>
      <p:ext uri="{BB962C8B-B14F-4D97-AF65-F5344CB8AC3E}">
        <p14:creationId xmlns:p14="http://schemas.microsoft.com/office/powerpoint/2010/main" val="2062076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k2013_0803_08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29323356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09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13970473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0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20413386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1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28729494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200405131500"/>
          <p:cNvPicPr>
            <a:picLocks noChangeAspect="1" noChangeArrowheads="1"/>
          </p:cNvPicPr>
          <p:nvPr/>
        </p:nvPicPr>
        <p:blipFill>
          <a:blip r:embed="rId2">
            <a:extLst>
              <a:ext uri="{28A0092B-C50C-407E-A947-70E740481C1C}">
                <a14:useLocalDpi xmlns:a14="http://schemas.microsoft.com/office/drawing/2010/main" val="0"/>
              </a:ext>
            </a:extLst>
          </a:blip>
          <a:srcRect l="23683" t="41998" r="11682" b="3558"/>
          <a:stretch>
            <a:fillRect/>
          </a:stretch>
        </p:blipFill>
        <p:spPr bwMode="auto">
          <a:xfrm>
            <a:off x="920750" y="1760538"/>
            <a:ext cx="7302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1833563" y="2755900"/>
            <a:ext cx="2681288" cy="1563688"/>
            <a:chOff x="1527" y="2039"/>
            <a:chExt cx="1689" cy="985"/>
          </a:xfrm>
        </p:grpSpPr>
        <p:sp>
          <p:nvSpPr>
            <p:cNvPr id="26629" name="Line 3"/>
            <p:cNvSpPr>
              <a:spLocks noChangeShapeType="1"/>
            </p:cNvSpPr>
            <p:nvPr/>
          </p:nvSpPr>
          <p:spPr bwMode="auto">
            <a:xfrm flipV="1">
              <a:off x="2326" y="2039"/>
              <a:ext cx="890" cy="534"/>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sp>
          <p:nvSpPr>
            <p:cNvPr id="26630" name="Line 4"/>
            <p:cNvSpPr>
              <a:spLocks noChangeShapeType="1"/>
            </p:cNvSpPr>
            <p:nvPr/>
          </p:nvSpPr>
          <p:spPr bwMode="auto">
            <a:xfrm flipV="1">
              <a:off x="2326" y="2573"/>
              <a:ext cx="794" cy="115"/>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sp>
          <p:nvSpPr>
            <p:cNvPr id="26631" name="Line 5"/>
            <p:cNvSpPr>
              <a:spLocks noChangeShapeType="1"/>
            </p:cNvSpPr>
            <p:nvPr/>
          </p:nvSpPr>
          <p:spPr bwMode="auto">
            <a:xfrm>
              <a:off x="2326" y="2804"/>
              <a:ext cx="890" cy="22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sp>
          <p:nvSpPr>
            <p:cNvPr id="26632" name="Text Box 7"/>
            <p:cNvSpPr txBox="1">
              <a:spLocks noChangeArrowheads="1"/>
            </p:cNvSpPr>
            <p:nvPr/>
          </p:nvSpPr>
          <p:spPr bwMode="auto">
            <a:xfrm>
              <a:off x="1527" y="2573"/>
              <a:ext cx="1138" cy="407"/>
            </a:xfrm>
            <a:prstGeom prst="rect">
              <a:avLst/>
            </a:prstGeom>
            <a:solidFill>
              <a:srgbClr val="CBECFD"/>
            </a:solidFill>
            <a:ln w="38100">
              <a:solidFill>
                <a:srgbClr val="D01B93"/>
              </a:solidFill>
              <a:miter lim="800000"/>
              <a:headEnd/>
              <a:tailEnd/>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fontAlgn="base" hangingPunct="1">
                <a:spcBef>
                  <a:spcPct val="0"/>
                </a:spcBef>
                <a:spcAft>
                  <a:spcPct val="0"/>
                </a:spcAft>
              </a:pPr>
              <a:r>
                <a:rPr lang="en-US" sz="1800" b="1" dirty="0" smtClean="0">
                  <a:solidFill>
                    <a:srgbClr val="CC0099"/>
                  </a:solidFill>
                  <a:latin typeface="Arial" charset="0"/>
                </a:rPr>
                <a:t>Large areas of  cold cloud top</a:t>
              </a:r>
            </a:p>
          </p:txBody>
        </p:sp>
      </p:grpSp>
      <p:sp>
        <p:nvSpPr>
          <p:cNvPr id="9" name="Title 1"/>
          <p:cNvSpPr txBox="1">
            <a:spLocks/>
          </p:cNvSpPr>
          <p:nvPr/>
        </p:nvSpPr>
        <p:spPr>
          <a:xfrm>
            <a:off x="0" y="323850"/>
            <a:ext cx="9144000" cy="1100138"/>
          </a:xfrm>
          <a:prstGeom prst="rect">
            <a:avLst/>
          </a:prstGeom>
        </p:spPr>
        <p:txBody>
          <a:bodyPr>
            <a:normAutofit fontScale="90000" lnSpcReduction="20000"/>
          </a:bodyPr>
          <a:lstStyle/>
          <a:p>
            <a:pPr algn="ctr" defTabSz="914400">
              <a:defRPr/>
            </a:pPr>
            <a:r>
              <a:rPr lang="en-US" sz="4400" b="1" kern="0" dirty="0">
                <a:solidFill>
                  <a:prstClr val="white">
                    <a:lumMod val="95000"/>
                  </a:prstClr>
                </a:solidFill>
                <a:effectLst>
                  <a:outerShdw blurRad="50800" dist="38100" dir="2700000" algn="tl" rotWithShape="0">
                    <a:srgbClr val="000000">
                      <a:alpha val="43000"/>
                    </a:srgbClr>
                  </a:outerShdw>
                </a:effectLst>
                <a:latin typeface="Century Gothic"/>
                <a:ea typeface="ＭＳ Ｐゴシック" charset="0"/>
                <a:cs typeface="Century Gothic"/>
              </a:rPr>
              <a:t>Mesoscale Convective Systems (MCSs)</a:t>
            </a:r>
          </a:p>
        </p:txBody>
      </p:sp>
    </p:spTree>
    <p:extLst>
      <p:ext uri="{BB962C8B-B14F-4D97-AF65-F5344CB8AC3E}">
        <p14:creationId xmlns:p14="http://schemas.microsoft.com/office/powerpoint/2010/main" val="35523957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2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424448135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3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39414250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4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376548223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5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8224700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6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332633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7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426326159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8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398085009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19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423527857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2013_0803_20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16" y="0"/>
            <a:ext cx="7089168" cy="6858000"/>
          </a:xfrm>
          <a:prstGeom prst="rect">
            <a:avLst/>
          </a:prstGeom>
        </p:spPr>
      </p:pic>
    </p:spTree>
    <p:extLst>
      <p:ext uri="{BB962C8B-B14F-4D97-AF65-F5344CB8AC3E}">
        <p14:creationId xmlns:p14="http://schemas.microsoft.com/office/powerpoint/2010/main" val="39838000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1050" y="1100667"/>
            <a:ext cx="3573473" cy="5344583"/>
          </a:xfrm>
          <a:prstGeom prst="rect">
            <a:avLst/>
          </a:prstGeom>
        </p:spPr>
      </p:pic>
      <p:pic>
        <p:nvPicPr>
          <p:cNvPr id="5" name="Picture 4"/>
          <p:cNvPicPr>
            <a:picLocks noChangeAspect="1"/>
          </p:cNvPicPr>
          <p:nvPr/>
        </p:nvPicPr>
        <p:blipFill>
          <a:blip r:embed="rId3"/>
          <a:stretch>
            <a:fillRect/>
          </a:stretch>
        </p:blipFill>
        <p:spPr>
          <a:xfrm>
            <a:off x="4667994" y="1100667"/>
            <a:ext cx="3523505" cy="5343890"/>
          </a:xfrm>
          <a:prstGeom prst="rect">
            <a:avLst/>
          </a:prstGeom>
        </p:spPr>
      </p:pic>
      <p:sp>
        <p:nvSpPr>
          <p:cNvPr id="6" name="Rectangle 5"/>
          <p:cNvSpPr/>
          <p:nvPr/>
        </p:nvSpPr>
        <p:spPr>
          <a:xfrm>
            <a:off x="0" y="1"/>
            <a:ext cx="9144000" cy="73369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Leh Flood, WRF + GSFC LIS model</a:t>
            </a:r>
            <a:endParaRPr lang="en-US" sz="2400" dirty="0"/>
          </a:p>
        </p:txBody>
      </p:sp>
      <p:sp>
        <p:nvSpPr>
          <p:cNvPr id="2" name="TextBox 1"/>
          <p:cNvSpPr txBox="1"/>
          <p:nvPr/>
        </p:nvSpPr>
        <p:spPr>
          <a:xfrm>
            <a:off x="5218240" y="1380574"/>
            <a:ext cx="1408258" cy="369332"/>
          </a:xfrm>
          <a:prstGeom prst="rect">
            <a:avLst/>
          </a:prstGeom>
          <a:noFill/>
        </p:spPr>
        <p:txBody>
          <a:bodyPr wrap="none" rtlCol="0">
            <a:spAutoFit/>
          </a:bodyPr>
          <a:lstStyle/>
          <a:p>
            <a:r>
              <a:rPr lang="en-US" dirty="0" smtClean="0"/>
              <a:t>Soil moisture</a:t>
            </a:r>
            <a:endParaRPr lang="en-US" dirty="0"/>
          </a:p>
        </p:txBody>
      </p:sp>
      <p:sp>
        <p:nvSpPr>
          <p:cNvPr id="7" name="TextBox 6"/>
          <p:cNvSpPr txBox="1"/>
          <p:nvPr/>
        </p:nvSpPr>
        <p:spPr>
          <a:xfrm>
            <a:off x="5218240" y="3120634"/>
            <a:ext cx="594822" cy="369332"/>
          </a:xfrm>
          <a:prstGeom prst="rect">
            <a:avLst/>
          </a:prstGeom>
          <a:noFill/>
        </p:spPr>
        <p:txBody>
          <a:bodyPr wrap="none" rtlCol="0">
            <a:spAutoFit/>
          </a:bodyPr>
          <a:lstStyle/>
          <a:p>
            <a:r>
              <a:rPr lang="en-US" dirty="0" smtClean="0"/>
              <a:t>Rain</a:t>
            </a:r>
            <a:endParaRPr lang="en-US" dirty="0"/>
          </a:p>
        </p:txBody>
      </p:sp>
      <p:sp>
        <p:nvSpPr>
          <p:cNvPr id="8" name="TextBox 7"/>
          <p:cNvSpPr txBox="1"/>
          <p:nvPr/>
        </p:nvSpPr>
        <p:spPr>
          <a:xfrm>
            <a:off x="5218240" y="4750248"/>
            <a:ext cx="813043" cy="369332"/>
          </a:xfrm>
          <a:prstGeom prst="rect">
            <a:avLst/>
          </a:prstGeom>
          <a:noFill/>
        </p:spPr>
        <p:txBody>
          <a:bodyPr wrap="none" rtlCol="0">
            <a:spAutoFit/>
          </a:bodyPr>
          <a:lstStyle/>
          <a:p>
            <a:r>
              <a:rPr lang="en-US" dirty="0" smtClean="0"/>
              <a:t>Runoff</a:t>
            </a:r>
            <a:endParaRPr lang="en-US" dirty="0"/>
          </a:p>
        </p:txBody>
      </p:sp>
    </p:spTree>
    <p:extLst>
      <p:ext uri="{BB962C8B-B14F-4D97-AF65-F5344CB8AC3E}">
        <p14:creationId xmlns:p14="http://schemas.microsoft.com/office/powerpoint/2010/main" val="23998809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latin typeface="Calibri" charset="0"/>
              <a:ea typeface="ＭＳ Ｐゴシック" charset="0"/>
              <a:cs typeface="ＭＳ Ｐゴシック" charset="0"/>
            </a:endParaRPr>
          </a:p>
        </p:txBody>
      </p:sp>
      <p:pic>
        <p:nvPicPr>
          <p:cNvPr id="27650" name="Picture 9" descr="200405131458-croppednort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0"/>
            <a:ext cx="3349625" cy="2332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11" descr="200405131458-croppedfarnort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2125663" cy="2057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2" descr="200405131458"/>
          <p:cNvPicPr>
            <a:picLocks noChangeAspect="1" noChangeArrowheads="1"/>
          </p:cNvPicPr>
          <p:nvPr/>
        </p:nvPicPr>
        <p:blipFill>
          <a:blip r:embed="rId5">
            <a:extLst>
              <a:ext uri="{28A0092B-C50C-407E-A947-70E740481C1C}">
                <a14:useLocalDpi xmlns:a14="http://schemas.microsoft.com/office/drawing/2010/main" val="0"/>
              </a:ext>
            </a:extLst>
          </a:blip>
          <a:srcRect l="3668" r="3668" b="1221"/>
          <a:stretch>
            <a:fillRect/>
          </a:stretch>
        </p:blipFill>
        <p:spPr bwMode="auto">
          <a:xfrm>
            <a:off x="0" y="304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191" name="Picture 7" descr="200405131458-croppedsou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14800"/>
            <a:ext cx="4572000" cy="2422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4" name="Rectangle 3"/>
          <p:cNvSpPr>
            <a:spLocks noChangeArrowheads="1"/>
          </p:cNvSpPr>
          <p:nvPr/>
        </p:nvSpPr>
        <p:spPr bwMode="auto">
          <a:xfrm>
            <a:off x="0" y="6523038"/>
            <a:ext cx="9144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400" smtClean="0">
                <a:solidFill>
                  <a:srgbClr val="999999"/>
                </a:solidFill>
                <a:latin typeface="Calibri" charset="0"/>
                <a:ea typeface="ＭＳ Ｐゴシック" charset="0"/>
                <a:cs typeface="ＭＳ Ｐゴシック" charset="0"/>
              </a:rPr>
              <a:t>1458GMT 13 May 2004</a:t>
            </a:r>
          </a:p>
        </p:txBody>
      </p:sp>
      <p:grpSp>
        <p:nvGrpSpPr>
          <p:cNvPr id="2" name="Group 14"/>
          <p:cNvGrpSpPr>
            <a:grpSpLocks/>
          </p:cNvGrpSpPr>
          <p:nvPr/>
        </p:nvGrpSpPr>
        <p:grpSpPr bwMode="auto">
          <a:xfrm>
            <a:off x="0" y="4738234"/>
            <a:ext cx="4278313" cy="1200328"/>
            <a:chOff x="-615" y="4738223"/>
            <a:chExt cx="4278928" cy="1200343"/>
          </a:xfrm>
        </p:grpSpPr>
        <p:sp>
          <p:nvSpPr>
            <p:cNvPr id="27661" name="Line 12"/>
            <p:cNvSpPr>
              <a:spLocks noChangeShapeType="1"/>
            </p:cNvSpPr>
            <p:nvPr/>
          </p:nvSpPr>
          <p:spPr bwMode="auto">
            <a:xfrm>
              <a:off x="2120998" y="5279696"/>
              <a:ext cx="2157315" cy="58770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sp>
          <p:nvSpPr>
            <p:cNvPr id="27662" name="Rectangle 13"/>
            <p:cNvSpPr>
              <a:spLocks noChangeArrowheads="1"/>
            </p:cNvSpPr>
            <p:nvPr/>
          </p:nvSpPr>
          <p:spPr bwMode="auto">
            <a:xfrm>
              <a:off x="-615" y="4738223"/>
              <a:ext cx="2396851" cy="120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2400" dirty="0" smtClean="0">
                  <a:solidFill>
                    <a:srgbClr val="000000"/>
                  </a:solidFill>
                  <a:latin typeface="Calibri" charset="0"/>
                  <a:ea typeface="ＭＳ Ｐゴシック" charset="0"/>
                  <a:cs typeface="ＭＳ Ｐゴシック" charset="0"/>
                </a:rPr>
                <a:t>Wide zone of “convective”</a:t>
              </a:r>
              <a:br>
                <a:rPr lang="en-US" sz="2400" dirty="0" smtClean="0">
                  <a:solidFill>
                    <a:srgbClr val="000000"/>
                  </a:solidFill>
                  <a:latin typeface="Calibri" charset="0"/>
                  <a:ea typeface="ＭＳ Ｐゴシック" charset="0"/>
                  <a:cs typeface="ＭＳ Ｐゴシック" charset="0"/>
                </a:rPr>
              </a:br>
              <a:r>
                <a:rPr lang="en-US" sz="2400" dirty="0" smtClean="0">
                  <a:solidFill>
                    <a:srgbClr val="000000"/>
                  </a:solidFill>
                  <a:latin typeface="Calibri" charset="0"/>
                  <a:ea typeface="ＭＳ Ｐゴシック" charset="0"/>
                  <a:cs typeface="ＭＳ Ｐゴシック" charset="0"/>
                </a:rPr>
                <a:t>precipitation</a:t>
              </a:r>
            </a:p>
          </p:txBody>
        </p:sp>
      </p:grpSp>
      <p:grpSp>
        <p:nvGrpSpPr>
          <p:cNvPr id="3" name="Group 15"/>
          <p:cNvGrpSpPr>
            <a:grpSpLocks/>
          </p:cNvGrpSpPr>
          <p:nvPr/>
        </p:nvGrpSpPr>
        <p:grpSpPr bwMode="auto">
          <a:xfrm>
            <a:off x="5040315" y="2871564"/>
            <a:ext cx="3717319" cy="1776635"/>
            <a:chOff x="5040310" y="2871660"/>
            <a:chExt cx="3717394" cy="1776540"/>
          </a:xfrm>
        </p:grpSpPr>
        <p:sp>
          <p:nvSpPr>
            <p:cNvPr id="27659" name="Line 14"/>
            <p:cNvSpPr>
              <a:spLocks noChangeShapeType="1"/>
            </p:cNvSpPr>
            <p:nvPr/>
          </p:nvSpPr>
          <p:spPr bwMode="auto">
            <a:xfrm flipH="1">
              <a:off x="5040310" y="3581400"/>
              <a:ext cx="1819184"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sp>
          <p:nvSpPr>
            <p:cNvPr id="27660" name="Rectangle 15"/>
            <p:cNvSpPr>
              <a:spLocks noChangeArrowheads="1"/>
            </p:cNvSpPr>
            <p:nvPr/>
          </p:nvSpPr>
          <p:spPr bwMode="auto">
            <a:xfrm>
              <a:off x="6721005" y="2871660"/>
              <a:ext cx="2036699" cy="12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2400" dirty="0" smtClean="0">
                  <a:solidFill>
                    <a:srgbClr val="000000"/>
                  </a:solidFill>
                  <a:latin typeface="Calibri" charset="0"/>
                  <a:ea typeface="ＭＳ Ｐゴシック" charset="0"/>
                  <a:cs typeface="ＭＳ Ｐゴシック" charset="0"/>
                </a:rPr>
                <a:t>Broad region of “stratiform”</a:t>
              </a:r>
              <a:br>
                <a:rPr lang="en-US" sz="2400" dirty="0" smtClean="0">
                  <a:solidFill>
                    <a:srgbClr val="000000"/>
                  </a:solidFill>
                  <a:latin typeface="Calibri" charset="0"/>
                  <a:ea typeface="ＭＳ Ｐゴシック" charset="0"/>
                  <a:cs typeface="ＭＳ Ｐゴシック" charset="0"/>
                </a:rPr>
              </a:br>
              <a:r>
                <a:rPr lang="en-US" sz="2400" dirty="0" smtClean="0">
                  <a:solidFill>
                    <a:srgbClr val="000000"/>
                  </a:solidFill>
                  <a:latin typeface="Calibri" charset="0"/>
                  <a:ea typeface="ＭＳ Ｐゴシック" charset="0"/>
                  <a:cs typeface="ＭＳ Ｐゴシック" charset="0"/>
                </a:rPr>
                <a:t>precipitation</a:t>
              </a:r>
            </a:p>
          </p:txBody>
        </p:sp>
      </p:grpSp>
      <p:sp>
        <p:nvSpPr>
          <p:cNvPr id="27657" name="Rectangle 18"/>
          <p:cNvSpPr>
            <a:spLocks noChangeArrowheads="1"/>
          </p:cNvSpPr>
          <p:nvPr/>
        </p:nvSpPr>
        <p:spPr bwMode="auto">
          <a:xfrm>
            <a:off x="6953250" y="6477000"/>
            <a:ext cx="2190750"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latin typeface="Calibri" charset="0"/>
              <a:ea typeface="ＭＳ Ｐゴシック" charset="0"/>
              <a:cs typeface="ＭＳ Ｐゴシック" charset="0"/>
            </a:endParaRPr>
          </a:p>
        </p:txBody>
      </p:sp>
      <p:sp>
        <p:nvSpPr>
          <p:cNvPr id="27658" name="Rectangle 19"/>
          <p:cNvSpPr>
            <a:spLocks noChangeArrowheads="1"/>
          </p:cNvSpPr>
          <p:nvPr/>
        </p:nvSpPr>
        <p:spPr bwMode="auto">
          <a:xfrm>
            <a:off x="459513" y="401100"/>
            <a:ext cx="495220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3200" b="1" dirty="0" smtClean="0">
                <a:solidFill>
                  <a:srgbClr val="000000"/>
                </a:solidFill>
                <a:latin typeface="Century Gothic" charset="0"/>
                <a:ea typeface="ＭＳ Ｐゴシック" charset="0"/>
                <a:cs typeface="Century Gothic" charset="0"/>
              </a:rPr>
              <a:t>… and large rain areas</a:t>
            </a:r>
          </a:p>
        </p:txBody>
      </p:sp>
    </p:spTree>
    <p:extLst>
      <p:ext uri="{BB962C8B-B14F-4D97-AF65-F5344CB8AC3E}">
        <p14:creationId xmlns:p14="http://schemas.microsoft.com/office/powerpoint/2010/main" val="4107836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33191"/>
                                        </p:tgtEl>
                                        <p:attrNameLst>
                                          <p:attrName>style.visibility</p:attrName>
                                        </p:attrNameLst>
                                      </p:cBhvr>
                                      <p:to>
                                        <p:strVal val="visible"/>
                                      </p:to>
                                    </p:set>
                                    <p:anim calcmode="lin" valueType="num">
                                      <p:cBhvr>
                                        <p:cTn id="7" dur="500" fill="hold"/>
                                        <p:tgtEl>
                                          <p:spTgt spid="733191"/>
                                        </p:tgtEl>
                                        <p:attrNameLst>
                                          <p:attrName>ppt_w</p:attrName>
                                        </p:attrNameLst>
                                      </p:cBhvr>
                                      <p:tavLst>
                                        <p:tav tm="0">
                                          <p:val>
                                            <p:fltVal val="0"/>
                                          </p:val>
                                        </p:tav>
                                        <p:tav tm="100000">
                                          <p:val>
                                            <p:strVal val="#ppt_w"/>
                                          </p:val>
                                        </p:tav>
                                      </p:tavLst>
                                    </p:anim>
                                    <p:anim calcmode="lin" valueType="num">
                                      <p:cBhvr>
                                        <p:cTn id="8" dur="500" fill="hold"/>
                                        <p:tgtEl>
                                          <p:spTgt spid="73319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235" y="571500"/>
            <a:ext cx="7399530" cy="5715000"/>
          </a:xfrm>
          <a:prstGeom prst="rect">
            <a:avLst/>
          </a:prstGeom>
        </p:spPr>
      </p:pic>
    </p:spTree>
    <p:extLst>
      <p:ext uri="{BB962C8B-B14F-4D97-AF65-F5344CB8AC3E}">
        <p14:creationId xmlns:p14="http://schemas.microsoft.com/office/powerpoint/2010/main" val="401762985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4970" y="571500"/>
            <a:ext cx="7394061" cy="5715000"/>
          </a:xfrm>
          <a:prstGeom prst="rect">
            <a:avLst/>
          </a:prstGeom>
        </p:spPr>
      </p:pic>
    </p:spTree>
    <p:extLst>
      <p:ext uri="{BB962C8B-B14F-4D97-AF65-F5344CB8AC3E}">
        <p14:creationId xmlns:p14="http://schemas.microsoft.com/office/powerpoint/2010/main" val="37206590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2809" y="739024"/>
            <a:ext cx="8480191" cy="6113435"/>
            <a:chOff x="282809" y="561808"/>
            <a:chExt cx="8480191" cy="6113435"/>
          </a:xfrm>
        </p:grpSpPr>
        <p:pic>
          <p:nvPicPr>
            <p:cNvPr id="3" name="Picture 2"/>
            <p:cNvPicPr>
              <a:picLocks noChangeAspect="1"/>
            </p:cNvPicPr>
            <p:nvPr/>
          </p:nvPicPr>
          <p:blipFill rotWithShape="1">
            <a:blip r:embed="rId2"/>
            <a:srcRect r="2301" b="2903"/>
            <a:stretch/>
          </p:blipFill>
          <p:spPr>
            <a:xfrm>
              <a:off x="381000" y="561808"/>
              <a:ext cx="8382000" cy="6113435"/>
            </a:xfrm>
            <a:prstGeom prst="rect">
              <a:avLst/>
            </a:prstGeom>
          </p:spPr>
        </p:pic>
        <p:sp>
          <p:nvSpPr>
            <p:cNvPr id="2" name="TextBox 1"/>
            <p:cNvSpPr txBox="1"/>
            <p:nvPr/>
          </p:nvSpPr>
          <p:spPr>
            <a:xfrm rot="16200000">
              <a:off x="109325" y="1512806"/>
              <a:ext cx="808635" cy="461665"/>
            </a:xfrm>
            <a:prstGeom prst="rect">
              <a:avLst/>
            </a:prstGeom>
            <a:noFill/>
          </p:spPr>
          <p:txBody>
            <a:bodyPr wrap="none" rtlCol="0">
              <a:spAutoFit/>
            </a:bodyPr>
            <a:lstStyle/>
            <a:p>
              <a:r>
                <a:rPr lang="en-US" sz="2400" b="1" dirty="0" smtClean="0">
                  <a:solidFill>
                    <a:srgbClr val="000000"/>
                  </a:solidFill>
                </a:rPr>
                <a:t>2010</a:t>
              </a:r>
            </a:p>
          </p:txBody>
        </p:sp>
        <p:sp>
          <p:nvSpPr>
            <p:cNvPr id="6" name="TextBox 5"/>
            <p:cNvSpPr txBox="1"/>
            <p:nvPr/>
          </p:nvSpPr>
          <p:spPr>
            <a:xfrm rot="16200000">
              <a:off x="109324" y="3422626"/>
              <a:ext cx="808635" cy="461665"/>
            </a:xfrm>
            <a:prstGeom prst="rect">
              <a:avLst/>
            </a:prstGeom>
            <a:noFill/>
          </p:spPr>
          <p:txBody>
            <a:bodyPr wrap="none" rtlCol="0">
              <a:spAutoFit/>
            </a:bodyPr>
            <a:lstStyle/>
            <a:p>
              <a:r>
                <a:rPr lang="en-US" sz="2400" b="1" dirty="0" smtClean="0">
                  <a:solidFill>
                    <a:srgbClr val="000000"/>
                  </a:solidFill>
                </a:rPr>
                <a:t>2011</a:t>
              </a:r>
            </a:p>
          </p:txBody>
        </p:sp>
        <p:sp>
          <p:nvSpPr>
            <p:cNvPr id="7" name="TextBox 6"/>
            <p:cNvSpPr txBox="1"/>
            <p:nvPr/>
          </p:nvSpPr>
          <p:spPr>
            <a:xfrm rot="16200000">
              <a:off x="109324" y="5317677"/>
              <a:ext cx="808635" cy="461665"/>
            </a:xfrm>
            <a:prstGeom prst="rect">
              <a:avLst/>
            </a:prstGeom>
            <a:noFill/>
          </p:spPr>
          <p:txBody>
            <a:bodyPr wrap="none" rtlCol="0">
              <a:spAutoFit/>
            </a:bodyPr>
            <a:lstStyle/>
            <a:p>
              <a:r>
                <a:rPr lang="en-US" sz="2400" b="1" dirty="0" smtClean="0">
                  <a:solidFill>
                    <a:srgbClr val="000000"/>
                  </a:solidFill>
                </a:rPr>
                <a:t>2012</a:t>
              </a:r>
            </a:p>
          </p:txBody>
        </p:sp>
      </p:grpSp>
      <p:sp>
        <p:nvSpPr>
          <p:cNvPr id="9" name="TextBox 8"/>
          <p:cNvSpPr txBox="1"/>
          <p:nvPr/>
        </p:nvSpPr>
        <p:spPr>
          <a:xfrm>
            <a:off x="0" y="73840"/>
            <a:ext cx="9143999" cy="523220"/>
          </a:xfrm>
          <a:prstGeom prst="rect">
            <a:avLst/>
          </a:prstGeom>
          <a:noFill/>
        </p:spPr>
        <p:txBody>
          <a:bodyPr wrap="square" rtlCol="0">
            <a:spAutoFit/>
          </a:bodyPr>
          <a:lstStyle/>
          <a:p>
            <a:pPr algn="ctr"/>
            <a:r>
              <a:rPr lang="en-US" sz="2800" dirty="0" smtClean="0"/>
              <a:t>Synoptic conditions during 2010, 2011, 2012 flood periods</a:t>
            </a:r>
          </a:p>
        </p:txBody>
      </p:sp>
      <p:grpSp>
        <p:nvGrpSpPr>
          <p:cNvPr id="13" name="Group 12"/>
          <p:cNvGrpSpPr/>
          <p:nvPr/>
        </p:nvGrpSpPr>
        <p:grpSpPr>
          <a:xfrm>
            <a:off x="2717370" y="1432232"/>
            <a:ext cx="4718328" cy="3142452"/>
            <a:chOff x="2717370" y="1432232"/>
            <a:chExt cx="4718328" cy="3142452"/>
          </a:xfrm>
        </p:grpSpPr>
        <p:grpSp>
          <p:nvGrpSpPr>
            <p:cNvPr id="5" name="Group 4"/>
            <p:cNvGrpSpPr/>
            <p:nvPr/>
          </p:nvGrpSpPr>
          <p:grpSpPr>
            <a:xfrm>
              <a:off x="2717370" y="1432232"/>
              <a:ext cx="4718328" cy="3142452"/>
              <a:chOff x="2717370" y="1432232"/>
              <a:chExt cx="4718328" cy="3142452"/>
            </a:xfrm>
          </p:grpSpPr>
          <p:pic>
            <p:nvPicPr>
              <p:cNvPr id="4" name="Picture 3"/>
              <p:cNvPicPr>
                <a:picLocks noChangeAspect="1"/>
              </p:cNvPicPr>
              <p:nvPr/>
            </p:nvPicPr>
            <p:blipFill>
              <a:blip r:embed="rId3"/>
              <a:stretch>
                <a:fillRect/>
              </a:stretch>
            </p:blipFill>
            <p:spPr>
              <a:xfrm>
                <a:off x="2717370" y="2533163"/>
                <a:ext cx="4718328" cy="2041521"/>
              </a:xfrm>
              <a:prstGeom prst="rect">
                <a:avLst/>
              </a:prstGeom>
            </p:spPr>
          </p:pic>
          <p:sp>
            <p:nvSpPr>
              <p:cNvPr id="10" name="Oval 9"/>
              <p:cNvSpPr/>
              <p:nvPr/>
            </p:nvSpPr>
            <p:spPr>
              <a:xfrm>
                <a:off x="4373655" y="3049365"/>
                <a:ext cx="231188" cy="26010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305922" y="1432232"/>
                <a:ext cx="231188" cy="26010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Oval 11"/>
            <p:cNvSpPr/>
            <p:nvPr/>
          </p:nvSpPr>
          <p:spPr>
            <a:xfrm>
              <a:off x="5855321" y="3049365"/>
              <a:ext cx="231188" cy="26010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1775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82396"/>
            <a:ext cx="9144000" cy="3293209"/>
          </a:xfrm>
          <a:prstGeom prst="rect">
            <a:avLst/>
          </a:prstGeom>
          <a:noFill/>
        </p:spPr>
        <p:txBody>
          <a:bodyPr wrap="square" rtlCol="0">
            <a:spAutoFit/>
          </a:bodyPr>
          <a:lstStyle/>
          <a:p>
            <a:pPr marL="912813" lvl="2">
              <a:spcAft>
                <a:spcPts val="1200"/>
              </a:spcAft>
            </a:pPr>
            <a:r>
              <a:rPr lang="en-US" sz="2800" dirty="0" smtClean="0"/>
              <a:t>Meteorological ingredients of floods: </a:t>
            </a:r>
            <a:br>
              <a:rPr lang="en-US" sz="2800" dirty="0" smtClean="0"/>
            </a:br>
            <a:r>
              <a:rPr lang="en-US" sz="2800" dirty="0" smtClean="0">
                <a:solidFill>
                  <a:prstClr val="white"/>
                </a:solidFill>
              </a:rPr>
              <a:t>(</a:t>
            </a:r>
            <a:r>
              <a:rPr lang="en-US" sz="2800" dirty="0">
                <a:solidFill>
                  <a:prstClr val="white"/>
                </a:solidFill>
              </a:rPr>
              <a:t>Adapted from </a:t>
            </a:r>
            <a:r>
              <a:rPr lang="en-US" sz="2800" dirty="0" err="1">
                <a:solidFill>
                  <a:prstClr val="white"/>
                </a:solidFill>
              </a:rPr>
              <a:t>Doswell</a:t>
            </a:r>
            <a:r>
              <a:rPr lang="en-US" sz="2800" dirty="0">
                <a:solidFill>
                  <a:prstClr val="white"/>
                </a:solidFill>
              </a:rPr>
              <a:t>, Brooks, and Maddox, </a:t>
            </a:r>
            <a:r>
              <a:rPr lang="en-US" sz="2800" dirty="0" smtClean="0">
                <a:solidFill>
                  <a:prstClr val="white"/>
                </a:solidFill>
              </a:rPr>
              <a:t>1996)</a:t>
            </a:r>
            <a:endParaRPr lang="en-US" sz="3600" dirty="0" smtClean="0"/>
          </a:p>
          <a:p>
            <a:pPr marL="1836738" lvl="1" indent="-401638">
              <a:spcAft>
                <a:spcPts val="1200"/>
              </a:spcAft>
              <a:buFont typeface="Arial"/>
              <a:buChar char="•"/>
            </a:pPr>
            <a:r>
              <a:rPr lang="en-US" sz="2800" dirty="0" smtClean="0"/>
              <a:t>Large upward transport of air</a:t>
            </a:r>
          </a:p>
          <a:p>
            <a:pPr marL="1836738" lvl="1" indent="-401638">
              <a:spcAft>
                <a:spcPts val="1200"/>
              </a:spcAft>
              <a:buFont typeface="Arial"/>
              <a:buChar char="•"/>
            </a:pPr>
            <a:r>
              <a:rPr lang="en-US" sz="2800" dirty="0" smtClean="0"/>
              <a:t>Substantial water vapor content</a:t>
            </a:r>
          </a:p>
          <a:p>
            <a:pPr marL="1836738" lvl="1" indent="-401638">
              <a:spcAft>
                <a:spcPts val="1200"/>
              </a:spcAft>
              <a:buFont typeface="Arial"/>
              <a:buChar char="•"/>
            </a:pPr>
            <a:r>
              <a:rPr lang="en-US" sz="2800" dirty="0" smtClean="0"/>
              <a:t>High precipitation efficiency of the cloud system</a:t>
            </a:r>
          </a:p>
          <a:p>
            <a:pPr marL="1836738" lvl="1" indent="-401638">
              <a:spcAft>
                <a:spcPts val="1200"/>
              </a:spcAft>
              <a:buFont typeface="Arial"/>
              <a:buChar char="•"/>
            </a:pPr>
            <a:r>
              <a:rPr lang="en-US" sz="2800" dirty="0" smtClean="0"/>
              <a:t>Large and long-lasting cloud system</a:t>
            </a:r>
          </a:p>
        </p:txBody>
      </p:sp>
    </p:spTree>
    <p:extLst>
      <p:ext uri="{BB962C8B-B14F-4D97-AF65-F5344CB8AC3E}">
        <p14:creationId xmlns:p14="http://schemas.microsoft.com/office/powerpoint/2010/main" val="221741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78190" y="4850190"/>
            <a:ext cx="1505866" cy="646331"/>
          </a:xfrm>
          <a:prstGeom prst="rect">
            <a:avLst/>
          </a:prstGeom>
          <a:noFill/>
        </p:spPr>
        <p:txBody>
          <a:bodyPr wrap="none" rtlCol="0">
            <a:spAutoFit/>
          </a:bodyPr>
          <a:lstStyle/>
          <a:p>
            <a:r>
              <a:rPr lang="en-US" b="1" dirty="0" smtClean="0">
                <a:solidFill>
                  <a:srgbClr val="79A3CE"/>
                </a:solidFill>
              </a:rPr>
              <a:t>MIDLEVEL JET</a:t>
            </a:r>
          </a:p>
          <a:p>
            <a:endParaRPr lang="en-US" b="1" dirty="0" smtClean="0">
              <a:solidFill>
                <a:srgbClr val="79A3CE"/>
              </a:solidFill>
            </a:endParaRPr>
          </a:p>
        </p:txBody>
      </p:sp>
      <p:sp>
        <p:nvSpPr>
          <p:cNvPr id="20" name="Rectangle 19"/>
          <p:cNvSpPr/>
          <p:nvPr/>
        </p:nvSpPr>
        <p:spPr>
          <a:xfrm>
            <a:off x="0" y="2027087"/>
            <a:ext cx="9144000" cy="35936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pic>
        <p:nvPicPr>
          <p:cNvPr id="604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93" r="5548"/>
          <a:stretch/>
        </p:blipFill>
        <p:spPr bwMode="auto">
          <a:xfrm>
            <a:off x="991810" y="2246163"/>
            <a:ext cx="7970761"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pic>
      <p:sp>
        <p:nvSpPr>
          <p:cNvPr id="3" name="Title 1"/>
          <p:cNvSpPr txBox="1">
            <a:spLocks/>
          </p:cNvSpPr>
          <p:nvPr/>
        </p:nvSpPr>
        <p:spPr>
          <a:xfrm>
            <a:off x="0" y="644435"/>
            <a:ext cx="9144000" cy="984250"/>
          </a:xfrm>
          <a:prstGeom prst="rect">
            <a:avLst/>
          </a:prstGeom>
        </p:spPr>
        <p:txBody>
          <a:bodyPr/>
          <a:lstStyle/>
          <a:p>
            <a:pPr algn="ctr" defTabSz="914400">
              <a:spcAft>
                <a:spcPts val="1200"/>
              </a:spcAft>
              <a:defRPr/>
            </a:pPr>
            <a:r>
              <a:rPr lang="en-US" sz="3600" b="1" kern="0" dirty="0" smtClean="0">
                <a:solidFill>
                  <a:prstClr val="white">
                    <a:lumMod val="95000"/>
                  </a:prstClr>
                </a:solidFill>
                <a:effectLst>
                  <a:outerShdw blurRad="50800" dist="38100" dir="2700000" algn="tl" rotWithShape="0">
                    <a:prstClr val="black">
                      <a:alpha val="40000"/>
                    </a:prstClr>
                  </a:outerShdw>
                </a:effectLst>
                <a:latin typeface="Century Gothic"/>
                <a:ea typeface="ＭＳ Ｐゴシック" charset="0"/>
                <a:cs typeface="Century Gothic"/>
              </a:rPr>
              <a:t>“Mesoscale Convective System"</a:t>
            </a:r>
          </a:p>
        </p:txBody>
      </p:sp>
      <p:sp>
        <p:nvSpPr>
          <p:cNvPr id="12" name="Rectangle 11"/>
          <p:cNvSpPr/>
          <p:nvPr/>
        </p:nvSpPr>
        <p:spPr>
          <a:xfrm>
            <a:off x="4366381" y="4684563"/>
            <a:ext cx="3291719"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497013" y="4232125"/>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Rectangle 22"/>
          <p:cNvSpPr/>
          <p:nvPr/>
        </p:nvSpPr>
        <p:spPr>
          <a:xfrm>
            <a:off x="7932738" y="4209900"/>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0423" name="TextBox 8"/>
          <p:cNvSpPr txBox="1">
            <a:spLocks noChangeArrowheads="1"/>
          </p:cNvSpPr>
          <p:nvPr/>
        </p:nvSpPr>
        <p:spPr bwMode="auto">
          <a:xfrm>
            <a:off x="7229475" y="5008413"/>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dirty="0" smtClean="0">
                <a:solidFill>
                  <a:srgbClr val="FFFFFF"/>
                </a:solidFill>
              </a:rPr>
              <a:t>Houze et al. 1989</a:t>
            </a:r>
          </a:p>
        </p:txBody>
      </p:sp>
      <p:grpSp>
        <p:nvGrpSpPr>
          <p:cNvPr id="2" name="Group 1"/>
          <p:cNvGrpSpPr>
            <a:grpSpLocks/>
          </p:cNvGrpSpPr>
          <p:nvPr/>
        </p:nvGrpSpPr>
        <p:grpSpPr bwMode="auto">
          <a:xfrm>
            <a:off x="4413250" y="2841475"/>
            <a:ext cx="1846263" cy="1803400"/>
            <a:chOff x="3914265" y="3315914"/>
            <a:chExt cx="1847442" cy="1803400"/>
          </a:xfrm>
        </p:grpSpPr>
        <p:sp>
          <p:nvSpPr>
            <p:cNvPr id="24" name="Rectangle 23"/>
            <p:cNvSpPr/>
            <p:nvPr/>
          </p:nvSpPr>
          <p:spPr bwMode="auto">
            <a:xfrm>
              <a:off x="3914265" y="3733427"/>
              <a:ext cx="1847442" cy="1066800"/>
            </a:xfrm>
            <a:prstGeom prst="rect">
              <a:avLst/>
            </a:prstGeom>
            <a:solidFill>
              <a:schemeClr val="accent3">
                <a:lumMod val="75000"/>
                <a:alpha val="33000"/>
              </a:schemeClr>
            </a:solidFill>
            <a:ln w="57150" cap="flat" cmpd="sng" algn="ctr">
              <a:solidFill>
                <a:schemeClr val="accent3">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9" name="TextBox 9"/>
            <p:cNvSpPr txBox="1">
              <a:spLocks noChangeArrowheads="1"/>
            </p:cNvSpPr>
            <p:nvPr/>
          </p:nvSpPr>
          <p:spPr bwMode="auto">
            <a:xfrm rot="18191495">
              <a:off x="3898899" y="4048337"/>
              <a:ext cx="1803400" cy="338554"/>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smtClean="0">
                  <a:solidFill>
                    <a:schemeClr val="accent3">
                      <a:lumMod val="60000"/>
                      <a:lumOff val="40000"/>
                    </a:schemeClr>
                  </a:solidFill>
                  <a:effectLst>
                    <a:glow rad="101600">
                      <a:prstClr val="black">
                        <a:alpha val="75000"/>
                      </a:prstClr>
                    </a:glow>
                  </a:effectLst>
                  <a:latin typeface="Century Gothic" charset="0"/>
                  <a:cs typeface="Century Gothic" charset="0"/>
                </a:rPr>
                <a:t>Stratiform</a:t>
              </a:r>
              <a:endParaRPr lang="en-US" sz="1600" b="1" dirty="0">
                <a:solidFill>
                  <a:schemeClr val="accent3">
                    <a:lumMod val="60000"/>
                    <a:lumOff val="40000"/>
                  </a:schemeClr>
                </a:solidFill>
                <a:effectLst>
                  <a:glow rad="101600">
                    <a:prstClr val="black">
                      <a:alpha val="75000"/>
                    </a:prstClr>
                  </a:glow>
                </a:effectLst>
                <a:latin typeface="Century Gothic" charset="0"/>
                <a:cs typeface="Century Gothic" charset="0"/>
              </a:endParaRPr>
            </a:p>
          </p:txBody>
        </p:sp>
      </p:grpSp>
      <p:grpSp>
        <p:nvGrpSpPr>
          <p:cNvPr id="5" name="Group 4"/>
          <p:cNvGrpSpPr>
            <a:grpSpLocks/>
          </p:cNvGrpSpPr>
          <p:nvPr/>
        </p:nvGrpSpPr>
        <p:grpSpPr bwMode="auto">
          <a:xfrm>
            <a:off x="6302375" y="2843063"/>
            <a:ext cx="750888" cy="1901825"/>
            <a:chOff x="5816861" y="2899373"/>
            <a:chExt cx="750246" cy="2263785"/>
          </a:xfrm>
        </p:grpSpPr>
        <p:sp>
          <p:nvSpPr>
            <p:cNvPr id="27" name="Rectangle 26"/>
            <p:cNvSpPr/>
            <p:nvPr/>
          </p:nvSpPr>
          <p:spPr bwMode="auto">
            <a:xfrm>
              <a:off x="5816861" y="3394458"/>
              <a:ext cx="750246" cy="1284953"/>
            </a:xfrm>
            <a:prstGeom prst="rect">
              <a:avLst/>
            </a:prstGeom>
            <a:solidFill>
              <a:srgbClr val="FF0000">
                <a:alpha val="33000"/>
              </a:srgbClr>
            </a:solid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6" name="TextBox 9"/>
            <p:cNvSpPr txBox="1">
              <a:spLocks noChangeArrowheads="1"/>
            </p:cNvSpPr>
            <p:nvPr/>
          </p:nvSpPr>
          <p:spPr bwMode="auto">
            <a:xfrm rot="18012064">
              <a:off x="5044860" y="3861989"/>
              <a:ext cx="2263785" cy="338554"/>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smtClean="0">
                  <a:solidFill>
                    <a:srgbClr val="FF0000"/>
                  </a:solidFill>
                  <a:effectLst>
                    <a:glow rad="101600">
                      <a:prstClr val="black">
                        <a:alpha val="75000"/>
                      </a:prstClr>
                    </a:glow>
                  </a:effectLst>
                  <a:latin typeface="Century Gothic" charset="0"/>
                  <a:cs typeface="Century Gothic" charset="0"/>
                </a:rPr>
                <a:t>Convective</a:t>
              </a:r>
              <a:endParaRPr lang="en-US" sz="1600" b="1" dirty="0">
                <a:solidFill>
                  <a:srgbClr val="FF0000"/>
                </a:solidFill>
                <a:effectLst>
                  <a:glow rad="101600">
                    <a:prstClr val="black">
                      <a:alpha val="75000"/>
                    </a:prstClr>
                  </a:glow>
                </a:effectLst>
                <a:latin typeface="Century Gothic" charset="0"/>
                <a:cs typeface="Century Gothic" charset="0"/>
              </a:endParaRPr>
            </a:p>
          </p:txBody>
        </p:sp>
      </p:grpSp>
      <p:sp>
        <p:nvSpPr>
          <p:cNvPr id="37" name="Title 1"/>
          <p:cNvSpPr txBox="1">
            <a:spLocks/>
          </p:cNvSpPr>
          <p:nvPr/>
        </p:nvSpPr>
        <p:spPr>
          <a:xfrm>
            <a:off x="0" y="5378450"/>
            <a:ext cx="9144000" cy="1379538"/>
          </a:xfrm>
          <a:prstGeom prst="rect">
            <a:avLst/>
          </a:prstGeom>
        </p:spPr>
        <p:txBody>
          <a:bodyPr/>
          <a:lstStyle/>
          <a:p>
            <a:pPr algn="ctr" defTabSz="914400">
              <a:spcAft>
                <a:spcPts val="1200"/>
              </a:spcAft>
              <a:defRPr/>
            </a:pPr>
            <a:endParaRPr lang="en-US" sz="3600" b="1" kern="0" dirty="0">
              <a:solidFill>
                <a:srgbClr val="F2F2F2"/>
              </a:solidFill>
              <a:effectLst>
                <a:outerShdw blurRad="50800" dist="38100" dir="2700000" algn="tl" rotWithShape="0">
                  <a:prstClr val="black">
                    <a:alpha val="40000"/>
                  </a:prstClr>
                </a:outerShdw>
              </a:effectLst>
              <a:latin typeface="Century Gothic"/>
              <a:ea typeface="ＭＳ Ｐゴシック" charset="0"/>
              <a:cs typeface="Century Gothic"/>
            </a:endParaRPr>
          </a:p>
        </p:txBody>
      </p:sp>
      <p:grpSp>
        <p:nvGrpSpPr>
          <p:cNvPr id="10" name="Group 9"/>
          <p:cNvGrpSpPr/>
          <p:nvPr/>
        </p:nvGrpSpPr>
        <p:grpSpPr>
          <a:xfrm>
            <a:off x="48380" y="3217334"/>
            <a:ext cx="1894039" cy="556381"/>
            <a:chOff x="48380" y="3217334"/>
            <a:chExt cx="1894039" cy="556381"/>
          </a:xfrm>
        </p:grpSpPr>
        <p:sp>
          <p:nvSpPr>
            <p:cNvPr id="4" name="Right Arrow 3"/>
            <p:cNvSpPr/>
            <p:nvPr/>
          </p:nvSpPr>
          <p:spPr>
            <a:xfrm>
              <a:off x="205619" y="3350378"/>
              <a:ext cx="1136952" cy="241905"/>
            </a:xfrm>
            <a:prstGeom prst="rightArrow">
              <a:avLst/>
            </a:prstGeom>
            <a:solidFill>
              <a:schemeClr val="accent1">
                <a:lumMod val="40000"/>
                <a:lumOff val="60000"/>
              </a:schemeClr>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991810" y="3326190"/>
              <a:ext cx="950609" cy="297374"/>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Arrow 37"/>
            <p:cNvSpPr/>
            <p:nvPr/>
          </p:nvSpPr>
          <p:spPr>
            <a:xfrm>
              <a:off x="109461" y="3217334"/>
              <a:ext cx="1681239" cy="556381"/>
            </a:xfrm>
            <a:prstGeom prst="rightArrow">
              <a:avLst/>
            </a:prstGeom>
            <a:solidFill>
              <a:schemeClr val="accent1">
                <a:lumMod val="40000"/>
                <a:lumOff val="60000"/>
              </a:schemeClr>
            </a:solidFill>
            <a:ln w="571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9"/>
            <p:cNvSpPr txBox="1">
              <a:spLocks noChangeArrowheads="1"/>
            </p:cNvSpPr>
            <p:nvPr/>
          </p:nvSpPr>
          <p:spPr bwMode="auto">
            <a:xfrm>
              <a:off x="48380" y="3314260"/>
              <a:ext cx="1803400" cy="33833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smtClean="0">
                  <a:solidFill>
                    <a:srgbClr val="79A3CE"/>
                  </a:solidFill>
                  <a:effectLst>
                    <a:glow rad="101600">
                      <a:prstClr val="black">
                        <a:alpha val="75000"/>
                      </a:prstClr>
                    </a:glow>
                  </a:effectLst>
                  <a:latin typeface="Century Gothic" charset="0"/>
                  <a:cs typeface="Century Gothic" charset="0"/>
                </a:rPr>
                <a:t>Midlevel Jet</a:t>
              </a:r>
              <a:endParaRPr lang="en-US" sz="1600" b="1" dirty="0">
                <a:solidFill>
                  <a:srgbClr val="79A3CE"/>
                </a:solidFill>
                <a:effectLst>
                  <a:glow rad="101600">
                    <a:prstClr val="black">
                      <a:alpha val="75000"/>
                    </a:prstClr>
                  </a:glow>
                </a:effectLst>
                <a:latin typeface="Century Gothic" charset="0"/>
                <a:cs typeface="Century Gothic" charset="0"/>
              </a:endParaRPr>
            </a:p>
          </p:txBody>
        </p:sp>
      </p:grpSp>
    </p:spTree>
    <p:extLst>
      <p:ext uri="{BB962C8B-B14F-4D97-AF65-F5344CB8AC3E}">
        <p14:creationId xmlns:p14="http://schemas.microsoft.com/office/powerpoint/2010/main" val="1344061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154590" y="0"/>
            <a:ext cx="4834820" cy="6858000"/>
            <a:chOff x="2145251" y="0"/>
            <a:chExt cx="4834820" cy="6858000"/>
          </a:xfrm>
        </p:grpSpPr>
        <p:sp>
          <p:nvSpPr>
            <p:cNvPr id="4" name="Rectangle 3"/>
            <p:cNvSpPr/>
            <p:nvPr/>
          </p:nvSpPr>
          <p:spPr>
            <a:xfrm>
              <a:off x="2145251" y="0"/>
              <a:ext cx="4834820" cy="685800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b="4143"/>
            <a:stretch/>
          </p:blipFill>
          <p:spPr>
            <a:xfrm>
              <a:off x="2184400" y="117392"/>
              <a:ext cx="4774223" cy="6573862"/>
            </a:xfrm>
            <a:prstGeom prst="rect">
              <a:avLst/>
            </a:prstGeom>
          </p:spPr>
        </p:pic>
        <p:sp>
          <p:nvSpPr>
            <p:cNvPr id="3" name="TextBox 2"/>
            <p:cNvSpPr txBox="1"/>
            <p:nvPr/>
          </p:nvSpPr>
          <p:spPr>
            <a:xfrm>
              <a:off x="2835996" y="74704"/>
              <a:ext cx="3681313" cy="369332"/>
            </a:xfrm>
            <a:prstGeom prst="rect">
              <a:avLst/>
            </a:prstGeom>
            <a:solidFill>
              <a:schemeClr val="bg1"/>
            </a:solidFill>
          </p:spPr>
          <p:txBody>
            <a:bodyPr wrap="square" rtlCol="0">
              <a:spAutoFit/>
            </a:bodyPr>
            <a:lstStyle/>
            <a:p>
              <a:r>
                <a:rPr lang="en-US" dirty="0" smtClean="0">
                  <a:solidFill>
                    <a:srgbClr val="000000"/>
                  </a:solidFill>
                </a:rPr>
                <a:t>Wide convective echo frequency</a:t>
              </a:r>
            </a:p>
          </p:txBody>
        </p:sp>
        <p:sp>
          <p:nvSpPr>
            <p:cNvPr id="5" name="TextBox 4"/>
            <p:cNvSpPr txBox="1"/>
            <p:nvPr/>
          </p:nvSpPr>
          <p:spPr>
            <a:xfrm>
              <a:off x="2835996" y="3294408"/>
              <a:ext cx="3669333" cy="369332"/>
            </a:xfrm>
            <a:prstGeom prst="rect">
              <a:avLst/>
            </a:prstGeom>
            <a:solidFill>
              <a:schemeClr val="bg1"/>
            </a:solidFill>
          </p:spPr>
          <p:txBody>
            <a:bodyPr wrap="square" rtlCol="0">
              <a:spAutoFit/>
            </a:bodyPr>
            <a:lstStyle/>
            <a:p>
              <a:r>
                <a:rPr lang="en-US" dirty="0" smtClean="0">
                  <a:solidFill>
                    <a:srgbClr val="000000"/>
                  </a:solidFill>
                </a:rPr>
                <a:t>Broad stratiform echo frequency</a:t>
              </a:r>
            </a:p>
          </p:txBody>
        </p:sp>
      </p:grpSp>
      <p:sp>
        <p:nvSpPr>
          <p:cNvPr id="7" name="TextBox 6"/>
          <p:cNvSpPr txBox="1"/>
          <p:nvPr/>
        </p:nvSpPr>
        <p:spPr>
          <a:xfrm>
            <a:off x="155745" y="2828836"/>
            <a:ext cx="1868933" cy="1200328"/>
          </a:xfrm>
          <a:prstGeom prst="rect">
            <a:avLst/>
          </a:prstGeom>
          <a:noFill/>
        </p:spPr>
        <p:txBody>
          <a:bodyPr wrap="square" rtlCol="0">
            <a:spAutoFit/>
          </a:bodyPr>
          <a:lstStyle/>
          <a:p>
            <a:pPr algn="ctr"/>
            <a:r>
              <a:rPr lang="en-US" sz="2400" dirty="0" smtClean="0">
                <a:solidFill>
                  <a:schemeClr val="bg1"/>
                </a:solidFill>
              </a:rPr>
              <a:t>15 years of TRMM satellite data</a:t>
            </a:r>
          </a:p>
        </p:txBody>
      </p:sp>
      <p:grpSp>
        <p:nvGrpSpPr>
          <p:cNvPr id="13" name="Group 12"/>
          <p:cNvGrpSpPr/>
          <p:nvPr/>
        </p:nvGrpSpPr>
        <p:grpSpPr>
          <a:xfrm>
            <a:off x="3347758" y="592847"/>
            <a:ext cx="959773" cy="4320859"/>
            <a:chOff x="3347758" y="592847"/>
            <a:chExt cx="959773" cy="4320859"/>
          </a:xfrm>
        </p:grpSpPr>
        <p:sp>
          <p:nvSpPr>
            <p:cNvPr id="9" name="TextBox 8"/>
            <p:cNvSpPr txBox="1"/>
            <p:nvPr/>
          </p:nvSpPr>
          <p:spPr>
            <a:xfrm>
              <a:off x="3981450" y="592847"/>
              <a:ext cx="326081" cy="461665"/>
            </a:xfrm>
            <a:prstGeom prst="rect">
              <a:avLst/>
            </a:prstGeom>
            <a:noFill/>
          </p:spPr>
          <p:txBody>
            <a:bodyPr wrap="none" rtlCol="0">
              <a:spAutoFit/>
            </a:bodyPr>
            <a:lstStyle/>
            <a:p>
              <a:r>
                <a:rPr lang="en-US" sz="2400" b="1" dirty="0" smtClean="0">
                  <a:solidFill>
                    <a:srgbClr val="FF0000"/>
                  </a:solidFill>
                </a:rPr>
                <a:t>x</a:t>
              </a:r>
            </a:p>
          </p:txBody>
        </p:sp>
        <p:sp>
          <p:nvSpPr>
            <p:cNvPr id="10" name="TextBox 9"/>
            <p:cNvSpPr txBox="1"/>
            <p:nvPr/>
          </p:nvSpPr>
          <p:spPr>
            <a:xfrm>
              <a:off x="3371850" y="1227847"/>
              <a:ext cx="326081" cy="461665"/>
            </a:xfrm>
            <a:prstGeom prst="rect">
              <a:avLst/>
            </a:prstGeom>
            <a:noFill/>
          </p:spPr>
          <p:txBody>
            <a:bodyPr wrap="none" rtlCol="0">
              <a:spAutoFit/>
            </a:bodyPr>
            <a:lstStyle/>
            <a:p>
              <a:r>
                <a:rPr lang="en-US" sz="2400" b="1" dirty="0" smtClean="0">
                  <a:solidFill>
                    <a:srgbClr val="FF0000"/>
                  </a:solidFill>
                </a:rPr>
                <a:t>x</a:t>
              </a:r>
            </a:p>
          </p:txBody>
        </p:sp>
        <p:sp>
          <p:nvSpPr>
            <p:cNvPr id="11" name="TextBox 10"/>
            <p:cNvSpPr txBox="1"/>
            <p:nvPr/>
          </p:nvSpPr>
          <p:spPr>
            <a:xfrm flipH="1">
              <a:off x="3957358" y="3817041"/>
              <a:ext cx="250326" cy="461665"/>
            </a:xfrm>
            <a:prstGeom prst="rect">
              <a:avLst/>
            </a:prstGeom>
            <a:noFill/>
          </p:spPr>
          <p:txBody>
            <a:bodyPr wrap="square" rtlCol="0">
              <a:spAutoFit/>
            </a:bodyPr>
            <a:lstStyle/>
            <a:p>
              <a:r>
                <a:rPr lang="en-US" sz="2400" b="1" dirty="0" smtClean="0">
                  <a:solidFill>
                    <a:srgbClr val="FF0000"/>
                  </a:solidFill>
                </a:rPr>
                <a:t>x</a:t>
              </a:r>
            </a:p>
          </p:txBody>
        </p:sp>
        <p:sp>
          <p:nvSpPr>
            <p:cNvPr id="12" name="TextBox 11"/>
            <p:cNvSpPr txBox="1"/>
            <p:nvPr/>
          </p:nvSpPr>
          <p:spPr>
            <a:xfrm flipH="1">
              <a:off x="3347758" y="4452041"/>
              <a:ext cx="250326" cy="461665"/>
            </a:xfrm>
            <a:prstGeom prst="rect">
              <a:avLst/>
            </a:prstGeom>
            <a:noFill/>
          </p:spPr>
          <p:txBody>
            <a:bodyPr wrap="square" rtlCol="0">
              <a:spAutoFit/>
            </a:bodyPr>
            <a:lstStyle/>
            <a:p>
              <a:r>
                <a:rPr lang="en-US" sz="2400" b="1" dirty="0" smtClean="0">
                  <a:solidFill>
                    <a:srgbClr val="FF0000"/>
                  </a:solidFill>
                </a:rPr>
                <a:t>x</a:t>
              </a:r>
            </a:p>
          </p:txBody>
        </p:sp>
      </p:grpSp>
    </p:spTree>
    <p:extLst>
      <p:ext uri="{BB962C8B-B14F-4D97-AF65-F5344CB8AC3E}">
        <p14:creationId xmlns:p14="http://schemas.microsoft.com/office/powerpoint/2010/main" val="3867527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05177"/>
            <a:ext cx="9144000" cy="5447646"/>
          </a:xfrm>
          <a:prstGeom prst="rect">
            <a:avLst/>
          </a:prstGeom>
          <a:noFill/>
        </p:spPr>
        <p:txBody>
          <a:bodyPr wrap="square" rtlCol="0">
            <a:spAutoFit/>
          </a:bodyPr>
          <a:lstStyle/>
          <a:p>
            <a:pPr marL="455613" lvl="1">
              <a:spcAft>
                <a:spcPts val="1200"/>
              </a:spcAft>
            </a:pPr>
            <a:r>
              <a:rPr lang="en-US" sz="3600" dirty="0" smtClean="0"/>
              <a:t>Three South Asian flood scenarios:</a:t>
            </a:r>
          </a:p>
          <a:p>
            <a:pPr marL="455613" lvl="1">
              <a:spcAft>
                <a:spcPts val="1200"/>
              </a:spcAft>
            </a:pPr>
            <a:endParaRPr lang="en-US" sz="2000" dirty="0" smtClean="0"/>
          </a:p>
          <a:p>
            <a:pPr marL="1550988" lvl="1" indent="-742950">
              <a:spcAft>
                <a:spcPts val="1200"/>
              </a:spcAft>
              <a:buFont typeface="+mj-lt"/>
              <a:buAutoNum type="arabicPeriod"/>
            </a:pPr>
            <a:r>
              <a:rPr lang="en-US" sz="3600" dirty="0" smtClean="0"/>
              <a:t>Leh, India, 2010: </a:t>
            </a:r>
            <a:br>
              <a:rPr lang="en-US" sz="3600" dirty="0" smtClean="0"/>
            </a:br>
            <a:r>
              <a:rPr lang="en-US" sz="3600" dirty="0" smtClean="0">
                <a:solidFill>
                  <a:srgbClr val="FFFF00"/>
                </a:solidFill>
              </a:rPr>
              <a:t>Flash flood in complex terrain</a:t>
            </a:r>
          </a:p>
          <a:p>
            <a:pPr marL="1550988" lvl="1" indent="-742950">
              <a:spcAft>
                <a:spcPts val="1200"/>
              </a:spcAft>
              <a:buFont typeface="+mj-lt"/>
              <a:buAutoNum type="arabicPeriod"/>
            </a:pPr>
            <a:r>
              <a:rPr lang="en-US" sz="3600" dirty="0" smtClean="0"/>
              <a:t>Indus River Basin, Pakistan, 2010: </a:t>
            </a:r>
            <a:br>
              <a:rPr lang="en-US" sz="3600" dirty="0" smtClean="0"/>
            </a:br>
            <a:r>
              <a:rPr lang="en-US" sz="3600" dirty="0" smtClean="0">
                <a:solidFill>
                  <a:srgbClr val="FFFF00"/>
                </a:solidFill>
              </a:rPr>
              <a:t>Slow rising river downstream of terrain</a:t>
            </a:r>
          </a:p>
          <a:p>
            <a:pPr marL="1550988" lvl="1" indent="-742950">
              <a:spcAft>
                <a:spcPts val="1200"/>
              </a:spcAft>
              <a:buFont typeface="+mj-lt"/>
              <a:buAutoNum type="arabicPeriod"/>
            </a:pPr>
            <a:r>
              <a:rPr lang="en-US" sz="3600" dirty="0" smtClean="0"/>
              <a:t>Sindh, Pakistan, 2011 and 2012: </a:t>
            </a:r>
            <a:r>
              <a:rPr lang="en-US" sz="3600" dirty="0" smtClean="0">
                <a:solidFill>
                  <a:srgbClr val="FFFF00"/>
                </a:solidFill>
              </a:rPr>
              <a:t>Overflow of Indus without terrain influence</a:t>
            </a:r>
            <a:endParaRPr lang="en-US" sz="2800" dirty="0" smtClean="0">
              <a:solidFill>
                <a:srgbClr val="FFFF00"/>
              </a:solidFill>
            </a:endParaRPr>
          </a:p>
        </p:txBody>
      </p:sp>
    </p:spTree>
    <p:extLst>
      <p:ext uri="{BB962C8B-B14F-4D97-AF65-F5344CB8AC3E}">
        <p14:creationId xmlns:p14="http://schemas.microsoft.com/office/powerpoint/2010/main" val="37298147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sz="28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sz="2800" dirty="0" smtClean="0"/>
        </a:defPPr>
      </a:lst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Custom 3.thmx</Template>
  <TotalTime>13574</TotalTime>
  <Words>864</Words>
  <Application>Microsoft Macintosh PowerPoint</Application>
  <PresentationFormat>On-screen Show (4:3)</PresentationFormat>
  <Paragraphs>173</Paragraphs>
  <Slides>63</Slides>
  <Notes>7</Notes>
  <HiddenSlides>0</HiddenSlides>
  <MMClips>0</MMClips>
  <ScaleCrop>false</ScaleCrop>
  <HeadingPairs>
    <vt:vector size="4" baseType="variant">
      <vt:variant>
        <vt:lpstr>Theme</vt:lpstr>
      </vt:variant>
      <vt:variant>
        <vt:i4>7</vt:i4>
      </vt:variant>
      <vt:variant>
        <vt:lpstr>Slide Titles</vt:lpstr>
      </vt:variant>
      <vt:variant>
        <vt:i4>63</vt:i4>
      </vt:variant>
    </vt:vector>
  </HeadingPairs>
  <TitlesOfParts>
    <vt:vector size="70" baseType="lpstr">
      <vt:lpstr>Custom 3</vt:lpstr>
      <vt:lpstr>Office Theme</vt:lpstr>
      <vt:lpstr>2_Office Theme</vt:lpstr>
      <vt:lpstr>1_Office Theme</vt:lpstr>
      <vt:lpstr>2_Custom 3</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409</cp:revision>
  <dcterms:created xsi:type="dcterms:W3CDTF">2012-10-25T23:32:46Z</dcterms:created>
  <dcterms:modified xsi:type="dcterms:W3CDTF">2014-02-25T01:00:14Z</dcterms:modified>
</cp:coreProperties>
</file>