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59" r:id="rId4"/>
    <p:sldId id="257" r:id="rId5"/>
    <p:sldId id="260" r:id="rId6"/>
    <p:sldId id="278" r:id="rId7"/>
    <p:sldId id="279" r:id="rId8"/>
    <p:sldId id="262" r:id="rId9"/>
    <p:sldId id="280" r:id="rId10"/>
    <p:sldId id="263" r:id="rId11"/>
    <p:sldId id="264" r:id="rId12"/>
    <p:sldId id="265" r:id="rId13"/>
    <p:sldId id="266" r:id="rId14"/>
    <p:sldId id="269" r:id="rId15"/>
    <p:sldId id="282" r:id="rId16"/>
    <p:sldId id="270" r:id="rId17"/>
    <p:sldId id="267" r:id="rId18"/>
    <p:sldId id="275" r:id="rId19"/>
    <p:sldId id="286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E9660-A7A3-4F42-8B99-8BEAA386113D}" type="datetimeFigureOut">
              <a:rPr lang="en-US" smtClean="0"/>
              <a:pPr/>
              <a:t>2/10/2014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D001D-3126-4A32-AEEF-FFF1FDBF13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E9660-A7A3-4F42-8B99-8BEAA386113D}" type="datetimeFigureOut">
              <a:rPr lang="en-US" smtClean="0"/>
              <a:pPr/>
              <a:t>2/10/2014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D001D-3126-4A32-AEEF-FFF1FDBF13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E9660-A7A3-4F42-8B99-8BEAA386113D}" type="datetimeFigureOut">
              <a:rPr lang="en-US" smtClean="0"/>
              <a:pPr/>
              <a:t>2/10/2014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D001D-3126-4A32-AEEF-FFF1FDBF13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E9660-A7A3-4F42-8B99-8BEAA386113D}" type="datetimeFigureOut">
              <a:rPr lang="en-US" smtClean="0"/>
              <a:pPr/>
              <a:t>2/10/2014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D001D-3126-4A32-AEEF-FFF1FDBF13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E9660-A7A3-4F42-8B99-8BEAA386113D}" type="datetimeFigureOut">
              <a:rPr lang="en-US" smtClean="0"/>
              <a:pPr/>
              <a:t>2/10/2014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D001D-3126-4A32-AEEF-FFF1FDBF13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E9660-A7A3-4F42-8B99-8BEAA386113D}" type="datetimeFigureOut">
              <a:rPr lang="en-US" smtClean="0"/>
              <a:pPr/>
              <a:t>2/10/2014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D001D-3126-4A32-AEEF-FFF1FDBF13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E9660-A7A3-4F42-8B99-8BEAA386113D}" type="datetimeFigureOut">
              <a:rPr lang="en-US" smtClean="0"/>
              <a:pPr/>
              <a:t>2/10/2014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D001D-3126-4A32-AEEF-FFF1FDBF13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E9660-A7A3-4F42-8B99-8BEAA386113D}" type="datetimeFigureOut">
              <a:rPr lang="en-US" smtClean="0"/>
              <a:pPr/>
              <a:t>2/10/2014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D001D-3126-4A32-AEEF-FFF1FDBF13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E9660-A7A3-4F42-8B99-8BEAA386113D}" type="datetimeFigureOut">
              <a:rPr lang="en-US" smtClean="0"/>
              <a:pPr/>
              <a:t>2/10/2014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D001D-3126-4A32-AEEF-FFF1FDBF13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E9660-A7A3-4F42-8B99-8BEAA386113D}" type="datetimeFigureOut">
              <a:rPr lang="en-US" smtClean="0"/>
              <a:pPr/>
              <a:t>2/10/2014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D001D-3126-4A32-AEEF-FFF1FDBF13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E9660-A7A3-4F42-8B99-8BEAA386113D}" type="datetimeFigureOut">
              <a:rPr lang="en-US" smtClean="0"/>
              <a:pPr/>
              <a:t>2/10/2014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D001D-3126-4A32-AEEF-FFF1FDBF13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9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E9660-A7A3-4F42-8B99-8BEAA386113D}" type="datetimeFigureOut">
              <a:rPr lang="en-US" smtClean="0"/>
              <a:pPr/>
              <a:t>2/10/2014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BD001D-3126-4A32-AEEF-FFF1FDBF137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5417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Microphysical characteristics of MCSs observed during the MJO over the Indian Ocean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4419600"/>
            <a:ext cx="6400800" cy="1752600"/>
          </a:xfrm>
        </p:spPr>
        <p:txBody>
          <a:bodyPr>
            <a:normAutofit fontScale="62500" lnSpcReduction="20000"/>
          </a:bodyPr>
          <a:lstStyle/>
          <a:p>
            <a:r>
              <a:rPr lang="en-US" sz="3800" b="1" dirty="0" smtClean="0">
                <a:solidFill>
                  <a:schemeClr val="tx1"/>
                </a:solidFill>
              </a:rPr>
              <a:t>Angela K. Rowe and Robert A. </a:t>
            </a:r>
            <a:r>
              <a:rPr lang="en-US" sz="3800" b="1" dirty="0" err="1" smtClean="0">
                <a:solidFill>
                  <a:schemeClr val="tx1"/>
                </a:solidFill>
              </a:rPr>
              <a:t>Houze</a:t>
            </a:r>
            <a:r>
              <a:rPr lang="en-US" sz="3800" b="1" dirty="0" smtClean="0">
                <a:solidFill>
                  <a:schemeClr val="tx1"/>
                </a:solidFill>
              </a:rPr>
              <a:t>, </a:t>
            </a:r>
            <a:r>
              <a:rPr lang="en-US" sz="3800" b="1" dirty="0" err="1" smtClean="0">
                <a:solidFill>
                  <a:schemeClr val="tx1"/>
                </a:solidFill>
              </a:rPr>
              <a:t>Jr</a:t>
            </a:r>
            <a:endParaRPr lang="en-US" sz="3800" b="1" dirty="0" smtClean="0">
              <a:solidFill>
                <a:schemeClr val="tx1"/>
              </a:solidFill>
            </a:endParaRPr>
          </a:p>
          <a:p>
            <a:r>
              <a:rPr lang="en-US" sz="3800" dirty="0" smtClean="0">
                <a:solidFill>
                  <a:schemeClr val="tx1"/>
                </a:solidFill>
              </a:rPr>
              <a:t>University of Washington</a:t>
            </a:r>
          </a:p>
          <a:p>
            <a:r>
              <a:rPr lang="en-US" i="1" dirty="0" smtClean="0">
                <a:solidFill>
                  <a:schemeClr val="tx1"/>
                </a:solidFill>
              </a:rPr>
              <a:t>94</a:t>
            </a:r>
            <a:r>
              <a:rPr lang="en-US" i="1" baseline="30000" dirty="0" smtClean="0">
                <a:solidFill>
                  <a:schemeClr val="tx1"/>
                </a:solidFill>
              </a:rPr>
              <a:t>th</a:t>
            </a:r>
            <a:r>
              <a:rPr lang="en-US" i="1" dirty="0" smtClean="0">
                <a:solidFill>
                  <a:schemeClr val="tx1"/>
                </a:solidFill>
              </a:rPr>
              <a:t> AMS Annual Meeting</a:t>
            </a:r>
          </a:p>
          <a:p>
            <a:r>
              <a:rPr lang="en-US" i="1" dirty="0" smtClean="0">
                <a:solidFill>
                  <a:schemeClr val="tx1"/>
                </a:solidFill>
              </a:rPr>
              <a:t>Atlanta, GA</a:t>
            </a:r>
          </a:p>
          <a:p>
            <a:r>
              <a:rPr lang="en-US" i="1" dirty="0" smtClean="0">
                <a:solidFill>
                  <a:schemeClr val="tx1"/>
                </a:solidFill>
              </a:rPr>
              <a:t>4 February 2014</a:t>
            </a:r>
            <a:endParaRPr lang="en-US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67642" y="228600"/>
            <a:ext cx="5242558" cy="3810000"/>
            <a:chOff x="167642" y="228600"/>
            <a:chExt cx="5242558" cy="3810000"/>
          </a:xfrm>
        </p:grpSpPr>
        <p:pic>
          <p:nvPicPr>
            <p:cNvPr id="4" name="Picture 3" descr="gan_timeseries_q_alltimes_lowlev4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7642" y="228600"/>
              <a:ext cx="5242558" cy="327660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1563528" y="3669268"/>
              <a:ext cx="1822935" cy="369332"/>
            </a:xfrm>
            <a:prstGeom prst="rect">
              <a:avLst/>
            </a:prstGeom>
            <a:solidFill>
              <a:schemeClr val="bg2"/>
            </a:solidFill>
            <a:ln w="381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Specific humidity</a:t>
              </a:r>
              <a:endParaRPr lang="en-US" b="1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2600" y="609600"/>
            <a:ext cx="3124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Sounding data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0" y="3429000"/>
            <a:ext cx="5120639" cy="32004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Oval 8"/>
          <p:cNvSpPr/>
          <p:nvPr/>
        </p:nvSpPr>
        <p:spPr>
          <a:xfrm>
            <a:off x="5638800" y="4752848"/>
            <a:ext cx="500743" cy="1571752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1219200" y="609600"/>
            <a:ext cx="1600200" cy="1524000"/>
            <a:chOff x="1219200" y="609600"/>
            <a:chExt cx="1600200" cy="1524000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1219200" y="609600"/>
              <a:ext cx="0" cy="1524000"/>
            </a:xfrm>
            <a:prstGeom prst="straightConnector1">
              <a:avLst/>
            </a:prstGeom>
            <a:ln w="5715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2057400" y="609600"/>
              <a:ext cx="0" cy="1524000"/>
            </a:xfrm>
            <a:prstGeom prst="straightConnector1">
              <a:avLst/>
            </a:prstGeom>
            <a:ln w="5715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2819400" y="609600"/>
              <a:ext cx="0" cy="1524000"/>
            </a:xfrm>
            <a:prstGeom prst="straightConnector1">
              <a:avLst/>
            </a:prstGeom>
            <a:ln w="5715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6787665" y="2895600"/>
            <a:ext cx="2116541" cy="369332"/>
          </a:xfrm>
          <a:prstGeom prst="rect">
            <a:avLst/>
          </a:prstGeom>
          <a:solidFill>
            <a:schemeClr val="bg2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Zonal wind anomaly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124200" cy="1143000"/>
          </a:xfrm>
        </p:spPr>
        <p:txBody>
          <a:bodyPr/>
          <a:lstStyle/>
          <a:p>
            <a:r>
              <a:rPr lang="en-US" dirty="0" smtClean="0"/>
              <a:t>Oct, Nov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429680" y="3429000"/>
            <a:ext cx="4561920" cy="2812554"/>
            <a:chOff x="4354560" y="921246"/>
            <a:chExt cx="4561920" cy="2812554"/>
          </a:xfrm>
        </p:grpSpPr>
        <p:pic>
          <p:nvPicPr>
            <p:cNvPr id="5" name="Picture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54560" y="921246"/>
              <a:ext cx="4561920" cy="2812554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4648200" y="2971800"/>
              <a:ext cx="14625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Yamada et al. (2010)</a:t>
              </a:r>
              <a:endParaRPr lang="en-US" sz="1200" dirty="0"/>
            </a:p>
          </p:txBody>
        </p:sp>
      </p:grpSp>
      <p:pic>
        <p:nvPicPr>
          <p:cNvPr id="7" name="Picture 2" descr="C:\Users\Angela\Desktop\loop_SUR_Z_0000-0600UTC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600201"/>
            <a:ext cx="4167492" cy="4038600"/>
          </a:xfrm>
          <a:prstGeom prst="rect">
            <a:avLst/>
          </a:prstGeom>
          <a:noFill/>
        </p:spPr>
      </p:pic>
      <p:pic>
        <p:nvPicPr>
          <p:cNvPr id="8" name="Picture 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04800"/>
            <a:ext cx="4522470" cy="282654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667803" y="5791200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MISMO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4876800" y="304800"/>
            <a:ext cx="1905000" cy="2895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477000" y="304800"/>
            <a:ext cx="1905000" cy="2895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0" grpId="1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0250 UTC 24 Oct 2011</a:t>
            </a:r>
            <a:endParaRPr lang="en-US" dirty="0"/>
          </a:p>
        </p:txBody>
      </p:sp>
      <p:pic>
        <p:nvPicPr>
          <p:cNvPr id="4" name="Picture 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371600"/>
            <a:ext cx="8168639" cy="5105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2362200" y="1676400"/>
            <a:ext cx="838200" cy="18288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876800" y="1676400"/>
            <a:ext cx="838200" cy="18288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467600" y="1676400"/>
            <a:ext cx="838200" cy="18288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143000" y="2667000"/>
            <a:ext cx="914400" cy="4572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219200" y="5105400"/>
            <a:ext cx="914400" cy="4572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733800" y="5105400"/>
            <a:ext cx="914400" cy="4572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248400" y="5105400"/>
            <a:ext cx="914400" cy="4572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324600" y="2667000"/>
            <a:ext cx="914400" cy="4572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0350 UTC 24 Oct 2011</a:t>
            </a:r>
            <a:endParaRPr lang="en-US" dirty="0"/>
          </a:p>
        </p:txBody>
      </p:sp>
      <p:pic>
        <p:nvPicPr>
          <p:cNvPr id="7" name="Picture 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371600"/>
            <a:ext cx="8001000" cy="50006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>
          <a:xfrm>
            <a:off x="1143000" y="2790824"/>
            <a:ext cx="1981200" cy="2286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143000" y="5153024"/>
            <a:ext cx="1981200" cy="2286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581400" y="5153024"/>
            <a:ext cx="1981200" cy="2286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172200" y="5153024"/>
            <a:ext cx="1981200" cy="2286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172200" y="2790824"/>
            <a:ext cx="1981200" cy="2286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219200" y="2105024"/>
            <a:ext cx="1143000" cy="8382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733800" y="2105024"/>
            <a:ext cx="1143000" cy="8382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172200" y="2105024"/>
            <a:ext cx="1143000" cy="8382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5"/>
          <p:cNvGrpSpPr/>
          <p:nvPr/>
        </p:nvGrpSpPr>
        <p:grpSpPr>
          <a:xfrm>
            <a:off x="914400" y="609600"/>
            <a:ext cx="7239000" cy="5486400"/>
            <a:chOff x="4876800" y="3429000"/>
            <a:chExt cx="3886200" cy="3124200"/>
          </a:xfrm>
        </p:grpSpPr>
        <p:pic>
          <p:nvPicPr>
            <p:cNvPr id="7" name="Picture 2" descr="/dynamo/research/skewt/20111024/research.SkewT.201110240000.Gan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76800" y="3897221"/>
              <a:ext cx="1893803" cy="2655979"/>
            </a:xfrm>
            <a:prstGeom prst="rect">
              <a:avLst/>
            </a:prstGeom>
            <a:noFill/>
          </p:spPr>
        </p:pic>
        <p:pic>
          <p:nvPicPr>
            <p:cNvPr id="8" name="Picture 4" descr="/dynamo/research/skewt/20111223/research.SkewT.201112231800.Gan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69197" y="3897221"/>
              <a:ext cx="1893803" cy="2655979"/>
            </a:xfrm>
            <a:prstGeom prst="rect">
              <a:avLst/>
            </a:prstGeom>
            <a:noFill/>
          </p:spPr>
        </p:pic>
        <p:sp>
          <p:nvSpPr>
            <p:cNvPr id="9" name="TextBox 8"/>
            <p:cNvSpPr txBox="1"/>
            <p:nvPr/>
          </p:nvSpPr>
          <p:spPr>
            <a:xfrm>
              <a:off x="5336078" y="3429000"/>
              <a:ext cx="991629" cy="3955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/>
                <a:t>October</a:t>
              </a:r>
              <a:endParaRPr lang="en-US" sz="36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239000" y="3429000"/>
              <a:ext cx="12650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/>
                <a:t>December</a:t>
              </a:r>
              <a:endParaRPr lang="en-US" sz="3600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6431280" y="5804047"/>
              <a:ext cx="247304" cy="70233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8445038" y="4714259"/>
              <a:ext cx="247304" cy="177923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3733800" cy="1143000"/>
          </a:xfrm>
        </p:spPr>
        <p:txBody>
          <a:bodyPr/>
          <a:lstStyle/>
          <a:p>
            <a:r>
              <a:rPr lang="en-US" dirty="0" smtClean="0"/>
              <a:t>December</a:t>
            </a:r>
            <a:endParaRPr lang="en-US" dirty="0"/>
          </a:p>
        </p:txBody>
      </p:sp>
      <p:pic>
        <p:nvPicPr>
          <p:cNvPr id="5" name="Picture 1" descr="C:\Users\Angela\Desktop\loop_SUR_Z_23Dec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386524"/>
            <a:ext cx="5257800" cy="50904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23 Dec 2011</a:t>
            </a:r>
            <a:endParaRPr lang="en-US" dirty="0"/>
          </a:p>
        </p:txBody>
      </p:sp>
      <p:pic>
        <p:nvPicPr>
          <p:cNvPr id="4" name="Picture 3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323975"/>
            <a:ext cx="8001000" cy="50006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>
            <a:off x="3962400" y="2590800"/>
            <a:ext cx="1524000" cy="304800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2895600" y="2209800"/>
            <a:ext cx="609600" cy="1066800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848600" y="2209800"/>
            <a:ext cx="609600" cy="1066800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524000" y="4724400"/>
            <a:ext cx="609600" cy="533400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447800" y="2286000"/>
            <a:ext cx="609600" cy="533400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962400" y="4724400"/>
            <a:ext cx="609600" cy="533400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400800" y="4724400"/>
            <a:ext cx="609600" cy="533400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400800" y="2362200"/>
            <a:ext cx="609600" cy="533400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3048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End of active phases</a:t>
            </a:r>
            <a:endParaRPr lang="en-US" dirty="0"/>
          </a:p>
        </p:txBody>
      </p:sp>
      <p:pic>
        <p:nvPicPr>
          <p:cNvPr id="4" name="Picture 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304800"/>
            <a:ext cx="4400550" cy="275034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286000"/>
            <a:ext cx="3886200" cy="3672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research.SkewT.201110310300.Ga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3323344"/>
            <a:ext cx="3124200" cy="3306056"/>
          </a:xfrm>
          <a:prstGeom prst="rect">
            <a:avLst/>
          </a:prstGeom>
          <a:noFill/>
        </p:spPr>
      </p:pic>
      <p:sp>
        <p:nvSpPr>
          <p:cNvPr id="7" name="Oval 6"/>
          <p:cNvSpPr/>
          <p:nvPr/>
        </p:nvSpPr>
        <p:spPr>
          <a:xfrm>
            <a:off x="7620000" y="5562600"/>
            <a:ext cx="381000" cy="914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Take-home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8001000" cy="4953000"/>
          </a:xfrm>
        </p:spPr>
        <p:txBody>
          <a:bodyPr>
            <a:normAutofit fontScale="70000" lnSpcReduction="20000"/>
          </a:bodyPr>
          <a:lstStyle/>
          <a:p>
            <a:pPr>
              <a:buFontTx/>
              <a:buChar char="-"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Similar hydrometeor profiles with enhanced wet aggregates during active periods and low overall occurrence of graupel </a:t>
            </a:r>
          </a:p>
          <a:p>
            <a:pPr>
              <a:buFontTx/>
              <a:buChar char="-"/>
            </a:pPr>
            <a:endParaRPr lang="en-US" sz="1000" b="1" dirty="0" smtClean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endParaRPr lang="en-US" sz="1000" b="1" dirty="0" smtClean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Individual MCSs show different characteristics for three groupings based on the environmental wind profile</a:t>
            </a:r>
          </a:p>
          <a:p>
            <a:pPr lvl="1">
              <a:buFontTx/>
              <a:buChar char="-"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Increased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westerlies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generally resulted in shallower convection and less widespread stratiform as the active phases transitioned to more suppressed conditions </a:t>
            </a:r>
          </a:p>
          <a:p>
            <a:pPr>
              <a:buFontTx/>
              <a:buChar char="-"/>
            </a:pPr>
            <a:endParaRPr lang="en-US" sz="1000" b="1" dirty="0" smtClean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Fast-moving squall lines in Dec featured shallow convection and descending rear-inflow (similar to TOGA COARE)</a:t>
            </a:r>
          </a:p>
          <a:p>
            <a:pPr lvl="1">
              <a:buFontTx/>
              <a:buChar char="-"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Oct/Nov active phase MCSs contained deep embedded convection in a weakly sheared environment with robust stratiform (similar to MISMO)</a:t>
            </a:r>
          </a:p>
          <a:p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0574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 smtClean="0"/>
              <a:t>Thank you!</a:t>
            </a:r>
            <a:endParaRPr lang="en-US" sz="6000" dirty="0"/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685800" y="6248400"/>
            <a:ext cx="7416646" cy="40011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>
                <a:latin typeface="+mj-lt"/>
              </a:rPr>
              <a:t>Funded by NSF Grant # AGS-1059611 and DOE Grant # DE-SC0008452</a:t>
            </a:r>
            <a:endParaRPr lang="en-US" sz="20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122238"/>
            <a:ext cx="5486400" cy="944562"/>
          </a:xfrm>
        </p:spPr>
        <p:txBody>
          <a:bodyPr/>
          <a:lstStyle/>
          <a:p>
            <a:r>
              <a:rPr lang="en-US" dirty="0" smtClean="0"/>
              <a:t>27-28 October 2011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4114800" cy="6858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Nearly 8” rain in 6 hours!</a:t>
            </a:r>
            <a:endParaRPr lang="en-US" dirty="0"/>
          </a:p>
        </p:txBody>
      </p:sp>
      <p:pic>
        <p:nvPicPr>
          <p:cNvPr id="4" name="Picture 3" descr="1027_1028_MCS_loop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490" y="1600200"/>
            <a:ext cx="8881110" cy="4880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228600" y="381000"/>
            <a:ext cx="4724400" cy="9445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DYNAMO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5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1200" y="1600200"/>
            <a:ext cx="4191000" cy="346841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248400" y="6488668"/>
            <a:ext cx="2626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Zuluaga</a:t>
            </a:r>
            <a:r>
              <a:rPr lang="en-US" dirty="0" smtClean="0">
                <a:solidFill>
                  <a:schemeClr val="bg1"/>
                </a:solidFill>
              </a:rPr>
              <a:t> and </a:t>
            </a:r>
            <a:r>
              <a:rPr lang="en-US" dirty="0" err="1" smtClean="0">
                <a:solidFill>
                  <a:schemeClr val="bg1"/>
                </a:solidFill>
              </a:rPr>
              <a:t>Houze</a:t>
            </a:r>
            <a:r>
              <a:rPr lang="en-US" dirty="0" smtClean="0">
                <a:solidFill>
                  <a:schemeClr val="bg1"/>
                </a:solidFill>
              </a:rPr>
              <a:t> (2013)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2514600" y="3048000"/>
            <a:ext cx="990600" cy="762000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3429000" y="2971800"/>
            <a:ext cx="990600" cy="762000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1000" y="1219200"/>
            <a:ext cx="2895600" cy="2209800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914400" y="1828800"/>
            <a:ext cx="990600" cy="53340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914400" y="1371600"/>
            <a:ext cx="990600" cy="53340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295400" y="2514600"/>
            <a:ext cx="990600" cy="53340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4400" y="3505200"/>
            <a:ext cx="6568440" cy="294833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048000" y="3505200"/>
            <a:ext cx="4419600" cy="29718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4647817" y="76200"/>
            <a:ext cx="4419983" cy="6553200"/>
            <a:chOff x="4419600" y="76200"/>
            <a:chExt cx="4419983" cy="655320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19600" y="76200"/>
              <a:ext cx="4419983" cy="4145455"/>
            </a:xfrm>
            <a:prstGeom prst="rect">
              <a:avLst/>
            </a:prstGeom>
          </p:spPr>
        </p:pic>
        <p:pic>
          <p:nvPicPr>
            <p:cNvPr id="24" name="Picture 23" descr="008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81600" y="4191000"/>
              <a:ext cx="3251200" cy="24384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5" grpId="0" animBg="1"/>
      <p:bldP spid="25" grpId="1" animBg="1"/>
      <p:bldP spid="20" grpId="0" animBg="1"/>
      <p:bldP spid="21" grpId="0" animBg="1"/>
      <p:bldP spid="22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S-</a:t>
            </a:r>
            <a:r>
              <a:rPr lang="en-US" dirty="0" err="1" smtClean="0"/>
              <a:t>PolKa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7"/>
            <a:ext cx="8305800" cy="4678363"/>
          </a:xfr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r>
              <a:rPr lang="en-US" dirty="0" smtClean="0"/>
              <a:t>Radar network: Observe convective population and transition from shallow to deep</a:t>
            </a:r>
          </a:p>
          <a:p>
            <a:r>
              <a:rPr lang="en-US" dirty="0" smtClean="0"/>
              <a:t>Doppler: Airflow within the storm</a:t>
            </a:r>
          </a:p>
          <a:p>
            <a:pPr lvl="1"/>
            <a:r>
              <a:rPr lang="en-US" dirty="0" smtClean="0"/>
              <a:t>Momentum transport</a:t>
            </a:r>
          </a:p>
          <a:p>
            <a:r>
              <a:rPr lang="en-US" dirty="0" smtClean="0"/>
              <a:t>Convective/stratiform</a:t>
            </a:r>
          </a:p>
          <a:p>
            <a:pPr lvl="1"/>
            <a:r>
              <a:rPr lang="en-US" dirty="0" smtClean="0"/>
              <a:t>Organization, latent heating</a:t>
            </a:r>
          </a:p>
          <a:p>
            <a:r>
              <a:rPr lang="en-US" u="sng" dirty="0" smtClean="0"/>
              <a:t>Dual-polarization</a:t>
            </a:r>
          </a:p>
          <a:p>
            <a:pPr lvl="1"/>
            <a:r>
              <a:rPr lang="en-US" dirty="0" smtClean="0"/>
              <a:t>Shape, size, water content, phase,…</a:t>
            </a:r>
          </a:p>
          <a:p>
            <a:pPr lvl="1"/>
            <a:r>
              <a:rPr lang="en-US" dirty="0" smtClean="0"/>
              <a:t>Particle identification, microphysical properties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982" y="457200"/>
            <a:ext cx="8258018" cy="594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1600200" y="381000"/>
            <a:ext cx="1676400" cy="4419600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733800" y="381000"/>
            <a:ext cx="1676400" cy="4419600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638800" y="381000"/>
            <a:ext cx="1676400" cy="4419600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90600" y="1676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298514" y="1676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679514" y="1676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981200" y="1676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9114" y="1676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898714" y="16880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203514" y="1676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355914" y="1676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505200" y="1676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736914" y="1676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962400" y="1676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191000" y="1676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572000" y="1676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800600" y="16880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0200" y="1676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403914" y="1676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108514" y="1676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5794314" y="1676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784914" y="1676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533400" y="457200"/>
            <a:ext cx="8229600" cy="1447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33400" y="1905000"/>
            <a:ext cx="8229600" cy="1447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33400" y="3200400"/>
            <a:ext cx="8229600" cy="1447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29" grpId="0" animBg="1"/>
      <p:bldP spid="29" grpId="1" animBg="1"/>
      <p:bldP spid="30" grpId="0" animBg="1"/>
      <p:bldP spid="30" grpId="1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7"/>
            <a:ext cx="8305800" cy="4678363"/>
          </a:xfr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dirty="0" smtClean="0"/>
              <a:t>How are hydrometeors vertically distributed in convective systems during active phases?</a:t>
            </a:r>
          </a:p>
          <a:p>
            <a:pPr lvl="1"/>
            <a:r>
              <a:rPr lang="en-US" dirty="0" smtClean="0"/>
              <a:t>Compared to suppressed?</a:t>
            </a:r>
          </a:p>
          <a:p>
            <a:r>
              <a:rPr lang="en-US" dirty="0" smtClean="0"/>
              <a:t>Are the hydrometeor characteristics similar for each active MJO period?</a:t>
            </a:r>
          </a:p>
          <a:p>
            <a:r>
              <a:rPr lang="en-US" dirty="0" smtClean="0"/>
              <a:t>What differences exist between the convective and stratiform components of these systems?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Vertical profiles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219200"/>
            <a:ext cx="7239000" cy="525779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4876800" y="2514600"/>
            <a:ext cx="1143000" cy="167640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029200" y="4572000"/>
            <a:ext cx="2819400" cy="68580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971800" y="1905000"/>
            <a:ext cx="1371600" cy="1066800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324600" y="1905000"/>
            <a:ext cx="1371600" cy="1066800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828800" y="2983468"/>
            <a:ext cx="1204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CC00"/>
                </a:solidFill>
              </a:rPr>
              <a:t>Ice crystals</a:t>
            </a:r>
            <a:endParaRPr lang="en-US" dirty="0">
              <a:solidFill>
                <a:srgbClr val="00CC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24600" y="3200400"/>
            <a:ext cx="1204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CC00"/>
                </a:solidFill>
              </a:rPr>
              <a:t>Ice crystals</a:t>
            </a:r>
            <a:endParaRPr lang="en-US" dirty="0">
              <a:solidFill>
                <a:srgbClr val="00CC00"/>
              </a:solidFill>
            </a:endParaRPr>
          </a:p>
        </p:txBody>
      </p:sp>
      <p:cxnSp>
        <p:nvCxnSpPr>
          <p:cNvPr id="15" name="Straight Arrow Connector 14"/>
          <p:cNvCxnSpPr>
            <a:stCxn id="11" idx="2"/>
          </p:cNvCxnSpPr>
          <p:nvPr/>
        </p:nvCxnSpPr>
        <p:spPr>
          <a:xfrm flipH="1">
            <a:off x="2209800" y="3352800"/>
            <a:ext cx="221120" cy="3810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6553200" y="3505200"/>
            <a:ext cx="221120" cy="3810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590800" y="3581400"/>
            <a:ext cx="918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Dry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Agg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9" name="Straight Arrow Connector 18"/>
          <p:cNvCxnSpPr>
            <a:stCxn id="18" idx="2"/>
          </p:cNvCxnSpPr>
          <p:nvPr/>
        </p:nvCxnSpPr>
        <p:spPr>
          <a:xfrm flipH="1">
            <a:off x="2286008" y="3950732"/>
            <a:ext cx="764245" cy="46886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853494" y="3581400"/>
            <a:ext cx="918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Dry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Agg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3" name="Straight Arrow Connector 22"/>
          <p:cNvCxnSpPr>
            <a:stCxn id="22" idx="2"/>
          </p:cNvCxnSpPr>
          <p:nvPr/>
        </p:nvCxnSpPr>
        <p:spPr>
          <a:xfrm flipH="1">
            <a:off x="6172200" y="3950732"/>
            <a:ext cx="1140747" cy="39266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505192" y="3962400"/>
            <a:ext cx="928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Graupel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7" name="Straight Arrow Connector 26"/>
          <p:cNvCxnSpPr>
            <a:stCxn id="26" idx="2"/>
          </p:cNvCxnSpPr>
          <p:nvPr/>
        </p:nvCxnSpPr>
        <p:spPr>
          <a:xfrm flipH="1">
            <a:off x="3200404" y="4331732"/>
            <a:ext cx="769050" cy="46886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7162800" y="4495800"/>
            <a:ext cx="228600" cy="31646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010400" y="4114800"/>
            <a:ext cx="928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Graupel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H="1" flipV="1">
            <a:off x="2286000" y="5193268"/>
            <a:ext cx="381000" cy="14073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6477000" y="5105400"/>
            <a:ext cx="0" cy="3810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2286000" y="5257800"/>
            <a:ext cx="978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Wet </a:t>
            </a:r>
            <a:r>
              <a:rPr lang="en-US" dirty="0" err="1" smtClean="0"/>
              <a:t>Agg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5867400" y="5410200"/>
            <a:ext cx="978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Wet </a:t>
            </a:r>
            <a:r>
              <a:rPr lang="en-US" dirty="0" err="1" smtClean="0"/>
              <a:t>Agg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295400" y="1295400"/>
            <a:ext cx="6858000" cy="457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/>
      <p:bldP spid="13" grpId="0"/>
      <p:bldP spid="18" grpId="0"/>
      <p:bldP spid="22" grpId="0"/>
      <p:bldP spid="26" grpId="0"/>
      <p:bldP spid="30" grpId="0"/>
      <p:bldP spid="36" grpId="0"/>
      <p:bldP spid="37" grpId="0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Hydrometeor profiles</a:t>
            </a:r>
            <a:endParaRPr lang="en-US" dirty="0"/>
          </a:p>
        </p:txBody>
      </p:sp>
      <p:pic>
        <p:nvPicPr>
          <p:cNvPr id="4" name="Picture 3" descr="fig5_HIDprofileMCS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914400"/>
            <a:ext cx="7924800" cy="5660571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5" name="Oval 4"/>
          <p:cNvSpPr/>
          <p:nvPr/>
        </p:nvSpPr>
        <p:spPr>
          <a:xfrm>
            <a:off x="1066800" y="1752600"/>
            <a:ext cx="685800" cy="53340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581400" y="1752600"/>
            <a:ext cx="685800" cy="53340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096000" y="1752600"/>
            <a:ext cx="685800" cy="53340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315200" y="5257800"/>
            <a:ext cx="685800" cy="53340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209800" y="3886200"/>
            <a:ext cx="990600" cy="990600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724400" y="3886200"/>
            <a:ext cx="990600" cy="990600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239000" y="3886200"/>
            <a:ext cx="990600" cy="990600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981200"/>
            <a:ext cx="5486400" cy="685799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6000" dirty="0" smtClean="0"/>
              <a:t>What’s different about December?</a:t>
            </a:r>
          </a:p>
          <a:p>
            <a:pPr algn="ctr">
              <a:buNone/>
            </a:pPr>
            <a:endParaRPr lang="en-US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320</Words>
  <Application>Microsoft Office PowerPoint</Application>
  <PresentationFormat>On-screen Show (4:3)</PresentationFormat>
  <Paragraphs>78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Microphysical characteristics of MCSs observed during the MJO over the Indian Ocean</vt:lpstr>
      <vt:lpstr>27-28 October 2011</vt:lpstr>
      <vt:lpstr>Slide 3</vt:lpstr>
      <vt:lpstr>S-PolKa</vt:lpstr>
      <vt:lpstr>Slide 5</vt:lpstr>
      <vt:lpstr>Objectives</vt:lpstr>
      <vt:lpstr>Vertical profiles</vt:lpstr>
      <vt:lpstr>Hydrometeor profiles</vt:lpstr>
      <vt:lpstr>Slide 9</vt:lpstr>
      <vt:lpstr>Sounding data</vt:lpstr>
      <vt:lpstr>Oct, Nov</vt:lpstr>
      <vt:lpstr>0250 UTC 24 Oct 2011</vt:lpstr>
      <vt:lpstr>0350 UTC 24 Oct 2011</vt:lpstr>
      <vt:lpstr>Slide 14</vt:lpstr>
      <vt:lpstr>December</vt:lpstr>
      <vt:lpstr>23 Dec 2011</vt:lpstr>
      <vt:lpstr>End of active phases</vt:lpstr>
      <vt:lpstr>Take-home points</vt:lpstr>
      <vt:lpstr>Thank you!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Microphysical characteristics of evolving MCSs observed during active phases of the MJO over the Indian Ocean</dc:title>
  <dc:creator>Angela Rowe</dc:creator>
  <cp:lastModifiedBy>Angela Rowe</cp:lastModifiedBy>
  <cp:revision>31</cp:revision>
  <dcterms:created xsi:type="dcterms:W3CDTF">2014-01-31T23:40:23Z</dcterms:created>
  <dcterms:modified xsi:type="dcterms:W3CDTF">2014-02-10T20:53:54Z</dcterms:modified>
</cp:coreProperties>
</file>