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7" r:id="rId1"/>
    <p:sldMasterId id="2147483830" r:id="rId2"/>
  </p:sldMasterIdLst>
  <p:notesMasterIdLst>
    <p:notesMasterId r:id="rId26"/>
  </p:notesMasterIdLst>
  <p:sldIdLst>
    <p:sldId id="426" r:id="rId3"/>
    <p:sldId id="427" r:id="rId4"/>
    <p:sldId id="433" r:id="rId5"/>
    <p:sldId id="442" r:id="rId6"/>
    <p:sldId id="434" r:id="rId7"/>
    <p:sldId id="428" r:id="rId8"/>
    <p:sldId id="430" r:id="rId9"/>
    <p:sldId id="449" r:id="rId10"/>
    <p:sldId id="450" r:id="rId11"/>
    <p:sldId id="451" r:id="rId12"/>
    <p:sldId id="432" r:id="rId13"/>
    <p:sldId id="443" r:id="rId14"/>
    <p:sldId id="452" r:id="rId15"/>
    <p:sldId id="446" r:id="rId16"/>
    <p:sldId id="447" r:id="rId17"/>
    <p:sldId id="448" r:id="rId18"/>
    <p:sldId id="445" r:id="rId19"/>
    <p:sldId id="440" r:id="rId20"/>
    <p:sldId id="437" r:id="rId21"/>
    <p:sldId id="438" r:id="rId22"/>
    <p:sldId id="444" r:id="rId23"/>
    <p:sldId id="436" r:id="rId24"/>
    <p:sldId id="43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8B8B"/>
    <a:srgbClr val="FDFDFD"/>
    <a:srgbClr val="F8F8F8"/>
    <a:srgbClr val="F7F7F7"/>
    <a:srgbClr val="FFF886"/>
    <a:srgbClr val="909CB1"/>
    <a:srgbClr val="A25749"/>
    <a:srgbClr val="B9D3EF"/>
    <a:srgbClr val="821386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387" autoAdjust="0"/>
  </p:normalViewPr>
  <p:slideViewPr>
    <p:cSldViewPr snapToGrid="0">
      <p:cViewPr varScale="1">
        <p:scale>
          <a:sx n="92" d="100"/>
          <a:sy n="92" d="100"/>
        </p:scale>
        <p:origin x="-1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50C-A1FA-EA48-B559-64AD1D882E6C}" type="datetimeFigureOut">
              <a:rPr lang="en-US" smtClean="0"/>
              <a:t>12/12/13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68EC6-073C-544C-A52D-D6D540680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now look briefly at how we combine 2 of these</a:t>
            </a:r>
            <a:r>
              <a:rPr lang="en-US" baseline="0" dirty="0" smtClean="0"/>
              <a:t> properties to first identify MCSs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68EC6-073C-544C-A52D-D6D540680A0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22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now look briefly at how we combine 2 of these</a:t>
            </a:r>
            <a:r>
              <a:rPr lang="en-US" baseline="0" dirty="0" smtClean="0"/>
              <a:t> properties to first identify MCSs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68EC6-073C-544C-A52D-D6D540680A0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22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AFA40-6820-A74B-A389-4579EBBFB7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50FEA-CBA2-7D47-8A55-DC4CAAAF0D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B21E3-A26F-354E-8489-D76FAF7D07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6CA3CD-ABDA-F347-BECC-5698A71061D4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52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916D-09B1-4945-B600-3940B1E3C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B298-BF74-284F-B36C-1D062FF3D8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345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916D-09B1-4945-B600-3940B1E3C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B298-BF74-284F-B36C-1D062FF3D8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1418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916D-09B1-4945-B600-3940B1E3C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B298-BF74-284F-B36C-1D062FF3D8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3272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916D-09B1-4945-B600-3940B1E3C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B298-BF74-284F-B36C-1D062FF3D8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358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916D-09B1-4945-B600-3940B1E3C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B298-BF74-284F-B36C-1D062FF3D8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52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916D-09B1-4945-B600-3940B1E3C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B298-BF74-284F-B36C-1D062FF3D8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774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916D-09B1-4945-B600-3940B1E3C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B298-BF74-284F-B36C-1D062FF3D8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31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46170-632F-814A-9490-FE8325F2AF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916D-09B1-4945-B600-3940B1E3C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B298-BF74-284F-B36C-1D062FF3D8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921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916D-09B1-4945-B600-3940B1E3C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B298-BF74-284F-B36C-1D062FF3D8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416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916D-09B1-4945-B600-3940B1E3C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B298-BF74-284F-B36C-1D062FF3D8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942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916D-09B1-4945-B600-3940B1E3C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B298-BF74-284F-B36C-1D062FF3D8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814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00F8E4-0D10-1341-835A-3DD6D1D5E5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36BEA-DFC2-1545-9CDC-4DFB8922FA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12D20-BDC2-CA43-B4A9-4E8E098C6A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F73F65-4670-4D40-BCDE-7BF246E086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A0529-88C9-0E45-9AFE-A1F6A376A8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A08B2-1577-6842-BC0E-56135BA4F2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801B4-8414-3346-95AD-0762BA0ABA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December 12,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6916D-09B1-4945-B600-3940B1E3C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8B298-BF74-284F-B36C-1D062FF3D8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736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661" y="609600"/>
            <a:ext cx="864467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en-US" sz="4800" dirty="0"/>
              <a:t>Using </a:t>
            </a:r>
            <a:r>
              <a:rPr lang="en-US" sz="4800" dirty="0" smtClean="0"/>
              <a:t>the TRMM Precipitation </a:t>
            </a:r>
            <a:r>
              <a:rPr lang="en-US" sz="4800" dirty="0"/>
              <a:t>Radar to Understand </a:t>
            </a:r>
            <a:r>
              <a:rPr lang="en-US" sz="4800" dirty="0" smtClean="0"/>
              <a:t>Floods in Pakistan </a:t>
            </a:r>
            <a:r>
              <a:rPr lang="en-US" sz="4800" dirty="0"/>
              <a:t>and India </a:t>
            </a:r>
            <a:r>
              <a:rPr lang="en-US" sz="4800" dirty="0" smtClean="0"/>
              <a:t>	</a:t>
            </a:r>
          </a:p>
          <a:p>
            <a:pPr marL="0" lvl="1" algn="ctr">
              <a:lnSpc>
                <a:spcPct val="150000"/>
              </a:lnSpc>
              <a:spcAft>
                <a:spcPts val="1200"/>
              </a:spcAft>
            </a:pPr>
            <a:r>
              <a:rPr lang="en-US" sz="48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Robert A. Houze, Jr.</a:t>
            </a:r>
          </a:p>
          <a:p>
            <a:pPr marL="0" lvl="1" algn="ctr">
              <a:lnSpc>
                <a:spcPct val="150000"/>
              </a:lnSpc>
              <a:spcAft>
                <a:spcPts val="1200"/>
              </a:spcAft>
            </a:pPr>
            <a:r>
              <a:rPr lang="en-US" sz="3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With contributions from:</a:t>
            </a:r>
          </a:p>
          <a:p>
            <a:pPr marL="0" lvl="1" algn="ctr">
              <a:spcAft>
                <a:spcPts val="1200"/>
              </a:spcAft>
            </a:pPr>
            <a:r>
              <a:rPr lang="en-US" sz="3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K. </a:t>
            </a:r>
            <a:r>
              <a:rPr lang="en-US" sz="3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Rasmussen, A. Hill, M. </a:t>
            </a:r>
            <a:r>
              <a:rPr lang="en-US" sz="3200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Zuluaga</a:t>
            </a:r>
            <a:r>
              <a:rPr lang="en-US" sz="3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, and</a:t>
            </a:r>
            <a:br>
              <a:rPr lang="en-US" sz="3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</a:br>
            <a:r>
              <a:rPr lang="en-US" sz="3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A. </a:t>
            </a:r>
            <a:r>
              <a:rPr lang="en-US" sz="3200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Kumar</a:t>
            </a:r>
            <a:endParaRPr lang="en-US" sz="3200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396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AGU Annual Meeting, San Francisco, 12 December 2013</a:t>
            </a:r>
          </a:p>
        </p:txBody>
      </p:sp>
    </p:spTree>
    <p:extLst>
      <p:ext uri="{BB962C8B-B14F-4D97-AF65-F5344CB8AC3E}">
        <p14:creationId xmlns:p14="http://schemas.microsoft.com/office/powerpoint/2010/main" val="150117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82911" y="119529"/>
            <a:ext cx="6860785" cy="6547224"/>
            <a:chOff x="2943411" y="119529"/>
            <a:chExt cx="6860785" cy="6547224"/>
          </a:xfrm>
        </p:grpSpPr>
        <p:sp>
          <p:nvSpPr>
            <p:cNvPr id="3" name="Rectangle 2"/>
            <p:cNvSpPr/>
            <p:nvPr/>
          </p:nvSpPr>
          <p:spPr>
            <a:xfrm>
              <a:off x="2943411" y="119529"/>
              <a:ext cx="6628458" cy="144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823200" y="271929"/>
              <a:ext cx="1980996" cy="6242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077883" y="4123765"/>
              <a:ext cx="5781518" cy="2542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90047" y="1225176"/>
              <a:ext cx="1205753" cy="3009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687" t="33333" b="36819"/>
          <a:stretch/>
        </p:blipFill>
        <p:spPr>
          <a:xfrm>
            <a:off x="3048000" y="4260693"/>
            <a:ext cx="3291250" cy="22163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8337" y="86580"/>
            <a:ext cx="57706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TRMM view of flood producing storms</a:t>
            </a:r>
            <a:br>
              <a:rPr lang="en-US" sz="2800" dirty="0" smtClean="0"/>
            </a:br>
            <a:r>
              <a:rPr lang="en-US" sz="2800" u="sng" dirty="0" smtClean="0"/>
              <a:t>Southern</a:t>
            </a:r>
            <a:r>
              <a:rPr lang="en-US" sz="2800" dirty="0" smtClean="0"/>
              <a:t> Pakistan</a:t>
            </a:r>
          </a:p>
          <a:p>
            <a:pPr algn="ctr"/>
            <a:r>
              <a:rPr lang="en-US" sz="2800" dirty="0" smtClean="0"/>
              <a:t>2011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51618" y="5988574"/>
            <a:ext cx="692700" cy="51949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20110912.22000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21253" r="36338" b="38350"/>
          <a:stretch/>
        </p:blipFill>
        <p:spPr>
          <a:xfrm>
            <a:off x="3037269" y="1571856"/>
            <a:ext cx="3321458" cy="254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0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949"/>
          <a:stretch/>
        </p:blipFill>
        <p:spPr>
          <a:xfrm>
            <a:off x="0" y="1524000"/>
            <a:ext cx="9144000" cy="5304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1689" y="86580"/>
            <a:ext cx="63839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TRMM view of flood producing squall lines</a:t>
            </a:r>
            <a:br>
              <a:rPr lang="en-US" sz="2800" dirty="0" smtClean="0"/>
            </a:br>
            <a:r>
              <a:rPr lang="en-US" sz="2800" u="sng" dirty="0" smtClean="0"/>
              <a:t>Southern</a:t>
            </a:r>
            <a:r>
              <a:rPr lang="en-US" sz="2800" dirty="0" smtClean="0"/>
              <a:t> Pakistan</a:t>
            </a:r>
          </a:p>
          <a:p>
            <a:pPr algn="ctr"/>
            <a:r>
              <a:rPr lang="en-US" sz="2800" dirty="0" smtClean="0"/>
              <a:t>All 3 years</a:t>
            </a:r>
          </a:p>
        </p:txBody>
      </p:sp>
    </p:spTree>
    <p:extLst>
      <p:ext uri="{BB962C8B-B14F-4D97-AF65-F5344CB8AC3E}">
        <p14:creationId xmlns:p14="http://schemas.microsoft.com/office/powerpoint/2010/main" val="197643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2705725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The Leh flash flood (India)</a:t>
            </a:r>
            <a:endParaRPr lang="en-US" sz="4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4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82809" y="739024"/>
            <a:ext cx="8480191" cy="6113435"/>
            <a:chOff x="282809" y="561808"/>
            <a:chExt cx="8480191" cy="61134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2301" b="2903"/>
            <a:stretch/>
          </p:blipFill>
          <p:spPr>
            <a:xfrm>
              <a:off x="381000" y="561808"/>
              <a:ext cx="8382000" cy="611343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109325" y="1512806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</a:rPr>
                <a:t>2010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109324" y="3422626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</a:rPr>
                <a:t>2011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109324" y="5317677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</a:rPr>
                <a:t>2011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7384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Synoptic conditions during flood periods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38251" y="1226853"/>
            <a:ext cx="1614597" cy="5811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1087" y="6421483"/>
            <a:ext cx="7345506" cy="43651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5975" y="694107"/>
            <a:ext cx="1018871" cy="589252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14031" y="492070"/>
            <a:ext cx="1018871" cy="589252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5691" y="6187891"/>
            <a:ext cx="6949612" cy="33967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9144000" cy="73369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Leh Flood, 8 UTC 5 August 2010</a:t>
            </a:r>
            <a:endParaRPr lang="en-US" sz="2400" dirty="0"/>
          </a:p>
        </p:txBody>
      </p:sp>
      <p:pic>
        <p:nvPicPr>
          <p:cNvPr id="9" name="Picture 8" descr="Leh_image-20100805-08010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8850" r="3952" b="9175"/>
          <a:stretch/>
        </p:blipFill>
        <p:spPr>
          <a:xfrm>
            <a:off x="1671455" y="691051"/>
            <a:ext cx="6097557" cy="562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1087" y="6421483"/>
            <a:ext cx="7345506" cy="43651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5975" y="694107"/>
            <a:ext cx="1018871" cy="589252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14031" y="492070"/>
            <a:ext cx="1018871" cy="589252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5691" y="6187891"/>
            <a:ext cx="6949612" cy="33967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9144000" cy="73369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Leh Flood, 12 UTC 5 August 2010</a:t>
            </a:r>
            <a:endParaRPr lang="en-US" sz="2400" dirty="0"/>
          </a:p>
        </p:txBody>
      </p:sp>
      <p:pic>
        <p:nvPicPr>
          <p:cNvPr id="9" name="Picture 8" descr="Leh_image-20100805-12010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8851" r="3816" b="9311"/>
          <a:stretch/>
        </p:blipFill>
        <p:spPr>
          <a:xfrm>
            <a:off x="1662117" y="691052"/>
            <a:ext cx="6116232" cy="56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7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1087" y="6421483"/>
            <a:ext cx="7345506" cy="43651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5975" y="694107"/>
            <a:ext cx="1018871" cy="589252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14031" y="492070"/>
            <a:ext cx="1018871" cy="589252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5691" y="6187891"/>
            <a:ext cx="6949612" cy="33967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9144000" cy="73369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Leh Flood, 16 UTC 5 August 2010</a:t>
            </a:r>
            <a:endParaRPr lang="en-US" sz="2400" dirty="0"/>
          </a:p>
        </p:txBody>
      </p:sp>
      <p:pic>
        <p:nvPicPr>
          <p:cNvPr id="3" name="Picture 2" descr="Leh_image-20100805-16010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9124" r="3269" b="9447"/>
          <a:stretch/>
        </p:blipFill>
        <p:spPr>
          <a:xfrm>
            <a:off x="1662120" y="709730"/>
            <a:ext cx="6153583" cy="558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7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1087" y="6421483"/>
            <a:ext cx="7345506" cy="43651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5975" y="694107"/>
            <a:ext cx="1018871" cy="589252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14031" y="492070"/>
            <a:ext cx="1018871" cy="589252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5691" y="6187891"/>
            <a:ext cx="6949612" cy="33967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9144000" cy="73369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Leh Flood, 20 UTC 5 August 2010</a:t>
            </a:r>
            <a:endParaRPr lang="en-US" sz="2400" dirty="0"/>
          </a:p>
        </p:txBody>
      </p:sp>
      <p:pic>
        <p:nvPicPr>
          <p:cNvPr id="2" name="Picture 1" descr="Leh_image-20100805-20010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9180" r="4134" b="9390"/>
          <a:stretch/>
        </p:blipFill>
        <p:spPr>
          <a:xfrm>
            <a:off x="1607261" y="711481"/>
            <a:ext cx="6153583" cy="558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4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100667"/>
            <a:ext cx="3573473" cy="5344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994" y="1100667"/>
            <a:ext cx="3523505" cy="5343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73369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Leh Flood, WRF + GSFC LIS model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218240" y="1380574"/>
            <a:ext cx="140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moisture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18240" y="3120634"/>
            <a:ext cx="59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18240" y="475024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88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3622"/>
            <a:ext cx="9144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613" lvl="1">
              <a:spcAft>
                <a:spcPts val="1200"/>
              </a:spcAft>
            </a:pPr>
            <a:r>
              <a:rPr lang="en-US" sz="3600" dirty="0" smtClean="0"/>
              <a:t>Conclusions</a:t>
            </a:r>
          </a:p>
          <a:p>
            <a:pPr marL="912813" lvl="2">
              <a:spcAft>
                <a:spcPts val="1200"/>
              </a:spcAft>
            </a:pPr>
            <a:r>
              <a:rPr lang="en-US" sz="2800" dirty="0" smtClean="0"/>
              <a:t>Floods in Pakistan were produced by mesoscale systems with broad stratiform regions—abnormal for the region</a:t>
            </a:r>
          </a:p>
          <a:p>
            <a:pPr marL="1836738" lvl="1" indent="-401638">
              <a:spcAft>
                <a:spcPts val="1200"/>
              </a:spcAft>
              <a:buFont typeface="Arial"/>
              <a:buChar char="•"/>
            </a:pPr>
            <a:r>
              <a:rPr lang="en-US" sz="2800" dirty="0" smtClean="0"/>
              <a:t>Flow from east provided deep moist conditions conducive to large mesoscale systems</a:t>
            </a:r>
          </a:p>
          <a:p>
            <a:pPr marL="1836738" lvl="1" indent="-401638">
              <a:spcAft>
                <a:spcPts val="1200"/>
              </a:spcAft>
              <a:buFont typeface="Arial"/>
              <a:buChar char="•"/>
            </a:pPr>
            <a:r>
              <a:rPr lang="en-US" sz="2800" dirty="0" smtClean="0"/>
              <a:t>Stationary systems locked to the terrain in the north produced large area flooding in 2010</a:t>
            </a:r>
          </a:p>
          <a:p>
            <a:pPr marL="1836738" lvl="1" indent="-401638">
              <a:spcAft>
                <a:spcPts val="1200"/>
              </a:spcAft>
              <a:buFont typeface="Arial"/>
              <a:buChar char="•"/>
            </a:pPr>
            <a:r>
              <a:rPr lang="en-US" sz="2800" dirty="0" smtClean="0"/>
              <a:t>Midlevel jets produced propagating systems that led to flooding in south Pakistan in all years, &amp; the Leh flash flood in 2010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07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9144000" cy="46718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5509" y="1435797"/>
            <a:ext cx="1987901" cy="197422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0036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Monsoon Rainfall Climatology from TRMM</a:t>
            </a:r>
          </a:p>
        </p:txBody>
      </p:sp>
    </p:spTree>
    <p:extLst>
      <p:ext uri="{BB962C8B-B14F-4D97-AF65-F5344CB8AC3E}">
        <p14:creationId xmlns:p14="http://schemas.microsoft.com/office/powerpoint/2010/main" val="232543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46476" y="2454266"/>
            <a:ext cx="4451049" cy="1734026"/>
            <a:chOff x="2346476" y="2967038"/>
            <a:chExt cx="4451049" cy="1734026"/>
          </a:xfrm>
        </p:grpSpPr>
        <p:sp>
          <p:nvSpPr>
            <p:cNvPr id="171010" name="Text Box 3"/>
            <p:cNvSpPr txBox="1">
              <a:spLocks noChangeArrowheads="1"/>
            </p:cNvSpPr>
            <p:nvPr/>
          </p:nvSpPr>
          <p:spPr bwMode="auto">
            <a:xfrm>
              <a:off x="3357988" y="2967038"/>
              <a:ext cx="2428025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54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 Black" charset="0"/>
                  <a:cs typeface="Arial Black" charset="0"/>
                </a:rPr>
                <a:t>End</a:t>
              </a:r>
            </a:p>
          </p:txBody>
        </p:sp>
        <p:sp>
          <p:nvSpPr>
            <p:cNvPr id="11" name="TextBox 2"/>
            <p:cNvSpPr txBox="1">
              <a:spLocks noChangeArrowheads="1"/>
            </p:cNvSpPr>
            <p:nvPr/>
          </p:nvSpPr>
          <p:spPr bwMode="auto">
            <a:xfrm>
              <a:off x="2346476" y="3962400"/>
              <a:ext cx="445104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dirty="0">
                  <a:effectLst/>
                  <a:cs typeface="Arial" charset="0"/>
                </a:rPr>
                <a:t>This research was supported by </a:t>
              </a:r>
            </a:p>
            <a:p>
              <a:pPr algn="ctr" eaLnBrk="1" hangingPunct="1"/>
              <a:r>
                <a:rPr lang="en-US" sz="1400" dirty="0">
                  <a:effectLst/>
                  <a:cs typeface="Arial" charset="0"/>
                </a:rPr>
                <a:t>NASA </a:t>
              </a:r>
              <a:r>
                <a:rPr lang="en-US" sz="1400" dirty="0" smtClean="0">
                  <a:effectLst/>
                  <a:cs typeface="Arial" charset="0"/>
                </a:rPr>
                <a:t>grant </a:t>
              </a:r>
              <a:r>
                <a:rPr lang="en-US" sz="1400" dirty="0">
                  <a:effectLst/>
                </a:rPr>
                <a:t>NNX13AG71G</a:t>
              </a:r>
              <a:r>
                <a:rPr lang="en-US" sz="1400" dirty="0" smtClean="0">
                  <a:effectLst/>
                  <a:cs typeface="Arial" charset="0"/>
                </a:rPr>
                <a:t> </a:t>
              </a:r>
              <a:endParaRPr lang="en-US" sz="1400" dirty="0">
                <a:effectLst/>
                <a:cs typeface="Arial" charset="0"/>
              </a:endParaRPr>
            </a:p>
            <a:p>
              <a:pPr algn="ctr" eaLnBrk="1" hangingPunct="1"/>
              <a:r>
                <a:rPr lang="en-US" sz="1400" dirty="0">
                  <a:effectLst/>
                  <a:cs typeface="Arial" charset="0"/>
                </a:rPr>
                <a:t>NSF </a:t>
              </a:r>
              <a:r>
                <a:rPr lang="en-US" sz="1400" dirty="0" smtClean="0">
                  <a:effectLst/>
                  <a:cs typeface="Arial" charset="0"/>
                </a:rPr>
                <a:t>grant </a:t>
              </a:r>
              <a:r>
                <a:rPr lang="en-US" sz="1400" dirty="0">
                  <a:effectLst/>
                </a:rPr>
                <a:t>AGS-</a:t>
              </a:r>
              <a:r>
                <a:rPr lang="en-US" sz="1400" dirty="0" smtClean="0">
                  <a:effectLst/>
                </a:rPr>
                <a:t>1144105</a:t>
              </a:r>
              <a:endParaRPr lang="en-US" sz="1400" dirty="0" smtClean="0">
                <a:effectLst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8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46476" y="2454266"/>
            <a:ext cx="4451049" cy="1734026"/>
            <a:chOff x="2346476" y="2967038"/>
            <a:chExt cx="4451049" cy="1734026"/>
          </a:xfrm>
        </p:grpSpPr>
        <p:sp>
          <p:nvSpPr>
            <p:cNvPr id="171010" name="Text Box 3"/>
            <p:cNvSpPr txBox="1">
              <a:spLocks noChangeArrowheads="1"/>
            </p:cNvSpPr>
            <p:nvPr/>
          </p:nvSpPr>
          <p:spPr bwMode="auto">
            <a:xfrm>
              <a:off x="3357988" y="2967038"/>
              <a:ext cx="2428025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54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 Black" charset="0"/>
                  <a:cs typeface="Arial Black" charset="0"/>
                </a:rPr>
                <a:t>End</a:t>
              </a:r>
            </a:p>
          </p:txBody>
        </p:sp>
        <p:sp>
          <p:nvSpPr>
            <p:cNvPr id="11" name="TextBox 2"/>
            <p:cNvSpPr txBox="1">
              <a:spLocks noChangeArrowheads="1"/>
            </p:cNvSpPr>
            <p:nvPr/>
          </p:nvSpPr>
          <p:spPr bwMode="auto">
            <a:xfrm>
              <a:off x="2346476" y="3962400"/>
              <a:ext cx="445104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dirty="0">
                  <a:effectLst/>
                  <a:cs typeface="Arial" charset="0"/>
                </a:rPr>
                <a:t>This research was supported by </a:t>
              </a:r>
            </a:p>
            <a:p>
              <a:pPr algn="ctr" eaLnBrk="1" hangingPunct="1"/>
              <a:r>
                <a:rPr lang="en-US" sz="1400" dirty="0">
                  <a:effectLst/>
                  <a:cs typeface="Arial" charset="0"/>
                </a:rPr>
                <a:t>NASA </a:t>
              </a:r>
              <a:r>
                <a:rPr lang="en-US" sz="1400" dirty="0" smtClean="0">
                  <a:effectLst/>
                  <a:cs typeface="Arial" charset="0"/>
                </a:rPr>
                <a:t>grant </a:t>
              </a:r>
              <a:r>
                <a:rPr lang="en-US" sz="1400" dirty="0">
                  <a:effectLst/>
                </a:rPr>
                <a:t>NNX13AG71G</a:t>
              </a:r>
              <a:r>
                <a:rPr lang="en-US" sz="1400" dirty="0" smtClean="0">
                  <a:effectLst/>
                  <a:cs typeface="Arial" charset="0"/>
                </a:rPr>
                <a:t> </a:t>
              </a:r>
              <a:endParaRPr lang="en-US" sz="1400" dirty="0">
                <a:effectLst/>
                <a:cs typeface="Arial" charset="0"/>
              </a:endParaRPr>
            </a:p>
            <a:p>
              <a:pPr algn="ctr" eaLnBrk="1" hangingPunct="1"/>
              <a:r>
                <a:rPr lang="en-US" sz="1400" dirty="0">
                  <a:effectLst/>
                  <a:cs typeface="Arial" charset="0"/>
                </a:rPr>
                <a:t>NSF </a:t>
              </a:r>
              <a:r>
                <a:rPr lang="en-US" sz="1400" dirty="0" smtClean="0">
                  <a:effectLst/>
                  <a:cs typeface="Arial" charset="0"/>
                </a:rPr>
                <a:t>grant </a:t>
              </a:r>
              <a:r>
                <a:rPr lang="en-US" sz="1400" dirty="0"/>
                <a:t>AGS-</a:t>
              </a:r>
              <a:r>
                <a:rPr lang="en-US" sz="1400" dirty="0" smtClean="0"/>
                <a:t>1144105</a:t>
              </a:r>
              <a:endParaRPr lang="en-US" sz="1400" dirty="0" smtClean="0">
                <a:effectLst>
                  <a:glow rad="101600">
                    <a:schemeClr val="bg2">
                      <a:alpha val="75000"/>
                    </a:schemeClr>
                  </a:glow>
                </a:effectLst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5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82911" y="119529"/>
            <a:ext cx="6983507" cy="6547224"/>
            <a:chOff x="2943411" y="119529"/>
            <a:chExt cx="6983507" cy="6547224"/>
          </a:xfrm>
        </p:grpSpPr>
        <p:pic>
          <p:nvPicPr>
            <p:cNvPr id="2" name="Picture 1" descr="20110912_medium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534" y="343236"/>
              <a:ext cx="6121384" cy="602170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943411" y="119529"/>
              <a:ext cx="6628458" cy="144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823200" y="271929"/>
              <a:ext cx="1980996" cy="6242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077883" y="4123765"/>
              <a:ext cx="5781518" cy="2542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90047" y="1225176"/>
              <a:ext cx="1205753" cy="3009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687" t="33333" b="36819"/>
          <a:stretch/>
        </p:blipFill>
        <p:spPr>
          <a:xfrm>
            <a:off x="3048000" y="4260693"/>
            <a:ext cx="3291250" cy="22163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8337" y="86580"/>
            <a:ext cx="57706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TRMM view of flood producing storms</a:t>
            </a:r>
            <a:br>
              <a:rPr lang="en-US" sz="2800" dirty="0" smtClean="0"/>
            </a:br>
            <a:r>
              <a:rPr lang="en-US" sz="2800" u="sng" dirty="0" smtClean="0"/>
              <a:t>Southern</a:t>
            </a:r>
            <a:r>
              <a:rPr lang="en-US" sz="2800" dirty="0" smtClean="0"/>
              <a:t> Pakistan</a:t>
            </a:r>
          </a:p>
          <a:p>
            <a:pPr algn="ctr"/>
            <a:r>
              <a:rPr lang="en-US" sz="2800" dirty="0" smtClean="0"/>
              <a:t>2011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51618" y="5988574"/>
            <a:ext cx="692700" cy="51949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0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h_flood_Aug5_ZOO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99" y="0"/>
            <a:ext cx="683385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1087" y="6421483"/>
            <a:ext cx="7345506" cy="43651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5975" y="694107"/>
            <a:ext cx="1018871" cy="589252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14031" y="492070"/>
            <a:ext cx="1018871" cy="589252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5691" y="6187891"/>
            <a:ext cx="6949612" cy="33967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9144000" cy="73369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Leh Flood, 5 August 2010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950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47" b="9252"/>
          <a:stretch/>
        </p:blipFill>
        <p:spPr>
          <a:xfrm>
            <a:off x="0" y="822526"/>
            <a:ext cx="9144000" cy="6017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101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Synoptic climatology over South Asia in JJAS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99093" y="2533163"/>
            <a:ext cx="5736605" cy="2409828"/>
            <a:chOff x="1699093" y="2533163"/>
            <a:chExt cx="5736605" cy="2409828"/>
          </a:xfrm>
        </p:grpSpPr>
        <p:grpSp>
          <p:nvGrpSpPr>
            <p:cNvPr id="9" name="Group 8"/>
            <p:cNvGrpSpPr/>
            <p:nvPr/>
          </p:nvGrpSpPr>
          <p:grpSpPr>
            <a:xfrm>
              <a:off x="1699093" y="2533163"/>
              <a:ext cx="5736605" cy="2409828"/>
              <a:chOff x="1699093" y="2533163"/>
              <a:chExt cx="5736605" cy="240982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7370" y="2533163"/>
                <a:ext cx="4718328" cy="2041521"/>
              </a:xfrm>
              <a:prstGeom prst="rect">
                <a:avLst/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486583" y="2901412"/>
                <a:ext cx="231188" cy="26010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3534594" y="3302316"/>
                <a:ext cx="231188" cy="26010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699093" y="4365895"/>
                <a:ext cx="231188" cy="26010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520788" y="4682890"/>
                <a:ext cx="231188" cy="26010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6014870" y="3280373"/>
              <a:ext cx="231188" cy="26010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56631" y="3522527"/>
              <a:ext cx="231188" cy="26010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10467" y="2709333"/>
              <a:ext cx="603350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RH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98529" y="3708399"/>
              <a:ext cx="98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Temp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3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2705725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Compare to the flood periods in 2010, 2011 2012</a:t>
            </a:r>
            <a:endParaRPr lang="en-US" sz="4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98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82809" y="739024"/>
            <a:ext cx="8480191" cy="6113435"/>
            <a:chOff x="282809" y="561808"/>
            <a:chExt cx="8480191" cy="61134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2301" b="2903"/>
            <a:stretch/>
          </p:blipFill>
          <p:spPr>
            <a:xfrm>
              <a:off x="381000" y="561808"/>
              <a:ext cx="8382000" cy="611343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109325" y="1512806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</a:rPr>
                <a:t>2010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109324" y="3422626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</a:rPr>
                <a:t>2011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109324" y="5317677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</a:rPr>
                <a:t>2011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7384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Synoptic conditions during flood periods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717370" y="1432232"/>
            <a:ext cx="4718328" cy="3142452"/>
            <a:chOff x="2717370" y="1432232"/>
            <a:chExt cx="4718328" cy="3142452"/>
          </a:xfrm>
        </p:grpSpPr>
        <p:grpSp>
          <p:nvGrpSpPr>
            <p:cNvPr id="5" name="Group 4"/>
            <p:cNvGrpSpPr/>
            <p:nvPr/>
          </p:nvGrpSpPr>
          <p:grpSpPr>
            <a:xfrm>
              <a:off x="2717370" y="1432232"/>
              <a:ext cx="4718328" cy="3142452"/>
              <a:chOff x="2717370" y="1432232"/>
              <a:chExt cx="4718328" cy="314245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7370" y="2533163"/>
                <a:ext cx="4718328" cy="2041521"/>
              </a:xfrm>
              <a:prstGeom prst="rect">
                <a:avLst/>
              </a:prstGeom>
            </p:spPr>
          </p:pic>
          <p:sp>
            <p:nvSpPr>
              <p:cNvPr id="10" name="Oval 9"/>
              <p:cNvSpPr/>
              <p:nvPr/>
            </p:nvSpPr>
            <p:spPr>
              <a:xfrm>
                <a:off x="4373655" y="3049365"/>
                <a:ext cx="231188" cy="2601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305922" y="1432232"/>
                <a:ext cx="231188" cy="2601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5855321" y="3049365"/>
              <a:ext cx="231188" cy="2601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643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604" y="0"/>
            <a:ext cx="348139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3999" t="7164" r="25400" b="51910"/>
          <a:stretch/>
        </p:blipFill>
        <p:spPr>
          <a:xfrm>
            <a:off x="1316637" y="2386346"/>
            <a:ext cx="2534919" cy="1912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975" y="1159679"/>
            <a:ext cx="310609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Regional</a:t>
            </a:r>
          </a:p>
          <a:p>
            <a:pPr algn="ctr"/>
            <a:r>
              <a:rPr lang="en-US" sz="2400" dirty="0" smtClean="0"/>
              <a:t>Climatology for Pakistan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6592" y="1201099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6592" y="3023994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8006" y="5123001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2012</a:t>
            </a:r>
          </a:p>
        </p:txBody>
      </p:sp>
      <p:sp>
        <p:nvSpPr>
          <p:cNvPr id="8" name="Rectangle 7"/>
          <p:cNvSpPr/>
          <p:nvPr/>
        </p:nvSpPr>
        <p:spPr>
          <a:xfrm>
            <a:off x="7456547" y="430226"/>
            <a:ext cx="901340" cy="73752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8485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7829"/>
          <a:stretch/>
        </p:blipFill>
        <p:spPr>
          <a:xfrm>
            <a:off x="0" y="1600200"/>
            <a:ext cx="9144000" cy="4957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95" r="6008" b="66667"/>
          <a:stretch/>
        </p:blipFill>
        <p:spPr>
          <a:xfrm>
            <a:off x="59765" y="4148368"/>
            <a:ext cx="3006107" cy="22006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8337" y="86580"/>
            <a:ext cx="57706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TRMM view of flood producing storms</a:t>
            </a:r>
            <a:br>
              <a:rPr lang="en-US" sz="2800" dirty="0" smtClean="0"/>
            </a:br>
            <a:r>
              <a:rPr lang="en-US" sz="2800" u="sng" dirty="0" smtClean="0"/>
              <a:t>Northern</a:t>
            </a:r>
            <a:r>
              <a:rPr lang="en-US" sz="2800" dirty="0" smtClean="0"/>
              <a:t> Pakistan</a:t>
            </a:r>
          </a:p>
          <a:p>
            <a:pPr algn="ctr"/>
            <a:r>
              <a:rPr lang="en-US" sz="2800" dirty="0" smtClean="0"/>
              <a:t>2010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9833" y="4593167"/>
            <a:ext cx="910167" cy="61383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8455" y="5662789"/>
            <a:ext cx="910167" cy="61383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3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82911" y="119529"/>
            <a:ext cx="6860785" cy="6547224"/>
            <a:chOff x="2943411" y="119529"/>
            <a:chExt cx="6860785" cy="6547224"/>
          </a:xfrm>
        </p:grpSpPr>
        <p:sp>
          <p:nvSpPr>
            <p:cNvPr id="3" name="Rectangle 2"/>
            <p:cNvSpPr/>
            <p:nvPr/>
          </p:nvSpPr>
          <p:spPr>
            <a:xfrm>
              <a:off x="2943411" y="119529"/>
              <a:ext cx="6628458" cy="144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823200" y="271929"/>
              <a:ext cx="1980996" cy="6242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077883" y="4123765"/>
              <a:ext cx="5781518" cy="2542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90047" y="1225176"/>
              <a:ext cx="1205753" cy="3009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687" t="33333" b="36819"/>
          <a:stretch/>
        </p:blipFill>
        <p:spPr>
          <a:xfrm>
            <a:off x="3048000" y="4260693"/>
            <a:ext cx="3291250" cy="22163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8337" y="86580"/>
            <a:ext cx="57706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TRMM view of flood producing storms</a:t>
            </a:r>
            <a:br>
              <a:rPr lang="en-US" sz="2800" dirty="0" smtClean="0"/>
            </a:br>
            <a:r>
              <a:rPr lang="en-US" sz="2800" u="sng" dirty="0" smtClean="0"/>
              <a:t>Southern</a:t>
            </a:r>
            <a:r>
              <a:rPr lang="en-US" sz="2800" dirty="0" smtClean="0"/>
              <a:t> Pakistan</a:t>
            </a:r>
          </a:p>
          <a:p>
            <a:pPr algn="ctr"/>
            <a:r>
              <a:rPr lang="en-US" sz="2800" dirty="0" smtClean="0"/>
              <a:t>2011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51618" y="5988574"/>
            <a:ext cx="692700" cy="51949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20110911.16000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1250" r="36212" b="38205"/>
          <a:stretch/>
        </p:blipFill>
        <p:spPr>
          <a:xfrm>
            <a:off x="3034393" y="1578429"/>
            <a:ext cx="3311071" cy="2558144"/>
          </a:xfrm>
          <a:prstGeom prst="rect">
            <a:avLst/>
          </a:prstGeom>
        </p:spPr>
      </p:pic>
      <p:pic>
        <p:nvPicPr>
          <p:cNvPr id="14" name="Picture 13" descr="20110911.16000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1250" r="36212" b="38205"/>
          <a:stretch/>
        </p:blipFill>
        <p:spPr>
          <a:xfrm>
            <a:off x="3035818" y="1579860"/>
            <a:ext cx="3311071" cy="2558144"/>
          </a:xfrm>
          <a:prstGeom prst="rect">
            <a:avLst/>
          </a:prstGeom>
        </p:spPr>
      </p:pic>
      <p:pic>
        <p:nvPicPr>
          <p:cNvPr id="2" name="Picture 1" descr="20110912.000000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21405" r="36601" b="38480"/>
          <a:stretch/>
        </p:blipFill>
        <p:spPr>
          <a:xfrm>
            <a:off x="3019506" y="1589617"/>
            <a:ext cx="3303697" cy="253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88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82911" y="119529"/>
            <a:ext cx="6860785" cy="6547224"/>
            <a:chOff x="2943411" y="119529"/>
            <a:chExt cx="6860785" cy="6547224"/>
          </a:xfrm>
        </p:grpSpPr>
        <p:sp>
          <p:nvSpPr>
            <p:cNvPr id="3" name="Rectangle 2"/>
            <p:cNvSpPr/>
            <p:nvPr/>
          </p:nvSpPr>
          <p:spPr>
            <a:xfrm>
              <a:off x="2943411" y="119529"/>
              <a:ext cx="6628458" cy="144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823200" y="271929"/>
              <a:ext cx="1980996" cy="6242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077883" y="4123765"/>
              <a:ext cx="5781518" cy="2542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90047" y="1225176"/>
              <a:ext cx="1205753" cy="3009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687" t="33333" b="36819"/>
          <a:stretch/>
        </p:blipFill>
        <p:spPr>
          <a:xfrm>
            <a:off x="3048000" y="4260693"/>
            <a:ext cx="3291250" cy="22163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8337" y="86580"/>
            <a:ext cx="57706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TRMM view of flood producing storms</a:t>
            </a:r>
            <a:br>
              <a:rPr lang="en-US" sz="2800" dirty="0" smtClean="0"/>
            </a:br>
            <a:r>
              <a:rPr lang="en-US" sz="2800" u="sng" dirty="0" smtClean="0"/>
              <a:t>Southern</a:t>
            </a:r>
            <a:r>
              <a:rPr lang="en-US" sz="2800" dirty="0" smtClean="0"/>
              <a:t> Pakistan</a:t>
            </a:r>
          </a:p>
          <a:p>
            <a:pPr algn="ctr"/>
            <a:r>
              <a:rPr lang="en-US" sz="2800" dirty="0" smtClean="0"/>
              <a:t>2011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51618" y="5988574"/>
            <a:ext cx="692700" cy="51949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20110912.12000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20987" r="36514" b="38617"/>
          <a:stretch/>
        </p:blipFill>
        <p:spPr>
          <a:xfrm>
            <a:off x="3019507" y="1571855"/>
            <a:ext cx="3312577" cy="25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6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3.thmx</Template>
  <TotalTime>9147</TotalTime>
  <Words>293</Words>
  <Application>Microsoft Macintosh PowerPoint</Application>
  <PresentationFormat>On-screen Show (4:3)</PresentationFormat>
  <Paragraphs>62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Custom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311</cp:revision>
  <dcterms:created xsi:type="dcterms:W3CDTF">2012-10-25T23:32:46Z</dcterms:created>
  <dcterms:modified xsi:type="dcterms:W3CDTF">2013-12-13T03:41:55Z</dcterms:modified>
</cp:coreProperties>
</file>