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439B0-79C8-4BA6-A957-25159CFDA116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4ABE4-B6F2-4486-9670-4B0C888500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/>
              </a:rPr>
              <a:t>The use of multi-frequency radar measurements for investigating microphysical processes during DYNAMO/AMIE</a:t>
            </a:r>
            <a:endParaRPr lang="en-US" sz="4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Angela Rowe and Robert </a:t>
            </a:r>
            <a:r>
              <a:rPr lang="en-US" dirty="0" err="1" smtClean="0">
                <a:solidFill>
                  <a:schemeClr val="tx1"/>
                </a:solidFill>
              </a:rPr>
              <a:t>Houze</a:t>
            </a:r>
            <a:r>
              <a:rPr lang="en-US" dirty="0" smtClean="0">
                <a:solidFill>
                  <a:schemeClr val="tx1"/>
                </a:solidFill>
              </a:rPr>
              <a:t>, Jr.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ASR Fall Working Group </a:t>
            </a:r>
            <a:r>
              <a:rPr lang="en-US" dirty="0" smtClean="0">
                <a:solidFill>
                  <a:schemeClr val="tx1"/>
                </a:solidFill>
              </a:rPr>
              <a:t>Nov 2013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Microphysics </a:t>
            </a:r>
            <a:r>
              <a:rPr lang="en-US" dirty="0" smtClean="0">
                <a:solidFill>
                  <a:schemeClr val="tx1"/>
                </a:solidFill>
              </a:rPr>
              <a:t>Breakout</a:t>
            </a:r>
          </a:p>
          <a:p>
            <a:r>
              <a:rPr lang="en-US" dirty="0" smtClean="0"/>
              <a:t>Rockville, MD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" name="AutoShape 2" descr="data:image/jpeg;base64,/9j/4AAQSkZJRgABAQAAAQABAAD/2wCEAAkGBxQTEhQUExQWFBUXFhgYGBcVGRoYGRwYGBgYHBgVGh8cHCggGBolHRgXJDEhJSksLi4wHR8zODMsNygtLjcBCgoKDg0OGxAQGywmICYvMi8sLCwsLTQsLywsLSwsLC80LCwsLCwsLCwsLCwsLSwsLCwsLCwsLCwsLCwsLCwsLP/AABEIAJsBRQMBEQACEQEDEQH/xAAcAAABBQEBAQAAAAAAAAAAAAAAAgMEBQYHAQj/xABLEAACAQIDBAYFBwYMBwEAAAABAgMAEQQSIQUxQVEGEyJhcYEHMpGhsRQjUnKSwdFTc4Ky4fAWMzQ1QkNUYpOis9IVFyQldMLxhP/EABsBAQADAQEBAQAAAAAAAAAAAAABAwQCBQYH/8QAOhEAAgECBAMFBgUDBAMBAAAAAAECAxEEEiExE0FRBTJhcYEikaGxwfAGFDPR4SNCUkNigvEVNHJE/9oADAMBAAIRAxEAPwDuNAFAFAFAIklC2vpc286z18TToZeI7KTtfxs2vkdRi5bC60HJBx2LyOnKxv4Gwr5/tTtH8ri6Oumubydl8LXNNGjng/gTq+gTuZiAcZ88FG4XB8bX+6vn59pZu1YUIv2Umn5tX+FkveaVRtRcifX0BmECUZivEC5rPHE05VnRi7tK78OnqzrK8uYXWg5CgCgCgCgCgCgCgCgCgCgCgCgCgCgCgCgCgCgCgCgCgCgCgCgCgCgCgCgCgCgCgPGNhXM5ZYuXQlK4mOQMLg3FV0MRSrwU6Urr79xMouLsyJtn+LvyYfh99eR+IoZsE30af0+pfhP1PQjbL2jqEc/VPP8AunvrH2H2vnSw9Z6/2vr4Px6ddt97cRhtM8fUhbXnvKw5AD3X++vJ7fm6mMa6JL6/U04WFqSfUk4PaoELX9ZNB339X9+6vYwHauTANy70NF437v30RTVwrdZW2f2yshxGVlYncwJ9utfMYao4YmNWT/uTfv1NkqeaLS6F/tPaAjGUeufcOZr7XtftRYSGWHfe3h4/seZh8O6mr2I+w2uXO/d7715X4YvKdact3b43LMYrKKLZmA1Ogr6yc4wi5SdkubMSV9EJikDC43VVh8RCvDiU9uT62JlFxdmLq85CgCgCgCgCgCgCgCgCgCgCgCgCgCgCgCgCgCgCgCgCgCgCgCgCgCgCgCgCgCgM7inaKRsptxHIg8Dzr89xXG7NxsuC7LddGnyt4bHrU1GrTWY9xm1g8TKwyvpbkbEbuVepX7WhjMHKnNWnp5OzW3T197IpYR06qktUU0ktfPQp2N6iAztc2LE635+dWVailJynLV79R7EdNj35K+/L7x+NVcal1+DI4sOp48Tgaqfj8KlSpvZkqcHswE5JJJuTvJqytmqScpO7YyJKy2LTZW0ljV76sSLAdw3k8BXr9l46lgaE3JXk3ovJdeS+7GPE4aVWStt1CTFvKRc7zYKN1z8a8vFY3E9oVVBvRvRcvvxYjRhSWnqzSRJlAA4C1fodClGjTjTjslb3HkSlmbYqrSAoAoAoAoBrFYhY0Z2NlRSxPcouahuyuRJqKuzkT9PMaSSJAoJJAyIbDlcjW1Y+NM8j85V6gvTzGggmQGx3ZEF+7dTjTH5ur1OuYPErJGki6q6hh4MLitid1c9eMlJJoeqSSLtHHxwRtJKwVF3k+4AbyTyFQ2krs5nOMFmkc52x6RpWJGHQRLwZwGc99vVXw7VZpV3yPOqY2T7isZ2bpLi2NziZf0WKe5bCqnUk+Zmdeo95MVh+k+MQ3XEyfpHP+veiqSXMlV6q2kzUbC9IzAhcUgK/lIxqO9l4+XsNXRr/AORqp417TXqjokEyuodCGVgCCDcEHcRWlO56Caaujl+3umWMjxM0aSAKkjKoyIbAHTeKyTqyUmjzKuJqRm0mQP4dY78qP8NP9tc8aZX+bq9Q/h1jvyo/w0/2040x+bq9QHTvG/lR9hPwpxpj83V6lhgPSPiFPzqRyL3XRvbqPdXSrvmWRx013kmb/YG3ocWmaI6j1kbRlvuuOXeNK0QmpLQ30q0aivEtK7LQoAoAoAoAoAoBjFq2W6GzD391YO0KVeVLNh5NTW3R+Fnp5FlJxvaWxWLtlh6yhvDQ183h/wATVYvLXgn5aP6/Q2vBxezsQdsY5JMrLcMNCCOHA33b/jXHauKw+NUalO+ZaNNcvPbTz5mjC0J07xlsVqRlzYbuJ4V40pRpq7NcpKC1CXExx6AZ3+H3D40jSrVtX7MSIwqVNXoiPJtCVtxC+A/Gr44WjDfUtVCnHxG+sl+m3trvJR/xR1lp9EKXFyr/AEr+IH/2uXh6EuVvIh0qb5EhNoI2kq2P0h+9xVLwtSnrSd/AqdCUdYP0HJYCuoOZef4/jXEKqn7L0ZEZqWj0ZI2XiUWQM97KCQAL3O78a9Hs2dGhX41XZbeLKsRTlKGWPP5Fs+2yfVW3ex+4fjXo4n8TNaUYer/ZfuYVgku8/cTdnF2Gdzv3Ddpzr0uyHiq8fzGIk9e7HZW6+Phfz5oz11CLyxXmTa9wzhQBQBQGO9J20+rwwiB7UzW/QWxb35R5mqa8rRsY8bUywy9TlNYzygoDqvow2n1mGaEntQtp9R7lffmHkK2UJXjY9XBVLwy9DZVcbDk3pL2o0mK6m/YhA04F2AJb2EDu151kryvKx5OMqZqmXkvmZGqDIbfZ3o3ldA0sqxEi+UKXI7icwAPhetCoN7s2wwMmrt2IHSHoRNhkMgZZY19YqCrAcypvp3gn2VzOi4q5xVws6avujL1SZToXoq2qbyYZjcAdYndqA48Lspt9bnWmhL+09DA1N4eq+pkelP8ALMT+ef4mqaneZkr/AKkvMroYyzKo3sQo8SbCuVqVpXdjTf8AL/G/Rj+2Pwq3gSNP5Or4DOK6D41FLdWHtwRgT7NCfAVDozREsJVSvYzhFVGYs+je02w+JjkBsMwV+9GIDA/HxAruEssrltGo4TUvux3St57gUAUAUAUAUB4TXLlGO7FjzOOYqOJHqibMotu4bL84u4+sBwP0vOvku3OzoqX5ils+959fXn4+Z6eDq5vYlvyKVELtYeZ7q8ByVOOZnoOSgrjWOxn9XHoBoSPePxNd4ehf+rV35ImlS/vmMQYarqlYtlMmJBWWVYpcxzqar4pznEtBXSrEqZFmw1aYVi2MxGFxJiNjqh3jl3j8K6rUY1ldd4mpTVRX5kyeMCzL6p3fvyrNTm5XjLdFMJN+zLdE3ZOH6xtdFG/v5LXpdmdnLE1rz7q38fD9/D0M+JqcOOm72/c1AkXmPaK+64lNK117zxssuh6HB3EUjVhJ2jJP1IaaFVYQFAFAcc9IG0+uxjgG6xfNjxHrnxzEj9EVirSvI8fFVM9R+GhVbAwHX4mGLgzjN9Uav/lBriCvJIqpQzzUQ2/geoxM0XBXNvqnVP8AKRUzVpNCrDJNxLPoDtPqMYlzZZPm2/StlP2gB5muqUrSLMLUyVF46HZa2nsnF+nsBTHzX/pFXHeCo19oI8qxVVabPGxStVZQA8qrM50vY3pHjKgYlGRuLoMynvt6y+ABrTGuuZ6VPHRt7aNLFtnCYpGjWZGDqVK5srWYWPZax48qtzRlpc0qrTqKyZU/8vMHyk+3+yuOBEq/JUvH3k/Y3RHD4aTrYs+bKV7TXFja/DuFdRpxi7osp4aFOWaJyrpT/LMT+ef4mslTvM8qv+pLzImzP46H87H+uKiO6OId5eaO/V6B74UBw/pe6HG4gpbL1nDdmAAf/NmrDUtmdjxMQ06srFZhsOZHSMb3ZVHixAHxrhK7sVKOZ26n0HXon0AUAUAUAUAUAiWMMLEXFUYjD0sRB06qujqMnF3RQbSwJj1tdefLx/Gvhe0uxauEeeGsOvNef77eR6mHrqppsyomA5V59NM3RuE8nVRaes+7u/8Ag+NTCPGrWe0SIriVNdkQsJDWutUL5yLOKOvOqTM0pElY6zuRS5C8lRc5zCWjqUyVIYkjq2Ey2MiBiYa30qhohIVsqS+aJt29fv8Afr7a5xccrVaPqc142tUR7GtjYjUVzPVXRLd1dFns/DGQ2UC3EncPxPdVmC7MrYydoaLm+S/nwMdeqqavJ+ho8NhlQWHmeJr73A9n0cHDLTWvN8399DyalSU3dj1bSsKAgbe2iMPh5Zj/AEFNr8WOijzYgVzOWVXK6s8kHI4QzE6k3J1JO8niawHhG59FOz80ss5GiKEX6zanzAA+1V9COrZuwMLycjz0q7PyzRTAaOpRvrJqPMhv8tK8dbjHQtJS6mGBI1BseBHPnVBhO7dHtpfKMNFLxZRmtwYaOPtA1vhLMrnu0p54KRW9Mei64xAVISZL5WO4j6Dd3fw9ormpTzoqxGH4q03OT7U2VNh2yzRsnIn1T9Vhoaxyi47nlTpyg7SRDrk4PCKAt9kdJMThyOrlJUf0H7SeFj6v6JFdxqSjsWwr1IbM6l0U6UR4xSLZJVHaS99PpKeK/D2E66dRTPUoYhVV4nK+lP8ALMT+ef4mslTvM8uv+pLzK2NypDA2IIIPIg3BrkrTtqXX8Mcd/aG+zH/srviz6l35mr/l8v2G5+lWMdSrYh7HfbKp9qgGjqTfMh4iq1ZyKcCqyk6P0C6IPG4xOIFiB82m8i49du+x0HfffWqlStqz0cLhmnnn6I6BWg9AKAKAKAKAKAZmxSLvYeG8+wVhr9pYWhdVKiTXLd+5alkaU5bIr8TtlRcKhbx0FeRX/EmH1jTi5eei+vyNVPBSerdjNy9p9AFBO4XsL8r183Uqxk3OMbc7LY9aPsx1d7DO13vKBwUfH9lqjBxtScurO8OrU79R7DLVVaRzNk+JawyZlkx9RVbK2xVqgg8IoBqRa7TLIshTrWulI0QZW5ssit/eHsOh91b2s9Nx8DQ1mg0WGMXt+IB+77qyUJXp68iik/YLnAbXCqFMYAH0D9x/Gvo8L+IKVGKpyp2S/wAf2f7nn1sG5PMpe8tIcfG3G31tK9ij21gqu1RLz0+L0+Jilh6keRKr1U76opCgOfelbadhFhwd/wA4/gLhB4E5j+iKz15cjz8dU2h6nOaynnGx6L9M48JAIuoZjmZmYMBck6aW4KFHlV9Oqoq1jZQxMacMtjzpV0xTGQdV1LIwZWViwNiNDpbipYedKlVSVrCviVVjlsY+qDGdE9FO09JcOTu+dTw0Vx7cp8zWmhLdHo4GpvD1NL/DHBf2hfY3+2reLDqafzNL/Idw/SPBzsIllSRnuAhB1sCSNRbcDUqcXoSq9ObypkbH9CcHL/VdWecRKf5R2fdUOlF8jmWFpS5W8jLbX9G7qC2Hk6y39CSwY+DDQnxA8aplQ6GWpgWleDv5mEZSCQQQQbEHQgjeDyNUGAteimMMWMgYcZFQ96uQp8d9/IV1TdpItoSy1Ivx+YnpT/LMT+ef4mlTvMV/1JeZXYeLO6qNCzBRfmxA++uUrsrSu7Gz/wCWuI/Kw/5/9tX8CXU2/kZ9URdoej/FRoWUxy2FyqE5vIFRfwveuXQkjieDqRV1qZOqTIbP0bbdaOcYdiTHJfKDuVwCRbkDYi3O3fV9GdnY2YOq4yyPZnVK1nqhQBQBQBQBQDM+GV/WHnx9tY8V2fh8Sv6sE/Hn79yyFSUNmVOM2M29GzdzaH27q+bxP4acdaEr+D39+3yN1LGR2mreRSwITIAATY621tbvGleRHB1qmanTjd7afvt8TfUnGNO7e43iMCWkZs6WNrdq+4DkDXsUOw8UqSi8qfn+yZTHtCjGCjr7v5JcODYbrN9U392+seJ7CxkVdRUvJ/vY4/OUpc7eZLgi4nQVT2f2DWxTbqXhFdVq/JfX5lNbERjtqLEqeP79wr6WH4cwEVZxb8W39LL4GN4ibKbpLtsQdUEKqZGILuCyqFAuSBYkm4t51Zh/whg61RyvKy/tTWvq1p8TLiu0Z0UlprzeyPejO3FxEbGQqrqxWwOXMNLOATcA33a7qpqfhTA0a79tyjyjdXXVNrf4GijiMTOjnnBx8bNJ+KuXO8Xyi3mK1PsTANW4a97/AHJVeouZFmw+YXTXmOI/ZXg478PzpSUsNeSfLmv4+Ruw+LT0noV2I2df1pFXwBb4ae+tWH7CrW9uSXx/Yu/8nCPdTfwJM6hyChDED1dzeV9/lWSp+Hq9CD4bUvg/v1K6GNh3ZafIn7P2U7AMSFB5an8BXOF/D9St7VV5V73+y9/oTWxcIuy1ZdYfBIm4XPM6n9lfR4TsnC4bWEbvq9X/AB6WPPqV5z3JNekUhQHDOk20vlGKllBupayfUXRbeIF/M1gnLNJs8OtPPNyK/DwM7BEUsx3KouTx0ArlK+xWk27In/wexf8AZpv8NvwrrJLoWcGp/iw/g9i/7NN/ht+FMkug4NT/ABZAngZGKupVhvVhYjxBrlqxW007MndG9pfJ8TFLeyhrP9RtG9gN/ECuoSyyTO6M8k1Ia23gjDiJYiPVc2+qdUPmpBqJKzaIqRyzcRrZ+MaGVJU9ZGDDkbcD3EaedQnZ3IhJxkpLkdb2Z02wkqgtIIm4rJpY+PqkeB9lbY1Ys9aGKpyWrt5ito9NcHEpIlEp4LH2iTyvuHmaOrFcyZ4qlFb38jkGNxJkkkkIsXdnIG4FmJt76xN3dzyJSzNvqWHRLBmXGYdRwkVz4RnOb/Zt511TV5I7oRzVIrx+QnpT/LMT+ef4mlTvMV/1JeZE2Z/HQ/nY/wBcVEd0cQ7y80d+r0D3woDiHS/CiLG4hALDPmH6YD/+1YaitJniYiOWrJffUhbHly4iBuUsZ9jiuY7o4pu00/FHfK9A94KAKAKAKAKAYxOKVBqdeQ315+N7Tw+EX9SWvRb/AMebLKdKU9ikxuMaS+Y5UAuQvLkTxJ3Wr52ljMR2vX4SeSnu7dPPm37udnY25YYeOa134lT1hfT1UG5Ru8+Z76+uo0adGChTVkjBOcpu8nqPRwg86tOCXDheTHz1FAKlUyPlJ7KgZu8ncPCgJiRAbhagM906hU4dQQNZUGawuo1JIPC9redUYirOnTeR2vp6Hpdk0adXEXmk8qckn1W3u39DAdI8LFDIogbcAcy6EHmORry9noz7TBVKtaD4q9GJwW0WaV5JJJeut82VJJLk6Lbl3bq+94cHTSgk4/Tr/J+LudSNafFupq+nR32t9DqxhOjbiV7Q4Xt+NfOu19D6JeJGMRGp1PuoBuSVToyjxFASMDjmB0btd+5x3/3u/ea8zHUK8f62F7/OPKX8rro7aX2NFKpFrJU25Pmi+wuPDaMMrcj91VYbtenOfCrp059Jc/J/fhcTotLNHVEyvXKCg6c7T6jByEGzP82ni+8jvC5j5VXVlliZ8TUyU2/Q4tcVhPGNv6K9nZ55JiNI1yr9d95HeFB+1WihG7ubcDC8nLp9/fmdRrUeoFAct9Kez8mISYbpVsfrpp71K/ZNZK8bO55eOhaal1MTeqDEb6DYw2lgopUIGJhHVNfc4T1Qx4HKQQe8jw0KPEjdbm9UuPSUl3loYrH4GSFskqNG3Jha/gdzDvF6paa3MUoyi7SViPXJyFASdn7PlnbJCjSN/dGg8TuUd5IrpRb2OoQlN2irnV+hfRUYRS7kNM4sxG5V35F567zxsOVa6dPL5nrYfD8JXe5zLpSf+sxP55/iay1O8zzK/wCpLzImzD89D+dj/XFRHdHEH7S818zv9ege+FAch9JcOXHMfpxo3sBX/wBax117R5GMVqvoZYSW1G8ajxG6qTLe2x9BYWcSIrqbqyhge4i4r0U7q59BFpq6HakkKAKAKAKAbnZQLta3fXEqcJ95J+aJTa2M7tvERMlo8oNxe1tR5VzSw1Kk26cUr72SXyJlOUt2VuGGgq44LHDpQE1VoD2OOxJ5m/uA+6gHbUIKqDF4XGRSrcSoeyRqDpuI4jXUN5ioxFCUPZqLc7wmLyyVSjLVffufxRR4T0fYfPnd5XW98jFbHuJAuR7KyQwsd2e9U/EWJcMsYxT6q/72NV8kTMGyJmAsGyi4HIG1wK25mllvp0Pnmk5Znv15iiKgkjTpQFdiEoCA4oC22LjGR1BN0bQd3d+z9tQ0iTWUA3NAr6Mqtb6QB+NLENJ7jX/D4vyUf2F/CosiMkeg7DCqCyqFG+ygD4VNiUkthyhIUA3NAr6MqsP7wB+NLENJ7jX/AA+L8lH9hfwqLIjJHoOwwKnqqq335QB8KmxKSWwTwK4yuqup3hgCPYaNXDSejKmXong234eMfVGX9W1ccOPQqeHpf4o9h6KYNd2HjP1hm/WvThx6BYekv7UW0MKoAqqFA3BQAPYK7tYtSS2F0JI74GIkkxoSd5Ki/wAKiyOcq6HgwEQ/q0+yv4Ushlj0JNSdBQDU2GR/WRWt9IA/GosiGk9xv/h8X5KP7C/hSyIyR6D6IFAAAAG4DQVJ0KoAoAoAoAoDJbaxJd2v6qkADme/w/HnUkFUm+gJuGWx7qAhbfeR3iw6SGIOGZ3BsbCwCg8BvvburHipyTUE7XPb7KpU4wnXnHM1ZJcvO3yMjgdsTYXElY3MqlsuR2JUk6DwNyNRVGGqPiRTejaT957vaGEp4jBSqZEpKLkna2yvbyZr+ivSeaed8PNGqyKCQUuB2SAVIJPPfevocXhY0oKpTd14n5vhMXOrN06is10F9J8dOZGgSQQBYusdtMzZiwCi97Dsndvv3V4devNPLF25n1vZuFocPi1YZ7vKlyW2unmUHo+xkPyhnncK6oscRZgqkG4KjTU2A48a9OljK+KpuOTRatpPc87tTsfC9m1IShU1ldKMmrpcul+l2dOIqsxDbCoA21CRqUaUBXYhaArZhQEnC7oxx60EeGl/fQG0QaDwqCRVAeBhQHtAFAFAFAFAFAFAFAFAeX4UB7QBQBQHhNt9Ae0AUAUAUAUAUAUAUAUBkdt4MozG3ZYgg8j3+NSQVke+pBY4eoAjbOw1xKAFjG63yOu8X3gjipsNO4VTWoqotTfgMfPCSbSvF7p/ejKrZHQGNGLTSGU62CgoAT/S9YkkcNfbXFChwpqd7tbG7tHtuWKoujCOWL0eutumysWmH2Zh9nhp1zs7EKWbtucxFlUADjr5V6c6lXEtQ009EfLwpUsNeeuvqxmTB4baoLh3UochZey3A5SGFiPEc6xYjAyTXE0fget2b2zKgm6Nmr6prn8GmRsR6Po1yBXvHdc+cfOG2b1WFgAbgEW4Vrw2I/LUckd+Xr18jD2jm7QxPGq25aLoumvvL7bu01wcYdyWvZVQaljbRRfu41gqVcntM34PBTxVThw9W9kjIv6QpgwzYZQp4Zzf25be6owtWWIqqmktfgj0e0ey8Ng8JPEOo24+C1b0S301530ROw3S2RcRHFiEjAlsFMbElS3qhrk31IHC1ezPBRdNyg3p1PkY4ySqKFRLXaxqnrzj0SvxFAVk9AIWQggg6jdQG7wUuZFbmAagkTtDFrDE8reqilj5C9vGobsrnM5KMXJ8jBbBR8NNhcTIf5dnE3IO7Z4fcQO7Ws8Lxak+ZgpJ05Rm/wC7fzeqLXpvtWSOTDKiTWGIiYshssg7V4B2hmY8jpXdWTTXmW4qpKLiknuvXwLLHdKEh6jrIpVaYOVTKCwKWshAOrMWAFr6nhXTqJWuty2WIUbXT1I56YKj5JsPPE5F41KhjJqAFXKT2td27mRUcW2jRz+ZSdpRafLx9xI2f0kzzrBLBLh5HUsnWZSGA1IBUnW2tqlVNbNWOoV7yyyTT8ROJ6UDrHjgglxJjNpDHlCKeK3Yi7dwo6mtkrkPEe01CLdt7EjZ/SOGWGSXtIIr9ajizoVFyCPw8N+lSppq51CvGUXLa2/gVzdMcqCV8LiEgNj1pCkBTucqGuF131zxdL2div8ANWWZxduun7k7bPSaLDvErK79apZOrAa9rWUC9yWJAFdSqKJ3Urxg0nz6DOH6UDrUjnglw5kNo2kylWPBbqTZjyqFU1s1YhYj2lGUWr7XKzEbSEG1JyI3ld4IlRIxdibknfYAAbyTXDlaoyp1Mld6XdlsXextviaR4XikgmRQxSS2qnTMpBIIvb21ZGd3Yvp1s8nFpp+JHn6UXd1gw82IWMlXeMLlDDeq3IzkchUOp0Vzl4jVqMW7dB2TpRCMKMUuZkzKpFgGViwUhgToQTr99OIsuYl4iOTPyK3au3oZ8Nic8EzYZVHzlsokGcD5ski4vY30rmU1KLutCudaE4Sunl69fIttp7cjwyRDK7vIAI4kGZ2sB5WFxc13KaiW1K0aaXV7LmNYDpIGmWCaGXDyOCUEmUq9tSFZSRcDhUKetmrEQr3llkmnyvzL2rC8KAKAKAKAKAKAzvSaQlkThqT5DT4mpQM+h1oQWGHNAWcBoCQtAZLpti5nZcNABfIJnbjYMcoXkboSTv3Vmq4qdKa4e57PZ3Z+FrUZVMVe18qSdtdHe681Yjei7aJvNAVAI+czC9ybhWDXOvC3nVkMZUxEv6nTQntTsbD4GlGeHvZuzu7673N+2osatep4ZienAyz4VpLmO0gF9wa6G3iQPca8/GRs49D6TsW8qNWMe9p7tfqZTpdtCORgIxYd1cYfEujWVWC25dT0f/E/m8JOhXfe59GndP73JXQPYAnk692OSJxYW9ZxZhrfcOz419C+1VWptQjblqfD4n8Oy7PrR4lRS5q1/S9zpMh0rCWldiDQFbOaA9ihJsBvY2H4+FAbnCx5UVeQqCTMdO2abqMFGbNiHux5Rx9ok+YB78pFU1dbRXMyYq8rUlz+SInSDYGNkw7B8RG4QZ1VIcjZkBICkN2TwqJwm1uc1aNaULOS938idrbUGIw+zJrjtYyDNyDDOH8rg0lLMovxOalTPCnL/cvqWO3rHaOzeP8AKf8ATWup9+PqWVf16fr8j3bw/wC5bO8MT/prSffj6ir+vT9fkG3/AOctm/8A6f8ATWk+/H1Fb9en6/Ia9HcgEEkRNpo5pOtB9bMW9Y8xawv3Uo7W5jCNZXHmm7kBJoXxO05Wu2G6qNJWS5uwWzEW3lRfUbt9c6NyfIrvBzqSfdtqLlws+Hwpmw+MWbDrHmWLEIrAoBoocWJNtAunKlnGN09CXGdOGaErxts19TzGbSRsXsuaQCNXhcgHcpdBlHhc28xRyWaLYlUTqU5PmvmTfSM4OHjiUjrpJoxEOOYH1h3Ddfvqa21uZ3jHeCit21YdwI/7tiDx+Tx+86/AVK/UfkdR/Xl5ITMCdr6aH5AbePXU/wBT0OX/AOz/AMfqUvQvAYl8MFix3UdWzq8PUxuUYMbhiTc33687cKrpxll0ZRhoVHD2Z2tystCLtDDqNn4wrOZ8+KXO/V9WC+dA5WxIYHTUaVDXsPW+pEorgy1vd9La3Rq+naAbOnAFgEUADgAy2FXVe4zXiv0ZECVwm08K0hsj4TJGTu6zNcjxKkDzArl6TV+hW9K8W9raeZd7S2hCs+HidOsldiY7KrFLC5kNzdBYbxvt3V25K6RfOcVOMWrt7eBbV2WhQBQBQBQBQBQFNt/AM9nT1l4fv4fGgMxKtjqCp5HSpIH8M+tAWmHegJimgIO1dkLPlbM0bqCA6WvlO9SDoR+/E1TVoxqb7m3CY2eHurJxfJ9eojo70fiwgbIWZ39Z3tc2vYaaAamppUY09jrH9o1cY1nsktki5zVaeeZn0gm+Fy5Qc8sa3I9XUnMOR0tfvq+hQp15ONTazZzLG18G1VoO0rpeFn1XR/epzHa2B6iQxk57WNwd/urql2JTn7Wd28lf3/welX/GuIp+xwo5ut3b3fydlwOESGNY41yIo0HxvzN95rJGKirIy1q9SvN1Kju2E710VFXim1Hj91AJTASsfUPnp8d9AX+ydk5Dnc3b3DuH7+yoJLegIOIwsKSHEuFV1TKZGNgEve2psBeuWknmZw4xTzv3kfC9JsJI4RMRGWJsBmtc8hfefCoVSL5nEcRSk7KSFDo7huqMPUr1ZbPkNyM26417OnKmSNrWJ4NPLltoOw7GgUwlYwOoDCLU9kOLMBrrcc6lRSt4EqlBWstth6fARvJHKy3ePNkbXs5xZu7UVLSbudOEW1J7oMRgY2kjlZQXizZGueznFm7tRzo0r3DhFtSe6IG1ejGFxLZ5oQzfSBZSfEqRm051zKnGW6K6mHp1HeSJ+D2fFFH1UcarHr2QNDfffnfvrpJJWRZGEYrKloVC9CsCHz/J1ve9rsV+zmy+6uOFDexR+Uo3vl+/LYa23svrcbhc0WeERzK9xdBmUZQfuqJRvJdBUp5qsbrSzuTdl9F8Jh3zwwqr/SJZiPq5icvlXUacY6pHdPD06bvFE4YONZHnygOVAZ7n1V1AOtrCurK9yzLFPNzKr/jGz+t675RB1uTq83WLfJfNl32361xmhe9yni0M2bMr+YmbYWAxp67JHMeLxuRc/wB7Iwud2+jhCepDo0K3tWT8v4LOXY8DQiAxr1QtZBoNDcbrcda6yq1i504OOW2g/jsGk0bRyLmRtCpvrrfh4VLSasyZRUlZ7DW0NlwzR9XLGrpwB4WFrg7wbcRRxTVmROnGatJXRH2R0ew2GJMEQQnQtdma3K7Em2g0rmMIx2RzToU6fdRaV2WhQBQBQBQDKYpC7Rh1LqAWUEZgDuJHAGour2IzK9uY9UkhQDbQqeFAZna2AMb5gOyfcT9378qkgTEeWtATIpKA9mk0uupU3sOPMeNiaAdhmDC4NxQDl6AYx2GSVGjkAZGGoPtv3EHW9dQnKEs0dzmcIzi4yWhmtldE8OsxlHWSBSMvWMCMw4iwFwNN961VMdVnHLovIyU8BShPPq34milxCg2vra9u7nWO3M2kSSYGgPMFhjJILDsg6n7qA1aiwtUEntAFAZPp/CxGHcxtLBHMGmRBcleBI4ga+3zqqqtuhkxSdotq6T1G8Vitm46EwpJCrMLJdQjK3AqDlJ14A6jSobhNWIlKhWjlTRZS7RfDSYOCT5xZB1ZmOh6xV0uuvrnv511mcWky1zdNxg9b6X8f5JO1trGKbDwogd5nI1NsqILu+43twGl6mUrNLqdVKmWUYpav5FZFt/FTmU4XDxtHG7R3kkys7LvygDs+ZrnPJ91FSrVJt5Iqy01ZA6TbWkn2a7rBkVgyzCRrNGVZRoLdsE+GlvCuZycobHFapKdBu3nfl+5aw7aeDCCTERBT2EjSNs5kuoyAaCxJvpwArvO1G7RbxXCnmmvK3MZn6QYqALJisMiQkgM0cmdo8xsC4sARc62/ZUOclrJaHLrVIe1Ujp4PYe2l0hkTFfJooetdohIpz5RqxBLG2igC99SSQLa1Lm1LKkdTrSVTJFXdrkVOkmKErYZsKpxFgy5ZPmihvd2Yi6gHTcSTppUcSV8ttTjj1M2Rx9rz0sTtjbalfEPhsREscqoJAUbMrITa+oBGv38qmM23laO6dWTm4TVnuW20f4qT6jfqmu3sXS2ZjehkuBGDhExwvWWbN1nV5/Xa182u63uqmm4ZVexjw0qSpLNa/oPbASM7SlfCADD9QFkKC0ZlzAgLbQnLy7+dIWztx2JpKLrt09ra9Lk5NvYmfM+Ew6SQqSoeSTIZCpscgsdL8Sa6zyfdWh3xqk9acbrxe57J0vQYXrxG3WdZ1JhJAIm4ozbgON7buHCnF9m5LxK4eZLW9reJ6Ns4uKSIYnDKI5HCZ4XLlGbdnGXdzO4UzyT1Q4tSLWeOj6O/0Hto7bk684fCxLLIihpGdsiIG9UEgEliNbD8alzd7ROp1ZZskFd8+iFbI26zPJDiI+pmjXOQGzK0f5RTbdfeP22mM7uz3FOs23Gas18iBFt/GSxmeHCp1OpUSSFZGUX1sFst7bifbXOeTV0itVqslmjHTxevyHsZ0tVMLh8UE7EsiqwJ1UENmIsO0RlNhpejqWipHUsSlTjO2jEydJZo4jJPhihd1TDxBgZHZr2DW9Q6Dw7zTiNK7XkQ68oxzSjboubPJtv4qDI+Kw6LEzBS0UmYxltxcEajvB+4Uc5LvIOtUhZzjp4PYhTYyVNp4hYYutkeGKwLZVUDe7HXTUaAXN65u1N2OHKSryUVd2Q+3TIwO0WNi6pwFZTEc6srX1FwCLEWqeLZ2kdfmcjy1FZ+GprquNYUAiWMMLEXFAVE2w9bobd2/wDf20BV7Ij69pV0OR7DvXg2/iQ3uq+tRdNRb5ozYfERrOSjyY9txOqVcpAKEORuva9l8N9WYampXvz0KMdWlTScXs7vx8CUuHBAkTQMAwI4gi4rNJOLszdGSklJcxZJG/76gkrTjUdXYlsqHtC1vDxB4c+FWujNNLqVcaFm77FxsmMOiuAVUjQWsR3W4Gq5RcXZlkWpK6Kh8IGuGu7sSgLDqzIY9bc7brHca2JpLTz62uYJZ3L4dL21++pdQ7KQgFlsbC4uSAeI76xPfQ9Bbak+KIKLAWqCRdAFAFAUPSTbL4WSByB8mLMszZSWW47DaHQX36HdbeRVc5OLT5GetVdNxf8Abz+hA6SY3ZssDtI8DkqcpUqZL20y27V7+XOuZum1qcVp0JRbk0/mMJsuaXZEavcYiNetjv6wZGLRjXc2Sy686ZW6eu5yqc5YdJ95ar02JHRbEfLMRJjLWVY0hjHeQHlP2mC37qmDzPMdUJcWbqcrWXzZXIuCleZxPJs+cSMJFEojuwPrFTowO/TnXHsNvWzKv6Mm2pOLvrrb4CWx8s+ycWZG6zKzokuXL1kalbSW9uvdzBpdum7jPKeHnm13s+q6jvSeVJ8Fh5YnzpBLE0piPaVQtmIt6rqGB7t9TNqUU1yOq7U6cZReiavYi7UhwXVaY3FYkvZVhTEB2csRplI08+XOuZZbbt+pxNUsvfbvyvuXODjy7Wy69nZ6jXU6Sga86sX6noXR0xFv9v1HF/nk/wDgj/Wp/qehP/6f+P1BP54b/wAEf61P9T0C/wDZ/wCP1L/aP8VJ9Rv1TVj2NEtmZboNsXDSYGB5MPC7EPdmjRibSMBckXOgFVUoRcFdGTDUacqSbin6Bs/DLDtKbDx9iOXDdYEGih82W6jcNLnSiVptLoTBKFdwjs1f6FL0cwkCw9XPjJ8NNEWV4uv6pRYkgoDvBBBuOdcQStZuz8yijGCjlnNprdXsS8OcKuDld4p5cPLiAGeVrkjd8pBFmC3G/wBa9Ssqjs7X+2drhqk203Fvn8/vURjcQuG6psFjmmLSIowzSLMGBO5eKDvo3l7r9CJSVOzpzvrte4vFYSNdoYlcRiJsMJckkTJL1SOAtmDHddToAaNLO7uxMoxVaSnJq+q1tcd2d1KTzy4Z58U8GGf5x5BJGWOohBtckkX0Nt/GpVk21d2RMMqlKULyaW97ryGIMZBLhRLicdJJI66wRyBO0d0Qjjsza6a79+6oTTjdsiM4ShmnO7fJP4WRHilVtnbNAZWtjYlYAg2OZzlPI2INuRFRf2I+ZxdOjT/+kaHpuTG2ExBBMcM15LC+VWFs/gPvFWVdLPoacT7OWfJPUkbS6VwqIxh2TEyyMqpGjjjvZiAcoAudRUyqLlqdTxMVZQ1b2Q1s7+dcV+ZhqF+oyIfry8kY70qH/rE/8dP9SWqa/eMWN/V9F82dXrWesFAFARNpzhU1Nsxy38Qb+4VbSi3LQoxE1GGvPQyWFxaw4pCvqswQ+DEAew2NejUg6lF33Wp41GapYpZNno/U1G09jxTkGQEkaaErccjbhXn0686atFnsVsLSqtOa1Jd1jQblRQAOAA3AfCqtZPxL9IrwI+00fJ8yqlrjfYaXF945X/burqnlv7WxzUzW9ncpnj9fMFVrC4S2QtlF76WPavfNwHLWtie1vjv9+R5s1rLNv4bbe7fe/LwLTZvW5mzBBFYZMlrb23W7svvrNUyW0vfnc3Uc/O1uViczLe2hYC9uIvcX5i9j7DVVmXXRWbE2sZmkBUKFOmoPAaad99TY92hq6tRyJeJTRrqo3bkWkUoYBlIIIBBGoIIuD7KpaadmXJpq6F1BIUAUB4ygixFwd4NAQoNjYdGzpBCrfSWNQfaBeuVGK5FapQTuoq/kNbdnxKoBholkZri7OECaaPYjtC/AUk5f2kVXNL2FcV0e2WMNh44QblR2jzYm7N7SaQjlViaNPhwUR/FbNhkOaSKNyNxdFY+0ipcU90dShGWrSJAQWy2FrWtbS3K3KpOrCIMOiAhFVQTchQAL89KhJIhJLYag2bCjZ0ijRjvZUUN7QL0UUuRChFO6SH+pXNnyjNa2awvbfa++1+FSTZXuHUrmz5RmtbNYXtvtffa/ClhZXuHUrmz5RmtbNYXtvtffa/ClhZXuKYX0OooSJhiVQFVQqjcFAAHkKEJJaI8aBSwcqpYCwawzAcgd4GppYWV7jOK2dDIQZIo3I3F0ViPC4qHFPdEShGW6JGQWtYWta3C3K3KpOiNhtmQxnNHDGjc0RVPtAqFFLZHEYRjqkh3FYRJBlkRXXk6hh7CKNJ7nUoqSs0e4fDpGuVFVFHBQFHsFErbBJJWQ1Fs2FXzrFGrnewRQ3tAvTKt7EKEU7pK57Hs+JRZYo1GbPYIoGf6e71u/fTKgoRWyJDC+h1FSdEbC7OhjJMcUaE7yiKpPiQNahRS2RzGEY7IfEKhiwUBiLFrC5A3AneakmyvcanwUbm7xo5ta7KCbctRu1NQ0mQ4xe6JFSdBQBQEfH4NZUKNex4jeDwI767p1HCWZFVajGrBwkUWA6IqkqyPIZMpzKtsouNxOpvbfwrVUxspRypWMlDs6FOWa9y0wm1A88sI/qwpB5nXN7OyKonRcaan1NFPERnVlTXL7fuInSl1MfVs1gRfxsdB7dfZVuETzZkjP2hJZMjduZM2DjeugRzv1U95UkE+dr1VXp5KjijRhKrq0Yye4mLY8apKpLESasWOvG2p5d/KjrSbT6HXAhZrruSsBAqIqqSyjcScxPnxqucnJ3ZZCKirIpMZs4RStMsgDevksANcy5iARoM7EkXJLE67q1U5545GvX78vIxYiOSWeMtenw8Or21v7j2aM2CmUgSaEm172U5xcAXGUb9bHQXrpNPXLt925lUlJWWbf+NeXTztyuWGwcCkUdkYMGOYkAcQOO8iwFsxJtYXsBWetNzlqbqEFGGjuWVUlwUAUAUAUAUAUAUAUAUAUAUAUAUAUAUAUAUAUAUAUAUAUAUAUAUAUAUAUAUAUAUAzjJsiM3Ifua6hHNJIrqzyQcjFz45Yp45EN+0Ae8MbN8fbXqqm50nGR4XEjDERlT9fU2GP2fHMAJFzAbtSCPAgg15lOrOm7xZ7lWjTqq01cdw2HWNQiKFUbgK5lJyd2dxioqy2KjHteYkCRcoyEkfNlW7t5NyBf8K0U0sutvqZa8nm0v8ATUd2JmHYXIIkFrC+YNfiL6X1Ovd5c17bu92dYZu1tLL3gmwx15mLE3Oa1gADZl3ADgV1Nz2RrUcd5Mi+/v3HTw8XUzv75ffMg7Ji60zRvHkG4HKRYZY2y635g9oA92pAuqzy5ZJ/ev3p/wB56NHNmjJafTTT/vX6W2xtm9QhXMWubm9t/EjS+veTWerU4jubKVNU42RPqosCgCgCgCgCgCgCgCgCgCgCgCgCgCgCgCgCgCgCgCgCgCgCgCgCgCgCgCgCgCgCgPHUEEEXBFiDyPCpTtqiGk1ZmQ2dsqL5YwKXCG6gliAQdDqdfOt9StPhLXc86jhqUazstjYV556QUBW7diDIt+Dg7yNQCRuq2jJp6FVaCktSbFhlVmZVALkFiOJGlz31w5NpJ8jtRSbaW47XJ0eAe/fQHtAFAFAFAFAFAFAFAFAFAFAFAFAFAFAFAFAFAFAFAFAFAFAFAFAFAFAFAFAf/9k="/>
          <p:cNvSpPr>
            <a:spLocks noChangeAspect="1" noChangeArrowheads="1"/>
          </p:cNvSpPr>
          <p:nvPr/>
        </p:nvSpPr>
        <p:spPr bwMode="auto">
          <a:xfrm>
            <a:off x="155575" y="-1798638"/>
            <a:ext cx="787717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QUExQWFBUXFhgYGBcVGRoYGRwYGBgYHBgVGh8cHCggGBolHRgXJDEhJSksLi4wHR8zODMsNygtLjcBCgoKDg0OGxAQGywmICYvMi8sLCwsLTQsLywsLSwsLC80LCwsLCwsLCwsLCwsLSwsLCwsLCwsLCwsLCwsLCwsLP/AABEIAJsBRQMBEQACEQEDEQH/xAAcAAABBQEBAQAAAAAAAAAAAAAAAgMEBQYHAQj/xABLEAACAQIDBAYFBwYMBwEAAAABAgMAEQQSIQUxQVEGEyJhcYEHMpGhsRQjUnKSwdFTc4Ky4fAWMzQ1QkNUYpOis9IVFyQldMLxhP/EABsBAQADAQEBAQAAAAAAAAAAAAABAwQCBQYH/8QAOhEAAgECBAMFBgUDBAMBAAAAAAECAxEEEiExE0FRBTJhcYEikaGxwfAGFDPR4SNCUkNigvEVNHJE/9oADAMBAAIRAxEAPwDuNAFAFAFAIklC2vpc286z18TToZeI7KTtfxs2vkdRi5bC60HJBx2LyOnKxv4Gwr5/tTtH8ri6Oumubydl8LXNNGjng/gTq+gTuZiAcZ88FG4XB8bX+6vn59pZu1YUIv2Umn5tX+FkveaVRtRcifX0BmECUZivEC5rPHE05VnRi7tK78OnqzrK8uYXWg5CgCgCgCgCgCgCgCgCgCgCgCgCgCgCgCgCgCgCgCgCgCgCgCgCgCgCgCgCgCgCgPGNhXM5ZYuXQlK4mOQMLg3FV0MRSrwU6Urr79xMouLsyJtn+LvyYfh99eR+IoZsE30af0+pfhP1PQjbL2jqEc/VPP8AunvrH2H2vnSw9Z6/2vr4Px6ddt97cRhtM8fUhbXnvKw5AD3X++vJ7fm6mMa6JL6/U04WFqSfUk4PaoELX9ZNB339X9+6vYwHauTANy70NF437v30RTVwrdZW2f2yshxGVlYncwJ9utfMYao4YmNWT/uTfv1NkqeaLS6F/tPaAjGUeufcOZr7XtftRYSGWHfe3h4/seZh8O6mr2I+w2uXO/d7715X4YvKdact3b43LMYrKKLZmA1Ogr6yc4wi5SdkubMSV9EJikDC43VVh8RCvDiU9uT62JlFxdmLq85CgCgCgCgCgCgCgCgCgCgCgCgCgCgCgCgCgCgCgCgCgCgCgCgCgCgCgCgCgCgM7inaKRsptxHIg8Dzr89xXG7NxsuC7LddGnyt4bHrU1GrTWY9xm1g8TKwyvpbkbEbuVepX7WhjMHKnNWnp5OzW3T197IpYR06qktUU0ktfPQp2N6iAztc2LE635+dWVailJynLV79R7EdNj35K+/L7x+NVcal1+DI4sOp48Tgaqfj8KlSpvZkqcHswE5JJJuTvJqytmqScpO7YyJKy2LTZW0ljV76sSLAdw3k8BXr9l46lgaE3JXk3ovJdeS+7GPE4aVWStt1CTFvKRc7zYKN1z8a8vFY3E9oVVBvRvRcvvxYjRhSWnqzSRJlAA4C1fodClGjTjTjslb3HkSlmbYqrSAoAoAoAoBrFYhY0Z2NlRSxPcouahuyuRJqKuzkT9PMaSSJAoJJAyIbDlcjW1Y+NM8j85V6gvTzGggmQGx3ZEF+7dTjTH5ur1OuYPErJGki6q6hh4MLitid1c9eMlJJoeqSSLtHHxwRtJKwVF3k+4AbyTyFQ2krs5nOMFmkc52x6RpWJGHQRLwZwGc99vVXw7VZpV3yPOqY2T7isZ2bpLi2NziZf0WKe5bCqnUk+Zmdeo95MVh+k+MQ3XEyfpHP+veiqSXMlV6q2kzUbC9IzAhcUgK/lIxqO9l4+XsNXRr/AORqp417TXqjokEyuodCGVgCCDcEHcRWlO56Caaujl+3umWMjxM0aSAKkjKoyIbAHTeKyTqyUmjzKuJqRm0mQP4dY78qP8NP9tc8aZX+bq9Q/h1jvyo/w0/2040x+bq9QHTvG/lR9hPwpxpj83V6lhgPSPiFPzqRyL3XRvbqPdXSrvmWRx013kmb/YG3ocWmaI6j1kbRlvuuOXeNK0QmpLQ30q0aivEtK7LQoAoAoAoAoAoBjFq2W6GzD391YO0KVeVLNh5NTW3R+Fnp5FlJxvaWxWLtlh6yhvDQ183h/wATVYvLXgn5aP6/Q2vBxezsQdsY5JMrLcMNCCOHA33b/jXHauKw+NUalO+ZaNNcvPbTz5mjC0J07xlsVqRlzYbuJ4V40pRpq7NcpKC1CXExx6AZ3+H3D40jSrVtX7MSIwqVNXoiPJtCVtxC+A/Gr44WjDfUtVCnHxG+sl+m3trvJR/xR1lp9EKXFyr/AEr+IH/2uXh6EuVvIh0qb5EhNoI2kq2P0h+9xVLwtSnrSd/AqdCUdYP0HJYCuoOZef4/jXEKqn7L0ZEZqWj0ZI2XiUWQM97KCQAL3O78a9Hs2dGhX41XZbeLKsRTlKGWPP5Fs+2yfVW3ex+4fjXo4n8TNaUYer/ZfuYVgku8/cTdnF2Gdzv3Ddpzr0uyHiq8fzGIk9e7HZW6+Phfz5oz11CLyxXmTa9wzhQBQBQGO9J20+rwwiB7UzW/QWxb35R5mqa8rRsY8bUywy9TlNYzygoDqvow2n1mGaEntQtp9R7lffmHkK2UJXjY9XBVLwy9DZVcbDk3pL2o0mK6m/YhA04F2AJb2EDu151kryvKx5OMqZqmXkvmZGqDIbfZ3o3ldA0sqxEi+UKXI7icwAPhetCoN7s2wwMmrt2IHSHoRNhkMgZZY19YqCrAcypvp3gn2VzOi4q5xVws6avujL1SZToXoq2qbyYZjcAdYndqA48Lspt9bnWmhL+09DA1N4eq+pkelP8ALMT+ef4mqaneZkr/AKkvMroYyzKo3sQo8SbCuVqVpXdjTf8AL/G/Rj+2Pwq3gSNP5Or4DOK6D41FLdWHtwRgT7NCfAVDozREsJVSvYzhFVGYs+je02w+JjkBsMwV+9GIDA/HxAruEssrltGo4TUvux3St57gUAUAUAUAUB4TXLlGO7FjzOOYqOJHqibMotu4bL84u4+sBwP0vOvku3OzoqX5ils+959fXn4+Z6eDq5vYlvyKVELtYeZ7q8ByVOOZnoOSgrjWOxn9XHoBoSPePxNd4ehf+rV35ImlS/vmMQYarqlYtlMmJBWWVYpcxzqar4pznEtBXSrEqZFmw1aYVi2MxGFxJiNjqh3jl3j8K6rUY1ldd4mpTVRX5kyeMCzL6p3fvyrNTm5XjLdFMJN+zLdE3ZOH6xtdFG/v5LXpdmdnLE1rz7q38fD9/D0M+JqcOOm72/c1AkXmPaK+64lNK117zxssuh6HB3EUjVhJ2jJP1IaaFVYQFAFAcc9IG0+uxjgG6xfNjxHrnxzEj9EVirSvI8fFVM9R+GhVbAwHX4mGLgzjN9Uav/lBriCvJIqpQzzUQ2/geoxM0XBXNvqnVP8AKRUzVpNCrDJNxLPoDtPqMYlzZZPm2/StlP2gB5muqUrSLMLUyVF46HZa2nsnF+nsBTHzX/pFXHeCo19oI8qxVVabPGxStVZQA8qrM50vY3pHjKgYlGRuLoMynvt6y+ABrTGuuZ6VPHRt7aNLFtnCYpGjWZGDqVK5srWYWPZax48qtzRlpc0qrTqKyZU/8vMHyk+3+yuOBEq/JUvH3k/Y3RHD4aTrYs+bKV7TXFja/DuFdRpxi7osp4aFOWaJyrpT/LMT+ef4mslTvM8qv+pLzImzP46H87H+uKiO6OId5eaO/V6B74UBw/pe6HG4gpbL1nDdmAAf/NmrDUtmdjxMQ06srFZhsOZHSMb3ZVHixAHxrhK7sVKOZ26n0HXon0AUAUAUAUAUAiWMMLEXFUYjD0sRB06qujqMnF3RQbSwJj1tdefLx/Gvhe0uxauEeeGsOvNef77eR6mHrqppsyomA5V59NM3RuE8nVRaes+7u/8Ag+NTCPGrWe0SIriVNdkQsJDWutUL5yLOKOvOqTM0pElY6zuRS5C8lRc5zCWjqUyVIYkjq2Ey2MiBiYa30qhohIVsqS+aJt29fv8Afr7a5xccrVaPqc142tUR7GtjYjUVzPVXRLd1dFns/DGQ2UC3EncPxPdVmC7MrYydoaLm+S/nwMdeqqavJ+ho8NhlQWHmeJr73A9n0cHDLTWvN8399DyalSU3dj1bSsKAgbe2iMPh5Zj/AEFNr8WOijzYgVzOWVXK6s8kHI4QzE6k3J1JO8niawHhG59FOz80ss5GiKEX6zanzAA+1V9COrZuwMLycjz0q7PyzRTAaOpRvrJqPMhv8tK8dbjHQtJS6mGBI1BseBHPnVBhO7dHtpfKMNFLxZRmtwYaOPtA1vhLMrnu0p54KRW9Mei64xAVISZL5WO4j6Dd3fw9ormpTzoqxGH4q03OT7U2VNh2yzRsnIn1T9Vhoaxyi47nlTpyg7SRDrk4PCKAt9kdJMThyOrlJUf0H7SeFj6v6JFdxqSjsWwr1IbM6l0U6UR4xSLZJVHaS99PpKeK/D2E66dRTPUoYhVV4nK+lP8ALMT+ef4mslTvM8uv+pLzK2NypDA2IIIPIg3BrkrTtqXX8Mcd/aG+zH/srviz6l35mr/l8v2G5+lWMdSrYh7HfbKp9qgGjqTfMh4iq1ZyKcCqyk6P0C6IPG4xOIFiB82m8i49du+x0HfffWqlStqz0cLhmnnn6I6BWg9AKAKAKAKAKAZmxSLvYeG8+wVhr9pYWhdVKiTXLd+5alkaU5bIr8TtlRcKhbx0FeRX/EmH1jTi5eei+vyNVPBSerdjNy9p9AFBO4XsL8r183Uqxk3OMbc7LY9aPsx1d7DO13vKBwUfH9lqjBxtScurO8OrU79R7DLVVaRzNk+JawyZlkx9RVbK2xVqgg8IoBqRa7TLIshTrWulI0QZW5ssit/eHsOh91b2s9Nx8DQ1mg0WGMXt+IB+77qyUJXp68iik/YLnAbXCqFMYAH0D9x/Gvo8L+IKVGKpyp2S/wAf2f7nn1sG5PMpe8tIcfG3G31tK9ij21gqu1RLz0+L0+Jilh6keRKr1U76opCgOfelbadhFhwd/wA4/gLhB4E5j+iKz15cjz8dU2h6nOaynnGx6L9M48JAIuoZjmZmYMBck6aW4KFHlV9Oqoq1jZQxMacMtjzpV0xTGQdV1LIwZWViwNiNDpbipYedKlVSVrCviVVjlsY+qDGdE9FO09JcOTu+dTw0Vx7cp8zWmhLdHo4GpvD1NL/DHBf2hfY3+2reLDqafzNL/Idw/SPBzsIllSRnuAhB1sCSNRbcDUqcXoSq9ObypkbH9CcHL/VdWecRKf5R2fdUOlF8jmWFpS5W8jLbX9G7qC2Hk6y39CSwY+DDQnxA8aplQ6GWpgWleDv5mEZSCQQQQbEHQgjeDyNUGAteimMMWMgYcZFQ96uQp8d9/IV1TdpItoSy1Ivx+YnpT/LMT+ef4mlTvMV/1JeZXYeLO6qNCzBRfmxA++uUrsrSu7Gz/wCWuI/Kw/5/9tX8CXU2/kZ9URdoej/FRoWUxy2FyqE5vIFRfwveuXQkjieDqRV1qZOqTIbP0bbdaOcYdiTHJfKDuVwCRbkDYi3O3fV9GdnY2YOq4yyPZnVK1nqhQBQBQBQBQDM+GV/WHnx9tY8V2fh8Sv6sE/Hn79yyFSUNmVOM2M29GzdzaH27q+bxP4acdaEr+D39+3yN1LGR2mreRSwITIAATY621tbvGleRHB1qmanTjd7afvt8TfUnGNO7e43iMCWkZs6WNrdq+4DkDXsUOw8UqSi8qfn+yZTHtCjGCjr7v5JcODYbrN9U392+seJ7CxkVdRUvJ/vY4/OUpc7eZLgi4nQVT2f2DWxTbqXhFdVq/JfX5lNbERjtqLEqeP79wr6WH4cwEVZxb8W39LL4GN4ibKbpLtsQdUEKqZGILuCyqFAuSBYkm4t51Zh/whg61RyvKy/tTWvq1p8TLiu0Z0UlprzeyPejO3FxEbGQqrqxWwOXMNLOATcA33a7qpqfhTA0a79tyjyjdXXVNrf4GijiMTOjnnBx8bNJ+KuXO8Xyi3mK1PsTANW4a97/AHJVeouZFmw+YXTXmOI/ZXg478PzpSUsNeSfLmv4+Ruw+LT0noV2I2df1pFXwBb4ae+tWH7CrW9uSXx/Yu/8nCPdTfwJM6hyChDED1dzeV9/lWSp+Hq9CD4bUvg/v1K6GNh3ZafIn7P2U7AMSFB5an8BXOF/D9St7VV5V73+y9/oTWxcIuy1ZdYfBIm4XPM6n9lfR4TsnC4bWEbvq9X/AB6WPPqV5z3JNekUhQHDOk20vlGKllBupayfUXRbeIF/M1gnLNJs8OtPPNyK/DwM7BEUsx3KouTx0ArlK+xWk27In/wexf8AZpv8NvwrrJLoWcGp/iw/g9i/7NN/ht+FMkug4NT/ABZAngZGKupVhvVhYjxBrlqxW007MndG9pfJ8TFLeyhrP9RtG9gN/ECuoSyyTO6M8k1Ia23gjDiJYiPVc2+qdUPmpBqJKzaIqRyzcRrZ+MaGVJU9ZGDDkbcD3EaedQnZ3IhJxkpLkdb2Z02wkqgtIIm4rJpY+PqkeB9lbY1Ys9aGKpyWrt5ito9NcHEpIlEp4LH2iTyvuHmaOrFcyZ4qlFb38jkGNxJkkkkIsXdnIG4FmJt76xN3dzyJSzNvqWHRLBmXGYdRwkVz4RnOb/Zt511TV5I7oRzVIrx+QnpT/LMT+ef4mlTvMV/1JeZE2Z/HQ/nY/wBcVEd0cQ7y80d+r0D3woDiHS/CiLG4hALDPmH6YD/+1YaitJniYiOWrJffUhbHly4iBuUsZ9jiuY7o4pu00/FHfK9A94KAKAKAKAKAYxOKVBqdeQ315+N7Tw+EX9SWvRb/AMebLKdKU9ikxuMaS+Y5UAuQvLkTxJ3Wr52ljMR2vX4SeSnu7dPPm37udnY25YYeOa134lT1hfT1UG5Ru8+Z76+uo0adGChTVkjBOcpu8nqPRwg86tOCXDheTHz1FAKlUyPlJ7KgZu8ncPCgJiRAbhagM906hU4dQQNZUGawuo1JIPC9redUYirOnTeR2vp6Hpdk0adXEXmk8qckn1W3u39DAdI8LFDIogbcAcy6EHmORry9noz7TBVKtaD4q9GJwW0WaV5JJJeut82VJJLk6Lbl3bq+94cHTSgk4/Tr/J+LudSNafFupq+nR32t9DqxhOjbiV7Q4Xt+NfOu19D6JeJGMRGp1PuoBuSVToyjxFASMDjmB0btd+5x3/3u/ea8zHUK8f62F7/OPKX8rro7aX2NFKpFrJU25Pmi+wuPDaMMrcj91VYbtenOfCrp059Jc/J/fhcTotLNHVEyvXKCg6c7T6jByEGzP82ni+8jvC5j5VXVlliZ8TUyU2/Q4tcVhPGNv6K9nZ55JiNI1yr9d95HeFB+1WihG7ubcDC8nLp9/fmdRrUeoFAct9Kez8mISYbpVsfrpp71K/ZNZK8bO55eOhaal1MTeqDEb6DYw2lgopUIGJhHVNfc4T1Qx4HKQQe8jw0KPEjdbm9UuPSUl3loYrH4GSFskqNG3Jha/gdzDvF6paa3MUoyi7SViPXJyFASdn7PlnbJCjSN/dGg8TuUd5IrpRb2OoQlN2irnV+hfRUYRS7kNM4sxG5V35F567zxsOVa6dPL5nrYfD8JXe5zLpSf+sxP55/iay1O8zzK/wCpLzImzD89D+dj/XFRHdHEH7S818zv9ege+FAch9JcOXHMfpxo3sBX/wBax117R5GMVqvoZYSW1G8ajxG6qTLe2x9BYWcSIrqbqyhge4i4r0U7q59BFpq6HakkKAKAKAKAbnZQLta3fXEqcJ95J+aJTa2M7tvERMlo8oNxe1tR5VzSw1Kk26cUr72SXyJlOUt2VuGGgq44LHDpQE1VoD2OOxJ5m/uA+6gHbUIKqDF4XGRSrcSoeyRqDpuI4jXUN5ioxFCUPZqLc7wmLyyVSjLVffufxRR4T0fYfPnd5XW98jFbHuJAuR7KyQwsd2e9U/EWJcMsYxT6q/72NV8kTMGyJmAsGyi4HIG1wK25mllvp0Pnmk5Znv15iiKgkjTpQFdiEoCA4oC22LjGR1BN0bQd3d+z9tQ0iTWUA3NAr6Mqtb6QB+NLENJ7jX/D4vyUf2F/CosiMkeg7DCqCyqFG+ygD4VNiUkthyhIUA3NAr6MqsP7wB+NLENJ7jX/AA+L8lH9hfwqLIjJHoOwwKnqqq335QB8KmxKSWwTwK4yuqup3hgCPYaNXDSejKmXong234eMfVGX9W1ccOPQqeHpf4o9h6KYNd2HjP1hm/WvThx6BYekv7UW0MKoAqqFA3BQAPYK7tYtSS2F0JI74GIkkxoSd5Ki/wAKiyOcq6HgwEQ/q0+yv4Ushlj0JNSdBQDU2GR/WRWt9IA/GosiGk9xv/h8X5KP7C/hSyIyR6D6IFAAAAG4DQVJ0KoAoAoAoAoDJbaxJd2v6qkADme/w/HnUkFUm+gJuGWx7qAhbfeR3iw6SGIOGZ3BsbCwCg8BvvburHipyTUE7XPb7KpU4wnXnHM1ZJcvO3yMjgdsTYXElY3MqlsuR2JUk6DwNyNRVGGqPiRTejaT957vaGEp4jBSqZEpKLkna2yvbyZr+ivSeaed8PNGqyKCQUuB2SAVIJPPfevocXhY0oKpTd14n5vhMXOrN06is10F9J8dOZGgSQQBYusdtMzZiwCi97Dsndvv3V4devNPLF25n1vZuFocPi1YZ7vKlyW2unmUHo+xkPyhnncK6oscRZgqkG4KjTU2A48a9OljK+KpuOTRatpPc87tTsfC9m1IShU1ldKMmrpcul+l2dOIqsxDbCoA21CRqUaUBXYhaArZhQEnC7oxx60EeGl/fQG0QaDwqCRVAeBhQHtAFAFAFAFAFAFAFAFAeX4UB7QBQBQHhNt9Ae0AUAUAUAUAUAUAUAUBkdt4MozG3ZYgg8j3+NSQVke+pBY4eoAjbOw1xKAFjG63yOu8X3gjipsNO4VTWoqotTfgMfPCSbSvF7p/ejKrZHQGNGLTSGU62CgoAT/S9YkkcNfbXFChwpqd7tbG7tHtuWKoujCOWL0eutumysWmH2Zh9nhp1zs7EKWbtucxFlUADjr5V6c6lXEtQ009EfLwpUsNeeuvqxmTB4baoLh3UochZey3A5SGFiPEc6xYjAyTXE0fget2b2zKgm6Nmr6prn8GmRsR6Po1yBXvHdc+cfOG2b1WFgAbgEW4Vrw2I/LUckd+Xr18jD2jm7QxPGq25aLoumvvL7bu01wcYdyWvZVQaljbRRfu41gqVcntM34PBTxVThw9W9kjIv6QpgwzYZQp4Zzf25be6owtWWIqqmktfgj0e0ey8Ng8JPEOo24+C1b0S301530ROw3S2RcRHFiEjAlsFMbElS3qhrk31IHC1ezPBRdNyg3p1PkY4ySqKFRLXaxqnrzj0SvxFAVk9AIWQggg6jdQG7wUuZFbmAagkTtDFrDE8reqilj5C9vGobsrnM5KMXJ8jBbBR8NNhcTIf5dnE3IO7Z4fcQO7Ws8Lxak+ZgpJ05Rm/wC7fzeqLXpvtWSOTDKiTWGIiYshssg7V4B2hmY8jpXdWTTXmW4qpKLiknuvXwLLHdKEh6jrIpVaYOVTKCwKWshAOrMWAFr6nhXTqJWuty2WIUbXT1I56YKj5JsPPE5F41KhjJqAFXKT2td27mRUcW2jRz+ZSdpRafLx9xI2f0kzzrBLBLh5HUsnWZSGA1IBUnW2tqlVNbNWOoV7yyyTT8ROJ6UDrHjgglxJjNpDHlCKeK3Yi7dwo6mtkrkPEe01CLdt7EjZ/SOGWGSXtIIr9ajizoVFyCPw8N+lSppq51CvGUXLa2/gVzdMcqCV8LiEgNj1pCkBTucqGuF131zxdL2div8ANWWZxduun7k7bPSaLDvErK79apZOrAa9rWUC9yWJAFdSqKJ3Urxg0nz6DOH6UDrUjnglw5kNo2kylWPBbqTZjyqFU1s1YhYj2lGUWr7XKzEbSEG1JyI3ld4IlRIxdibknfYAAbyTXDlaoyp1Mld6XdlsXextviaR4XikgmRQxSS2qnTMpBIIvb21ZGd3Yvp1s8nFpp+JHn6UXd1gw82IWMlXeMLlDDeq3IzkchUOp0Vzl4jVqMW7dB2TpRCMKMUuZkzKpFgGViwUhgToQTr99OIsuYl4iOTPyK3au3oZ8Nic8EzYZVHzlsokGcD5ski4vY30rmU1KLutCudaE4Sunl69fIttp7cjwyRDK7vIAI4kGZ2sB5WFxc13KaiW1K0aaXV7LmNYDpIGmWCaGXDyOCUEmUq9tSFZSRcDhUKetmrEQr3llkmnyvzL2rC8KAKAKAKAKAKAzvSaQlkThqT5DT4mpQM+h1oQWGHNAWcBoCQtAZLpti5nZcNABfIJnbjYMcoXkboSTv3Vmq4qdKa4e57PZ3Z+FrUZVMVe18qSdtdHe681Yjei7aJvNAVAI+czC9ybhWDXOvC3nVkMZUxEv6nTQntTsbD4GlGeHvZuzu7673N+2osatep4ZienAyz4VpLmO0gF9wa6G3iQPca8/GRs49D6TsW8qNWMe9p7tfqZTpdtCORgIxYd1cYfEujWVWC25dT0f/E/m8JOhXfe59GndP73JXQPYAnk692OSJxYW9ZxZhrfcOz419C+1VWptQjblqfD4n8Oy7PrR4lRS5q1/S9zpMh0rCWldiDQFbOaA9ihJsBvY2H4+FAbnCx5UVeQqCTMdO2abqMFGbNiHux5Rx9ok+YB78pFU1dbRXMyYq8rUlz+SInSDYGNkw7B8RG4QZ1VIcjZkBICkN2TwqJwm1uc1aNaULOS938idrbUGIw+zJrjtYyDNyDDOH8rg0lLMovxOalTPCnL/cvqWO3rHaOzeP8AKf8ATWup9+PqWVf16fr8j3bw/wC5bO8MT/prSffj6ir+vT9fkG3/AOctm/8A6f8ATWk+/H1Fb9en6/Ia9HcgEEkRNpo5pOtB9bMW9Y8xawv3Uo7W5jCNZXHmm7kBJoXxO05Wu2G6qNJWS5uwWzEW3lRfUbt9c6NyfIrvBzqSfdtqLlws+Hwpmw+MWbDrHmWLEIrAoBoocWJNtAunKlnGN09CXGdOGaErxts19TzGbSRsXsuaQCNXhcgHcpdBlHhc28xRyWaLYlUTqU5PmvmTfSM4OHjiUjrpJoxEOOYH1h3Ddfvqa21uZ3jHeCit21YdwI/7tiDx+Tx+86/AVK/UfkdR/Xl5ITMCdr6aH5AbePXU/wBT0OX/AOz/AMfqUvQvAYl8MFix3UdWzq8PUxuUYMbhiTc33687cKrpxll0ZRhoVHD2Z2tystCLtDDqNn4wrOZ8+KXO/V9WC+dA5WxIYHTUaVDXsPW+pEorgy1vd9La3Rq+naAbOnAFgEUADgAy2FXVe4zXiv0ZECVwm08K0hsj4TJGTu6zNcjxKkDzArl6TV+hW9K8W9raeZd7S2hCs+HidOsldiY7KrFLC5kNzdBYbxvt3V25K6RfOcVOMWrt7eBbV2WhQBQBQBQBQBQFNt/AM9nT1l4fv4fGgMxKtjqCp5HSpIH8M+tAWmHegJimgIO1dkLPlbM0bqCA6WvlO9SDoR+/E1TVoxqb7m3CY2eHurJxfJ9eojo70fiwgbIWZ39Z3tc2vYaaAamppUY09jrH9o1cY1nsktki5zVaeeZn0gm+Fy5Qc8sa3I9XUnMOR0tfvq+hQp15ONTazZzLG18G1VoO0rpeFn1XR/epzHa2B6iQxk57WNwd/urql2JTn7Wd28lf3/welX/GuIp+xwo5ut3b3fydlwOESGNY41yIo0HxvzN95rJGKirIy1q9SvN1Kju2E710VFXim1Hj91AJTASsfUPnp8d9AX+ydk5Dnc3b3DuH7+yoJLegIOIwsKSHEuFV1TKZGNgEve2psBeuWknmZw4xTzv3kfC9JsJI4RMRGWJsBmtc8hfefCoVSL5nEcRSk7KSFDo7huqMPUr1ZbPkNyM26417OnKmSNrWJ4NPLltoOw7GgUwlYwOoDCLU9kOLMBrrcc6lRSt4EqlBWstth6fARvJHKy3ePNkbXs5xZu7UVLSbudOEW1J7oMRgY2kjlZQXizZGueznFm7tRzo0r3DhFtSe6IG1ejGFxLZ5oQzfSBZSfEqRm051zKnGW6K6mHp1HeSJ+D2fFFH1UcarHr2QNDfffnfvrpJJWRZGEYrKloVC9CsCHz/J1ve9rsV+zmy+6uOFDexR+Uo3vl+/LYa23svrcbhc0WeERzK9xdBmUZQfuqJRvJdBUp5qsbrSzuTdl9F8Jh3zwwqr/SJZiPq5icvlXUacY6pHdPD06bvFE4YONZHnygOVAZ7n1V1AOtrCurK9yzLFPNzKr/jGz+t675RB1uTq83WLfJfNl32361xmhe9yni0M2bMr+YmbYWAxp67JHMeLxuRc/wB7Iwud2+jhCepDo0K3tWT8v4LOXY8DQiAxr1QtZBoNDcbrcda6yq1i504OOW2g/jsGk0bRyLmRtCpvrrfh4VLSasyZRUlZ7DW0NlwzR9XLGrpwB4WFrg7wbcRRxTVmROnGatJXRH2R0ew2GJMEQQnQtdma3K7Em2g0rmMIx2RzToU6fdRaV2WhQBQBQBQDKYpC7Rh1LqAWUEZgDuJHAGour2IzK9uY9UkhQDbQqeFAZna2AMb5gOyfcT9378qkgTEeWtATIpKA9mk0uupU3sOPMeNiaAdhmDC4NxQDl6AYx2GSVGjkAZGGoPtv3EHW9dQnKEs0dzmcIzi4yWhmtldE8OsxlHWSBSMvWMCMw4iwFwNN961VMdVnHLovIyU8BShPPq34milxCg2vra9u7nWO3M2kSSYGgPMFhjJILDsg6n7qA1aiwtUEntAFAZPp/CxGHcxtLBHMGmRBcleBI4ga+3zqqqtuhkxSdotq6T1G8Vitm46EwpJCrMLJdQjK3AqDlJ14A6jSobhNWIlKhWjlTRZS7RfDSYOCT5xZB1ZmOh6xV0uuvrnv511mcWky1zdNxg9b6X8f5JO1trGKbDwogd5nI1NsqILu+43twGl6mUrNLqdVKmWUYpav5FZFt/FTmU4XDxtHG7R3kkys7LvygDs+ZrnPJ91FSrVJt5Iqy01ZA6TbWkn2a7rBkVgyzCRrNGVZRoLdsE+GlvCuZycobHFapKdBu3nfl+5aw7aeDCCTERBT2EjSNs5kuoyAaCxJvpwArvO1G7RbxXCnmmvK3MZn6QYqALJisMiQkgM0cmdo8xsC4sARc62/ZUOclrJaHLrVIe1Ujp4PYe2l0hkTFfJooetdohIpz5RqxBLG2igC99SSQLa1Lm1LKkdTrSVTJFXdrkVOkmKErYZsKpxFgy5ZPmihvd2Yi6gHTcSTppUcSV8ttTjj1M2Rx9rz0sTtjbalfEPhsREscqoJAUbMrITa+oBGv38qmM23laO6dWTm4TVnuW20f4qT6jfqmu3sXS2ZjehkuBGDhExwvWWbN1nV5/Xa182u63uqmm4ZVexjw0qSpLNa/oPbASM7SlfCADD9QFkKC0ZlzAgLbQnLy7+dIWztx2JpKLrt09ra9Lk5NvYmfM+Ew6SQqSoeSTIZCpscgsdL8Sa6zyfdWh3xqk9acbrxe57J0vQYXrxG3WdZ1JhJAIm4ozbgON7buHCnF9m5LxK4eZLW9reJ6Ns4uKSIYnDKI5HCZ4XLlGbdnGXdzO4UzyT1Q4tSLWeOj6O/0Hto7bk684fCxLLIihpGdsiIG9UEgEliNbD8alzd7ROp1ZZskFd8+iFbI26zPJDiI+pmjXOQGzK0f5RTbdfeP22mM7uz3FOs23Gas18iBFt/GSxmeHCp1OpUSSFZGUX1sFst7bifbXOeTV0itVqslmjHTxevyHsZ0tVMLh8UE7EsiqwJ1UENmIsO0RlNhpejqWipHUsSlTjO2jEydJZo4jJPhihd1TDxBgZHZr2DW9Q6Dw7zTiNK7XkQ68oxzSjboubPJtv4qDI+Kw6LEzBS0UmYxltxcEajvB+4Uc5LvIOtUhZzjp4PYhTYyVNp4hYYutkeGKwLZVUDe7HXTUaAXN65u1N2OHKSryUVd2Q+3TIwO0WNi6pwFZTEc6srX1FwCLEWqeLZ2kdfmcjy1FZ+GprquNYUAiWMMLEXFAVE2w9bobd2/wDf20BV7Ij69pV0OR7DvXg2/iQ3uq+tRdNRb5ozYfERrOSjyY9txOqVcpAKEORuva9l8N9WYampXvz0KMdWlTScXs7vx8CUuHBAkTQMAwI4gi4rNJOLszdGSklJcxZJG/76gkrTjUdXYlsqHtC1vDxB4c+FWujNNLqVcaFm77FxsmMOiuAVUjQWsR3W4Gq5RcXZlkWpK6Kh8IGuGu7sSgLDqzIY9bc7brHca2JpLTz62uYJZ3L4dL21++pdQ7KQgFlsbC4uSAeI76xPfQ9Bbak+KIKLAWqCRdAFAFAUPSTbL4WSByB8mLMszZSWW47DaHQX36HdbeRVc5OLT5GetVdNxf8Abz+hA6SY3ZssDtI8DkqcpUqZL20y27V7+XOuZum1qcVp0JRbk0/mMJsuaXZEavcYiNetjv6wZGLRjXc2Sy686ZW6eu5yqc5YdJ95ar02JHRbEfLMRJjLWVY0hjHeQHlP2mC37qmDzPMdUJcWbqcrWXzZXIuCleZxPJs+cSMJFEojuwPrFTowO/TnXHsNvWzKv6Mm2pOLvrrb4CWx8s+ycWZG6zKzokuXL1kalbSW9uvdzBpdum7jPKeHnm13s+q6jvSeVJ8Fh5YnzpBLE0piPaVQtmIt6rqGB7t9TNqUU1yOq7U6cZReiavYi7UhwXVaY3FYkvZVhTEB2csRplI08+XOuZZbbt+pxNUsvfbvyvuXODjy7Wy69nZ6jXU6Sga86sX6noXR0xFv9v1HF/nk/wDgj/Wp/qehP/6f+P1BP54b/wAEf61P9T0C/wDZ/wCP1L/aP8VJ9Rv1TVj2NEtmZboNsXDSYGB5MPC7EPdmjRibSMBckXOgFVUoRcFdGTDUacqSbin6Bs/DLDtKbDx9iOXDdYEGih82W6jcNLnSiVptLoTBKFdwjs1f6FL0cwkCw9XPjJ8NNEWV4uv6pRYkgoDvBBBuOdcQStZuz8yijGCjlnNprdXsS8OcKuDld4p5cPLiAGeVrkjd8pBFmC3G/wBa9Ssqjs7X+2drhqk203Fvn8/vURjcQuG6psFjmmLSIowzSLMGBO5eKDvo3l7r9CJSVOzpzvrte4vFYSNdoYlcRiJsMJckkTJL1SOAtmDHddToAaNLO7uxMoxVaSnJq+q1tcd2d1KTzy4Z58U8GGf5x5BJGWOohBtckkX0Nt/GpVk21d2RMMqlKULyaW97ryGIMZBLhRLicdJJI66wRyBO0d0Qjjsza6a79+6oTTjdsiM4ShmnO7fJP4WRHilVtnbNAZWtjYlYAg2OZzlPI2INuRFRf2I+ZxdOjT/+kaHpuTG2ExBBMcM15LC+VWFs/gPvFWVdLPoacT7OWfJPUkbS6VwqIxh2TEyyMqpGjjjvZiAcoAudRUyqLlqdTxMVZQ1b2Q1s7+dcV+ZhqF+oyIfry8kY70qH/rE/8dP9SWqa/eMWN/V9F82dXrWesFAFARNpzhU1Nsxy38Qb+4VbSi3LQoxE1GGvPQyWFxaw4pCvqswQ+DEAew2NejUg6lF33Wp41GapYpZNno/U1G09jxTkGQEkaaErccjbhXn0686atFnsVsLSqtOa1Jd1jQblRQAOAA3AfCqtZPxL9IrwI+00fJ8yqlrjfYaXF945X/burqnlv7WxzUzW9ncpnj9fMFVrC4S2QtlF76WPavfNwHLWtie1vjv9+R5s1rLNv4bbe7fe/LwLTZvW5mzBBFYZMlrb23W7svvrNUyW0vfnc3Uc/O1uViczLe2hYC9uIvcX5i9j7DVVmXXRWbE2sZmkBUKFOmoPAaad99TY92hq6tRyJeJTRrqo3bkWkUoYBlIIIBBGoIIuD7KpaadmXJpq6F1BIUAUB4ygixFwd4NAQoNjYdGzpBCrfSWNQfaBeuVGK5FapQTuoq/kNbdnxKoBholkZri7OECaaPYjtC/AUk5f2kVXNL2FcV0e2WMNh44QblR2jzYm7N7SaQjlViaNPhwUR/FbNhkOaSKNyNxdFY+0ipcU90dShGWrSJAQWy2FrWtbS3K3KpOrCIMOiAhFVQTchQAL89KhJIhJLYag2bCjZ0ijRjvZUUN7QL0UUuRChFO6SH+pXNnyjNa2awvbfa++1+FSTZXuHUrmz5RmtbNYXtvtffa/ClhZXuHUrmz5RmtbNYXtvtffa/ClhZXuKYX0OooSJhiVQFVQqjcFAAHkKEJJaI8aBSwcqpYCwawzAcgd4GppYWV7jOK2dDIQZIo3I3F0ViPC4qHFPdEShGW6JGQWtYWta3C3K3KpOiNhtmQxnNHDGjc0RVPtAqFFLZHEYRjqkh3FYRJBlkRXXk6hh7CKNJ7nUoqSs0e4fDpGuVFVFHBQFHsFErbBJJWQ1Fs2FXzrFGrnewRQ3tAvTKt7EKEU7pK57Hs+JRZYo1GbPYIoGf6e71u/fTKgoRWyJDC+h1FSdEbC7OhjJMcUaE7yiKpPiQNahRS2RzGEY7IfEKhiwUBiLFrC5A3AneakmyvcanwUbm7xo5ta7KCbctRu1NQ0mQ4xe6JFSdBQBQEfH4NZUKNex4jeDwI767p1HCWZFVajGrBwkUWA6IqkqyPIZMpzKtsouNxOpvbfwrVUxspRypWMlDs6FOWa9y0wm1A88sI/qwpB5nXN7OyKonRcaan1NFPERnVlTXL7fuInSl1MfVs1gRfxsdB7dfZVuETzZkjP2hJZMjduZM2DjeugRzv1U95UkE+dr1VXp5KjijRhKrq0Yye4mLY8apKpLESasWOvG2p5d/KjrSbT6HXAhZrruSsBAqIqqSyjcScxPnxqucnJ3ZZCKirIpMZs4RStMsgDevksANcy5iARoM7EkXJLE67q1U5545GvX78vIxYiOSWeMtenw8Or21v7j2aM2CmUgSaEm172U5xcAXGUb9bHQXrpNPXLt925lUlJWWbf+NeXTztyuWGwcCkUdkYMGOYkAcQOO8iwFsxJtYXsBWetNzlqbqEFGGjuWVUlwUAUAUAUAUAUAUAUAUAUAUAUAUAUAUAUAUAUAUAUAUAUAUAUAUAUAUAUAUAUAUAzjJsiM3Ifua6hHNJIrqzyQcjFz45Yp45EN+0Ae8MbN8fbXqqm50nGR4XEjDERlT9fU2GP2fHMAJFzAbtSCPAgg15lOrOm7xZ7lWjTqq01cdw2HWNQiKFUbgK5lJyd2dxioqy2KjHteYkCRcoyEkfNlW7t5NyBf8K0U0sutvqZa8nm0v8ATUd2JmHYXIIkFrC+YNfiL6X1Ovd5c17bu92dYZu1tLL3gmwx15mLE3Oa1gADZl3ADgV1Nz2RrUcd5Mi+/v3HTw8XUzv75ffMg7Ji60zRvHkG4HKRYZY2y635g9oA92pAuqzy5ZJ/ev3p/wB56NHNmjJafTTT/vX6W2xtm9QhXMWubm9t/EjS+veTWerU4jubKVNU42RPqosCgCgCgCgCgCgCgCgCgCgCgCgCgCgCgCgCgCgCgCgCgCgCgCgCgCgCgCgCgCgCgPHUEEEXBFiDyPCpTtqiGk1ZmQ2dsqL5YwKXCG6gliAQdDqdfOt9StPhLXc86jhqUazstjYV556QUBW7diDIt+Dg7yNQCRuq2jJp6FVaCktSbFhlVmZVALkFiOJGlz31w5NpJ8jtRSbaW47XJ0eAe/fQHtAFAFAFAFAFAFAFAFAFAFAFAFAFAFAFAFAFAFAFAFAFAFAFAFAFAFAFAFAf/9k="/>
          <p:cNvSpPr>
            <a:spLocks noChangeAspect="1" noChangeArrowheads="1"/>
          </p:cNvSpPr>
          <p:nvPr/>
        </p:nvSpPr>
        <p:spPr bwMode="auto">
          <a:xfrm>
            <a:off x="155575" y="-1798638"/>
            <a:ext cx="787717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QTEhQUExQWFBUXFhgYGBcVGRoYGRwYGBgYHBgVGh8cHCggGBolHRgXJDEhJSksLi4wHR8zODMsNygtLjcBCgoKDg0OGxAQGywmICYvMi8sLCwsLTQsLywsLSwsLC80LCwsLCwsLCwsLCwsLSwsLCwsLCwsLCwsLCwsLCwsLP/AABEIAJsBRQMBEQACEQEDEQH/xAAcAAABBQEBAQAAAAAAAAAAAAAAAgMEBQYHAQj/xABLEAACAQIDBAYFBwYMBwEAAAABAgMAEQQSIQUxQVEGEyJhcYEHMpGhsRQjUnKSwdFTc4Ky4fAWMzQ1QkNUYpOis9IVFyQldMLxhP/EABsBAQADAQEBAQAAAAAAAAAAAAABAwQCBQYH/8QAOhEAAgECBAMFBgUDBAMBAAAAAAECAxEEEiExE0FRBTJhcYEikaGxwfAGFDPR4SNCUkNigvEVNHJE/9oADAMBAAIRAxEAPwDuNAFAFAFAIklC2vpc286z18TToZeI7KTtfxs2vkdRi5bC60HJBx2LyOnKxv4Gwr5/tTtH8ri6Oumubydl8LXNNGjng/gTq+gTuZiAcZ88FG4XB8bX+6vn59pZu1YUIv2Umn5tX+FkveaVRtRcifX0BmECUZivEC5rPHE05VnRi7tK78OnqzrK8uYXWg5CgCgCgCgCgCgCgCgCgCgCgCgCgCgCgCgCgCgCgCgCgCgCgCgCgCgCgCgCgCgCgPGNhXM5ZYuXQlK4mOQMLg3FV0MRSrwU6Urr79xMouLsyJtn+LvyYfh99eR+IoZsE30af0+pfhP1PQjbL2jqEc/VPP8AunvrH2H2vnSw9Z6/2vr4Px6ddt97cRhtM8fUhbXnvKw5AD3X++vJ7fm6mMa6JL6/U04WFqSfUk4PaoELX9ZNB339X9+6vYwHauTANy70NF437v30RTVwrdZW2f2yshxGVlYncwJ9utfMYao4YmNWT/uTfv1NkqeaLS6F/tPaAjGUeufcOZr7XtftRYSGWHfe3h4/seZh8O6mr2I+w2uXO/d7715X4YvKdact3b43LMYrKKLZmA1Ogr6yc4wi5SdkubMSV9EJikDC43VVh8RCvDiU9uT62JlFxdmLq85CgCgCgCgCgCgCgCgCgCgCgCgCgCgCgCgCgCgCgCgCgCgCgCgCgCgCgCgCgCgM7inaKRsptxHIg8Dzr89xXG7NxsuC7LddGnyt4bHrU1GrTWY9xm1g8TKwyvpbkbEbuVepX7WhjMHKnNWnp5OzW3T197IpYR06qktUU0ktfPQp2N6iAztc2LE635+dWVailJynLV79R7EdNj35K+/L7x+NVcal1+DI4sOp48Tgaqfj8KlSpvZkqcHswE5JJJuTvJqytmqScpO7YyJKy2LTZW0ljV76sSLAdw3k8BXr9l46lgaE3JXk3ovJdeS+7GPE4aVWStt1CTFvKRc7zYKN1z8a8vFY3E9oVVBvRvRcvvxYjRhSWnqzSRJlAA4C1fodClGjTjTjslb3HkSlmbYqrSAoAoAoAoBrFYhY0Z2NlRSxPcouahuyuRJqKuzkT9PMaSSJAoJJAyIbDlcjW1Y+NM8j85V6gvTzGggmQGx3ZEF+7dTjTH5ur1OuYPErJGki6q6hh4MLitid1c9eMlJJoeqSSLtHHxwRtJKwVF3k+4AbyTyFQ2krs5nOMFmkc52x6RpWJGHQRLwZwGc99vVXw7VZpV3yPOqY2T7isZ2bpLi2NziZf0WKe5bCqnUk+Zmdeo95MVh+k+MQ3XEyfpHP+veiqSXMlV6q2kzUbC9IzAhcUgK/lIxqO9l4+XsNXRr/AORqp417TXqjokEyuodCGVgCCDcEHcRWlO56Caaujl+3umWMjxM0aSAKkjKoyIbAHTeKyTqyUmjzKuJqRm0mQP4dY78qP8NP9tc8aZX+bq9Q/h1jvyo/w0/2040x+bq9QHTvG/lR9hPwpxpj83V6lhgPSPiFPzqRyL3XRvbqPdXSrvmWRx013kmb/YG3ocWmaI6j1kbRlvuuOXeNK0QmpLQ30q0aivEtK7LQoAoAoAoAoAoBjFq2W6GzD391YO0KVeVLNh5NTW3R+Fnp5FlJxvaWxWLtlh6yhvDQ183h/wATVYvLXgn5aP6/Q2vBxezsQdsY5JMrLcMNCCOHA33b/jXHauKw+NUalO+ZaNNcvPbTz5mjC0J07xlsVqRlzYbuJ4V40pRpq7NcpKC1CXExx6AZ3+H3D40jSrVtX7MSIwqVNXoiPJtCVtxC+A/Gr44WjDfUtVCnHxG+sl+m3trvJR/xR1lp9EKXFyr/AEr+IH/2uXh6EuVvIh0qb5EhNoI2kq2P0h+9xVLwtSnrSd/AqdCUdYP0HJYCuoOZef4/jXEKqn7L0ZEZqWj0ZI2XiUWQM97KCQAL3O78a9Hs2dGhX41XZbeLKsRTlKGWPP5Fs+2yfVW3ex+4fjXo4n8TNaUYer/ZfuYVgku8/cTdnF2Gdzv3Ddpzr0uyHiq8fzGIk9e7HZW6+Phfz5oz11CLyxXmTa9wzhQBQBQGO9J20+rwwiB7UzW/QWxb35R5mqa8rRsY8bUywy9TlNYzygoDqvow2n1mGaEntQtp9R7lffmHkK2UJXjY9XBVLwy9DZVcbDk3pL2o0mK6m/YhA04F2AJb2EDu151kryvKx5OMqZqmXkvmZGqDIbfZ3o3ldA0sqxEi+UKXI7icwAPhetCoN7s2wwMmrt2IHSHoRNhkMgZZY19YqCrAcypvp3gn2VzOi4q5xVws6avujL1SZToXoq2qbyYZjcAdYndqA48Lspt9bnWmhL+09DA1N4eq+pkelP8ALMT+ef4mqaneZkr/AKkvMroYyzKo3sQo8SbCuVqVpXdjTf8AL/G/Rj+2Pwq3gSNP5Or4DOK6D41FLdWHtwRgT7NCfAVDozREsJVSvYzhFVGYs+je02w+JjkBsMwV+9GIDA/HxAruEssrltGo4TUvux3St57gUAUAUAUAUB4TXLlGO7FjzOOYqOJHqibMotu4bL84u4+sBwP0vOvku3OzoqX5ils+959fXn4+Z6eDq5vYlvyKVELtYeZ7q8ByVOOZnoOSgrjWOxn9XHoBoSPePxNd4ehf+rV35ImlS/vmMQYarqlYtlMmJBWWVYpcxzqar4pznEtBXSrEqZFmw1aYVi2MxGFxJiNjqh3jl3j8K6rUY1ldd4mpTVRX5kyeMCzL6p3fvyrNTm5XjLdFMJN+zLdE3ZOH6xtdFG/v5LXpdmdnLE1rz7q38fD9/D0M+JqcOOm72/c1AkXmPaK+64lNK117zxssuh6HB3EUjVhJ2jJP1IaaFVYQFAFAcc9IG0+uxjgG6xfNjxHrnxzEj9EVirSvI8fFVM9R+GhVbAwHX4mGLgzjN9Uav/lBriCvJIqpQzzUQ2/geoxM0XBXNvqnVP8AKRUzVpNCrDJNxLPoDtPqMYlzZZPm2/StlP2gB5muqUrSLMLUyVF46HZa2nsnF+nsBTHzX/pFXHeCo19oI8qxVVabPGxStVZQA8qrM50vY3pHjKgYlGRuLoMynvt6y+ABrTGuuZ6VPHRt7aNLFtnCYpGjWZGDqVK5srWYWPZax48qtzRlpc0qrTqKyZU/8vMHyk+3+yuOBEq/JUvH3k/Y3RHD4aTrYs+bKV7TXFja/DuFdRpxi7osp4aFOWaJyrpT/LMT+ef4mslTvM8qv+pLzImzP46H87H+uKiO6OId5eaO/V6B74UBw/pe6HG4gpbL1nDdmAAf/NmrDUtmdjxMQ06srFZhsOZHSMb3ZVHixAHxrhK7sVKOZ26n0HXon0AUAUAUAUAUAiWMMLEXFUYjD0sRB06qujqMnF3RQbSwJj1tdefLx/Gvhe0uxauEeeGsOvNef77eR6mHrqppsyomA5V59NM3RuE8nVRaes+7u/8Ag+NTCPGrWe0SIriVNdkQsJDWutUL5yLOKOvOqTM0pElY6zuRS5C8lRc5zCWjqUyVIYkjq2Ey2MiBiYa30qhohIVsqS+aJt29fv8Afr7a5xccrVaPqc142tUR7GtjYjUVzPVXRLd1dFns/DGQ2UC3EncPxPdVmC7MrYydoaLm+S/nwMdeqqavJ+ho8NhlQWHmeJr73A9n0cHDLTWvN8399DyalSU3dj1bSsKAgbe2iMPh5Zj/AEFNr8WOijzYgVzOWVXK6s8kHI4QzE6k3J1JO8niawHhG59FOz80ss5GiKEX6zanzAA+1V9COrZuwMLycjz0q7PyzRTAaOpRvrJqPMhv8tK8dbjHQtJS6mGBI1BseBHPnVBhO7dHtpfKMNFLxZRmtwYaOPtA1vhLMrnu0p54KRW9Mei64xAVISZL5WO4j6Dd3fw9ormpTzoqxGH4q03OT7U2VNh2yzRsnIn1T9Vhoaxyi47nlTpyg7SRDrk4PCKAt9kdJMThyOrlJUf0H7SeFj6v6JFdxqSjsWwr1IbM6l0U6UR4xSLZJVHaS99PpKeK/D2E66dRTPUoYhVV4nK+lP8ALMT+ef4mslTvM8uv+pLzK2NypDA2IIIPIg3BrkrTtqXX8Mcd/aG+zH/srviz6l35mr/l8v2G5+lWMdSrYh7HfbKp9qgGjqTfMh4iq1ZyKcCqyk6P0C6IPG4xOIFiB82m8i49du+x0HfffWqlStqz0cLhmnnn6I6BWg9AKAKAKAKAKAZmxSLvYeG8+wVhr9pYWhdVKiTXLd+5alkaU5bIr8TtlRcKhbx0FeRX/EmH1jTi5eei+vyNVPBSerdjNy9p9AFBO4XsL8r183Uqxk3OMbc7LY9aPsx1d7DO13vKBwUfH9lqjBxtScurO8OrU79R7DLVVaRzNk+JawyZlkx9RVbK2xVqgg8IoBqRa7TLIshTrWulI0QZW5ssit/eHsOh91b2s9Nx8DQ1mg0WGMXt+IB+77qyUJXp68iik/YLnAbXCqFMYAH0D9x/Gvo8L+IKVGKpyp2S/wAf2f7nn1sG5PMpe8tIcfG3G31tK9ij21gqu1RLz0+L0+Jilh6keRKr1U76opCgOfelbadhFhwd/wA4/gLhB4E5j+iKz15cjz8dU2h6nOaynnGx6L9M48JAIuoZjmZmYMBck6aW4KFHlV9Oqoq1jZQxMacMtjzpV0xTGQdV1LIwZWViwNiNDpbipYedKlVSVrCviVVjlsY+qDGdE9FO09JcOTu+dTw0Vx7cp8zWmhLdHo4GpvD1NL/DHBf2hfY3+2reLDqafzNL/Idw/SPBzsIllSRnuAhB1sCSNRbcDUqcXoSq9ObypkbH9CcHL/VdWecRKf5R2fdUOlF8jmWFpS5W8jLbX9G7qC2Hk6y39CSwY+DDQnxA8aplQ6GWpgWleDv5mEZSCQQQQbEHQgjeDyNUGAteimMMWMgYcZFQ96uQp8d9/IV1TdpItoSy1Ivx+YnpT/LMT+ef4mlTvMV/1JeZXYeLO6qNCzBRfmxA++uUrsrSu7Gz/wCWuI/Kw/5/9tX8CXU2/kZ9URdoej/FRoWUxy2FyqE5vIFRfwveuXQkjieDqRV1qZOqTIbP0bbdaOcYdiTHJfKDuVwCRbkDYi3O3fV9GdnY2YOq4yyPZnVK1nqhQBQBQBQBQDM+GV/WHnx9tY8V2fh8Sv6sE/Hn79yyFSUNmVOM2M29GzdzaH27q+bxP4acdaEr+D39+3yN1LGR2mreRSwITIAATY621tbvGleRHB1qmanTjd7afvt8TfUnGNO7e43iMCWkZs6WNrdq+4DkDXsUOw8UqSi8qfn+yZTHtCjGCjr7v5JcODYbrN9U392+seJ7CxkVdRUvJ/vY4/OUpc7eZLgi4nQVT2f2DWxTbqXhFdVq/JfX5lNbERjtqLEqeP79wr6WH4cwEVZxb8W39LL4GN4ibKbpLtsQdUEKqZGILuCyqFAuSBYkm4t51Zh/whg61RyvKy/tTWvq1p8TLiu0Z0UlprzeyPejO3FxEbGQqrqxWwOXMNLOATcA33a7qpqfhTA0a79tyjyjdXXVNrf4GijiMTOjnnBx8bNJ+KuXO8Xyi3mK1PsTANW4a97/AHJVeouZFmw+YXTXmOI/ZXg478PzpSUsNeSfLmv4+Ruw+LT0noV2I2df1pFXwBb4ae+tWH7CrW9uSXx/Yu/8nCPdTfwJM6hyChDED1dzeV9/lWSp+Hq9CD4bUvg/v1K6GNh3ZafIn7P2U7AMSFB5an8BXOF/D9St7VV5V73+y9/oTWxcIuy1ZdYfBIm4XPM6n9lfR4TsnC4bWEbvq9X/AB6WPPqV5z3JNekUhQHDOk20vlGKllBupayfUXRbeIF/M1gnLNJs8OtPPNyK/DwM7BEUsx3KouTx0ArlK+xWk27In/wexf8AZpv8NvwrrJLoWcGp/iw/g9i/7NN/ht+FMkug4NT/ABZAngZGKupVhvVhYjxBrlqxW007MndG9pfJ8TFLeyhrP9RtG9gN/ECuoSyyTO6M8k1Ia23gjDiJYiPVc2+qdUPmpBqJKzaIqRyzcRrZ+MaGVJU9ZGDDkbcD3EaedQnZ3IhJxkpLkdb2Z02wkqgtIIm4rJpY+PqkeB9lbY1Ys9aGKpyWrt5ito9NcHEpIlEp4LH2iTyvuHmaOrFcyZ4qlFb38jkGNxJkkkkIsXdnIG4FmJt76xN3dzyJSzNvqWHRLBmXGYdRwkVz4RnOb/Zt511TV5I7oRzVIrx+QnpT/LMT+ef4mlTvMV/1JeZE2Z/HQ/nY/wBcVEd0cQ7y80d+r0D3woDiHS/CiLG4hALDPmH6YD/+1YaitJniYiOWrJffUhbHly4iBuUsZ9jiuY7o4pu00/FHfK9A94KAKAKAKAKAYxOKVBqdeQ315+N7Tw+EX9SWvRb/AMebLKdKU9ikxuMaS+Y5UAuQvLkTxJ3Wr52ljMR2vX4SeSnu7dPPm37udnY25YYeOa134lT1hfT1UG5Ru8+Z76+uo0adGChTVkjBOcpu8nqPRwg86tOCXDheTHz1FAKlUyPlJ7KgZu8ncPCgJiRAbhagM906hU4dQQNZUGawuo1JIPC9redUYirOnTeR2vp6Hpdk0adXEXmk8qckn1W3u39DAdI8LFDIogbcAcy6EHmORry9noz7TBVKtaD4q9GJwW0WaV5JJJeut82VJJLk6Lbl3bq+94cHTSgk4/Tr/J+LudSNafFupq+nR32t9DqxhOjbiV7Q4Xt+NfOu19D6JeJGMRGp1PuoBuSVToyjxFASMDjmB0btd+5x3/3u/ea8zHUK8f62F7/OPKX8rro7aX2NFKpFrJU25Pmi+wuPDaMMrcj91VYbtenOfCrp059Jc/J/fhcTotLNHVEyvXKCg6c7T6jByEGzP82ni+8jvC5j5VXVlliZ8TUyU2/Q4tcVhPGNv6K9nZ55JiNI1yr9d95HeFB+1WihG7ubcDC8nLp9/fmdRrUeoFAct9Kez8mISYbpVsfrpp71K/ZNZK8bO55eOhaal1MTeqDEb6DYw2lgopUIGJhHVNfc4T1Qx4HKQQe8jw0KPEjdbm9UuPSUl3loYrH4GSFskqNG3Jha/gdzDvF6paa3MUoyi7SViPXJyFASdn7PlnbJCjSN/dGg8TuUd5IrpRb2OoQlN2irnV+hfRUYRS7kNM4sxG5V35F567zxsOVa6dPL5nrYfD8JXe5zLpSf+sxP55/iay1O8zzK/wCpLzImzD89D+dj/XFRHdHEH7S818zv9ege+FAch9JcOXHMfpxo3sBX/wBax117R5GMVqvoZYSW1G8ajxG6qTLe2x9BYWcSIrqbqyhge4i4r0U7q59BFpq6HakkKAKAKAKAbnZQLta3fXEqcJ95J+aJTa2M7tvERMlo8oNxe1tR5VzSw1Kk26cUr72SXyJlOUt2VuGGgq44LHDpQE1VoD2OOxJ5m/uA+6gHbUIKqDF4XGRSrcSoeyRqDpuI4jXUN5ioxFCUPZqLc7wmLyyVSjLVffufxRR4T0fYfPnd5XW98jFbHuJAuR7KyQwsd2e9U/EWJcMsYxT6q/72NV8kTMGyJmAsGyi4HIG1wK25mllvp0Pnmk5Znv15iiKgkjTpQFdiEoCA4oC22LjGR1BN0bQd3d+z9tQ0iTWUA3NAr6Mqtb6QB+NLENJ7jX/D4vyUf2F/CosiMkeg7DCqCyqFG+ygD4VNiUkthyhIUA3NAr6MqsP7wB+NLENJ7jX/AA+L8lH9hfwqLIjJHoOwwKnqqq335QB8KmxKSWwTwK4yuqup3hgCPYaNXDSejKmXong234eMfVGX9W1ccOPQqeHpf4o9h6KYNd2HjP1hm/WvThx6BYekv7UW0MKoAqqFA3BQAPYK7tYtSS2F0JI74GIkkxoSd5Ki/wAKiyOcq6HgwEQ/q0+yv4Ushlj0JNSdBQDU2GR/WRWt9IA/GosiGk9xv/h8X5KP7C/hSyIyR6D6IFAAAAG4DQVJ0KoAoAoAoAoDJbaxJd2v6qkADme/w/HnUkFUm+gJuGWx7qAhbfeR3iw6SGIOGZ3BsbCwCg8BvvburHipyTUE7XPb7KpU4wnXnHM1ZJcvO3yMjgdsTYXElY3MqlsuR2JUk6DwNyNRVGGqPiRTejaT957vaGEp4jBSqZEpKLkna2yvbyZr+ivSeaed8PNGqyKCQUuB2SAVIJPPfevocXhY0oKpTd14n5vhMXOrN06is10F9J8dOZGgSQQBYusdtMzZiwCi97Dsndvv3V4devNPLF25n1vZuFocPi1YZ7vKlyW2unmUHo+xkPyhnncK6oscRZgqkG4KjTU2A48a9OljK+KpuOTRatpPc87tTsfC9m1IShU1ldKMmrpcul+l2dOIqsxDbCoA21CRqUaUBXYhaArZhQEnC7oxx60EeGl/fQG0QaDwqCRVAeBhQHtAFAFAFAFAFAFAFAFAeX4UB7QBQBQHhNt9Ae0AUAUAUAUAUAUAUAUBkdt4MozG3ZYgg8j3+NSQVke+pBY4eoAjbOw1xKAFjG63yOu8X3gjipsNO4VTWoqotTfgMfPCSbSvF7p/ejKrZHQGNGLTSGU62CgoAT/S9YkkcNfbXFChwpqd7tbG7tHtuWKoujCOWL0eutumysWmH2Zh9nhp1zs7EKWbtucxFlUADjr5V6c6lXEtQ009EfLwpUsNeeuvqxmTB4baoLh3UochZey3A5SGFiPEc6xYjAyTXE0fget2b2zKgm6Nmr6prn8GmRsR6Po1yBXvHdc+cfOG2b1WFgAbgEW4Vrw2I/LUckd+Xr18jD2jm7QxPGq25aLoumvvL7bu01wcYdyWvZVQaljbRRfu41gqVcntM34PBTxVThw9W9kjIv6QpgwzYZQp4Zzf25be6owtWWIqqmktfgj0e0ey8Ng8JPEOo24+C1b0S301530ROw3S2RcRHFiEjAlsFMbElS3qhrk31IHC1ezPBRdNyg3p1PkY4ySqKFRLXaxqnrzj0SvxFAVk9AIWQggg6jdQG7wUuZFbmAagkTtDFrDE8reqilj5C9vGobsrnM5KMXJ8jBbBR8NNhcTIf5dnE3IO7Z4fcQO7Ws8Lxak+ZgpJ05Rm/wC7fzeqLXpvtWSOTDKiTWGIiYshssg7V4B2hmY8jpXdWTTXmW4qpKLiknuvXwLLHdKEh6jrIpVaYOVTKCwKWshAOrMWAFr6nhXTqJWuty2WIUbXT1I56YKj5JsPPE5F41KhjJqAFXKT2td27mRUcW2jRz+ZSdpRafLx9xI2f0kzzrBLBLh5HUsnWZSGA1IBUnW2tqlVNbNWOoV7yyyTT8ROJ6UDrHjgglxJjNpDHlCKeK3Yi7dwo6mtkrkPEe01CLdt7EjZ/SOGWGSXtIIr9ajizoVFyCPw8N+lSppq51CvGUXLa2/gVzdMcqCV8LiEgNj1pCkBTucqGuF131zxdL2div8ANWWZxduun7k7bPSaLDvErK79apZOrAa9rWUC9yWJAFdSqKJ3Urxg0nz6DOH6UDrUjnglw5kNo2kylWPBbqTZjyqFU1s1YhYj2lGUWr7XKzEbSEG1JyI3ld4IlRIxdibknfYAAbyTXDlaoyp1Mld6XdlsXextviaR4XikgmRQxSS2qnTMpBIIvb21ZGd3Yvp1s8nFpp+JHn6UXd1gw82IWMlXeMLlDDeq3IzkchUOp0Vzl4jVqMW7dB2TpRCMKMUuZkzKpFgGViwUhgToQTr99OIsuYl4iOTPyK3au3oZ8Nic8EzYZVHzlsokGcD5ski4vY30rmU1KLutCudaE4Sunl69fIttp7cjwyRDK7vIAI4kGZ2sB5WFxc13KaiW1K0aaXV7LmNYDpIGmWCaGXDyOCUEmUq9tSFZSRcDhUKetmrEQr3llkmnyvzL2rC8KAKAKAKAKAKAzvSaQlkThqT5DT4mpQM+h1oQWGHNAWcBoCQtAZLpti5nZcNABfIJnbjYMcoXkboSTv3Vmq4qdKa4e57PZ3Z+FrUZVMVe18qSdtdHe681Yjei7aJvNAVAI+czC9ybhWDXOvC3nVkMZUxEv6nTQntTsbD4GlGeHvZuzu7673N+2osatep4ZienAyz4VpLmO0gF9wa6G3iQPca8/GRs49D6TsW8qNWMe9p7tfqZTpdtCORgIxYd1cYfEujWVWC25dT0f/E/m8JOhXfe59GndP73JXQPYAnk692OSJxYW9ZxZhrfcOz419C+1VWptQjblqfD4n8Oy7PrR4lRS5q1/S9zpMh0rCWldiDQFbOaA9ihJsBvY2H4+FAbnCx5UVeQqCTMdO2abqMFGbNiHux5Rx9ok+YB78pFU1dbRXMyYq8rUlz+SInSDYGNkw7B8RG4QZ1VIcjZkBICkN2TwqJwm1uc1aNaULOS938idrbUGIw+zJrjtYyDNyDDOH8rg0lLMovxOalTPCnL/cvqWO3rHaOzeP8AKf8ATWup9+PqWVf16fr8j3bw/wC5bO8MT/prSffj6ir+vT9fkG3/AOctm/8A6f8ATWk+/H1Fb9en6/Ia9HcgEEkRNpo5pOtB9bMW9Y8xawv3Uo7W5jCNZXHmm7kBJoXxO05Wu2G6qNJWS5uwWzEW3lRfUbt9c6NyfIrvBzqSfdtqLlws+Hwpmw+MWbDrHmWLEIrAoBoocWJNtAunKlnGN09CXGdOGaErxts19TzGbSRsXsuaQCNXhcgHcpdBlHhc28xRyWaLYlUTqU5PmvmTfSM4OHjiUjrpJoxEOOYH1h3Ddfvqa21uZ3jHeCit21YdwI/7tiDx+Tx+86/AVK/UfkdR/Xl5ITMCdr6aH5AbePXU/wBT0OX/AOz/AMfqUvQvAYl8MFix3UdWzq8PUxuUYMbhiTc33687cKrpxll0ZRhoVHD2Z2tystCLtDDqNn4wrOZ8+KXO/V9WC+dA5WxIYHTUaVDXsPW+pEorgy1vd9La3Rq+naAbOnAFgEUADgAy2FXVe4zXiv0ZECVwm08K0hsj4TJGTu6zNcjxKkDzArl6TV+hW9K8W9raeZd7S2hCs+HidOsldiY7KrFLC5kNzdBYbxvt3V25K6RfOcVOMWrt7eBbV2WhQBQBQBQBQBQFNt/AM9nT1l4fv4fGgMxKtjqCp5HSpIH8M+tAWmHegJimgIO1dkLPlbM0bqCA6WvlO9SDoR+/E1TVoxqb7m3CY2eHurJxfJ9eojo70fiwgbIWZ39Z3tc2vYaaAamppUY09jrH9o1cY1nsktki5zVaeeZn0gm+Fy5Qc8sa3I9XUnMOR0tfvq+hQp15ONTazZzLG18G1VoO0rpeFn1XR/epzHa2B6iQxk57WNwd/urql2JTn7Wd28lf3/welX/GuIp+xwo5ut3b3fydlwOESGNY41yIo0HxvzN95rJGKirIy1q9SvN1Kju2E710VFXim1Hj91AJTASsfUPnp8d9AX+ydk5Dnc3b3DuH7+yoJLegIOIwsKSHEuFV1TKZGNgEve2psBeuWknmZw4xTzv3kfC9JsJI4RMRGWJsBmtc8hfefCoVSL5nEcRSk7KSFDo7huqMPUr1ZbPkNyM26417OnKmSNrWJ4NPLltoOw7GgUwlYwOoDCLU9kOLMBrrcc6lRSt4EqlBWstth6fARvJHKy3ePNkbXs5xZu7UVLSbudOEW1J7oMRgY2kjlZQXizZGueznFm7tRzo0r3DhFtSe6IG1ejGFxLZ5oQzfSBZSfEqRm051zKnGW6K6mHp1HeSJ+D2fFFH1UcarHr2QNDfffnfvrpJJWRZGEYrKloVC9CsCHz/J1ve9rsV+zmy+6uOFDexR+Uo3vl+/LYa23svrcbhc0WeERzK9xdBmUZQfuqJRvJdBUp5qsbrSzuTdl9F8Jh3zwwqr/SJZiPq5icvlXUacY6pHdPD06bvFE4YONZHnygOVAZ7n1V1AOtrCurK9yzLFPNzKr/jGz+t675RB1uTq83WLfJfNl32361xmhe9yni0M2bMr+YmbYWAxp67JHMeLxuRc/wB7Iwud2+jhCepDo0K3tWT8v4LOXY8DQiAxr1QtZBoNDcbrcda6yq1i504OOW2g/jsGk0bRyLmRtCpvrrfh4VLSasyZRUlZ7DW0NlwzR9XLGrpwB4WFrg7wbcRRxTVmROnGatJXRH2R0ew2GJMEQQnQtdma3K7Em2g0rmMIx2RzToU6fdRaV2WhQBQBQBQDKYpC7Rh1LqAWUEZgDuJHAGour2IzK9uY9UkhQDbQqeFAZna2AMb5gOyfcT9378qkgTEeWtATIpKA9mk0uupU3sOPMeNiaAdhmDC4NxQDl6AYx2GSVGjkAZGGoPtv3EHW9dQnKEs0dzmcIzi4yWhmtldE8OsxlHWSBSMvWMCMw4iwFwNN961VMdVnHLovIyU8BShPPq34milxCg2vra9u7nWO3M2kSSYGgPMFhjJILDsg6n7qA1aiwtUEntAFAZPp/CxGHcxtLBHMGmRBcleBI4ga+3zqqqtuhkxSdotq6T1G8Vitm46EwpJCrMLJdQjK3AqDlJ14A6jSobhNWIlKhWjlTRZS7RfDSYOCT5xZB1ZmOh6xV0uuvrnv511mcWky1zdNxg9b6X8f5JO1trGKbDwogd5nI1NsqILu+43twGl6mUrNLqdVKmWUYpav5FZFt/FTmU4XDxtHG7R3kkys7LvygDs+ZrnPJ91FSrVJt5Iqy01ZA6TbWkn2a7rBkVgyzCRrNGVZRoLdsE+GlvCuZycobHFapKdBu3nfl+5aw7aeDCCTERBT2EjSNs5kuoyAaCxJvpwArvO1G7RbxXCnmmvK3MZn6QYqALJisMiQkgM0cmdo8xsC4sARc62/ZUOclrJaHLrVIe1Ujp4PYe2l0hkTFfJooetdohIpz5RqxBLG2igC99SSQLa1Lm1LKkdTrSVTJFXdrkVOkmKErYZsKpxFgy5ZPmihvd2Yi6gHTcSTppUcSV8ttTjj1M2Rx9rz0sTtjbalfEPhsREscqoJAUbMrITa+oBGv38qmM23laO6dWTm4TVnuW20f4qT6jfqmu3sXS2ZjehkuBGDhExwvWWbN1nV5/Xa182u63uqmm4ZVexjw0qSpLNa/oPbASM7SlfCADD9QFkKC0ZlzAgLbQnLy7+dIWztx2JpKLrt09ra9Lk5NvYmfM+Ew6SQqSoeSTIZCpscgsdL8Sa6zyfdWh3xqk9acbrxe57J0vQYXrxG3WdZ1JhJAIm4ozbgON7buHCnF9m5LxK4eZLW9reJ6Ns4uKSIYnDKI5HCZ4XLlGbdnGXdzO4UzyT1Q4tSLWeOj6O/0Hto7bk684fCxLLIihpGdsiIG9UEgEliNbD8alzd7ROp1ZZskFd8+iFbI26zPJDiI+pmjXOQGzK0f5RTbdfeP22mM7uz3FOs23Gas18iBFt/GSxmeHCp1OpUSSFZGUX1sFst7bifbXOeTV0itVqslmjHTxevyHsZ0tVMLh8UE7EsiqwJ1UENmIsO0RlNhpejqWipHUsSlTjO2jEydJZo4jJPhihd1TDxBgZHZr2DW9Q6Dw7zTiNK7XkQ68oxzSjboubPJtv4qDI+Kw6LEzBS0UmYxltxcEajvB+4Uc5LvIOtUhZzjp4PYhTYyVNp4hYYutkeGKwLZVUDe7HXTUaAXN65u1N2OHKSryUVd2Q+3TIwO0WNi6pwFZTEc6srX1FwCLEWqeLZ2kdfmcjy1FZ+GprquNYUAiWMMLEXFAVE2w9bobd2/wDf20BV7Ij69pV0OR7DvXg2/iQ3uq+tRdNRb5ozYfERrOSjyY9txOqVcpAKEORuva9l8N9WYampXvz0KMdWlTScXs7vx8CUuHBAkTQMAwI4gi4rNJOLszdGSklJcxZJG/76gkrTjUdXYlsqHtC1vDxB4c+FWujNNLqVcaFm77FxsmMOiuAVUjQWsR3W4Gq5RcXZlkWpK6Kh8IGuGu7sSgLDqzIY9bc7brHca2JpLTz62uYJZ3L4dL21++pdQ7KQgFlsbC4uSAeI76xPfQ9Bbak+KIKLAWqCRdAFAFAUPSTbL4WSByB8mLMszZSWW47DaHQX36HdbeRVc5OLT5GetVdNxf8Abz+hA6SY3ZssDtI8DkqcpUqZL20y27V7+XOuZum1qcVp0JRbk0/mMJsuaXZEavcYiNetjv6wZGLRjXc2Sy686ZW6eu5yqc5YdJ95ar02JHRbEfLMRJjLWVY0hjHeQHlP2mC37qmDzPMdUJcWbqcrWXzZXIuCleZxPJs+cSMJFEojuwPrFTowO/TnXHsNvWzKv6Mm2pOLvrrb4CWx8s+ycWZG6zKzokuXL1kalbSW9uvdzBpdum7jPKeHnm13s+q6jvSeVJ8Fh5YnzpBLE0piPaVQtmIt6rqGB7t9TNqUU1yOq7U6cZReiavYi7UhwXVaY3FYkvZVhTEB2csRplI08+XOuZZbbt+pxNUsvfbvyvuXODjy7Wy69nZ6jXU6Sga86sX6noXR0xFv9v1HF/nk/wDgj/Wp/qehP/6f+P1BP54b/wAEf61P9T0C/wDZ/wCP1L/aP8VJ9Rv1TVj2NEtmZboNsXDSYGB5MPC7EPdmjRibSMBckXOgFVUoRcFdGTDUacqSbin6Bs/DLDtKbDx9iOXDdYEGih82W6jcNLnSiVptLoTBKFdwjs1f6FL0cwkCw9XPjJ8NNEWV4uv6pRYkgoDvBBBuOdcQStZuz8yijGCjlnNprdXsS8OcKuDld4p5cPLiAGeVrkjd8pBFmC3G/wBa9Ssqjs7X+2drhqk203Fvn8/vURjcQuG6psFjmmLSIowzSLMGBO5eKDvo3l7r9CJSVOzpzvrte4vFYSNdoYlcRiJsMJckkTJL1SOAtmDHddToAaNLO7uxMoxVaSnJq+q1tcd2d1KTzy4Z58U8GGf5x5BJGWOohBtckkX0Nt/GpVk21d2RMMqlKULyaW97ryGIMZBLhRLicdJJI66wRyBO0d0Qjjsza6a79+6oTTjdsiM4ShmnO7fJP4WRHilVtnbNAZWtjYlYAg2OZzlPI2INuRFRf2I+ZxdOjT/+kaHpuTG2ExBBMcM15LC+VWFs/gPvFWVdLPoacT7OWfJPUkbS6VwqIxh2TEyyMqpGjjjvZiAcoAudRUyqLlqdTxMVZQ1b2Q1s7+dcV+ZhqF+oyIfry8kY70qH/rE/8dP9SWqa/eMWN/V9F82dXrWesFAFARNpzhU1Nsxy38Qb+4VbSi3LQoxE1GGvPQyWFxaw4pCvqswQ+DEAew2NejUg6lF33Wp41GapYpZNno/U1G09jxTkGQEkaaErccjbhXn0686atFnsVsLSqtOa1Jd1jQblRQAOAA3AfCqtZPxL9IrwI+00fJ8yqlrjfYaXF945X/burqnlv7WxzUzW9ncpnj9fMFVrC4S2QtlF76WPavfNwHLWtie1vjv9+R5s1rLNv4bbe7fe/LwLTZvW5mzBBFYZMlrb23W7svvrNUyW0vfnc3Uc/O1uViczLe2hYC9uIvcX5i9j7DVVmXXRWbE2sZmkBUKFOmoPAaad99TY92hq6tRyJeJTRrqo3bkWkUoYBlIIIBBGoIIuD7KpaadmXJpq6F1BIUAUB4ygixFwd4NAQoNjYdGzpBCrfSWNQfaBeuVGK5FapQTuoq/kNbdnxKoBholkZri7OECaaPYjtC/AUk5f2kVXNL2FcV0e2WMNh44QblR2jzYm7N7SaQjlViaNPhwUR/FbNhkOaSKNyNxdFY+0ipcU90dShGWrSJAQWy2FrWtbS3K3KpOrCIMOiAhFVQTchQAL89KhJIhJLYag2bCjZ0ijRjvZUUN7QL0UUuRChFO6SH+pXNnyjNa2awvbfa++1+FSTZXuHUrmz5RmtbNYXtvtffa/ClhZXuHUrmz5RmtbNYXtvtffa/ClhZXuKYX0OooSJhiVQFVQqjcFAAHkKEJJaI8aBSwcqpYCwawzAcgd4GppYWV7jOK2dDIQZIo3I3F0ViPC4qHFPdEShGW6JGQWtYWta3C3K3KpOiNhtmQxnNHDGjc0RVPtAqFFLZHEYRjqkh3FYRJBlkRXXk6hh7CKNJ7nUoqSs0e4fDpGuVFVFHBQFHsFErbBJJWQ1Fs2FXzrFGrnewRQ3tAvTKt7EKEU7pK57Hs+JRZYo1GbPYIoGf6e71u/fTKgoRWyJDC+h1FSdEbC7OhjJMcUaE7yiKpPiQNahRS2RzGEY7IfEKhiwUBiLFrC5A3AneakmyvcanwUbm7xo5ta7KCbctRu1NQ0mQ4xe6JFSdBQBQEfH4NZUKNex4jeDwI767p1HCWZFVajGrBwkUWA6IqkqyPIZMpzKtsouNxOpvbfwrVUxspRypWMlDs6FOWa9y0wm1A88sI/qwpB5nXN7OyKonRcaan1NFPERnVlTXL7fuInSl1MfVs1gRfxsdB7dfZVuETzZkjP2hJZMjduZM2DjeugRzv1U95UkE+dr1VXp5KjijRhKrq0Yye4mLY8apKpLESasWOvG2p5d/KjrSbT6HXAhZrruSsBAqIqqSyjcScxPnxqucnJ3ZZCKirIpMZs4RStMsgDevksANcy5iARoM7EkXJLE67q1U5545GvX78vIxYiOSWeMtenw8Or21v7j2aM2CmUgSaEm172U5xcAXGUb9bHQXrpNPXLt925lUlJWWbf+NeXTztyuWGwcCkUdkYMGOYkAcQOO8iwFsxJtYXsBWetNzlqbqEFGGjuWVUlwUAUAUAUAUAUAUAUAUAUAUAUAUAUAUAUAUAUAUAUAUAUAUAUAUAUAUAUAUAUAUAzjJsiM3Ifua6hHNJIrqzyQcjFz45Yp45EN+0Ae8MbN8fbXqqm50nGR4XEjDERlT9fU2GP2fHMAJFzAbtSCPAgg15lOrOm7xZ7lWjTqq01cdw2HWNQiKFUbgK5lJyd2dxioqy2KjHteYkCRcoyEkfNlW7t5NyBf8K0U0sutvqZa8nm0v8ATUd2JmHYXIIkFrC+YNfiL6X1Ovd5c17bu92dYZu1tLL3gmwx15mLE3Oa1gADZl3ADgV1Nz2RrUcd5Mi+/v3HTw8XUzv75ffMg7Ji60zRvHkG4HKRYZY2y635g9oA92pAuqzy5ZJ/ev3p/wB56NHNmjJafTTT/vX6W2xtm9QhXMWubm9t/EjS+veTWerU4jubKVNU42RPqosCgCgCgCgCgCgCgCgCgCgCgCgCgCgCgCgCgCgCgCgCgCgCgCgCgCgCgCgCgCgCgPHUEEEXBFiDyPCpTtqiGk1ZmQ2dsqL5YwKXCG6gliAQdDqdfOt9StPhLXc86jhqUazstjYV556QUBW7diDIt+Dg7yNQCRuq2jJp6FVaCktSbFhlVmZVALkFiOJGlz31w5NpJ8jtRSbaW47XJ0eAe/fQHtAFAFAFAFAFAFAFAFAFAFAFAFAFAFAFAFAFAFAFAFAFAFAFAFAFAFAFAFAf/9k="/>
          <p:cNvSpPr>
            <a:spLocks noChangeAspect="1" noChangeArrowheads="1"/>
          </p:cNvSpPr>
          <p:nvPr/>
        </p:nvSpPr>
        <p:spPr bwMode="auto">
          <a:xfrm>
            <a:off x="155575" y="-1798638"/>
            <a:ext cx="787717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hQSERUUEhQWFBUVGRwaGRgYGRwaHxsgGhwYGB8XGhoaHiYgHR0jGhwVHy8gIycpLCwsGh4xNTAqNSYrLSkBCQoKDgwOGg8PGikkHyQsLSwsLCksKiwsLCwsLCksLSksLCwsLCkpLCwsLCwsLSwsLCksLCwsKSwsKSwpLCwpLP/AABEIAJQBIAMBIgACEQEDEQH/xAAcAAABBQEBAQAAAAAAAAAAAAAAAwQFBgcCAQj/xABKEAACAQIDBQYCBAoHCAIDAAABAgMAEQQSIQUGMUFRBxMiYXGBMpFCUqGxFCMzYnKCksHR8BVDU4OiwuEWJHOTstLT8RdjJTSj/8QAGQEAAwEBAQAAAAAAAAAAAAAAAAIDAQQF/8QALxEAAgIBAwIEBAYDAQAAAAAAAAECEQMSITETUQRBYfAicYGxFDJCkaHxwdHhI//aAAwDAQACEQMRAD8A3GiiigAooooAKKKKACiiksRiUjUtIyoo4liAB7mgBWiqZtTtXwcdxEXxLDlELj3drKPnVbxnabjZCAsUOEVtQXJla3DUeEA/Om0tcia0avTPHbZgh/KzRx/pMB9hNZFicTLP+XxssgP0VkES+lo7Ej1JpHD7DgQ3WJATzygk+pPGk1RDUaLiO0/Z6/DN3v8AwkaT/oBphP2qp/VYPFSeZCRj/G4P2VXsNs+R/wAnGxH5qm38K4ngZGKsLMOI6UvVj5Iy2S8vabij8GBjA6viP3LEfvpP/wCQMef6nCp+s7fuFe7K3XlnTOCqqSQL31t5CpSPcE/SmHsv8TWdV+SDchG302ieD4Zf7tz/AJqT/wBrtp/22G/5Df8AkqW27uxHhsO8zSmyWJuABxtrUBhoC7Kq8WIA96OrJf0jByN79pf22GP9y3/kpVd9doDi2Gb9Rx/mq1f7E4fq/wC1/pQdycP+f+1/pR1JdvsbTK1/8g48f1GGf9d1/caVi7TsSPymAUjrHiLn5NGv30wmwati5MPAcxR8hvrY2B1Pob1ZW3CXlM37IP76Oo+3v9w3G0HatF/W4XFRfqLIP/5sx+ypDDdpez344gRk8pQ0Z+TgVHybhP8ARlU+qkfxqvbSwBicxuVYjjbUemtb1F5oLZqGD2lFKLxSJIPzWDfcac1h8uwoGbMYlDD6SjKw9CNRT3CYrEw27jGTKB9GQiVf8fi+TU2qL8zdRsdFZphe0PGx272CLELzaNjE3srXU/MVYNndpmDkIWRmwz/VnXJqeQb4T7Gmq+DdSLXRXMUoYAqQwPAg3B9CK6rBgooooAKKKKACiiigAooooAKKKb7Q2jHBG0kzrGi6lmNgPc0AOKitub0YbBgGeVVJ+FOLt+ig8R9hVJ2x2gz4klcEvcRf28i+Nv8Ahxn4R+c3y51AYbZ6oxfV5G+KRzmdvVj9w0FDajyI5diwbR7Q8VMbYaJcNH/aTeJz6Rg2X9Yk+Qqs4zZInIbEyS4hwbhpGvb9FAMq+wvVl2ZuxNNrbIv1m0v6DiaT3i2WmFlgiL3M5yrcWu1wCBb1HzqTyy/T/Ar9SL2fu+Xb8VGz24AagefQe5p+25zTTiF27twpa48Vh0IrTERUWwsqqPQACsp7PNrtjNr4jEkkoVYIOQUkBbdPCoPvWrW/ivgxpLYtuD7NsMv5QvMfziAPko/fVMw2xBDtVMORokqst+anxA/YR7Vr9Qe1t3+8xeFxK/FCWVvNWFx7hgLfpGqdV76t7VGSxryJwVhibQln2hishzZ5yiqeHxFLi3DgNa3CaXKrMfogn5C9Y92L4DvpWnYfD4/1n4f5jRjSqTfb78Bku0ka9hMKI0VF4KAPlzpts3agmknC8IXEd+rBQzf9QHsaW2jiGSJ2jQyOqkqg4sbaD51W+zLY0+GwRXFKVmeV5HuQSSxvc2JGtSr3+4970Haof/xWJ/RA/wAQqP3JwWefMeEa39zoP30+7VmtsuXzaMfN1FSG5mCyQFjxka/sNB+8+9Et0vn/AKM/UTc8wRWdjZVBJPQAXNewSZlViLXANulxe1VDtR2t3eEWBT48XIkIH5rMA5/ZNvcVcrUbjXuVnc3d0w9/PJ+VxMryG/0FJ8K+uULerBhMUJFDrqp+E9R9YeR5VVt7dsmXERbNgJzzgtO4OsUQtm4ahn4DpqatscYUAKLACwA5AaAVlMxdkRu823kweGknf6A8I+sx0Vfc1Q+zrduSdWmxTMxds7XJ1La5R0GtyB1Apt2g41tobQjwMRukJ8YHORtNf0R95rUNnYEQxLGuoUcep5n3NPJVFev2/wCip6pfI7gwiILIiqPICq9trfTCQ4pMJIpklkIFlTPYsbAN9/kNaeb37zpgMM0zWLfDGv1mPAfvPkKrHZpukwvjcV455SWzMNbniR06D/1S6VW4ze9ItGO3Rgk4L3Z6p/A6VTNubBaA5ZAHVuBtofY8D5VptZ/vpvMsmJGEjs3dAvKwPwsbBU9bFifas09gdIrODwbYc5sJK+GPMIbofWM+H3Fj51ZdndpM8WmMhEif22HBuPNojc/sk+lVzE4vKbDjx14AUhE8hbQk2+LkNeQ8/wCTV4qenU+PX/AmtJ0jYdkbdgxSZ8PKsgHHKdQejDiD5Gn9YMYSJjKrtDMt7PGQD1sdPEOGjXFXHYXac8ZCbQUZeWIjBt/epqV/SGnHhzp0pOKkjVlV0zSKKTw+IWRQ6MHVhcMpBBB5gjjSlSLBRRRQAUUVC7170JgYc7DPI5yxRjjI3QeQ4k8hQlYHO9O90OBjzSEtI1+7iXV3txsOQFxdjoL1j20t4J8XMsuKs2XVIR+TS/MA8Wt9M+egvUrGkjyNPiG7yd/ibko/s4xyUfM871Z9i7iQr/vGKAVQM2RiAo55nvw9PnTRywjaashPVLgjtj7FlxIDRrZCL5m0Gv3+1Sm0dz2hiaUSBigzEBTwGpI9Kf7C7Q8LisV+DYfMQELK9rK2W2ijjwPG1qtLKCLHgdDXM4PhjqmRm7m3FxcCyKwY2F7cPUeR4003n2IJ5cE9tYMQH9irD78p9qzbczbR2bi5cM/5OOVkY9Ev4T7aH0JrZwQfP+eNPKDX14+RkZKSornaJtj8G2fO4NmZe7X1fw/deqB2PQ5cQvQxuf8Ap/cBT7tyxrf7pAODmSQ+ZXIgH+Mn5Ul2aaY1QOHdsPlaumEP/KUn797k5y+NI0/auO7mCSW1+7QtbrlF7UthcSsiK6G6uAynqCLiorfR7bPxR/8Aqf7qpXZ5v1Dh8AExT5e6+DQsSpvoAOh09xXOoNptFHJJ0y872Yru8DiX4ZYn+4ioPsn2P3GzYyRZpfGfQ/CPlVR317VocVhpcNDFJaVcpdiFsD0XU/OmOO7QdoFY48PliUINEThoABmYngKrHDNrZe/bFc4p2aN2gb4nZ0COiq8kj5VViQNBctproPvFOtgbyrJg4Z8VJDE8iZmBYIBflZjf51iOIOJxEiPipWkynTMb2vxsBoL2HypTaOyRKylja3lfjVl4Rtc7+/kTebc0HtK3qwk+DMEGJhlkaWLwo4Y27xbnTkBU1N2h4DDARNKboALBGPL0rLNl7sxGzFnJVhpcAaWI5cKkp93oXdndSzMbm7H7ga55KEXTb2v/AB/oom3uh5tTeaLH7UgmW5w+EUMLi1yWBNwfMLb0qZxfbhhwG7uCVm1sTlC35X8V7VU8TsyOIgRqFDXvx1Itbj6mmq4OPki/IV0YsEci1XtwSlkcXRKbkb1R4R58Zjc8k2IKi6gaDUmwvcXuPZRVrxnbLg+5kMXed6FORWQgFuVzwqiTwq3xKDbypA7Kiv8AAB0q0vCxbuxVmaRN9nOMiws3eYtwrOCTI5sM7kaseAvr7mtljkDC6kMDwINx8xWD4nDZ0KNqDUfhsPisN/8ArYh1HRWKj9n4aXN4dydxNx5aVM0rbO6+Jx21A06FMJhx+KNwc5NizWvxuANRyFX5EAAAFgNAKwlN9trJp3rHzKoftr3/AGu2vPdRMy9SAi/ba/yrllgmuaKxmvI0ff3fkYNO5gtJi5BZEGuS+mdunkDxt0Bqi7J2Z3KEE5nY5nc8WY6k3+dNNh7MCO7uxkmv4ma549CdT6npUzUZNLZDLfdjfF4bNqvxD7R0NM0dgTxXqNOnmD8xUpTPaKaBuYNvY/62quDJuoS3TJ5I/qXI2EQ5E3J96UynypPKNOYP86V7msePzr1zkF9h7an2e2bDjNGTd8Ox8J6mM/Qbn0Pvetb3f3jhxsXewNccGU6Mh45XXiDWPlutGDx0uFl/CMLbOAA6H4ZVGuRuh42bkTz4Vz5cKluuToxZq2ZudFRu7+34sZAs0JurcRzU81YciKkq887TiaYIpZiAqgkk8gNSaxyfabY2dsXJcKQVgQ/Qjv8AF+k+hPlYcquHantIiCPCqbNimKtbiI0s0h97qn69VMC2g0FZN0vmJJ7lz3V3bygTSjxHVFPL84+dSe9mwvwzCSwXsXHhN7eIai/lflUfuZtnOvcufEo8HmOnt91Weox4CrRg/Z+/dTxyBcskcmSZTxAN1v7a3H5tbxWQ9oOzfwLaCYlRaHF3Eh5Bxb7xZvZq1LZGK7yCNzxKi/qNKrNtu+/t++wkNtjId8cAP6amW+USRq9wPK37q1DdCQnCRgktlutzx0Nh9lZv2l41U2vEV1KxAMB55rCksPv7iMPhHjhC95mLZyL2DW0VfnxqnTyTSrhCaoxe5KdtcdpMA/RpF+ZiP7qgdibZbCTd6iqxsQL3trz0quzLPiH7zESszdWNz7DgPapMn7a7sWKoaZEMkrlaE9sbw4/GFhLKwjuRlHgW1+g1PveuIsMBHkbUWtSrG2orpx0NWhjjDgRybE4cIijwhR7a0uTYCuToDpXSR5mVQyrc8WNgBxJN+AAvTNqKtmbsWwIizN37uigXXIB4+q3N7NwsBx16VL7LbDyuqJgyyk2LMxfKOpJuPtp3hMJgoxcSwSP9aR1I9lvYe2vnXsryyHKuOwyqeCxgD7c5PytXi5s6yN1aXraS+iX3OmMaQwx+BWLFrHhRfOvjTMSFN9Dc3y+G5PtprT7EYWOM5ZC8z21VDkVb8LkEG/qSfIVGbqY6OPEOZHAV1tG7aX8RJuTwLDKdelSOO2Xq5OIiRHYtnJ8QB5cbacAb8AKnlTjNQk3wt99/64Hi7VnE2yoZ8O00WaJ4w/FywunEEEkEG3Ea0x3e2QuIN2kAsb92D4ivAkkG6+LQfomneLx0XcGCAlYUXxueY46XGoJuSefAeSuz/wDdcJJMQO+ktp0+igIHIElj6mmjkyQxuKbTb27/APBXFN2ReLwMRxXdRP3arozO5a50FvEfrFVAGpJPSnO3NjxYeNFDOZn0vnNhYDM+X1sAOprjdXZgeYOwusWoZvpOfPmRqT5kU021jzNJI481QHotxr0u1z8q6oqbzLGpOorf5k21puhE+vrrXganv9IRhQBhYiQtldiGa44M3h11ueNIbM2c0jCKPkLkngo4XPr0512LK6cprSl3JuPknYvhMMjx95JMsa5iuUAs+a18tutteemtP9k7Pw8rMsUuIDqoJJVQLX0+hbjyp2N1I0sxRsQ/6QQfK4v73pHFTYqKNiII8NEoJJR1vp520vw0F9eIrycufq2oyf1pL9uWdEY6fIiF2a7TvEnjdWPiHhH6RP0dTb1BtUhiTDD4Z8UQw+Lu47gfpGzW+yn+7UFoJu6sspZr3N7G3gv5ag+5NQ+H3YlcZZlMKAeNmdSfOxBOv5x63pupHJanJLSvS379Apx48x9tPCGAK5fvImIGawBFxcHw6Mp8h/p7htiSTgM5EcZAZebHj8QNsvhseJ4013j2qkoWOPWJOl/GbZVVeoAuB1JHTV1tMjCYRYM34yW+Y3JNtC5udbC4QeopNGRRh5Sb/jubqTvsQuCwzSyGOI5hbMhayXXhm535Gw1AIp8MHCDlfFxA3t4VzAE6WLXtx05Uvg91ndQ0hMQHAKLva1uXC40trXa4ZICO6wc8rDgz8BbhZRoPZa6cnibemE39K59W9v2JqHm0NNrbKbDsgJDq9wCBlIK2NiLnkeIqNbUjWwvy4n+A+/lTnaOKkldjMCGTQi3hQGxtoTx0vc360lw4+9dOHXOCUmn3a+wkqT2Q93Y28NnYsOTlw05CzDkrcFlty4kMelulbXWA4pVcd2fEHFiLXsK1bs42y2IwKZzeSEmJ/VNAT6rlPvU86V2jowSbVMrO/cufaaj+xw+n96+v2IPlUZT/AHyjttWQn6eHjt+q0gP3imFcWTkoKYbEtG4dDZlNxWnbN2gs0ayLz4joeYrLanN1ttiCQq5tG/HyI4H93yqd1uBbN493YsbAYJwchIN1NiCDfQ8unvVR3q7ScPgU/BsGFklQZRa5SO31m+kfIH1qsb99pE88jYfDZoYxcMeDye/0Vt01PWqjgtmKBrx5dBXdi8O57vglPIlwe4VJJZTNMzOzG5ZuLE/S0qSU5T614xIPI6Ua3AANzwHH5V6KSiqOVu2dFb8D869j4a8qfHYr5rWe4+rFK32hLGu03fl+pN7QSfwo1x7hpl2IwnXpSrDTr5ipJd3JT/VTH+4euhu1Np+Ln/5D1nUj3QaJdmRKniK6IvxF/OpUbtS84p/+Q9cjdqYfQmH9zJR1Id0GiXZkYtv5Fcso5gfz61K/0BKD8E3vBJ/Ckn2NJpdZP+RL/wBlHUj3DRLsMx0rlYxrYA+1PTs1xrlf/lTf+OvP6Na4NiP1JB96VuqPcNLGrKPPXQjr614MOOIA9hwpeTDZeLovq2X/AKrVzNEy8RoeBBB97jQ0KuUY78zjIp1IB87V6BbS2n3V4trdD99e+ftTGHSPz5GvMlrkXF7X1Otr2uPK5+dBYa8q9B0oaT5AVwyhuLupPA5jY+Xka9xWHZdGZ2Q88zW018QvbzvSIFPNm40nwN7dfQ+1cGWLxPXHddmXg1JUzvAAEcwy6XBKm3LUEG1J7QQ57FmIIvZmZhxtzJpV8CVJaI2P1SNDzy/wprPjc6glTmHTXQ8R1+yufE//AE1RW32/opL8tPk45g6gjUEEgg8OIoklLkMXfMh8JYk2Oh0zX5gfKi55aiu8PF3ht8Nhc8+dv416WTRFa5I5o29kK/h8o/rpf2zS+FxGIbXv5FHI3vf2OlvWvcPgQt81mPmOHkBTqvMy5YS2hFfOkdMINbtnFgqm5vxLE876kn11qOihLuVjRiCNFGp05jp6VJSgZTm4W1r3dZj3xt4gFYFs5j0NhfNxGtuHOm8K0m2GXekMMXgHiIzoULDTMLE2/kVZOyXEEYnGxcAVhlA8z3iMfkqfKoHekOMRETCyBY3F2xHfZsxWxXM5sPCb6dKmeyoE47FmxGWGEH9ZpTy/RrqnkjPG15i44tTH/afhCk+ExP0fHA/lnsyE+WZWHqwqBrTt5NhrjMNJA2mddD9VhqrDzDWNZRgZ2IKyjLNGckq9GHH2PEHmCK4MitWdD5HNMtobTEdwNXtw6eZ/hS+LxGRC3G1VpiSxLak6k+tU8Ph6jt8Esk9PB5xJa/iOpPOgdToa8Ohru1xcHlzr1kktkcfISGx4cuVczM4KtE2Vl1B4EEcwRwNdEfZXNx6UNXsanRJYLtH2rDozpOP/ALY1J9mjKH3N6lou2PGD4sIjejuv7jVbY20415l008ql0IletIt8XbbIPjwZH6Ml/vQU6Ttzi+lhpx7xn94qkZ+vtXhA40v4eJvWZocXbdhD8STr+op+56cR9tOzzxaVfWFz/wBN6zPulPIH2FcHBofoL8qX8MhlnZsmC7Tdny2y4qIE8A5aI+lpFWrHBi1cAqQQeBBBB9xpXzqdjIxChTdtBY8fatI7MdxpsI7SOzpGy2Ed7Bje+bJyt10J6W4xyYVBXZWGVyNIooormLlC343ylilbDYaJe8CozSOARlfMCY1PxMLDQ6a87Gs9mkY3ubnz0+wAAegrbNt7twYsATICVvlcaMt7XysNQDYXHA2F6ou2Oz3ERm8RXFJ0aySj0Pwv729668GSEVT5OXNCUnaKQmLjjePvSQl/EOJI55dRc8NL1cINxpJ7SYdoJIH1SQO8ZIP1kyML+hHPQVVtobN+KMiza/i5Rkb1BOh15ipvcHtAfCtHgsYojXRIntltfQK9tCCdA49+tWyykt4snjjF7SENt7BfDyGN1s1iUIN1kUcSpOuYaXX+TEWHtWz7z7G/CsOVCqZFIaPNcZWHQjUcx6E1keLhbM142icAd5E1roeZ00KnqKMOXVs+TMuPTuuBqeNeNckcD1/0pWCPM6rr4jbRST8hXskBTjYi5Fx1GhHkR0NXdPYl6j7Z+LzCxPiH2jr/ABpLaOC0LLcHS4H3+vpTNTzU2NSEG0QdH8J68j/D3rzMuGWKWqHHv+DpjNSVMYDWzWFr2NjwPQ+1eQS5SGF/DfTqP51rvHMM973DAEHlzGny+2uL24c7c711Yryw+LdOyMqjLYm1YEXGoNe1Bx87EjrYke1KRTOp0Jt0NyPvrkfg5riiyzId7Qlv4B5En34D5VPbJwow8au+eFpV0fL3sZBN7SKL5eXT1qNwOwmk/GzXKIRnVQc4TU5wo1I9NeNuFOt4NtDDxRtBI0MuISyRpZ0YZb94EYnuylwLi2pHHlSunj0+fmZeqVkBtGZpJmYyRSZbxp3Kd3GApu1rliSWN7g20q89j+zSuGlxDDXESXH6EYyL7E52/WqgYbAvKsWChuZJLBXOuVR8cjfoj53ArddnYBIIkijFkjUKo8gLVN6ox0y5srjSb1IcVRO0DdZ834bhlzSKtpoxxlQcCPz01t1BI6Ve6KRFmrMTedJYCynMjISCPSq4lxpxrTN7dxnjdsTgUDBrmbDjTMTqZIuQc63XQNe97jXNXkjLfiySvDUWKnmrA6gg3BBrp8L8Mmu5yZk+TzNa1xXrx9DXjk25HzrpuRFd5zBFe3nXri99K8FddaDT1fW9chbeVCLe3PzrwG3tQYdnyNF7W0teh49NOetERPrQaBIJPKurXI8/3VyVvwr1Tw5EGgwl9ztuYWDGqcWwTKp7t2Byq50u3Tw5gGOmta3h96sK/wAE8LX+rIp/fWFYnBrJxFz9tIvu1GAS1tLXXMCwvpqOVc2TDqd2dEMulUfQw2rEeDr+2n/dXv8AScf11/aX+NfOJ3ci0sD8h/ClTunEAdQSPogX+Zta/lepfhvUp1z6J/pOP66/tL/GvRtGP66/Mfxr5wO7kXT7v4Uv/ssgB8eUgXy3F7dbAaUfhn3Drm+7TgwuITLOsci9GsbeYPI+YrJ9/diYZA0UEnegqT3ZOfu204Pe4DAnw8dPlVxu8p0uzX4DTWpKDZqxJZSBbWwufXW1rjnaqY8Li92JPKpLZGmdm++qYrCgSOO+iAWQEgE6eGQX4hgOPUGn+9OxYMWoZZFjnQfi5Lj9h/rIenLlWKvsFJGJ1B6C32Uou60drhmLDgQPD6ZyLE+lK8DTtM3rJqmTWD2th8PigmLDCNxlZkc5YnVuOZDqtwASD4dOV6vu8e7MM2abDPGkrC7C47uX9O3A/njXhe9qy6bBq4ysvpb91q4g3aiQ3B8Q1ygEjTkSBa/leqSxvVqTEjOOmmh82X6GqkA9bX5X5261yNa5XjXRbmKuRFYMQyiwsw10I/fXr4iM6mOx8mt91qQB9q7dTa5BsbgG2h8r8KhLw8G74+Q6yOqHLGG3Aqetjf5i96eYPBIoWdyhhJyhZCQXPA92D8Taiy6A8qk02GmFvI/44x5Q6WUBe8sFlUucpUG+p6HpTTaG9IikMWGyYhr942ZgUhkDWXK0SgarclRbz+I1zaNL+CTK3a+JIkdubdGGVWzM7hc2GdLEutwDFKCRoLjU/eKo8+IAZ5pVBd20EaAHxE5Y0C3vrpbiT614iZSpkvLiHJAyi7uzEsVUdLknoB5CtL3G7PjCwxWMCtiPoINVhGvA85CDq3LgOZNHeP4m/oEVr2HXZ5uc2FRp5x/vMwFxxEa8RGPPmx5n0FXKiiuWUnJ2zrSpUgooopTQqnb39nEWLJliIgxH1wPC/lKo+Ll4uIq40VsZOLtGNJqmfPG1dnTYVxFik7pj8LXuj2+o3P0Nj5UjEeXO+n/qvoXH7PjnQxzIsiNxVgCD7GqBtPstaJjJs91seMM1yP1JdWT0II4cK614l1xuc0sG+xVcDsoKhDfE418vT0vUKo1sbi3H+fWpzaO0mwxK4mJ4JOChx4XP5jjwt1txtyqEUk/nX4nrzpfC69UnITLSSRzGpDG3OvbXHvXLcB1vXZ9dB1rvIHrHSvENuI0qx7tbupPGWlzazLGgUgX+k178gvToa4xu6+YtJAyiPx5Q19AkgiAza5izXI4aVPqRTpjaXVkAy2NxqK6L3OtSmN3axEbKMmYsxTwENcgXI08rnWmGJwjqxVkdWFr6HS/D50yafAtUcpMV1XLfqRqPka6TGuBlYZh0Fh8ha3tpXMETOSFBYgcFF/ew5VyzVtBYumOQfDE9/Mqv2gk1yMcx0KDL9USNpbppYH0ApJDfy868caa/Oso2xwuOC8Imv1Yrp7g3+yk+/c6E5Rfgo0/9+fE15ew8q8HUUUFnSORcKQL/AJo/n2pRJZALXzjoSf8A0PlSb6+teZivPrW0YLJjbCyxKL/WfT5Aa+lctiH5hGB4izfK5Y/dXowzMQFRmJ1ACkk+YtUxHupKZu6JVbBCzXuF7y4XpckgiwpXpXJqvyImPGnlGoJ0uXJ/y3+2k2DHQufQaDT83hpU4N1mMbyGRVyNKBmBGbuiVPkt7XA1vTnG7uwxwu6yMcixSF2F17uW/iCqL6WP2UmuHcbSyud2wsSG1uQSDrbjbqKnMHu4WVWlOQGRY2WxVgX+Em40BJUcDxp/s3bMC4eKYk93FI2HdmQoXSVRwQ3Y2bJ6DMahtob3iRZEijkkz4cRPLJeIF4yckqDVwQCxuQNctI8re0UMoLlkvszdiNs6NfvVd47m4VXAzItreIMniN+AI6003k3qw7QGOxZ3RJEhjAJhkU5GRtQqqfXk/HSoTaG0Jp2kaaYoJMpZYyY1OUW8Vjqep56dK42JgJMR4MFCZQNCwGWMesh0OvIXNY4y5k6BNcRQvtLHTTRrG8pESgAqAAWCnMFd/iKg8uHW9GxNlz4xiuDjBF/FK3hiU89QPEw10X3tV12H2Tr8eOfvT/YpdYh5Hm/vYeVX/D4dY1CIqoqiwVQAAOgA4Uks6j+RFY4W/zFe3U3FhwXj/LYgizTONfNUH0F4aDprerLRRXI227Z0pJbIKKKKw0KKKKACiiigAooooASxOFSRSkiq6nirAEH2NUva3ZHhnu2GZ8K35niT3jbS3oR61eaKaMnHgxxT5MW2n2c4+HUJHiVHOI5W/Yf/uqs4qbumyzK8LHgsilPlm0b2r6PpOfDK4yuqup5MAR8jV4+JkuSEsEXwYFhtrzRAGCZ0sb+Egi9rXKsCOHOneG3jdYcNAsUfcwOrm7MWkMZzAG40/GWa+vCtNx/ZlgJde4EZ6xExn/CRVexnY1bXD4x08pUWQel1KH53p+rjl+ZCdKa4K8d8r5TJC/hXEMe7cNd5iCvhJS6qMwsSL3FSuG3yw5lZs0kSvJAourCyQqWJOW4AzFlt+6muJ7Lcenwth5vdo/vB++ozEbn4+PjhHbr3bow+0g/ZW1ifDM+Ncompd5cO4z97GSuGxL2Nr5pHXImvMAGw868xEMAeBFTCtCxhVfxgWRzlYuBbiNB8RGtVTEYKZPymFxIHnA7D5qCKYy4iFSWcCM8LuhX28QFMsfaQrl3Rbto4FBj8PFljWOUAsEurWLEWdbkKeA0OvGptMHFFiUUQKrNDi3IN9BC8YRrHhmDHXy0rMMNtDCqTleJb8bEa10mIwpuc8d2Fic2pHS9+HlTPHJqrMtJ8Ft3QN9nRyZFlk/CMOC2W5CyPEGPkApby61YsTs3DmeMyJGpeWdDyDFRdNL24A6VmLY7DkANJHZeHiHL3rhsXhBrniJF+YPHj86HjldpgntwXiFof6ShV440QxozxkqcpYNfOBdVOg0udedLY7eGBMOw7yDP+DkiwTWSOSw0HEkcBztVIwc0QBESZr/2aM1/Pwg1I4bZ07fksJiD/cMg+bgCscNlcgT7IuGM34wyzRASPLllfMVRz+LeM3ucoUePL4QeAqHi3zFiEw8z2gijLOUjLNC5ZHABfSxPHWkoNz9oScMIU/4kiKP8JapLD9l2ObVpMPDf9OT/ALRU6xrmQ61vhEXJvbimMjIIYi0hkQEGTuyy5CVPhuTqdRxJqJmZzGscmIkKJGsYXPlBVTextbML/WvWg4PseXQ4jFyyeUarEv8Amb/FVg2d2c4CGxGHV2H0pLyH5ves6mKPCsbpzfLMbhAxDAQxPiWU6d2pcKf0vhU+pFWrZ/Z1j5h4+6wy9X/GN6ZFIW/61a5FEFACgKBwAFgPYV3Sy8RJ8bDrBFclN2T2V4SKzTZsU/WXVfaMeEfI1b4ogoCqAoHAAWA9AK7orncnLksklwFFFFYaFFFFABRRRQAUUUUAFFFFABRRRQAUUUUAFFFFABRRRQAUUUUAFFFFACT4RDxRT6gUkdlw/wBlH+wv8KKKAAbLhHCKP9hf4UqmFQcFUegAoooAV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846138"/>
            <a:ext cx="3429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hQSERUUEhQWFBUVGRwaGRgYGRwaHxsgGhwYGB8XGhoaHiYgHR0jGhwVHy8gIycpLCwsGh4xNTAqNSYrLSkBCQoKDgwOGg8PGikkHyQsLSwsLCksKiwsLCwsLCksLSksLCwsLCkpLCwsLCwsLSwsLCksLCwsKSwsKSwpLCwpLP/AABEIAJQBIAMBIgACEQEDEQH/xAAcAAABBQEBAQAAAAAAAAAAAAAAAwQFBgcCAQj/xABKEAACAQIDBQYCBAoHCAIDAAABAgMAEQQSIQUGMUFRBxMiYXGBMpFCUqGxFCMzYnKCksHR8BVDU4OiwuEWJHOTstLT8RdjJTSj/8QAGQEAAwEBAQAAAAAAAAAAAAAAAAIDAQQF/8QALxEAAgIBAwIEBAYDAQAAAAAAAAECEQMSITETUQRBYfAicYGxFDJCkaHxwdHhI//aAAwDAQACEQMRAD8A3GiiigAooooAKKKKACiiksRiUjUtIyoo4liAB7mgBWiqZtTtXwcdxEXxLDlELj3drKPnVbxnabjZCAsUOEVtQXJla3DUeEA/Om0tcia0avTPHbZgh/KzRx/pMB9hNZFicTLP+XxssgP0VkES+lo7Ej1JpHD7DgQ3WJATzygk+pPGk1RDUaLiO0/Z6/DN3v8AwkaT/oBphP2qp/VYPFSeZCRj/G4P2VXsNs+R/wAnGxH5qm38K4ngZGKsLMOI6UvVj5Iy2S8vabij8GBjA6viP3LEfvpP/wCQMef6nCp+s7fuFe7K3XlnTOCqqSQL31t5CpSPcE/SmHsv8TWdV+SDchG302ieD4Zf7tz/AJqT/wBrtp/22G/5Df8AkqW27uxHhsO8zSmyWJuABxtrUBhoC7Kq8WIA96OrJf0jByN79pf22GP9y3/kpVd9doDi2Gb9Rx/mq1f7E4fq/wC1/pQdycP+f+1/pR1JdvsbTK1/8g48f1GGf9d1/caVi7TsSPymAUjrHiLn5NGv30wmwati5MPAcxR8hvrY2B1Pob1ZW3CXlM37IP76Oo+3v9w3G0HatF/W4XFRfqLIP/5sx+ypDDdpez344gRk8pQ0Z+TgVHybhP8ARlU+qkfxqvbSwBicxuVYjjbUemtb1F5oLZqGD2lFKLxSJIPzWDfcac1h8uwoGbMYlDD6SjKw9CNRT3CYrEw27jGTKB9GQiVf8fi+TU2qL8zdRsdFZphe0PGx272CLELzaNjE3srXU/MVYNndpmDkIWRmwz/VnXJqeQb4T7Gmq+DdSLXRXMUoYAqQwPAg3B9CK6rBgooooAKKKKACiiigAooooAKKKb7Q2jHBG0kzrGi6lmNgPc0AOKitub0YbBgGeVVJ+FOLt+ig8R9hVJ2x2gz4klcEvcRf28i+Nv8Ahxn4R+c3y51AYbZ6oxfV5G+KRzmdvVj9w0FDajyI5diwbR7Q8VMbYaJcNH/aTeJz6Rg2X9Yk+Qqs4zZInIbEyS4hwbhpGvb9FAMq+wvVl2ZuxNNrbIv1m0v6DiaT3i2WmFlgiL3M5yrcWu1wCBb1HzqTyy/T/Ar9SL2fu+Xb8VGz24AagefQe5p+25zTTiF27twpa48Vh0IrTERUWwsqqPQACsp7PNrtjNr4jEkkoVYIOQUkBbdPCoPvWrW/ivgxpLYtuD7NsMv5QvMfziAPko/fVMw2xBDtVMORokqst+anxA/YR7Vr9Qe1t3+8xeFxK/FCWVvNWFx7hgLfpGqdV76t7VGSxryJwVhibQln2hishzZ5yiqeHxFLi3DgNa3CaXKrMfogn5C9Y92L4DvpWnYfD4/1n4f5jRjSqTfb78Bku0ka9hMKI0VF4KAPlzpts3agmknC8IXEd+rBQzf9QHsaW2jiGSJ2jQyOqkqg4sbaD51W+zLY0+GwRXFKVmeV5HuQSSxvc2JGtSr3+4970Haof/xWJ/RA/wAQqP3JwWefMeEa39zoP30+7VmtsuXzaMfN1FSG5mCyQFjxka/sNB+8+9Et0vn/AKM/UTc8wRWdjZVBJPQAXNewSZlViLXANulxe1VDtR2t3eEWBT48XIkIH5rMA5/ZNvcVcrUbjXuVnc3d0w9/PJ+VxMryG/0FJ8K+uULerBhMUJFDrqp+E9R9YeR5VVt7dsmXERbNgJzzgtO4OsUQtm4ahn4DpqatscYUAKLACwA5AaAVlMxdkRu823kweGknf6A8I+sx0Vfc1Q+zrduSdWmxTMxds7XJ1La5R0GtyB1Apt2g41tobQjwMRukJ8YHORtNf0R95rUNnYEQxLGuoUcep5n3NPJVFev2/wCip6pfI7gwiILIiqPICq9trfTCQ4pMJIpklkIFlTPYsbAN9/kNaeb37zpgMM0zWLfDGv1mPAfvPkKrHZpukwvjcV455SWzMNbniR06D/1S6VW4ze9ItGO3Rgk4L3Z6p/A6VTNubBaA5ZAHVuBtofY8D5VptZ/vpvMsmJGEjs3dAvKwPwsbBU9bFifas09gdIrODwbYc5sJK+GPMIbofWM+H3Fj51ZdndpM8WmMhEif22HBuPNojc/sk+lVzE4vKbDjx14AUhE8hbQk2+LkNeQ8/wCTV4qenU+PX/AmtJ0jYdkbdgxSZ8PKsgHHKdQejDiD5Gn9YMYSJjKrtDMt7PGQD1sdPEOGjXFXHYXac8ZCbQUZeWIjBt/epqV/SGnHhzp0pOKkjVlV0zSKKTw+IWRQ6MHVhcMpBBB5gjjSlSLBRRRQAUUVC7170JgYc7DPI5yxRjjI3QeQ4k8hQlYHO9O90OBjzSEtI1+7iXV3txsOQFxdjoL1j20t4J8XMsuKs2XVIR+TS/MA8Wt9M+egvUrGkjyNPiG7yd/ibko/s4xyUfM871Z9i7iQr/vGKAVQM2RiAo55nvw9PnTRywjaashPVLgjtj7FlxIDRrZCL5m0Gv3+1Sm0dz2hiaUSBigzEBTwGpI9Kf7C7Q8LisV+DYfMQELK9rK2W2ijjwPG1qtLKCLHgdDXM4PhjqmRm7m3FxcCyKwY2F7cPUeR4003n2IJ5cE9tYMQH9irD78p9qzbczbR2bi5cM/5OOVkY9Ev4T7aH0JrZwQfP+eNPKDX14+RkZKSornaJtj8G2fO4NmZe7X1fw/deqB2PQ5cQvQxuf8Ap/cBT7tyxrf7pAODmSQ+ZXIgH+Mn5Ul2aaY1QOHdsPlaumEP/KUn797k5y+NI0/auO7mCSW1+7QtbrlF7UthcSsiK6G6uAynqCLiorfR7bPxR/8Aqf7qpXZ5v1Dh8AExT5e6+DQsSpvoAOh09xXOoNptFHJJ0y872Yru8DiX4ZYn+4ioPsn2P3GzYyRZpfGfQ/CPlVR317VocVhpcNDFJaVcpdiFsD0XU/OmOO7QdoFY48PliUINEThoABmYngKrHDNrZe/bFc4p2aN2gb4nZ0COiq8kj5VViQNBctproPvFOtgbyrJg4Z8VJDE8iZmBYIBflZjf51iOIOJxEiPipWkynTMb2vxsBoL2HypTaOyRKylja3lfjVl4Rtc7+/kTebc0HtK3qwk+DMEGJhlkaWLwo4Y27xbnTkBU1N2h4DDARNKboALBGPL0rLNl7sxGzFnJVhpcAaWI5cKkp93oXdndSzMbm7H7ga55KEXTb2v/AB/oom3uh5tTeaLH7UgmW5w+EUMLi1yWBNwfMLb0qZxfbhhwG7uCVm1sTlC35X8V7VU8TsyOIgRqFDXvx1Itbj6mmq4OPki/IV0YsEci1XtwSlkcXRKbkb1R4R58Zjc8k2IKi6gaDUmwvcXuPZRVrxnbLg+5kMXed6FORWQgFuVzwqiTwq3xKDbypA7Kiv8AAB0q0vCxbuxVmaRN9nOMiws3eYtwrOCTI5sM7kaseAvr7mtljkDC6kMDwINx8xWD4nDZ0KNqDUfhsPisN/8ArYh1HRWKj9n4aXN4dydxNx5aVM0rbO6+Jx21A06FMJhx+KNwc5NizWvxuANRyFX5EAAAFgNAKwlN9trJp3rHzKoftr3/AGu2vPdRMy9SAi/ba/yrllgmuaKxmvI0ff3fkYNO5gtJi5BZEGuS+mdunkDxt0Bqi7J2Z3KEE5nY5nc8WY6k3+dNNh7MCO7uxkmv4ma549CdT6npUzUZNLZDLfdjfF4bNqvxD7R0NM0dgTxXqNOnmD8xUpTPaKaBuYNvY/62quDJuoS3TJ5I/qXI2EQ5E3J96UynypPKNOYP86V7msePzr1zkF9h7an2e2bDjNGTd8Ox8J6mM/Qbn0Pvetb3f3jhxsXewNccGU6Mh45XXiDWPlutGDx0uFl/CMLbOAA6H4ZVGuRuh42bkTz4Vz5cKluuToxZq2ZudFRu7+34sZAs0JurcRzU81YciKkq887TiaYIpZiAqgkk8gNSaxyfabY2dsXJcKQVgQ/Qjv8AF+k+hPlYcquHantIiCPCqbNimKtbiI0s0h97qn69VMC2g0FZN0vmJJ7lz3V3bygTSjxHVFPL84+dSe9mwvwzCSwXsXHhN7eIai/lflUfuZtnOvcufEo8HmOnt91Weox4CrRg/Z+/dTxyBcskcmSZTxAN1v7a3H5tbxWQ9oOzfwLaCYlRaHF3Eh5Bxb7xZvZq1LZGK7yCNzxKi/qNKrNtu+/t++wkNtjId8cAP6amW+USRq9wPK37q1DdCQnCRgktlutzx0Nh9lZv2l41U2vEV1KxAMB55rCksPv7iMPhHjhC95mLZyL2DW0VfnxqnTyTSrhCaoxe5KdtcdpMA/RpF+ZiP7qgdibZbCTd6iqxsQL3trz0quzLPiH7zESszdWNz7DgPapMn7a7sWKoaZEMkrlaE9sbw4/GFhLKwjuRlHgW1+g1PveuIsMBHkbUWtSrG2orpx0NWhjjDgRybE4cIijwhR7a0uTYCuToDpXSR5mVQyrc8WNgBxJN+AAvTNqKtmbsWwIizN37uigXXIB4+q3N7NwsBx16VL7LbDyuqJgyyk2LMxfKOpJuPtp3hMJgoxcSwSP9aR1I9lvYe2vnXsryyHKuOwyqeCxgD7c5PytXi5s6yN1aXraS+iX3OmMaQwx+BWLFrHhRfOvjTMSFN9Dc3y+G5PtprT7EYWOM5ZC8z21VDkVb8LkEG/qSfIVGbqY6OPEOZHAV1tG7aX8RJuTwLDKdelSOO2Xq5OIiRHYtnJ8QB5cbacAb8AKnlTjNQk3wt99/64Hi7VnE2yoZ8O00WaJ4w/FywunEEEkEG3Ea0x3e2QuIN2kAsb92D4ivAkkG6+LQfomneLx0XcGCAlYUXxueY46XGoJuSefAeSuz/wDdcJJMQO+ktp0+igIHIElj6mmjkyQxuKbTb27/APBXFN2ReLwMRxXdRP3arozO5a50FvEfrFVAGpJPSnO3NjxYeNFDOZn0vnNhYDM+X1sAOprjdXZgeYOwusWoZvpOfPmRqT5kU021jzNJI481QHotxr0u1z8q6oqbzLGpOorf5k21puhE+vrrXganv9IRhQBhYiQtldiGa44M3h11ueNIbM2c0jCKPkLkngo4XPr0512LK6cprSl3JuPknYvhMMjx95JMsa5iuUAs+a18tutteemtP9k7Pw8rMsUuIDqoJJVQLX0+hbjyp2N1I0sxRsQ/6QQfK4v73pHFTYqKNiII8NEoJJR1vp520vw0F9eIrycufq2oyf1pL9uWdEY6fIiF2a7TvEnjdWPiHhH6RP0dTb1BtUhiTDD4Z8UQw+Lu47gfpGzW+yn+7UFoJu6sspZr3N7G3gv5ag+5NQ+H3YlcZZlMKAeNmdSfOxBOv5x63pupHJanJLSvS379Apx48x9tPCGAK5fvImIGawBFxcHw6Mp8h/p7htiSTgM5EcZAZebHj8QNsvhseJ4013j2qkoWOPWJOl/GbZVVeoAuB1JHTV1tMjCYRYM34yW+Y3JNtC5udbC4QeopNGRRh5Sb/jubqTvsQuCwzSyGOI5hbMhayXXhm535Gw1AIp8MHCDlfFxA3t4VzAE6WLXtx05Uvg91ndQ0hMQHAKLva1uXC40trXa4ZICO6wc8rDgz8BbhZRoPZa6cnibemE39K59W9v2JqHm0NNrbKbDsgJDq9wCBlIK2NiLnkeIqNbUjWwvy4n+A+/lTnaOKkldjMCGTQi3hQGxtoTx0vc360lw4+9dOHXOCUmn3a+wkqT2Q93Y28NnYsOTlw05CzDkrcFlty4kMelulbXWA4pVcd2fEHFiLXsK1bs42y2IwKZzeSEmJ/VNAT6rlPvU86V2jowSbVMrO/cufaaj+xw+n96+v2IPlUZT/AHyjttWQn6eHjt+q0gP3imFcWTkoKYbEtG4dDZlNxWnbN2gs0ayLz4joeYrLanN1ttiCQq5tG/HyI4H93yqd1uBbN493YsbAYJwchIN1NiCDfQ8unvVR3q7ScPgU/BsGFklQZRa5SO31m+kfIH1qsb99pE88jYfDZoYxcMeDye/0Vt01PWqjgtmKBrx5dBXdi8O57vglPIlwe4VJJZTNMzOzG5ZuLE/S0qSU5T614xIPI6Ua3AANzwHH5V6KSiqOVu2dFb8D869j4a8qfHYr5rWe4+rFK32hLGu03fl+pN7QSfwo1x7hpl2IwnXpSrDTr5ipJd3JT/VTH+4euhu1Np+Ln/5D1nUj3QaJdmRKniK6IvxF/OpUbtS84p/+Q9cjdqYfQmH9zJR1Id0GiXZkYtv5Fcso5gfz61K/0BKD8E3vBJ/Ckn2NJpdZP+RL/wBlHUj3DRLsMx0rlYxrYA+1PTs1xrlf/lTf+OvP6Na4NiP1JB96VuqPcNLGrKPPXQjr614MOOIA9hwpeTDZeLovq2X/AKrVzNEy8RoeBBB97jQ0KuUY78zjIp1IB87V6BbS2n3V4trdD99e+ftTGHSPz5GvMlrkXF7X1Otr2uPK5+dBYa8q9B0oaT5AVwyhuLupPA5jY+Xka9xWHZdGZ2Q88zW018QvbzvSIFPNm40nwN7dfQ+1cGWLxPXHddmXg1JUzvAAEcwy6XBKm3LUEG1J7QQ57FmIIvZmZhxtzJpV8CVJaI2P1SNDzy/wprPjc6glTmHTXQ8R1+yufE//AE1RW32/opL8tPk45g6gjUEEgg8OIoklLkMXfMh8JYk2Oh0zX5gfKi55aiu8PF3ht8Nhc8+dv416WTRFa5I5o29kK/h8o/rpf2zS+FxGIbXv5FHI3vf2OlvWvcPgQt81mPmOHkBTqvMy5YS2hFfOkdMINbtnFgqm5vxLE876kn11qOihLuVjRiCNFGp05jp6VJSgZTm4W1r3dZj3xt4gFYFs5j0NhfNxGtuHOm8K0m2GXekMMXgHiIzoULDTMLE2/kVZOyXEEYnGxcAVhlA8z3iMfkqfKoHekOMRETCyBY3F2xHfZsxWxXM5sPCb6dKmeyoE47FmxGWGEH9ZpTy/RrqnkjPG15i44tTH/afhCk+ExP0fHA/lnsyE+WZWHqwqBrTt5NhrjMNJA2mddD9VhqrDzDWNZRgZ2IKyjLNGckq9GHH2PEHmCK4MitWdD5HNMtobTEdwNXtw6eZ/hS+LxGRC3G1VpiSxLak6k+tU8Ph6jt8Esk9PB5xJa/iOpPOgdToa8Ohru1xcHlzr1kktkcfISGx4cuVczM4KtE2Vl1B4EEcwRwNdEfZXNx6UNXsanRJYLtH2rDozpOP/ALY1J9mjKH3N6lou2PGD4sIjejuv7jVbY20415l008ql0IletIt8XbbIPjwZH6Ml/vQU6Ttzi+lhpx7xn94qkZ+vtXhA40v4eJvWZocXbdhD8STr+op+56cR9tOzzxaVfWFz/wBN6zPulPIH2FcHBofoL8qX8MhlnZsmC7Tdny2y4qIE8A5aI+lpFWrHBi1cAqQQeBBBB9xpXzqdjIxChTdtBY8fatI7MdxpsI7SOzpGy2Ed7Bje+bJyt10J6W4xyYVBXZWGVyNIooormLlC343ylilbDYaJe8CozSOARlfMCY1PxMLDQ6a87Gs9mkY3ubnz0+wAAegrbNt7twYsATICVvlcaMt7XysNQDYXHA2F6ou2Oz3ERm8RXFJ0aySj0Pwv729668GSEVT5OXNCUnaKQmLjjePvSQl/EOJI55dRc8NL1cINxpJ7SYdoJIH1SQO8ZIP1kyML+hHPQVVtobN+KMiza/i5Rkb1BOh15ipvcHtAfCtHgsYojXRIntltfQK9tCCdA49+tWyykt4snjjF7SENt7BfDyGN1s1iUIN1kUcSpOuYaXX+TEWHtWz7z7G/CsOVCqZFIaPNcZWHQjUcx6E1keLhbM142icAd5E1roeZ00KnqKMOXVs+TMuPTuuBqeNeNckcD1/0pWCPM6rr4jbRST8hXskBTjYi5Fx1GhHkR0NXdPYl6j7Z+LzCxPiH2jr/ABpLaOC0LLcHS4H3+vpTNTzU2NSEG0QdH8J68j/D3rzMuGWKWqHHv+DpjNSVMYDWzWFr2NjwPQ+1eQS5SGF/DfTqP51rvHMM973DAEHlzGny+2uL24c7c711Yryw+LdOyMqjLYm1YEXGoNe1Bx87EjrYke1KRTOp0Jt0NyPvrkfg5riiyzId7Qlv4B5En34D5VPbJwow8au+eFpV0fL3sZBN7SKL5eXT1qNwOwmk/GzXKIRnVQc4TU5wo1I9NeNuFOt4NtDDxRtBI0MuISyRpZ0YZb94EYnuylwLi2pHHlSunj0+fmZeqVkBtGZpJmYyRSZbxp3Kd3GApu1rliSWN7g20q89j+zSuGlxDDXESXH6EYyL7E52/WqgYbAvKsWChuZJLBXOuVR8cjfoj53ArddnYBIIkijFkjUKo8gLVN6ox0y5srjSb1IcVRO0DdZ834bhlzSKtpoxxlQcCPz01t1BI6Ve6KRFmrMTedJYCynMjISCPSq4lxpxrTN7dxnjdsTgUDBrmbDjTMTqZIuQc63XQNe97jXNXkjLfiySvDUWKnmrA6gg3BBrp8L8Mmu5yZk+TzNa1xXrx9DXjk25HzrpuRFd5zBFe3nXri99K8FddaDT1fW9chbeVCLe3PzrwG3tQYdnyNF7W0teh49NOetERPrQaBIJPKurXI8/3VyVvwr1Tw5EGgwl9ztuYWDGqcWwTKp7t2Byq50u3Tw5gGOmta3h96sK/wAE8LX+rIp/fWFYnBrJxFz9tIvu1GAS1tLXXMCwvpqOVc2TDqd2dEMulUfQw2rEeDr+2n/dXv8AScf11/aX+NfOJ3ci0sD8h/ClTunEAdQSPogX+Zta/lepfhvUp1z6J/pOP66/tL/GvRtGP66/Mfxr5wO7kXT7v4Uv/ssgB8eUgXy3F7dbAaUfhn3Drm+7TgwuITLOsci9GsbeYPI+YrJ9/diYZA0UEnegqT3ZOfu204Pe4DAnw8dPlVxu8p0uzX4DTWpKDZqxJZSBbWwufXW1rjnaqY8Li92JPKpLZGmdm++qYrCgSOO+iAWQEgE6eGQX4hgOPUGn+9OxYMWoZZFjnQfi5Lj9h/rIenLlWKvsFJGJ1B6C32Uou60drhmLDgQPD6ZyLE+lK8DTtM3rJqmTWD2th8PigmLDCNxlZkc5YnVuOZDqtwASD4dOV6vu8e7MM2abDPGkrC7C47uX9O3A/njXhe9qy6bBq4ysvpb91q4g3aiQ3B8Q1ygEjTkSBa/leqSxvVqTEjOOmmh82X6GqkA9bX5X5261yNa5XjXRbmKuRFYMQyiwsw10I/fXr4iM6mOx8mt91qQB9q7dTa5BsbgG2h8r8KhLw8G74+Q6yOqHLGG3Aqetjf5i96eYPBIoWdyhhJyhZCQXPA92D8Taiy6A8qk02GmFvI/44x5Q6WUBe8sFlUucpUG+p6HpTTaG9IikMWGyYhr942ZgUhkDWXK0SgarclRbz+I1zaNL+CTK3a+JIkdubdGGVWzM7hc2GdLEutwDFKCRoLjU/eKo8+IAZ5pVBd20EaAHxE5Y0C3vrpbiT614iZSpkvLiHJAyi7uzEsVUdLknoB5CtL3G7PjCwxWMCtiPoINVhGvA85CDq3LgOZNHeP4m/oEVr2HXZ5uc2FRp5x/vMwFxxEa8RGPPmx5n0FXKiiuWUnJ2zrSpUgooopTQqnb39nEWLJliIgxH1wPC/lKo+Ll4uIq40VsZOLtGNJqmfPG1dnTYVxFik7pj8LXuj2+o3P0Nj5UjEeXO+n/qvoXH7PjnQxzIsiNxVgCD7GqBtPstaJjJs91seMM1yP1JdWT0II4cK614l1xuc0sG+xVcDsoKhDfE418vT0vUKo1sbi3H+fWpzaO0mwxK4mJ4JOChx4XP5jjwt1txtyqEUk/nX4nrzpfC69UnITLSSRzGpDG3OvbXHvXLcB1vXZ9dB1rvIHrHSvENuI0qx7tbupPGWlzazLGgUgX+k178gvToa4xu6+YtJAyiPx5Q19AkgiAza5izXI4aVPqRTpjaXVkAy2NxqK6L3OtSmN3axEbKMmYsxTwENcgXI08rnWmGJwjqxVkdWFr6HS/D50yafAtUcpMV1XLfqRqPka6TGuBlYZh0Fh8ha3tpXMETOSFBYgcFF/ew5VyzVtBYumOQfDE9/Mqv2gk1yMcx0KDL9USNpbppYH0ApJDfy868caa/Oso2xwuOC8Imv1Yrp7g3+yk+/c6E5Rfgo0/9+fE15ew8q8HUUUFnSORcKQL/AJo/n2pRJZALXzjoSf8A0PlSb6+teZivPrW0YLJjbCyxKL/WfT5Aa+lctiH5hGB4izfK5Y/dXowzMQFRmJ1ACkk+YtUxHupKZu6JVbBCzXuF7y4XpckgiwpXpXJqvyImPGnlGoJ0uXJ/y3+2k2DHQufQaDT83hpU4N1mMbyGRVyNKBmBGbuiVPkt7XA1vTnG7uwxwu6yMcixSF2F17uW/iCqL6WP2UmuHcbSyud2wsSG1uQSDrbjbqKnMHu4WVWlOQGRY2WxVgX+Em40BJUcDxp/s3bMC4eKYk93FI2HdmQoXSVRwQ3Y2bJ6DMahtob3iRZEijkkz4cRPLJeIF4yckqDVwQCxuQNctI8re0UMoLlkvszdiNs6NfvVd47m4VXAzItreIMniN+AI6003k3qw7QGOxZ3RJEhjAJhkU5GRtQqqfXk/HSoTaG0Jp2kaaYoJMpZYyY1OUW8Vjqep56dK42JgJMR4MFCZQNCwGWMesh0OvIXNY4y5k6BNcRQvtLHTTRrG8pESgAqAAWCnMFd/iKg8uHW9GxNlz4xiuDjBF/FK3hiU89QPEw10X3tV12H2Tr8eOfvT/YpdYh5Hm/vYeVX/D4dY1CIqoqiwVQAAOgA4Uks6j+RFY4W/zFe3U3FhwXj/LYgizTONfNUH0F4aDprerLRRXI227Z0pJbIKKKKw0KKKKACiiigAooooASxOFSRSkiq6nirAEH2NUva3ZHhnu2GZ8K35niT3jbS3oR61eaKaMnHgxxT5MW2n2c4+HUJHiVHOI5W/Yf/uqs4qbumyzK8LHgsilPlm0b2r6PpOfDK4yuqup5MAR8jV4+JkuSEsEXwYFhtrzRAGCZ0sb+Egi9rXKsCOHOneG3jdYcNAsUfcwOrm7MWkMZzAG40/GWa+vCtNx/ZlgJde4EZ6xExn/CRVexnY1bXD4x08pUWQel1KH53p+rjl+ZCdKa4K8d8r5TJC/hXEMe7cNd5iCvhJS6qMwsSL3FSuG3yw5lZs0kSvJAourCyQqWJOW4AzFlt+6muJ7Lcenwth5vdo/vB++ozEbn4+PjhHbr3bow+0g/ZW1ifDM+Ncompd5cO4z97GSuGxL2Nr5pHXImvMAGw868xEMAeBFTCtCxhVfxgWRzlYuBbiNB8RGtVTEYKZPymFxIHnA7D5qCKYy4iFSWcCM8LuhX28QFMsfaQrl3Rbto4FBj8PFljWOUAsEurWLEWdbkKeA0OvGptMHFFiUUQKrNDi3IN9BC8YRrHhmDHXy0rMMNtDCqTleJb8bEa10mIwpuc8d2Fic2pHS9+HlTPHJqrMtJ8Ft3QN9nRyZFlk/CMOC2W5CyPEGPkApby61YsTs3DmeMyJGpeWdDyDFRdNL24A6VmLY7DkANJHZeHiHL3rhsXhBrniJF+YPHj86HjldpgntwXiFof6ShV440QxozxkqcpYNfOBdVOg0udedLY7eGBMOw7yDP+DkiwTWSOSw0HEkcBztVIwc0QBESZr/2aM1/Pwg1I4bZ07fksJiD/cMg+bgCscNlcgT7IuGM34wyzRASPLllfMVRz+LeM3ucoUePL4QeAqHi3zFiEw8z2gijLOUjLNC5ZHABfSxPHWkoNz9oScMIU/4kiKP8JapLD9l2ObVpMPDf9OT/ALRU6xrmQ61vhEXJvbimMjIIYi0hkQEGTuyy5CVPhuTqdRxJqJmZzGscmIkKJGsYXPlBVTextbML/WvWg4PseXQ4jFyyeUarEv8Amb/FVg2d2c4CGxGHV2H0pLyH5ves6mKPCsbpzfLMbhAxDAQxPiWU6d2pcKf0vhU+pFWrZ/Z1j5h4+6wy9X/GN6ZFIW/61a5FEFACgKBwAFgPYV3Sy8RJ8bDrBFclN2T2V4SKzTZsU/WXVfaMeEfI1b4ogoCqAoHAAWA9AK7orncnLksklwFFFFYaFFFFABRRRQAUUUUAFFFFABRRRQAUUUUAFFFFABRRRQAUUUUAFFFFACT4RDxRT6gUkdlw/wBlH+wv8KKKAAbLhHCKP9hf4UqmFQcFUegAoooAV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846138"/>
            <a:ext cx="3429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data:image/jpeg;base64,/9j/4AAQSkZJRgABAQAAAQABAAD/2wCEAAkGBhQSERUUEhQWFBUVGRwaGRgYGRwaHxsgGhwYGB8XGhoaHiYgHR0jGhwVHy8gIycpLCwsGh4xNTAqNSYrLSkBCQoKDgwOGg8PGikkHyQsLSwsLCksKiwsLCwsLCksLSksLCwsLCkpLCwsLCwsLSwsLCksLCwsKSwsKSwpLCwpLP/AABEIAJQBIAMBIgACEQEDEQH/xAAcAAABBQEBAQAAAAAAAAAAAAAAAwQFBgcCAQj/xABKEAACAQIDBQYCBAoHCAIDAAABAgMAEQQSIQUGMUFRBxMiYXGBMpFCUqGxFCMzYnKCksHR8BVDU4OiwuEWJHOTstLT8RdjJTSj/8QAGQEAAwEBAQAAAAAAAAAAAAAAAAIDAQQF/8QALxEAAgIBAwIEBAYDAQAAAAAAAAECEQMSITETUQRBYfAicYGxFDJCkaHxwdHhI//aAAwDAQACEQMRAD8A3GiiigAooooAKKKKACiiksRiUjUtIyoo4liAB7mgBWiqZtTtXwcdxEXxLDlELj3drKPnVbxnabjZCAsUOEVtQXJla3DUeEA/Om0tcia0avTPHbZgh/KzRx/pMB9hNZFicTLP+XxssgP0VkES+lo7Ej1JpHD7DgQ3WJATzygk+pPGk1RDUaLiO0/Z6/DN3v8AwkaT/oBphP2qp/VYPFSeZCRj/G4P2VXsNs+R/wAnGxH5qm38K4ngZGKsLMOI6UvVj5Iy2S8vabij8GBjA6viP3LEfvpP/wCQMef6nCp+s7fuFe7K3XlnTOCqqSQL31t5CpSPcE/SmHsv8TWdV+SDchG302ieD4Zf7tz/AJqT/wBrtp/22G/5Df8AkqW27uxHhsO8zSmyWJuABxtrUBhoC7Kq8WIA96OrJf0jByN79pf22GP9y3/kpVd9doDi2Gb9Rx/mq1f7E4fq/wC1/pQdycP+f+1/pR1JdvsbTK1/8g48f1GGf9d1/caVi7TsSPymAUjrHiLn5NGv30wmwati5MPAcxR8hvrY2B1Pob1ZW3CXlM37IP76Oo+3v9w3G0HatF/W4XFRfqLIP/5sx+ypDDdpez344gRk8pQ0Z+TgVHybhP8ARlU+qkfxqvbSwBicxuVYjjbUemtb1F5oLZqGD2lFKLxSJIPzWDfcac1h8uwoGbMYlDD6SjKw9CNRT3CYrEw27jGTKB9GQiVf8fi+TU2qL8zdRsdFZphe0PGx272CLELzaNjE3srXU/MVYNndpmDkIWRmwz/VnXJqeQb4T7Gmq+DdSLXRXMUoYAqQwPAg3B9CK6rBgooooAKKKKACiiigAooooAKKKb7Q2jHBG0kzrGi6lmNgPc0AOKitub0YbBgGeVVJ+FOLt+ig8R9hVJ2x2gz4klcEvcRf28i+Nv8Ahxn4R+c3y51AYbZ6oxfV5G+KRzmdvVj9w0FDajyI5diwbR7Q8VMbYaJcNH/aTeJz6Rg2X9Yk+Qqs4zZInIbEyS4hwbhpGvb9FAMq+wvVl2ZuxNNrbIv1m0v6DiaT3i2WmFlgiL3M5yrcWu1wCBb1HzqTyy/T/Ar9SL2fu+Xb8VGz24AagefQe5p+25zTTiF27twpa48Vh0IrTERUWwsqqPQACsp7PNrtjNr4jEkkoVYIOQUkBbdPCoPvWrW/ivgxpLYtuD7NsMv5QvMfziAPko/fVMw2xBDtVMORokqst+anxA/YR7Vr9Qe1t3+8xeFxK/FCWVvNWFx7hgLfpGqdV76t7VGSxryJwVhibQln2hishzZ5yiqeHxFLi3DgNa3CaXKrMfogn5C9Y92L4DvpWnYfD4/1n4f5jRjSqTfb78Bku0ka9hMKI0VF4KAPlzpts3agmknC8IXEd+rBQzf9QHsaW2jiGSJ2jQyOqkqg4sbaD51W+zLY0+GwRXFKVmeV5HuQSSxvc2JGtSr3+4970Haof/xWJ/RA/wAQqP3JwWefMeEa39zoP30+7VmtsuXzaMfN1FSG5mCyQFjxka/sNB+8+9Et0vn/AKM/UTc8wRWdjZVBJPQAXNewSZlViLXANulxe1VDtR2t3eEWBT48XIkIH5rMA5/ZNvcVcrUbjXuVnc3d0w9/PJ+VxMryG/0FJ8K+uULerBhMUJFDrqp+E9R9YeR5VVt7dsmXERbNgJzzgtO4OsUQtm4ahn4DpqatscYUAKLACwA5AaAVlMxdkRu823kweGknf6A8I+sx0Vfc1Q+zrduSdWmxTMxds7XJ1La5R0GtyB1Apt2g41tobQjwMRukJ8YHORtNf0R95rUNnYEQxLGuoUcep5n3NPJVFev2/wCip6pfI7gwiILIiqPICq9trfTCQ4pMJIpklkIFlTPYsbAN9/kNaeb37zpgMM0zWLfDGv1mPAfvPkKrHZpukwvjcV455SWzMNbniR06D/1S6VW4ze9ItGO3Rgk4L3Z6p/A6VTNubBaA5ZAHVuBtofY8D5VptZ/vpvMsmJGEjs3dAvKwPwsbBU9bFifas09gdIrODwbYc5sJK+GPMIbofWM+H3Fj51ZdndpM8WmMhEif22HBuPNojc/sk+lVzE4vKbDjx14AUhE8hbQk2+LkNeQ8/wCTV4qenU+PX/AmtJ0jYdkbdgxSZ8PKsgHHKdQejDiD5Gn9YMYSJjKrtDMt7PGQD1sdPEOGjXFXHYXac8ZCbQUZeWIjBt/epqV/SGnHhzp0pOKkjVlV0zSKKTw+IWRQ6MHVhcMpBBB5gjjSlSLBRRRQAUUVC7170JgYc7DPI5yxRjjI3QeQ4k8hQlYHO9O90OBjzSEtI1+7iXV3txsOQFxdjoL1j20t4J8XMsuKs2XVIR+TS/MA8Wt9M+egvUrGkjyNPiG7yd/ibko/s4xyUfM871Z9i7iQr/vGKAVQM2RiAo55nvw9PnTRywjaashPVLgjtj7FlxIDRrZCL5m0Gv3+1Sm0dz2hiaUSBigzEBTwGpI9Kf7C7Q8LisV+DYfMQELK9rK2W2ijjwPG1qtLKCLHgdDXM4PhjqmRm7m3FxcCyKwY2F7cPUeR4003n2IJ5cE9tYMQH9irD78p9qzbczbR2bi5cM/5OOVkY9Ev4T7aH0JrZwQfP+eNPKDX14+RkZKSornaJtj8G2fO4NmZe7X1fw/deqB2PQ5cQvQxuf8Ap/cBT7tyxrf7pAODmSQ+ZXIgH+Mn5Ul2aaY1QOHdsPlaumEP/KUn797k5y+NI0/auO7mCSW1+7QtbrlF7UthcSsiK6G6uAynqCLiorfR7bPxR/8Aqf7qpXZ5v1Dh8AExT5e6+DQsSpvoAOh09xXOoNptFHJJ0y872Yru8DiX4ZYn+4ioPsn2P3GzYyRZpfGfQ/CPlVR317VocVhpcNDFJaVcpdiFsD0XU/OmOO7QdoFY48PliUINEThoABmYngKrHDNrZe/bFc4p2aN2gb4nZ0COiq8kj5VViQNBctproPvFOtgbyrJg4Z8VJDE8iZmBYIBflZjf51iOIOJxEiPipWkynTMb2vxsBoL2HypTaOyRKylja3lfjVl4Rtc7+/kTebc0HtK3qwk+DMEGJhlkaWLwo4Y27xbnTkBU1N2h4DDARNKboALBGPL0rLNl7sxGzFnJVhpcAaWI5cKkp93oXdndSzMbm7H7ga55KEXTb2v/AB/oom3uh5tTeaLH7UgmW5w+EUMLi1yWBNwfMLb0qZxfbhhwG7uCVm1sTlC35X8V7VU8TsyOIgRqFDXvx1Itbj6mmq4OPki/IV0YsEci1XtwSlkcXRKbkb1R4R58Zjc8k2IKi6gaDUmwvcXuPZRVrxnbLg+5kMXed6FORWQgFuVzwqiTwq3xKDbypA7Kiv8AAB0q0vCxbuxVmaRN9nOMiws3eYtwrOCTI5sM7kaseAvr7mtljkDC6kMDwINx8xWD4nDZ0KNqDUfhsPisN/8ArYh1HRWKj9n4aXN4dydxNx5aVM0rbO6+Jx21A06FMJhx+KNwc5NizWvxuANRyFX5EAAAFgNAKwlN9trJp3rHzKoftr3/AGu2vPdRMy9SAi/ba/yrllgmuaKxmvI0ff3fkYNO5gtJi5BZEGuS+mdunkDxt0Bqi7J2Z3KEE5nY5nc8WY6k3+dNNh7MCO7uxkmv4ma549CdT6npUzUZNLZDLfdjfF4bNqvxD7R0NM0dgTxXqNOnmD8xUpTPaKaBuYNvY/62quDJuoS3TJ5I/qXI2EQ5E3J96UynypPKNOYP86V7msePzr1zkF9h7an2e2bDjNGTd8Ox8J6mM/Qbn0Pvetb3f3jhxsXewNccGU6Mh45XXiDWPlutGDx0uFl/CMLbOAA6H4ZVGuRuh42bkTz4Vz5cKluuToxZq2ZudFRu7+34sZAs0JurcRzU81YciKkq887TiaYIpZiAqgkk8gNSaxyfabY2dsXJcKQVgQ/Qjv8AF+k+hPlYcquHantIiCPCqbNimKtbiI0s0h97qn69VMC2g0FZN0vmJJ7lz3V3bygTSjxHVFPL84+dSe9mwvwzCSwXsXHhN7eIai/lflUfuZtnOvcufEo8HmOnt91Weox4CrRg/Z+/dTxyBcskcmSZTxAN1v7a3H5tbxWQ9oOzfwLaCYlRaHF3Eh5Bxb7xZvZq1LZGK7yCNzxKi/qNKrNtu+/t++wkNtjId8cAP6amW+USRq9wPK37q1DdCQnCRgktlutzx0Nh9lZv2l41U2vEV1KxAMB55rCksPv7iMPhHjhC95mLZyL2DW0VfnxqnTyTSrhCaoxe5KdtcdpMA/RpF+ZiP7qgdibZbCTd6iqxsQL3trz0quzLPiH7zESszdWNz7DgPapMn7a7sWKoaZEMkrlaE9sbw4/GFhLKwjuRlHgW1+g1PveuIsMBHkbUWtSrG2orpx0NWhjjDgRybE4cIijwhR7a0uTYCuToDpXSR5mVQyrc8WNgBxJN+AAvTNqKtmbsWwIizN37uigXXIB4+q3N7NwsBx16VL7LbDyuqJgyyk2LMxfKOpJuPtp3hMJgoxcSwSP9aR1I9lvYe2vnXsryyHKuOwyqeCxgD7c5PytXi5s6yN1aXraS+iX3OmMaQwx+BWLFrHhRfOvjTMSFN9Dc3y+G5PtprT7EYWOM5ZC8z21VDkVb8LkEG/qSfIVGbqY6OPEOZHAV1tG7aX8RJuTwLDKdelSOO2Xq5OIiRHYtnJ8QB5cbacAb8AKnlTjNQk3wt99/64Hi7VnE2yoZ8O00WaJ4w/FywunEEEkEG3Ea0x3e2QuIN2kAsb92D4ivAkkG6+LQfomneLx0XcGCAlYUXxueY46XGoJuSefAeSuz/wDdcJJMQO+ktp0+igIHIElj6mmjkyQxuKbTb27/APBXFN2ReLwMRxXdRP3arozO5a50FvEfrFVAGpJPSnO3NjxYeNFDOZn0vnNhYDM+X1sAOprjdXZgeYOwusWoZvpOfPmRqT5kU021jzNJI481QHotxr0u1z8q6oqbzLGpOorf5k21puhE+vrrXganv9IRhQBhYiQtldiGa44M3h11ueNIbM2c0jCKPkLkngo4XPr0512LK6cprSl3JuPknYvhMMjx95JMsa5iuUAs+a18tutteemtP9k7Pw8rMsUuIDqoJJVQLX0+hbjyp2N1I0sxRsQ/6QQfK4v73pHFTYqKNiII8NEoJJR1vp520vw0F9eIrycufq2oyf1pL9uWdEY6fIiF2a7TvEnjdWPiHhH6RP0dTb1BtUhiTDD4Z8UQw+Lu47gfpGzW+yn+7UFoJu6sspZr3N7G3gv5ag+5NQ+H3YlcZZlMKAeNmdSfOxBOv5x63pupHJanJLSvS379Apx48x9tPCGAK5fvImIGawBFxcHw6Mp8h/p7htiSTgM5EcZAZebHj8QNsvhseJ4013j2qkoWOPWJOl/GbZVVeoAuB1JHTV1tMjCYRYM34yW+Y3JNtC5udbC4QeopNGRRh5Sb/jubqTvsQuCwzSyGOI5hbMhayXXhm535Gw1AIp8MHCDlfFxA3t4VzAE6WLXtx05Uvg91ndQ0hMQHAKLva1uXC40trXa4ZICO6wc8rDgz8BbhZRoPZa6cnibemE39K59W9v2JqHm0NNrbKbDsgJDq9wCBlIK2NiLnkeIqNbUjWwvy4n+A+/lTnaOKkldjMCGTQi3hQGxtoTx0vc360lw4+9dOHXOCUmn3a+wkqT2Q93Y28NnYsOTlw05CzDkrcFlty4kMelulbXWA4pVcd2fEHFiLXsK1bs42y2IwKZzeSEmJ/VNAT6rlPvU86V2jowSbVMrO/cufaaj+xw+n96+v2IPlUZT/AHyjttWQn6eHjt+q0gP3imFcWTkoKYbEtG4dDZlNxWnbN2gs0ayLz4joeYrLanN1ttiCQq5tG/HyI4H93yqd1uBbN493YsbAYJwchIN1NiCDfQ8unvVR3q7ScPgU/BsGFklQZRa5SO31m+kfIH1qsb99pE88jYfDZoYxcMeDye/0Vt01PWqjgtmKBrx5dBXdi8O57vglPIlwe4VJJZTNMzOzG5ZuLE/S0qSU5T614xIPI6Ua3AANzwHH5V6KSiqOVu2dFb8D869j4a8qfHYr5rWe4+rFK32hLGu03fl+pN7QSfwo1x7hpl2IwnXpSrDTr5ipJd3JT/VTH+4euhu1Np+Ln/5D1nUj3QaJdmRKniK6IvxF/OpUbtS84p/+Q9cjdqYfQmH9zJR1Id0GiXZkYtv5Fcso5gfz61K/0BKD8E3vBJ/Ckn2NJpdZP+RL/wBlHUj3DRLsMx0rlYxrYA+1PTs1xrlf/lTf+OvP6Na4NiP1JB96VuqPcNLGrKPPXQjr614MOOIA9hwpeTDZeLovq2X/AKrVzNEy8RoeBBB97jQ0KuUY78zjIp1IB87V6BbS2n3V4trdD99e+ftTGHSPz5GvMlrkXF7X1Otr2uPK5+dBYa8q9B0oaT5AVwyhuLupPA5jY+Xka9xWHZdGZ2Q88zW018QvbzvSIFPNm40nwN7dfQ+1cGWLxPXHddmXg1JUzvAAEcwy6XBKm3LUEG1J7QQ57FmIIvZmZhxtzJpV8CVJaI2P1SNDzy/wprPjc6glTmHTXQ8R1+yufE//AE1RW32/opL8tPk45g6gjUEEgg8OIoklLkMXfMh8JYk2Oh0zX5gfKi55aiu8PF3ht8Nhc8+dv416WTRFa5I5o29kK/h8o/rpf2zS+FxGIbXv5FHI3vf2OlvWvcPgQt81mPmOHkBTqvMy5YS2hFfOkdMINbtnFgqm5vxLE876kn11qOihLuVjRiCNFGp05jp6VJSgZTm4W1r3dZj3xt4gFYFs5j0NhfNxGtuHOm8K0m2GXekMMXgHiIzoULDTMLE2/kVZOyXEEYnGxcAVhlA8z3iMfkqfKoHekOMRETCyBY3F2xHfZsxWxXM5sPCb6dKmeyoE47FmxGWGEH9ZpTy/RrqnkjPG15i44tTH/afhCk+ExP0fHA/lnsyE+WZWHqwqBrTt5NhrjMNJA2mddD9VhqrDzDWNZRgZ2IKyjLNGckq9GHH2PEHmCK4MitWdD5HNMtobTEdwNXtw6eZ/hS+LxGRC3G1VpiSxLak6k+tU8Ph6jt8Esk9PB5xJa/iOpPOgdToa8Ohru1xcHlzr1kktkcfISGx4cuVczM4KtE2Vl1B4EEcwRwNdEfZXNx6UNXsanRJYLtH2rDozpOP/ALY1J9mjKH3N6lou2PGD4sIjejuv7jVbY20415l008ql0IletIt8XbbIPjwZH6Ml/vQU6Ttzi+lhpx7xn94qkZ+vtXhA40v4eJvWZocXbdhD8STr+op+56cR9tOzzxaVfWFz/wBN6zPulPIH2FcHBofoL8qX8MhlnZsmC7Tdny2y4qIE8A5aI+lpFWrHBi1cAqQQeBBBB9xpXzqdjIxChTdtBY8fatI7MdxpsI7SOzpGy2Ed7Bje+bJyt10J6W4xyYVBXZWGVyNIooormLlC343ylilbDYaJe8CozSOARlfMCY1PxMLDQ6a87Gs9mkY3ubnz0+wAAegrbNt7twYsATICVvlcaMt7XysNQDYXHA2F6ou2Oz3ERm8RXFJ0aySj0Pwv729668GSEVT5OXNCUnaKQmLjjePvSQl/EOJI55dRc8NL1cINxpJ7SYdoJIH1SQO8ZIP1kyML+hHPQVVtobN+KMiza/i5Rkb1BOh15ipvcHtAfCtHgsYojXRIntltfQK9tCCdA49+tWyykt4snjjF7SENt7BfDyGN1s1iUIN1kUcSpOuYaXX+TEWHtWz7z7G/CsOVCqZFIaPNcZWHQjUcx6E1keLhbM142icAd5E1roeZ00KnqKMOXVs+TMuPTuuBqeNeNckcD1/0pWCPM6rr4jbRST8hXskBTjYi5Fx1GhHkR0NXdPYl6j7Z+LzCxPiH2jr/ABpLaOC0LLcHS4H3+vpTNTzU2NSEG0QdH8J68j/D3rzMuGWKWqHHv+DpjNSVMYDWzWFr2NjwPQ+1eQS5SGF/DfTqP51rvHMM973DAEHlzGny+2uL24c7c711Yryw+LdOyMqjLYm1YEXGoNe1Bx87EjrYke1KRTOp0Jt0NyPvrkfg5riiyzId7Qlv4B5En34D5VPbJwow8au+eFpV0fL3sZBN7SKL5eXT1qNwOwmk/GzXKIRnVQc4TU5wo1I9NeNuFOt4NtDDxRtBI0MuISyRpZ0YZb94EYnuylwLi2pHHlSunj0+fmZeqVkBtGZpJmYyRSZbxp3Kd3GApu1rliSWN7g20q89j+zSuGlxDDXESXH6EYyL7E52/WqgYbAvKsWChuZJLBXOuVR8cjfoj53ArddnYBIIkijFkjUKo8gLVN6ox0y5srjSb1IcVRO0DdZ834bhlzSKtpoxxlQcCPz01t1BI6Ve6KRFmrMTedJYCynMjISCPSq4lxpxrTN7dxnjdsTgUDBrmbDjTMTqZIuQc63XQNe97jXNXkjLfiySvDUWKnmrA6gg3BBrp8L8Mmu5yZk+TzNa1xXrx9DXjk25HzrpuRFd5zBFe3nXri99K8FddaDT1fW9chbeVCLe3PzrwG3tQYdnyNF7W0teh49NOetERPrQaBIJPKurXI8/3VyVvwr1Tw5EGgwl9ztuYWDGqcWwTKp7t2Byq50u3Tw5gGOmta3h96sK/wAE8LX+rIp/fWFYnBrJxFz9tIvu1GAS1tLXXMCwvpqOVc2TDqd2dEMulUfQw2rEeDr+2n/dXv8AScf11/aX+NfOJ3ci0sD8h/ClTunEAdQSPogX+Zta/lepfhvUp1z6J/pOP66/tL/GvRtGP66/Mfxr5wO7kXT7v4Uv/ssgB8eUgXy3F7dbAaUfhn3Drm+7TgwuITLOsci9GsbeYPI+YrJ9/diYZA0UEnegqT3ZOfu204Pe4DAnw8dPlVxu8p0uzX4DTWpKDZqxJZSBbWwufXW1rjnaqY8Li92JPKpLZGmdm++qYrCgSOO+iAWQEgE6eGQX4hgOPUGn+9OxYMWoZZFjnQfi5Lj9h/rIenLlWKvsFJGJ1B6C32Uou60drhmLDgQPD6ZyLE+lK8DTtM3rJqmTWD2th8PigmLDCNxlZkc5YnVuOZDqtwASD4dOV6vu8e7MM2abDPGkrC7C47uX9O3A/njXhe9qy6bBq4ysvpb91q4g3aiQ3B8Q1ygEjTkSBa/leqSxvVqTEjOOmmh82X6GqkA9bX5X5261yNa5XjXRbmKuRFYMQyiwsw10I/fXr4iM6mOx8mt91qQB9q7dTa5BsbgG2h8r8KhLw8G74+Q6yOqHLGG3Aqetjf5i96eYPBIoWdyhhJyhZCQXPA92D8Taiy6A8qk02GmFvI/44x5Q6WUBe8sFlUucpUG+p6HpTTaG9IikMWGyYhr942ZgUhkDWXK0SgarclRbz+I1zaNL+CTK3a+JIkdubdGGVWzM7hc2GdLEutwDFKCRoLjU/eKo8+IAZ5pVBd20EaAHxE5Y0C3vrpbiT614iZSpkvLiHJAyi7uzEsVUdLknoB5CtL3G7PjCwxWMCtiPoINVhGvA85CDq3LgOZNHeP4m/oEVr2HXZ5uc2FRp5x/vMwFxxEa8RGPPmx5n0FXKiiuWUnJ2zrSpUgooopTQqnb39nEWLJliIgxH1wPC/lKo+Ll4uIq40VsZOLtGNJqmfPG1dnTYVxFik7pj8LXuj2+o3P0Nj5UjEeXO+n/qvoXH7PjnQxzIsiNxVgCD7GqBtPstaJjJs91seMM1yP1JdWT0II4cK614l1xuc0sG+xVcDsoKhDfE418vT0vUKo1sbi3H+fWpzaO0mwxK4mJ4JOChx4XP5jjwt1txtyqEUk/nX4nrzpfC69UnITLSSRzGpDG3OvbXHvXLcB1vXZ9dB1rvIHrHSvENuI0qx7tbupPGWlzazLGgUgX+k178gvToa4xu6+YtJAyiPx5Q19AkgiAza5izXI4aVPqRTpjaXVkAy2NxqK6L3OtSmN3axEbKMmYsxTwENcgXI08rnWmGJwjqxVkdWFr6HS/D50yafAtUcpMV1XLfqRqPka6TGuBlYZh0Fh8ha3tpXMETOSFBYgcFF/ew5VyzVtBYumOQfDE9/Mqv2gk1yMcx0KDL9USNpbppYH0ApJDfy868caa/Oso2xwuOC8Imv1Yrp7g3+yk+/c6E5Rfgo0/9+fE15ew8q8HUUUFnSORcKQL/AJo/n2pRJZALXzjoSf8A0PlSb6+teZivPrW0YLJjbCyxKL/WfT5Aa+lctiH5hGB4izfK5Y/dXowzMQFRmJ1ACkk+YtUxHupKZu6JVbBCzXuF7y4XpckgiwpXpXJqvyImPGnlGoJ0uXJ/y3+2k2DHQufQaDT83hpU4N1mMbyGRVyNKBmBGbuiVPkt7XA1vTnG7uwxwu6yMcixSF2F17uW/iCqL6WP2UmuHcbSyud2wsSG1uQSDrbjbqKnMHu4WVWlOQGRY2WxVgX+Em40BJUcDxp/s3bMC4eKYk93FI2HdmQoXSVRwQ3Y2bJ6DMahtob3iRZEijkkz4cRPLJeIF4yckqDVwQCxuQNctI8re0UMoLlkvszdiNs6NfvVd47m4VXAzItreIMniN+AI6003k3qw7QGOxZ3RJEhjAJhkU5GRtQqqfXk/HSoTaG0Jp2kaaYoJMpZYyY1OUW8Vjqep56dK42JgJMR4MFCZQNCwGWMesh0OvIXNY4y5k6BNcRQvtLHTTRrG8pESgAqAAWCnMFd/iKg8uHW9GxNlz4xiuDjBF/FK3hiU89QPEw10X3tV12H2Tr8eOfvT/YpdYh5Hm/vYeVX/D4dY1CIqoqiwVQAAOgA4Uks6j+RFY4W/zFe3U3FhwXj/LYgizTONfNUH0F4aDprerLRRXI227Z0pJbIKKKKw0KKKKACiiigAooooASxOFSRSkiq6nirAEH2NUva3ZHhnu2GZ8K35niT3jbS3oR61eaKaMnHgxxT5MW2n2c4+HUJHiVHOI5W/Yf/uqs4qbumyzK8LHgsilPlm0b2r6PpOfDK4yuqup5MAR8jV4+JkuSEsEXwYFhtrzRAGCZ0sb+Egi9rXKsCOHOneG3jdYcNAsUfcwOrm7MWkMZzAG40/GWa+vCtNx/ZlgJde4EZ6xExn/CRVexnY1bXD4x08pUWQel1KH53p+rjl+ZCdKa4K8d8r5TJC/hXEMe7cNd5iCvhJS6qMwsSL3FSuG3yw5lZs0kSvJAourCyQqWJOW4AzFlt+6muJ7Lcenwth5vdo/vB++ozEbn4+PjhHbr3bow+0g/ZW1ifDM+Ncompd5cO4z97GSuGxL2Nr5pHXImvMAGw868xEMAeBFTCtCxhVfxgWRzlYuBbiNB8RGtVTEYKZPymFxIHnA7D5qCKYy4iFSWcCM8LuhX28QFMsfaQrl3Rbto4FBj8PFljWOUAsEurWLEWdbkKeA0OvGptMHFFiUUQKrNDi3IN9BC8YRrHhmDHXy0rMMNtDCqTleJb8bEa10mIwpuc8d2Fic2pHS9+HlTPHJqrMtJ8Ft3QN9nRyZFlk/CMOC2W5CyPEGPkApby61YsTs3DmeMyJGpeWdDyDFRdNL24A6VmLY7DkANJHZeHiHL3rhsXhBrniJF+YPHj86HjldpgntwXiFof6ShV440QxozxkqcpYNfOBdVOg0udedLY7eGBMOw7yDP+DkiwTWSOSw0HEkcBztVIwc0QBESZr/2aM1/Pwg1I4bZ07fksJiD/cMg+bgCscNlcgT7IuGM34wyzRASPLllfMVRz+LeM3ucoUePL4QeAqHi3zFiEw8z2gijLOUjLNC5ZHABfSxPHWkoNz9oScMIU/4kiKP8JapLD9l2ObVpMPDf9OT/ALRU6xrmQ61vhEXJvbimMjIIYi0hkQEGTuyy5CVPhuTqdRxJqJmZzGscmIkKJGsYXPlBVTextbML/WvWg4PseXQ4jFyyeUarEv8Amb/FVg2d2c4CGxGHV2H0pLyH5ves6mKPCsbpzfLMbhAxDAQxPiWU6d2pcKf0vhU+pFWrZ/Z1j5h4+6wy9X/GN6ZFIW/61a5FEFACgKBwAFgPYV3Sy8RJ8bDrBFclN2T2V4SKzTZsU/WXVfaMeEfI1b4ogoCqAoHAAWA9AK7orncnLksklwFFFFYaFFFFABRRRQAUUUUAFFFFABRRRQAUUUUAFFFFABRRRQAUUUUAFFFFACT4RDxRT6gUkdlw/wBlH+wv8KKKAAbLhHCKP9hf4UqmFQcFUegAoooAV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846138"/>
            <a:ext cx="3429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AutoShape 16" descr="data:image/jpeg;base64,/9j/4AAQSkZJRgABAQAAAQABAAD/2wCEAAkGBhQSERUUEhQWFBUVGRwaGRgYGRwaHxsgGhwYGB8XGhoaHiYgHR0jGhwVHy8gIycpLCwsGh4xNTAqNSYrLSkBCQoKDgwOGg8PGikkHyQsLSwsLCksKiwsLCwsLCksLSksLCwsLCkpLCwsLCwsLSwsLCksLCwsKSwsKSwpLCwpLP/AABEIAJQBIAMBIgACEQEDEQH/xAAcAAABBQEBAQAAAAAAAAAAAAAAAwQFBgcCAQj/xABKEAACAQIDBQYCBAoHCAIDAAABAgMAEQQSIQUGMUFRBxMiYXGBMpFCUqGxFCMzYnKCksHR8BVDU4OiwuEWJHOTstLT8RdjJTSj/8QAGQEAAwEBAQAAAAAAAAAAAAAAAAIDAQQF/8QALxEAAgIBAwIEBAYDAQAAAAAAAAECEQMSITETUQRBYfAicYGxFDJCkaHxwdHhI//aAAwDAQACEQMRAD8A3GiiigAooooAKKKKACiiksRiUjUtIyoo4liAB7mgBWiqZtTtXwcdxEXxLDlELj3drKPnVbxnabjZCAsUOEVtQXJla3DUeEA/Om0tcia0avTPHbZgh/KzRx/pMB9hNZFicTLP+XxssgP0VkES+lo7Ej1JpHD7DgQ3WJATzygk+pPGk1RDUaLiO0/Z6/DN3v8AwkaT/oBphP2qp/VYPFSeZCRj/G4P2VXsNs+R/wAnGxH5qm38K4ngZGKsLMOI6UvVj5Iy2S8vabij8GBjA6viP3LEfvpP/wCQMef6nCp+s7fuFe7K3XlnTOCqqSQL31t5CpSPcE/SmHsv8TWdV+SDchG302ieD4Zf7tz/AJqT/wBrtp/22G/5Df8AkqW27uxHhsO8zSmyWJuABxtrUBhoC7Kq8WIA96OrJf0jByN79pf22GP9y3/kpVd9doDi2Gb9Rx/mq1f7E4fq/wC1/pQdycP+f+1/pR1JdvsbTK1/8g48f1GGf9d1/caVi7TsSPymAUjrHiLn5NGv30wmwati5MPAcxR8hvrY2B1Pob1ZW3CXlM37IP76Oo+3v9w3G0HatF/W4XFRfqLIP/5sx+ypDDdpez344gRk8pQ0Z+TgVHybhP8ARlU+qkfxqvbSwBicxuVYjjbUemtb1F5oLZqGD2lFKLxSJIPzWDfcac1h8uwoGbMYlDD6SjKw9CNRT3CYrEw27jGTKB9GQiVf8fi+TU2qL8zdRsdFZphe0PGx272CLELzaNjE3srXU/MVYNndpmDkIWRmwz/VnXJqeQb4T7Gmq+DdSLXRXMUoYAqQwPAg3B9CK6rBgooooAKKKKACiiigAooooAKKKb7Q2jHBG0kzrGi6lmNgPc0AOKitub0YbBgGeVVJ+FOLt+ig8R9hVJ2x2gz4klcEvcRf28i+Nv8Ahxn4R+c3y51AYbZ6oxfV5G+KRzmdvVj9w0FDajyI5diwbR7Q8VMbYaJcNH/aTeJz6Rg2X9Yk+Qqs4zZInIbEyS4hwbhpGvb9FAMq+wvVl2ZuxNNrbIv1m0v6DiaT3i2WmFlgiL3M5yrcWu1wCBb1HzqTyy/T/Ar9SL2fu+Xb8VGz24AagefQe5p+25zTTiF27twpa48Vh0IrTERUWwsqqPQACsp7PNrtjNr4jEkkoVYIOQUkBbdPCoPvWrW/ivgxpLYtuD7NsMv5QvMfziAPko/fVMw2xBDtVMORokqst+anxA/YR7Vr9Qe1t3+8xeFxK/FCWVvNWFx7hgLfpGqdV76t7VGSxryJwVhibQln2hishzZ5yiqeHxFLi3DgNa3CaXKrMfogn5C9Y92L4DvpWnYfD4/1n4f5jRjSqTfb78Bku0ka9hMKI0VF4KAPlzpts3agmknC8IXEd+rBQzf9QHsaW2jiGSJ2jQyOqkqg4sbaD51W+zLY0+GwRXFKVmeV5HuQSSxvc2JGtSr3+4970Haof/xWJ/RA/wAQqP3JwWefMeEa39zoP30+7VmtsuXzaMfN1FSG5mCyQFjxka/sNB+8+9Et0vn/AKM/UTc8wRWdjZVBJPQAXNewSZlViLXANulxe1VDtR2t3eEWBT48XIkIH5rMA5/ZNvcVcrUbjXuVnc3d0w9/PJ+VxMryG/0FJ8K+uULerBhMUJFDrqp+E9R9YeR5VVt7dsmXERbNgJzzgtO4OsUQtm4ahn4DpqatscYUAKLACwA5AaAVlMxdkRu823kweGknf6A8I+sx0Vfc1Q+zrduSdWmxTMxds7XJ1La5R0GtyB1Apt2g41tobQjwMRukJ8YHORtNf0R95rUNnYEQxLGuoUcep5n3NPJVFev2/wCip6pfI7gwiILIiqPICq9trfTCQ4pMJIpklkIFlTPYsbAN9/kNaeb37zpgMM0zWLfDGv1mPAfvPkKrHZpukwvjcV455SWzMNbniR06D/1S6VW4ze9ItGO3Rgk4L3Z6p/A6VTNubBaA5ZAHVuBtofY8D5VptZ/vpvMsmJGEjs3dAvKwPwsbBU9bFifas09gdIrODwbYc5sJK+GPMIbofWM+H3Fj51ZdndpM8WmMhEif22HBuPNojc/sk+lVzE4vKbDjx14AUhE8hbQk2+LkNeQ8/wCTV4qenU+PX/AmtJ0jYdkbdgxSZ8PKsgHHKdQejDiD5Gn9YMYSJjKrtDMt7PGQD1sdPEOGjXFXHYXac8ZCbQUZeWIjBt/epqV/SGnHhzp0pOKkjVlV0zSKKTw+IWRQ6MHVhcMpBBB5gjjSlSLBRRRQAUUVC7170JgYc7DPI5yxRjjI3QeQ4k8hQlYHO9O90OBjzSEtI1+7iXV3txsOQFxdjoL1j20t4J8XMsuKs2XVIR+TS/MA8Wt9M+egvUrGkjyNPiG7yd/ibko/s4xyUfM871Z9i7iQr/vGKAVQM2RiAo55nvw9PnTRywjaashPVLgjtj7FlxIDRrZCL5m0Gv3+1Sm0dz2hiaUSBigzEBTwGpI9Kf7C7Q8LisV+DYfMQELK9rK2W2ijjwPG1qtLKCLHgdDXM4PhjqmRm7m3FxcCyKwY2F7cPUeR4003n2IJ5cE9tYMQH9irD78p9qzbczbR2bi5cM/5OOVkY9Ev4T7aH0JrZwQfP+eNPKDX14+RkZKSornaJtj8G2fO4NmZe7X1fw/deqB2PQ5cQvQxuf8Ap/cBT7tyxrf7pAODmSQ+ZXIgH+Mn5Ul2aaY1QOHdsPlaumEP/KUn797k5y+NI0/auO7mCSW1+7QtbrlF7UthcSsiK6G6uAynqCLiorfR7bPxR/8Aqf7qpXZ5v1Dh8AExT5e6+DQsSpvoAOh09xXOoNptFHJJ0y872Yru8DiX4ZYn+4ioPsn2P3GzYyRZpfGfQ/CPlVR317VocVhpcNDFJaVcpdiFsD0XU/OmOO7QdoFY48PliUINEThoABmYngKrHDNrZe/bFc4p2aN2gb4nZ0COiq8kj5VViQNBctproPvFOtgbyrJg4Z8VJDE8iZmBYIBflZjf51iOIOJxEiPipWkynTMb2vxsBoL2HypTaOyRKylja3lfjVl4Rtc7+/kTebc0HtK3qwk+DMEGJhlkaWLwo4Y27xbnTkBU1N2h4DDARNKboALBGPL0rLNl7sxGzFnJVhpcAaWI5cKkp93oXdndSzMbm7H7ga55KEXTb2v/AB/oom3uh5tTeaLH7UgmW5w+EUMLi1yWBNwfMLb0qZxfbhhwG7uCVm1sTlC35X8V7VU8TsyOIgRqFDXvx1Itbj6mmq4OPki/IV0YsEci1XtwSlkcXRKbkb1R4R58Zjc8k2IKi6gaDUmwvcXuPZRVrxnbLg+5kMXed6FORWQgFuVzwqiTwq3xKDbypA7Kiv8AAB0q0vCxbuxVmaRN9nOMiws3eYtwrOCTI5sM7kaseAvr7mtljkDC6kMDwINx8xWD4nDZ0KNqDUfhsPisN/8ArYh1HRWKj9n4aXN4dydxNx5aVM0rbO6+Jx21A06FMJhx+KNwc5NizWvxuANRyFX5EAAAFgNAKwlN9trJp3rHzKoftr3/AGu2vPdRMy9SAi/ba/yrllgmuaKxmvI0ff3fkYNO5gtJi5BZEGuS+mdunkDxt0Bqi7J2Z3KEE5nY5nc8WY6k3+dNNh7MCO7uxkmv4ma549CdT6npUzUZNLZDLfdjfF4bNqvxD7R0NM0dgTxXqNOnmD8xUpTPaKaBuYNvY/62quDJuoS3TJ5I/qXI2EQ5E3J96UynypPKNOYP86V7msePzr1zkF9h7an2e2bDjNGTd8Ox8J6mM/Qbn0Pvetb3f3jhxsXewNccGU6Mh45XXiDWPlutGDx0uFl/CMLbOAA6H4ZVGuRuh42bkTz4Vz5cKluuToxZq2ZudFRu7+34sZAs0JurcRzU81YciKkq887TiaYIpZiAqgkk8gNSaxyfabY2dsXJcKQVgQ/Qjv8AF+k+hPlYcquHantIiCPCqbNimKtbiI0s0h97qn69VMC2g0FZN0vmJJ7lz3V3bygTSjxHVFPL84+dSe9mwvwzCSwXsXHhN7eIai/lflUfuZtnOvcufEo8HmOnt91Weox4CrRg/Z+/dTxyBcskcmSZTxAN1v7a3H5tbxWQ9oOzfwLaCYlRaHF3Eh5Bxb7xZvZq1LZGK7yCNzxKi/qNKrNtu+/t++wkNtjId8cAP6amW+USRq9wPK37q1DdCQnCRgktlutzx0Nh9lZv2l41U2vEV1KxAMB55rCksPv7iMPhHjhC95mLZyL2DW0VfnxqnTyTSrhCaoxe5KdtcdpMA/RpF+ZiP7qgdibZbCTd6iqxsQL3trz0quzLPiH7zESszdWNz7DgPapMn7a7sWKoaZEMkrlaE9sbw4/GFhLKwjuRlHgW1+g1PveuIsMBHkbUWtSrG2orpx0NWhjjDgRybE4cIijwhR7a0uTYCuToDpXSR5mVQyrc8WNgBxJN+AAvTNqKtmbsWwIizN37uigXXIB4+q3N7NwsBx16VL7LbDyuqJgyyk2LMxfKOpJuPtp3hMJgoxcSwSP9aR1I9lvYe2vnXsryyHKuOwyqeCxgD7c5PytXi5s6yN1aXraS+iX3OmMaQwx+BWLFrHhRfOvjTMSFN9Dc3y+G5PtprT7EYWOM5ZC8z21VDkVb8LkEG/qSfIVGbqY6OPEOZHAV1tG7aX8RJuTwLDKdelSOO2Xq5OIiRHYtnJ8QB5cbacAb8AKnlTjNQk3wt99/64Hi7VnE2yoZ8O00WaJ4w/FywunEEEkEG3Ea0x3e2QuIN2kAsb92D4ivAkkG6+LQfomneLx0XcGCAlYUXxueY46XGoJuSefAeSuz/wDdcJJMQO+ktp0+igIHIElj6mmjkyQxuKbTb27/APBXFN2ReLwMRxXdRP3arozO5a50FvEfrFVAGpJPSnO3NjxYeNFDOZn0vnNhYDM+X1sAOprjdXZgeYOwusWoZvpOfPmRqT5kU021jzNJI481QHotxr0u1z8q6oqbzLGpOorf5k21puhE+vrrXganv9IRhQBhYiQtldiGa44M3h11ueNIbM2c0jCKPkLkngo4XPr0512LK6cprSl3JuPknYvhMMjx95JMsa5iuUAs+a18tutteemtP9k7Pw8rMsUuIDqoJJVQLX0+hbjyp2N1I0sxRsQ/6QQfK4v73pHFTYqKNiII8NEoJJR1vp520vw0F9eIrycufq2oyf1pL9uWdEY6fIiF2a7TvEnjdWPiHhH6RP0dTb1BtUhiTDD4Z8UQw+Lu47gfpGzW+yn+7UFoJu6sspZr3N7G3gv5ag+5NQ+H3YlcZZlMKAeNmdSfOxBOv5x63pupHJanJLSvS379Apx48x9tPCGAK5fvImIGawBFxcHw6Mp8h/p7htiSTgM5EcZAZebHj8QNsvhseJ4013j2qkoWOPWJOl/GbZVVeoAuB1JHTV1tMjCYRYM34yW+Y3JNtC5udbC4QeopNGRRh5Sb/jubqTvsQuCwzSyGOI5hbMhayXXhm535Gw1AIp8MHCDlfFxA3t4VzAE6WLXtx05Uvg91ndQ0hMQHAKLva1uXC40trXa4ZICO6wc8rDgz8BbhZRoPZa6cnibemE39K59W9v2JqHm0NNrbKbDsgJDq9wCBlIK2NiLnkeIqNbUjWwvy4n+A+/lTnaOKkldjMCGTQi3hQGxtoTx0vc360lw4+9dOHXOCUmn3a+wkqT2Q93Y28NnYsOTlw05CzDkrcFlty4kMelulbXWA4pVcd2fEHFiLXsK1bs42y2IwKZzeSEmJ/VNAT6rlPvU86V2jowSbVMrO/cufaaj+xw+n96+v2IPlUZT/AHyjttWQn6eHjt+q0gP3imFcWTkoKYbEtG4dDZlNxWnbN2gs0ayLz4joeYrLanN1ttiCQq5tG/HyI4H93yqd1uBbN493YsbAYJwchIN1NiCDfQ8unvVR3q7ScPgU/BsGFklQZRa5SO31m+kfIH1qsb99pE88jYfDZoYxcMeDye/0Vt01PWqjgtmKBrx5dBXdi8O57vglPIlwe4VJJZTNMzOzG5ZuLE/S0qSU5T614xIPI6Ua3AANzwHH5V6KSiqOVu2dFb8D869j4a8qfHYr5rWe4+rFK32hLGu03fl+pN7QSfwo1x7hpl2IwnXpSrDTr5ipJd3JT/VTH+4euhu1Np+Ln/5D1nUj3QaJdmRKniK6IvxF/OpUbtS84p/+Q9cjdqYfQmH9zJR1Id0GiXZkYtv5Fcso5gfz61K/0BKD8E3vBJ/Ckn2NJpdZP+RL/wBlHUj3DRLsMx0rlYxrYA+1PTs1xrlf/lTf+OvP6Na4NiP1JB96VuqPcNLGrKPPXQjr614MOOIA9hwpeTDZeLovq2X/AKrVzNEy8RoeBBB97jQ0KuUY78zjIp1IB87V6BbS2n3V4trdD99e+ftTGHSPz5GvMlrkXF7X1Otr2uPK5+dBYa8q9B0oaT5AVwyhuLupPA5jY+Xka9xWHZdGZ2Q88zW018QvbzvSIFPNm40nwN7dfQ+1cGWLxPXHddmXg1JUzvAAEcwy6XBKm3LUEG1J7QQ57FmIIvZmZhxtzJpV8CVJaI2P1SNDzy/wprPjc6glTmHTXQ8R1+yufE//AE1RW32/opL8tPk45g6gjUEEgg8OIoklLkMXfMh8JYk2Oh0zX5gfKi55aiu8PF3ht8Nhc8+dv416WTRFa5I5o29kK/h8o/rpf2zS+FxGIbXv5FHI3vf2OlvWvcPgQt81mPmOHkBTqvMy5YS2hFfOkdMINbtnFgqm5vxLE876kn11qOihLuVjRiCNFGp05jp6VJSgZTm4W1r3dZj3xt4gFYFs5j0NhfNxGtuHOm8K0m2GXekMMXgHiIzoULDTMLE2/kVZOyXEEYnGxcAVhlA8z3iMfkqfKoHekOMRETCyBY3F2xHfZsxWxXM5sPCb6dKmeyoE47FmxGWGEH9ZpTy/RrqnkjPG15i44tTH/afhCk+ExP0fHA/lnsyE+WZWHqwqBrTt5NhrjMNJA2mddD9VhqrDzDWNZRgZ2IKyjLNGckq9GHH2PEHmCK4MitWdD5HNMtobTEdwNXtw6eZ/hS+LxGRC3G1VpiSxLak6k+tU8Ph6jt8Esk9PB5xJa/iOpPOgdToa8Ohru1xcHlzr1kktkcfISGx4cuVczM4KtE2Vl1B4EEcwRwNdEfZXNx6UNXsanRJYLtH2rDozpOP/ALY1J9mjKH3N6lou2PGD4sIjejuv7jVbY20415l008ql0IletIt8XbbIPjwZH6Ml/vQU6Ttzi+lhpx7xn94qkZ+vtXhA40v4eJvWZocXbdhD8STr+op+56cR9tOzzxaVfWFz/wBN6zPulPIH2FcHBofoL8qX8MhlnZsmC7Tdny2y4qIE8A5aI+lpFWrHBi1cAqQQeBBBB9xpXzqdjIxChTdtBY8fatI7MdxpsI7SOzpGy2Ed7Bje+bJyt10J6W4xyYVBXZWGVyNIooormLlC343ylilbDYaJe8CozSOARlfMCY1PxMLDQ6a87Gs9mkY3ubnz0+wAAegrbNt7twYsATICVvlcaMt7XysNQDYXHA2F6ou2Oz3ERm8RXFJ0aySj0Pwv729668GSEVT5OXNCUnaKQmLjjePvSQl/EOJI55dRc8NL1cINxpJ7SYdoJIH1SQO8ZIP1kyML+hHPQVVtobN+KMiza/i5Rkb1BOh15ipvcHtAfCtHgsYojXRIntltfQK9tCCdA49+tWyykt4snjjF7SENt7BfDyGN1s1iUIN1kUcSpOuYaXX+TEWHtWz7z7G/CsOVCqZFIaPNcZWHQjUcx6E1keLhbM142icAd5E1roeZ00KnqKMOXVs+TMuPTuuBqeNeNckcD1/0pWCPM6rr4jbRST8hXskBTjYi5Fx1GhHkR0NXdPYl6j7Z+LzCxPiH2jr/ABpLaOC0LLcHS4H3+vpTNTzU2NSEG0QdH8J68j/D3rzMuGWKWqHHv+DpjNSVMYDWzWFr2NjwPQ+1eQS5SGF/DfTqP51rvHMM973DAEHlzGny+2uL24c7c711Yryw+LdOyMqjLYm1YEXGoNe1Bx87EjrYke1KRTOp0Jt0NyPvrkfg5riiyzId7Qlv4B5En34D5VPbJwow8au+eFpV0fL3sZBN7SKL5eXT1qNwOwmk/GzXKIRnVQc4TU5wo1I9NeNuFOt4NtDDxRtBI0MuISyRpZ0YZb94EYnuylwLi2pHHlSunj0+fmZeqVkBtGZpJmYyRSZbxp3Kd3GApu1rliSWN7g20q89j+zSuGlxDDXESXH6EYyL7E52/WqgYbAvKsWChuZJLBXOuVR8cjfoj53ArddnYBIIkijFkjUKo8gLVN6ox0y5srjSb1IcVRO0DdZ834bhlzSKtpoxxlQcCPz01t1BI6Ve6KRFmrMTedJYCynMjISCPSq4lxpxrTN7dxnjdsTgUDBrmbDjTMTqZIuQc63XQNe97jXNXkjLfiySvDUWKnmrA6gg3BBrp8L8Mmu5yZk+TzNa1xXrx9DXjk25HzrpuRFd5zBFe3nXri99K8FddaDT1fW9chbeVCLe3PzrwG3tQYdnyNF7W0teh49NOetERPrQaBIJPKurXI8/3VyVvwr1Tw5EGgwl9ztuYWDGqcWwTKp7t2Byq50u3Tw5gGOmta3h96sK/wAE8LX+rIp/fWFYnBrJxFz9tIvu1GAS1tLXXMCwvpqOVc2TDqd2dEMulUfQw2rEeDr+2n/dXv8AScf11/aX+NfOJ3ci0sD8h/ClTunEAdQSPogX+Zta/lepfhvUp1z6J/pOP66/tL/GvRtGP66/Mfxr5wO7kXT7v4Uv/ssgB8eUgXy3F7dbAaUfhn3Drm+7TgwuITLOsci9GsbeYPI+YrJ9/diYZA0UEnegqT3ZOfu204Pe4DAnw8dPlVxu8p0uzX4DTWpKDZqxJZSBbWwufXW1rjnaqY8Li92JPKpLZGmdm++qYrCgSOO+iAWQEgE6eGQX4hgOPUGn+9OxYMWoZZFjnQfi5Lj9h/rIenLlWKvsFJGJ1B6C32Uou60drhmLDgQPD6ZyLE+lK8DTtM3rJqmTWD2th8PigmLDCNxlZkc5YnVuOZDqtwASD4dOV6vu8e7MM2abDPGkrC7C47uX9O3A/njXhe9qy6bBq4ysvpb91q4g3aiQ3B8Q1ygEjTkSBa/leqSxvVqTEjOOmmh82X6GqkA9bX5X5261yNa5XjXRbmKuRFYMQyiwsw10I/fXr4iM6mOx8mt91qQB9q7dTa5BsbgG2h8r8KhLw8G74+Q6yOqHLGG3Aqetjf5i96eYPBIoWdyhhJyhZCQXPA92D8Taiy6A8qk02GmFvI/44x5Q6WUBe8sFlUucpUG+p6HpTTaG9IikMWGyYhr942ZgUhkDWXK0SgarclRbz+I1zaNL+CTK3a+JIkdubdGGVWzM7hc2GdLEutwDFKCRoLjU/eKo8+IAZ5pVBd20EaAHxE5Y0C3vrpbiT614iZSpkvLiHJAyi7uzEsVUdLknoB5CtL3G7PjCwxWMCtiPoINVhGvA85CDq3LgOZNHeP4m/oEVr2HXZ5uc2FRp5x/vMwFxxEa8RGPPmx5n0FXKiiuWUnJ2zrSpUgooopTQqnb39nEWLJliIgxH1wPC/lKo+Ll4uIq40VsZOLtGNJqmfPG1dnTYVxFik7pj8LXuj2+o3P0Nj5UjEeXO+n/qvoXH7PjnQxzIsiNxVgCD7GqBtPstaJjJs91seMM1yP1JdWT0II4cK614l1xuc0sG+xVcDsoKhDfE418vT0vUKo1sbi3H+fWpzaO0mwxK4mJ4JOChx4XP5jjwt1txtyqEUk/nX4nrzpfC69UnITLSSRzGpDG3OvbXHvXLcB1vXZ9dB1rvIHrHSvENuI0qx7tbupPGWlzazLGgUgX+k178gvToa4xu6+YtJAyiPx5Q19AkgiAza5izXI4aVPqRTpjaXVkAy2NxqK6L3OtSmN3axEbKMmYsxTwENcgXI08rnWmGJwjqxVkdWFr6HS/D50yafAtUcpMV1XLfqRqPka6TGuBlYZh0Fh8ha3tpXMETOSFBYgcFF/ew5VyzVtBYumOQfDE9/Mqv2gk1yMcx0KDL9USNpbppYH0ApJDfy868caa/Oso2xwuOC8Imv1Yrp7g3+yk+/c6E5Rfgo0/9+fE15ew8q8HUUUFnSORcKQL/AJo/n2pRJZALXzjoSf8A0PlSb6+teZivPrW0YLJjbCyxKL/WfT5Aa+lctiH5hGB4izfK5Y/dXowzMQFRmJ1ACkk+YtUxHupKZu6JVbBCzXuF7y4XpckgiwpXpXJqvyImPGnlGoJ0uXJ/y3+2k2DHQufQaDT83hpU4N1mMbyGRVyNKBmBGbuiVPkt7XA1vTnG7uwxwu6yMcixSF2F17uW/iCqL6WP2UmuHcbSyud2wsSG1uQSDrbjbqKnMHu4WVWlOQGRY2WxVgX+Em40BJUcDxp/s3bMC4eKYk93FI2HdmQoXSVRwQ3Y2bJ6DMahtob3iRZEijkkz4cRPLJeIF4yckqDVwQCxuQNctI8re0UMoLlkvszdiNs6NfvVd47m4VXAzItreIMniN+AI6003k3qw7QGOxZ3RJEhjAJhkU5GRtQqqfXk/HSoTaG0Jp2kaaYoJMpZYyY1OUW8Vjqep56dK42JgJMR4MFCZQNCwGWMesh0OvIXNY4y5k6BNcRQvtLHTTRrG8pESgAqAAWCnMFd/iKg8uHW9GxNlz4xiuDjBF/FK3hiU89QPEw10X3tV12H2Tr8eOfvT/YpdYh5Hm/vYeVX/D4dY1CIqoqiwVQAAOgA4Uks6j+RFY4W/zFe3U3FhwXj/LYgizTONfNUH0F4aDprerLRRXI227Z0pJbIKKKKw0KKKKACiiigAooooASxOFSRSkiq6nirAEH2NUva3ZHhnu2GZ8K35niT3jbS3oR61eaKaMnHgxxT5MW2n2c4+HUJHiVHOI5W/Yf/uqs4qbumyzK8LHgsilPlm0b2r6PpOfDK4yuqup5MAR8jV4+JkuSEsEXwYFhtrzRAGCZ0sb+Egi9rXKsCOHOneG3jdYcNAsUfcwOrm7MWkMZzAG40/GWa+vCtNx/ZlgJde4EZ6xExn/CRVexnY1bXD4x08pUWQel1KH53p+rjl+ZCdKa4K8d8r5TJC/hXEMe7cNd5iCvhJS6qMwsSL3FSuG3yw5lZs0kSvJAourCyQqWJOW4AzFlt+6muJ7Lcenwth5vdo/vB++ozEbn4+PjhHbr3bow+0g/ZW1ifDM+Ncompd5cO4z97GSuGxL2Nr5pHXImvMAGw868xEMAeBFTCtCxhVfxgWRzlYuBbiNB8RGtVTEYKZPymFxIHnA7D5qCKYy4iFSWcCM8LuhX28QFMsfaQrl3Rbto4FBj8PFljWOUAsEurWLEWdbkKeA0OvGptMHFFiUUQKrNDi3IN9BC8YRrHhmDHXy0rMMNtDCqTleJb8bEa10mIwpuc8d2Fic2pHS9+HlTPHJqrMtJ8Ft3QN9nRyZFlk/CMOC2W5CyPEGPkApby61YsTs3DmeMyJGpeWdDyDFRdNL24A6VmLY7DkANJHZeHiHL3rhsXhBrniJF+YPHj86HjldpgntwXiFof6ShV440QxozxkqcpYNfOBdVOg0udedLY7eGBMOw7yDP+DkiwTWSOSw0HEkcBztVIwc0QBESZr/2aM1/Pwg1I4bZ07fksJiD/cMg+bgCscNlcgT7IuGM34wyzRASPLllfMVRz+LeM3ucoUePL4QeAqHi3zFiEw8z2gijLOUjLNC5ZHABfSxPHWkoNz9oScMIU/4kiKP8JapLD9l2ObVpMPDf9OT/ALRU6xrmQ61vhEXJvbimMjIIYi0hkQEGTuyy5CVPhuTqdRxJqJmZzGscmIkKJGsYXPlBVTextbML/WvWg4PseXQ4jFyyeUarEv8Amb/FVg2d2c4CGxGHV2H0pLyH5ves6mKPCsbpzfLMbhAxDAQxPiWU6d2pcKf0vhU+pFWrZ/Z1j5h4+6wy9X/GN6ZFIW/61a5FEFACgKBwAFgPYV3Sy8RJ8bDrBFclN2T2V4SKzTZsU/WXVfaMeEfI1b4ogoCqAoHAAWA9AK7orncnLksklwFFFFYaFFFFABRRRQAUUUUAFFFFABRRRQAUUUUAFFFFABRRRQAUUUUAFFFFACT4RDxRT6gUkdlw/wBlH+wv8KKKAAbLhHCKP9hf4UqmFQcFUegAoooAVooooAK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846138"/>
            <a:ext cx="3429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6" name="Picture 20" descr="http://campaign.arm.gov/amie/images/amie_hi-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697" y="152400"/>
            <a:ext cx="2659650" cy="1447800"/>
          </a:xfrm>
          <a:prstGeom prst="rect">
            <a:avLst/>
          </a:prstGeom>
          <a:noFill/>
        </p:spPr>
      </p:pic>
      <p:pic>
        <p:nvPicPr>
          <p:cNvPr id="13" name="Picture 34" descr="https://www2.ucar.edu/sites/default/files/news/2011/DYNAMO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1870"/>
            <a:ext cx="2743200" cy="157453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52400" y="6412468"/>
            <a:ext cx="670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Funded by NSF Grant # AGS-1059611 and DOE Grant # DE-SC0008452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7244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S-</a:t>
            </a:r>
            <a:r>
              <a:rPr lang="en-US" sz="4000" dirty="0" err="1" smtClean="0"/>
              <a:t>PolKa</a:t>
            </a:r>
            <a:endParaRPr lang="en-US" sz="4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52400"/>
            <a:ext cx="4191000" cy="346841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2895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05200"/>
            <a:ext cx="6568440" cy="2948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412468"/>
            <a:ext cx="26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Zuluaga</a:t>
            </a:r>
            <a:r>
              <a:rPr lang="en-US" dirty="0" smtClean="0"/>
              <a:t> and </a:t>
            </a:r>
            <a:r>
              <a:rPr lang="en-US" dirty="0" err="1" smtClean="0"/>
              <a:t>Houze</a:t>
            </a:r>
            <a:r>
              <a:rPr lang="en-US" dirty="0" smtClean="0"/>
              <a:t> (2013)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86400" y="1600200"/>
            <a:ext cx="990600" cy="762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18288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13716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25146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505200"/>
            <a:ext cx="4419600" cy="2971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Hydrometeor profiles</a:t>
            </a:r>
            <a:endParaRPr lang="en-US" sz="4400" dirty="0"/>
          </a:p>
        </p:txBody>
      </p:sp>
      <p:pic>
        <p:nvPicPr>
          <p:cNvPr id="2050" name="Picture 2" descr="C:\Users\Angela\Documents\DYNAMO\DYNAMO_paper1\HIDprofile_perctot_subMCS100_MCS100_days_WSDSIIGH_r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1" y="1295400"/>
            <a:ext cx="8290559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8560" y="335280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crystals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6760" y="335280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crystals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191000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Agg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886200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Agg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953000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Graupel/Rimed </a:t>
            </a:r>
            <a:r>
              <a:rPr lang="en-US" dirty="0" err="1" smtClean="0"/>
              <a:t>Agg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4513" y="5020270"/>
            <a:ext cx="1033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Graupel/Rimed </a:t>
            </a:r>
            <a:r>
              <a:rPr lang="en-US" dirty="0" err="1" smtClean="0"/>
              <a:t>Agg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3799" y="5498068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</a:t>
            </a:r>
            <a:r>
              <a:rPr lang="en-US" dirty="0" err="1" smtClean="0"/>
              <a:t>Agg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97999" y="5421868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</a:t>
            </a:r>
            <a:r>
              <a:rPr lang="en-US" dirty="0" err="1" smtClean="0"/>
              <a:t>Agg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57400" y="36576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81800" y="36576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09800" y="41148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7086600" y="4375666"/>
            <a:ext cx="304800" cy="1963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924800" y="4920734"/>
            <a:ext cx="381000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76600" y="4876800"/>
            <a:ext cx="609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057400" y="5181600"/>
            <a:ext cx="609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629400" y="5257800"/>
            <a:ext cx="609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124200" y="1905000"/>
            <a:ext cx="1371600" cy="1143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1905000"/>
            <a:ext cx="1371600" cy="11430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48200" y="1057275"/>
            <a:ext cx="4105275" cy="2752725"/>
            <a:chOff x="4648200" y="523875"/>
            <a:chExt cx="4105275" cy="27527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523875"/>
              <a:ext cx="4105275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153400" y="762000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Z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3867150"/>
            <a:ext cx="4076700" cy="2752725"/>
            <a:chOff x="4724400" y="3581400"/>
            <a:chExt cx="4076700" cy="27527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581400"/>
              <a:ext cx="40767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153400" y="403860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V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3867150"/>
            <a:ext cx="4105275" cy="2762250"/>
            <a:chOff x="457200" y="3581400"/>
            <a:chExt cx="4105275" cy="27622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581400"/>
              <a:ext cx="4105275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505200" y="4114800"/>
              <a:ext cx="5389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PID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24505"/>
            <a:ext cx="2971800" cy="29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5334000" y="1600200"/>
            <a:ext cx="1524000" cy="23622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4419600"/>
            <a:ext cx="762000" cy="9144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5181600"/>
            <a:ext cx="838200" cy="1295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05400" y="6324600"/>
            <a:ext cx="23622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05400" y="5562600"/>
            <a:ext cx="2362200" cy="7620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4267200"/>
            <a:ext cx="1066800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Graupel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05000" y="4648200"/>
            <a:ext cx="457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3276600" cy="1143000"/>
          </a:xfrm>
        </p:spPr>
        <p:txBody>
          <a:bodyPr/>
          <a:lstStyle/>
          <a:p>
            <a:r>
              <a:rPr lang="en-US" dirty="0" smtClean="0"/>
              <a:t>Stratiform</a:t>
            </a:r>
            <a:endParaRPr lang="en-US" dirty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04976"/>
            <a:ext cx="8001000" cy="5000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85800" y="3124200"/>
            <a:ext cx="1981200" cy="228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486400"/>
            <a:ext cx="1981200" cy="228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5486400"/>
            <a:ext cx="1981200" cy="228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5486400"/>
            <a:ext cx="1981200" cy="228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3124200"/>
            <a:ext cx="1981200" cy="228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2438400"/>
            <a:ext cx="1143000" cy="838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2438400"/>
            <a:ext cx="1143000" cy="838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2438400"/>
            <a:ext cx="1143000" cy="838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200400" cy="24838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2895600" cy="1143000"/>
          </a:xfrm>
        </p:spPr>
        <p:txBody>
          <a:bodyPr/>
          <a:lstStyle/>
          <a:p>
            <a:r>
              <a:rPr lang="en-US" dirty="0" smtClean="0"/>
              <a:t>Squall line</a:t>
            </a:r>
            <a:endParaRPr lang="en-US" dirty="0"/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790700"/>
            <a:ext cx="7985760" cy="4991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1752600"/>
            <a:ext cx="2514600" cy="2438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2743200"/>
            <a:ext cx="762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181600"/>
            <a:ext cx="9144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5257800"/>
            <a:ext cx="762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819400"/>
            <a:ext cx="762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5181600"/>
            <a:ext cx="7620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264" y="121920"/>
            <a:ext cx="3406459" cy="27736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3124200"/>
            <a:ext cx="2590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KAZR within context of broader system</a:t>
            </a:r>
          </a:p>
          <a:p>
            <a:r>
              <a:rPr lang="en-US" dirty="0" smtClean="0"/>
              <a:t>KAZR velocity providing additional kinematic information</a:t>
            </a:r>
          </a:p>
          <a:p>
            <a:r>
              <a:rPr lang="en-US" dirty="0" smtClean="0"/>
              <a:t>Anvils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28600"/>
            <a:ext cx="8382000" cy="2286000"/>
            <a:chOff x="11620500" y="27826017"/>
            <a:chExt cx="13706475" cy="28682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20500" y="27836812"/>
              <a:ext cx="4572000" cy="2857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182975" y="27836812"/>
              <a:ext cx="4572000" cy="2857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54975" y="27826017"/>
              <a:ext cx="4572000" cy="2857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112586" y="28274211"/>
              <a:ext cx="726481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KAZR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2439670"/>
            <a:ext cx="6019800" cy="4189730"/>
            <a:chOff x="10601325" y="30799087"/>
            <a:chExt cx="7315200" cy="4572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01325" y="30799087"/>
              <a:ext cx="7315200" cy="4572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82884" y="31041475"/>
              <a:ext cx="973041" cy="369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S-</a:t>
              </a:r>
              <a:r>
                <a:rPr lang="en-US" sz="1600" dirty="0" err="1" smtClean="0"/>
                <a:t>PolKa</a:t>
              </a:r>
              <a:endParaRPr lang="en-US" sz="16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314706" y="31018038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590093" y="31019369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849589" y="31012743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318670" y="33160920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586118" y="33154295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845613" y="33187424"/>
              <a:ext cx="0" cy="15107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Initial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90800" cy="1600199"/>
          </a:xfrm>
        </p:spPr>
        <p:txBody>
          <a:bodyPr/>
          <a:lstStyle/>
          <a:p>
            <a:r>
              <a:rPr lang="en-US" dirty="0" smtClean="0"/>
              <a:t>Dual-polarimetric variables!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371600"/>
            <a:ext cx="8153400" cy="5181600"/>
            <a:chOff x="10029824" y="37018912"/>
            <a:chExt cx="9212581" cy="57578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29824" y="37018912"/>
              <a:ext cx="9212581" cy="57578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725150" y="37376100"/>
              <a:ext cx="904752" cy="376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S-</a:t>
              </a:r>
              <a:r>
                <a:rPr lang="en-US" sz="1600" dirty="0" err="1" smtClean="0"/>
                <a:t>PolKa</a:t>
              </a:r>
              <a:endParaRPr lang="en-US" sz="16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828800" y="2819400"/>
            <a:ext cx="685800" cy="533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34200" y="2743200"/>
            <a:ext cx="685800" cy="533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5257800"/>
            <a:ext cx="685800" cy="533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5257800"/>
            <a:ext cx="685800" cy="533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5257800"/>
            <a:ext cx="685800" cy="5334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Multi-wavelength radar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 spectrum of clouds</a:t>
            </a:r>
          </a:p>
          <a:p>
            <a:r>
              <a:rPr lang="en-US" dirty="0" smtClean="0"/>
              <a:t>Microphysical details</a:t>
            </a:r>
          </a:p>
          <a:p>
            <a:pPr lvl="1"/>
            <a:r>
              <a:rPr lang="en-US" dirty="0" smtClean="0"/>
              <a:t>Early echo</a:t>
            </a:r>
          </a:p>
          <a:p>
            <a:pPr lvl="1"/>
            <a:r>
              <a:rPr lang="en-US" dirty="0" smtClean="0"/>
              <a:t>Warm-rain processes</a:t>
            </a:r>
          </a:p>
          <a:p>
            <a:pPr lvl="1"/>
            <a:r>
              <a:rPr lang="en-US" dirty="0" smtClean="0"/>
              <a:t>Melting, fall streaks, anvil, etc.</a:t>
            </a:r>
          </a:p>
          <a:p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Attenuation correction</a:t>
            </a:r>
          </a:p>
          <a:p>
            <a:pPr lvl="1"/>
            <a:r>
              <a:rPr lang="en-US" dirty="0" smtClean="0"/>
              <a:t>Strengths of different wavelengths for particle identification (Brenda Dolan – MC3E)</a:t>
            </a:r>
          </a:p>
          <a:p>
            <a:pPr lvl="1"/>
            <a:r>
              <a:rPr lang="en-US" dirty="0" smtClean="0"/>
              <a:t>Regional (Darwin/Manus)</a:t>
            </a:r>
          </a:p>
          <a:p>
            <a:r>
              <a:rPr lang="en-US" dirty="0" smtClean="0"/>
              <a:t>What can the modeling community do with this information?</a:t>
            </a:r>
          </a:p>
          <a:p>
            <a:pPr lvl="1"/>
            <a:r>
              <a:rPr lang="en-US" dirty="0" smtClean="0"/>
              <a:t>Mean profiles of dominant hydrometeor type</a:t>
            </a:r>
          </a:p>
          <a:p>
            <a:pPr lvl="1"/>
            <a:r>
              <a:rPr lang="en-US" dirty="0" smtClean="0"/>
              <a:t>Vertical profiles or RHI snapshots of  dual-</a:t>
            </a:r>
            <a:r>
              <a:rPr lang="en-US" dirty="0" err="1" smtClean="0"/>
              <a:t>pol</a:t>
            </a:r>
            <a:r>
              <a:rPr lang="en-US" dirty="0" smtClean="0"/>
              <a:t>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166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The use of multi-frequency radar measurements for investigating microphysical processes during DYNAMO/AMIE</vt:lpstr>
      <vt:lpstr>S-PolKa</vt:lpstr>
      <vt:lpstr>Hydrometeor profiles</vt:lpstr>
      <vt:lpstr>Slide 4</vt:lpstr>
      <vt:lpstr>Stratiform</vt:lpstr>
      <vt:lpstr>Squall line</vt:lpstr>
      <vt:lpstr>KAZR</vt:lpstr>
      <vt:lpstr>Initial echo</vt:lpstr>
      <vt:lpstr>Multi-wavelength radar network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multi-frequency radar measurements for investigating microphysical processes during DYNAMO/AMIE</dc:title>
  <dc:creator>Angela Rowe</dc:creator>
  <cp:lastModifiedBy>Angela Rowe</cp:lastModifiedBy>
  <cp:revision>23</cp:revision>
  <dcterms:created xsi:type="dcterms:W3CDTF">2013-10-31T22:08:15Z</dcterms:created>
  <dcterms:modified xsi:type="dcterms:W3CDTF">2013-11-22T19:54:14Z</dcterms:modified>
</cp:coreProperties>
</file>