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59" r:id="rId4"/>
    <p:sldId id="260" r:id="rId5"/>
    <p:sldId id="27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755EC-430E-4880-8913-C12E4FE57AFC}" type="datetimeFigureOut">
              <a:rPr lang="en-US" smtClean="0"/>
              <a:pPr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102B-553E-4AA3-9A16-8C39A8F891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n w="19050">
                  <a:solidFill>
                    <a:schemeClr val="tx1"/>
                  </a:solidFill>
                </a:ln>
              </a:rPr>
              <a:t>Characteristics of Mesoscale Convective Systems during DYNAMO/AMIE</a:t>
            </a:r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343400"/>
            <a:ext cx="6400800" cy="1752600"/>
          </a:xfrm>
          <a:noFill/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Angela Rowe and Robert </a:t>
            </a:r>
            <a:r>
              <a:rPr lang="en-US" dirty="0" err="1" smtClean="0">
                <a:solidFill>
                  <a:schemeClr val="tx1"/>
                </a:solidFill>
              </a:rPr>
              <a:t>Houze</a:t>
            </a:r>
            <a:r>
              <a:rPr lang="en-US" dirty="0" smtClean="0">
                <a:solidFill>
                  <a:schemeClr val="tx1"/>
                </a:solidFill>
              </a:rPr>
              <a:t>, Jr.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Washington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ASR Fall Working Groups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AMIE/MJO Breakout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November </a:t>
            </a:r>
            <a:r>
              <a:rPr lang="en-US" sz="2400" dirty="0" smtClean="0">
                <a:solidFill>
                  <a:schemeClr val="tx1"/>
                </a:solidFill>
              </a:rPr>
              <a:t>2013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Rockville, MD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34" descr="https://www2.ucar.edu/sites/default/files/news/2011/DYNAMO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03217"/>
            <a:ext cx="2514600" cy="1549383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6" name="Picture 20" descr="http://campaign.arm.gov/amie/images/amie_hi-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265965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1143000"/>
          </a:xfrm>
        </p:spPr>
        <p:txBody>
          <a:bodyPr/>
          <a:lstStyle/>
          <a:p>
            <a:r>
              <a:rPr lang="en-US" dirty="0" smtClean="0"/>
              <a:t>Group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76600" cy="685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End of active phases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04800"/>
            <a:ext cx="4400550" cy="27503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3886200" cy="367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research.SkewT.201110310300.G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323344"/>
            <a:ext cx="3124200" cy="330605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620000" y="5562600"/>
            <a:ext cx="3810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2</a:t>
            </a:r>
            <a:endParaRPr lang="en-US" dirty="0"/>
          </a:p>
        </p:txBody>
      </p:sp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3162300" cy="2514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0"/>
            <a:ext cx="3143250" cy="2524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3733800" cy="1143000"/>
          </a:xfrm>
        </p:spPr>
        <p:txBody>
          <a:bodyPr/>
          <a:lstStyle/>
          <a:p>
            <a:r>
              <a:rPr lang="en-US" dirty="0" smtClean="0"/>
              <a:t>Group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114800" cy="5334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Squall lines in Dec active phase</a:t>
            </a:r>
            <a:endParaRPr lang="en-US" sz="2400" dirty="0"/>
          </a:p>
        </p:txBody>
      </p:sp>
      <p:pic>
        <p:nvPicPr>
          <p:cNvPr id="4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4800"/>
            <a:ext cx="451104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C:\Users\Angela\Desktop\loop_SUR_Z_23D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13940" cy="38862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4876800" y="3429000"/>
            <a:ext cx="3886200" cy="3124200"/>
            <a:chOff x="4876800" y="3429000"/>
            <a:chExt cx="3886200" cy="3124200"/>
          </a:xfrm>
        </p:grpSpPr>
        <p:pic>
          <p:nvPicPr>
            <p:cNvPr id="7" name="Picture 2" descr="/dynamo/research/skewt/20111024/research.SkewT.201110240000.Ga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6800" y="3897221"/>
              <a:ext cx="1893803" cy="2655979"/>
            </a:xfrm>
            <a:prstGeom prst="rect">
              <a:avLst/>
            </a:prstGeom>
            <a:noFill/>
          </p:spPr>
        </p:pic>
        <p:pic>
          <p:nvPicPr>
            <p:cNvPr id="8" name="Picture 4" descr="/dynamo/research/skewt/20111223/research.SkewT.201112231800.Ga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9197" y="3897221"/>
              <a:ext cx="1893803" cy="2655979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336078" y="3429000"/>
              <a:ext cx="1034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October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39000" y="3429000"/>
              <a:ext cx="1265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December</a:t>
              </a:r>
              <a:endParaRPr lang="en-US" sz="2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431280" y="5804047"/>
              <a:ext cx="247304" cy="702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45038" y="4714259"/>
              <a:ext cx="247304" cy="17792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Group 3</a:t>
            </a:r>
            <a:endParaRPr lang="en-US" dirty="0"/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23975"/>
            <a:ext cx="8001000" cy="5000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962400" y="2590800"/>
            <a:ext cx="1524000" cy="30480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895600" y="2209800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48600" y="2209800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0" y="47244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47800" y="22860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62400" y="47244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00800" y="47244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2362200"/>
            <a:ext cx="609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1143000"/>
          </a:xfrm>
        </p:spPr>
        <p:txBody>
          <a:bodyPr/>
          <a:lstStyle/>
          <a:p>
            <a:r>
              <a:rPr lang="en-US" dirty="0" smtClean="0"/>
              <a:t>TOGA COARE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3124200" cy="2514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Transport of westerly momentum downward in strong westerly region (</a:t>
            </a:r>
            <a:r>
              <a:rPr lang="en-US" dirty="0" err="1" smtClean="0"/>
              <a:t>Houze</a:t>
            </a:r>
            <a:r>
              <a:rPr lang="en-US" dirty="0" smtClean="0"/>
              <a:t> et al. 2000)</a:t>
            </a:r>
          </a:p>
          <a:p>
            <a:pPr lvl="1"/>
            <a:r>
              <a:rPr lang="en-US" dirty="0" smtClean="0"/>
              <a:t>Positive feedback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990192"/>
            <a:ext cx="5123915" cy="4420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4115" y="1371192"/>
            <a:ext cx="15598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Houze</a:t>
            </a:r>
            <a:r>
              <a:rPr lang="en-US" sz="1400" dirty="0" smtClean="0"/>
              <a:t> et al. (2000)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34200" y="3733800"/>
            <a:ext cx="15240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83" y="3962400"/>
            <a:ext cx="344031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comparison</a:t>
            </a: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360920" cy="4600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rot="19880791">
            <a:off x="1273438" y="1936082"/>
            <a:ext cx="802416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880791">
            <a:off x="3410546" y="1955862"/>
            <a:ext cx="802416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880791">
            <a:off x="4321438" y="2692338"/>
            <a:ext cx="802416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1292224">
            <a:off x="4130462" y="5141214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1292224">
            <a:off x="1996862" y="5140499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1292224">
            <a:off x="6268522" y="5140499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comparison</a:t>
            </a:r>
            <a:endParaRPr 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77198" cy="50482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62200" y="403860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403860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0" y="403860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43000"/>
          </a:xfrm>
        </p:spPr>
        <p:txBody>
          <a:bodyPr/>
          <a:lstStyle/>
          <a:p>
            <a:r>
              <a:rPr lang="en-US" dirty="0" smtClean="0"/>
              <a:t>Group comparison</a:t>
            </a:r>
            <a:endParaRPr lang="en-US" dirty="0"/>
          </a:p>
        </p:txBody>
      </p:sp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981200"/>
            <a:ext cx="7071360" cy="441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115050" y="134820"/>
            <a:ext cx="2876550" cy="3065580"/>
            <a:chOff x="6115050" y="134820"/>
            <a:chExt cx="2876550" cy="3065580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050" y="134820"/>
              <a:ext cx="2876550" cy="306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73629" y="533400"/>
              <a:ext cx="1513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Kennedy et al. (2011)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953000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Similar hydrometeor profiles with low relative occurrence of graupel and enhanced wet aggregation during active periods as deep convection transitions to stratiform echo</a:t>
            </a:r>
          </a:p>
          <a:p>
            <a:pPr>
              <a:buFontTx/>
              <a:buChar char="-"/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December active period characterized by shallower convection and less robust stratiform</a:t>
            </a:r>
          </a:p>
          <a:p>
            <a:pPr>
              <a:buFontTx/>
              <a:buChar char="-"/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Individual MCSs show different characteristics for three groupings based on the environmental wind profile</a:t>
            </a:r>
          </a:p>
          <a:p>
            <a:pPr lvl="1"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Increased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westerlies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generally resulted in shallower convection and less widespread stratiform as the active phases transitioned to more suppressed conditions </a:t>
            </a:r>
          </a:p>
          <a:p>
            <a:pPr>
              <a:buFontTx/>
              <a:buChar char="-"/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Fast-moving squall lines in Dec featured shallow convection and descending rear-inflow/ momentum transport (similar to TOGA COARE)</a:t>
            </a:r>
          </a:p>
          <a:p>
            <a:pPr lvl="1">
              <a:buFontTx/>
              <a:buChar char="-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Oct/Nov active phase MCSs contained deep embedded convection in a weakly sheared environment with robust stratiform (similar to MISMO)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elaRowe_Natur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4191000"/>
            <a:ext cx="7851648" cy="1828800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336268"/>
            <a:ext cx="670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Funded by NSF Grant # AGS-1059611 and DOE Grant # DE-SC0008452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28600" y="274638"/>
            <a:ext cx="4724400" cy="944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PolKa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52400"/>
            <a:ext cx="4191000" cy="3468414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2895600" cy="2209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505200"/>
            <a:ext cx="6568440" cy="29483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8400" y="6488668"/>
            <a:ext cx="262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Zuluaga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Houze</a:t>
            </a:r>
            <a:r>
              <a:rPr lang="en-US" dirty="0" smtClean="0">
                <a:solidFill>
                  <a:schemeClr val="bg1"/>
                </a:solidFill>
              </a:rPr>
              <a:t> (2013)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86400" y="16002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4400" y="18288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14400" y="13716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95400" y="25146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48000" y="3505200"/>
            <a:ext cx="4419600" cy="2971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0" grpId="1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82" y="457200"/>
            <a:ext cx="8258018" cy="594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600200" y="381000"/>
            <a:ext cx="16764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381000"/>
            <a:ext cx="16764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8800" y="381000"/>
            <a:ext cx="16764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4648200"/>
            <a:ext cx="8153400" cy="167640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8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9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1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8714" y="1688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3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5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6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910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1688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0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03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08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7943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84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14400" y="1676400"/>
            <a:ext cx="6324600" cy="381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Echo distributions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781925" cy="5324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3276600" y="20574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362200" y="15240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10400" y="19050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019800" y="16764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05200" y="44196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43200" y="39624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39000" y="44196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67400" y="4114800"/>
            <a:ext cx="1524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77000" y="3048000"/>
            <a:ext cx="1524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81600" y="4267200"/>
            <a:ext cx="1524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09800" y="2819400"/>
            <a:ext cx="13716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Hydrometeor profiles</a:t>
            </a:r>
            <a:endParaRPr lang="en-US" dirty="0"/>
          </a:p>
        </p:txBody>
      </p:sp>
      <p:pic>
        <p:nvPicPr>
          <p:cNvPr id="4" name="Picture 3" descr="fig5_HIDprofileMC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924800" cy="56605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0668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814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60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52578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MCSs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4191000" cy="2514600"/>
          </a:xfrm>
        </p:spPr>
        <p:txBody>
          <a:bodyPr>
            <a:normAutofit fontScale="47500" lnSpcReduction="20000"/>
          </a:bodyPr>
          <a:lstStyle/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Group1: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embedded convection, easterlies over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westerlies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conv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strat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move in opposite directions (14-15 Oct, 24 Oct, 17 Nov)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Group 2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Increased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westerlies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at end of active phases, drier mid-levels, weaker stratiform,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conv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strat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move same direction (31 Oct, 1 Dec, 2-3 Dec)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Group 3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Deep, strong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westerlies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in Dec active phase, fast-moving squall-lines</a:t>
            </a:r>
            <a:endParaRPr lang="en-US" dirty="0"/>
          </a:p>
        </p:txBody>
      </p:sp>
      <p:pic>
        <p:nvPicPr>
          <p:cNvPr id="4" name="Picture 3" descr="gan_timeseries_q_alltimes_lowlev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309687"/>
            <a:ext cx="4000500" cy="25003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824287"/>
            <a:ext cx="4000500" cy="25003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" y="3657600"/>
            <a:ext cx="4389120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324600" y="4953000"/>
            <a:ext cx="457200" cy="1295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1143000"/>
          </a:xfrm>
        </p:spPr>
        <p:txBody>
          <a:bodyPr/>
          <a:lstStyle/>
          <a:p>
            <a:r>
              <a:rPr lang="en-US" dirty="0" smtClean="0"/>
              <a:t>Group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505200" cy="685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phases of Oct, Nov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54560" y="3429000"/>
            <a:ext cx="4561920" cy="2812554"/>
            <a:chOff x="4354560" y="921246"/>
            <a:chExt cx="4561920" cy="2812554"/>
          </a:xfrm>
        </p:grpSpPr>
        <p:pic>
          <p:nvPicPr>
            <p:cNvPr id="5" name="Picture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4560" y="921246"/>
              <a:ext cx="4561920" cy="28125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48200" y="2971800"/>
              <a:ext cx="14625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Yamada et al. (2010)</a:t>
              </a:r>
              <a:endParaRPr lang="en-US" sz="1200" dirty="0"/>
            </a:p>
          </p:txBody>
        </p:sp>
      </p:grpSp>
      <p:pic>
        <p:nvPicPr>
          <p:cNvPr id="7" name="Picture 2" descr="C:\Users\Angela\Desktop\loop_SUR_Z_0000-0600UT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" y="2362200"/>
            <a:ext cx="4157663" cy="4029075"/>
          </a:xfrm>
          <a:prstGeom prst="rect">
            <a:avLst/>
          </a:prstGeom>
          <a:noFill/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"/>
            <a:ext cx="4400550" cy="27503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67803" y="579120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1</a:t>
            </a:r>
            <a:endParaRPr lang="en-US" dirty="0"/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168639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3622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768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76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3000" y="26670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84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26670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1</a:t>
            </a:r>
            <a:endParaRPr lang="en-US" dirty="0"/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01000" cy="5000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143000" y="27908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430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814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22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72200" y="27908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192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38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722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334</Words>
  <Application>Microsoft Office PowerPoint</Application>
  <PresentationFormat>On-screen Show (4:3)</PresentationFormat>
  <Paragraphs>70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Characteristics of Mesoscale Convective Systems during DYNAMO/AMIE</vt:lpstr>
      <vt:lpstr>Slide 2</vt:lpstr>
      <vt:lpstr>Slide 3</vt:lpstr>
      <vt:lpstr>Echo distributions</vt:lpstr>
      <vt:lpstr>Hydrometeor profiles</vt:lpstr>
      <vt:lpstr>MCSs</vt:lpstr>
      <vt:lpstr>Group 1</vt:lpstr>
      <vt:lpstr>Group 1</vt:lpstr>
      <vt:lpstr>Group 1</vt:lpstr>
      <vt:lpstr>Group 2</vt:lpstr>
      <vt:lpstr>Group 2</vt:lpstr>
      <vt:lpstr>Group 3</vt:lpstr>
      <vt:lpstr>Group 3</vt:lpstr>
      <vt:lpstr>TOGA COARE</vt:lpstr>
      <vt:lpstr>Group comparison</vt:lpstr>
      <vt:lpstr>Group comparison</vt:lpstr>
      <vt:lpstr>Group comparison</vt:lpstr>
      <vt:lpstr>Take-home points</vt:lpstr>
      <vt:lpstr>Thank you!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Mesoscale Convective Systems during DYNAMO</dc:title>
  <dc:creator>Angela Rowe</dc:creator>
  <cp:lastModifiedBy>Angela Rowe</cp:lastModifiedBy>
  <cp:revision>38</cp:revision>
  <dcterms:created xsi:type="dcterms:W3CDTF">2013-09-13T23:41:50Z</dcterms:created>
  <dcterms:modified xsi:type="dcterms:W3CDTF">2013-11-22T19:52:43Z</dcterms:modified>
</cp:coreProperties>
</file>