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69" r:id="rId2"/>
    <p:sldId id="305" r:id="rId3"/>
    <p:sldId id="287" r:id="rId4"/>
    <p:sldId id="279" r:id="rId5"/>
    <p:sldId id="272" r:id="rId6"/>
    <p:sldId id="280" r:id="rId7"/>
    <p:sldId id="282" r:id="rId8"/>
    <p:sldId id="294" r:id="rId9"/>
    <p:sldId id="273" r:id="rId10"/>
    <p:sldId id="306" r:id="rId11"/>
    <p:sldId id="302" r:id="rId12"/>
    <p:sldId id="298" r:id="rId13"/>
    <p:sldId id="295" r:id="rId14"/>
    <p:sldId id="270" r:id="rId15"/>
    <p:sldId id="265" r:id="rId16"/>
    <p:sldId id="296" r:id="rId17"/>
    <p:sldId id="303" r:id="rId18"/>
    <p:sldId id="289"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9B4"/>
    <a:srgbClr val="D9D9D9"/>
    <a:srgbClr val="320575"/>
    <a:srgbClr val="44079D"/>
    <a:srgbClr val="5201A3"/>
    <a:srgbClr val="591CAA"/>
    <a:srgbClr val="6E3492"/>
    <a:srgbClr val="4D4D4D"/>
    <a:srgbClr val="80808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01" autoAdjust="0"/>
  </p:normalViewPr>
  <p:slideViewPr>
    <p:cSldViewPr>
      <p:cViewPr varScale="1">
        <p:scale>
          <a:sx n="92" d="100"/>
          <a:sy n="92" d="100"/>
        </p:scale>
        <p:origin x="1548" y="6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374A47-7268-4F60-8864-2D32562D1784}" type="datetimeFigureOut">
              <a:rPr lang="en-US" smtClean="0"/>
              <a:t>11/22/2013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A55F7F-D15E-46A1-855F-F40BA7BAB838}" type="slidenum">
              <a:rPr lang="en-US" smtClean="0"/>
              <a:t>‹#›</a:t>
            </a:fld>
            <a:endParaRPr lang="en-US"/>
          </a:p>
        </p:txBody>
      </p:sp>
    </p:spTree>
    <p:extLst>
      <p:ext uri="{BB962C8B-B14F-4D97-AF65-F5344CB8AC3E}">
        <p14:creationId xmlns:p14="http://schemas.microsoft.com/office/powerpoint/2010/main" val="180830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2B9C25-E295-2848-A383-DE237248836B}"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904068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turn to the stratiform regions in MCSs that have clear mid-level inflows</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10</a:t>
            </a:fld>
            <a:endParaRPr lang="en-US"/>
          </a:p>
        </p:txBody>
      </p:sp>
    </p:spTree>
    <p:extLst>
      <p:ext uri="{BB962C8B-B14F-4D97-AF65-F5344CB8AC3E}">
        <p14:creationId xmlns:p14="http://schemas.microsoft.com/office/powerpoint/2010/main" val="2038084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Red line shows mid-level inflow that was composited around. This composite mid-level inflow can be thought of starting on the right side of each figure under the anvil and ending on the left side of the figure with stratiform precipitation</a:t>
            </a:r>
          </a:p>
          <a:p>
            <a:pPr marL="171450" indent="-171450">
              <a:buFontTx/>
              <a:buChar char="-"/>
            </a:pPr>
            <a:r>
              <a:rPr lang="en-US" baseline="0" dirty="0" smtClean="0"/>
              <a:t>Structure again is very systematic. </a:t>
            </a:r>
          </a:p>
          <a:p>
            <a:pPr marL="628650" lvl="1" indent="-171450">
              <a:buFontTx/>
              <a:buChar char="-"/>
            </a:pPr>
            <a:r>
              <a:rPr lang="en-US" baseline="0" dirty="0" smtClean="0"/>
              <a:t>As move out towards the anvil the rain intensity systematically weakens. </a:t>
            </a:r>
          </a:p>
          <a:p>
            <a:pPr marL="628650" lvl="1" indent="-171450">
              <a:buFontTx/>
              <a:buChar char="-"/>
            </a:pPr>
            <a:r>
              <a:rPr lang="en-US" baseline="0" dirty="0" smtClean="0"/>
              <a:t>Snow and ice are highly layered</a:t>
            </a:r>
          </a:p>
          <a:p>
            <a:pPr marL="1085850" lvl="2" indent="-171450">
              <a:buFontTx/>
              <a:buChar char="-"/>
            </a:pPr>
            <a:r>
              <a:rPr lang="en-US" baseline="0" dirty="0" smtClean="0"/>
              <a:t>Wet aggregates at the melting level, then dry aggregates and non-oriented ice respectively layered above</a:t>
            </a:r>
          </a:p>
          <a:p>
            <a:pPr marL="1085850" lvl="2" indent="-171450">
              <a:buFontTx/>
              <a:buChar char="-"/>
            </a:pPr>
            <a:r>
              <a:rPr lang="en-US" baseline="0" dirty="0" smtClean="0"/>
              <a:t>The wet aggregate layer becomes more fragmented near the anvil</a:t>
            </a:r>
          </a:p>
          <a:p>
            <a:pPr marL="628650" lvl="1" indent="-171450">
              <a:buFontTx/>
              <a:buChar char="-"/>
            </a:pPr>
            <a:r>
              <a:rPr lang="en-US" baseline="0" dirty="0" smtClean="0"/>
              <a:t>Sometimes a thin layer of graupel was found within the upper portion of the wet aggregate layer. </a:t>
            </a:r>
          </a:p>
          <a:p>
            <a:pPr marL="1085850" lvl="2" indent="-171450">
              <a:buFontTx/>
              <a:buChar char="-"/>
            </a:pPr>
            <a:r>
              <a:rPr lang="en-US" baseline="0" dirty="0" smtClean="0"/>
              <a:t>Especially when brightband strong</a:t>
            </a:r>
          </a:p>
          <a:p>
            <a:pPr marL="1085850" lvl="2" indent="-171450">
              <a:buFontTx/>
              <a:buChar char="-"/>
            </a:pPr>
            <a:r>
              <a:rPr lang="en-US" baseline="0" dirty="0" smtClean="0"/>
              <a:t>Surprised to see but do not think this is an artifact</a:t>
            </a:r>
          </a:p>
          <a:p>
            <a:pPr marL="1543050" lvl="3" indent="-171450">
              <a:buFontTx/>
              <a:buChar char="-"/>
            </a:pPr>
            <a:r>
              <a:rPr lang="en-US" baseline="0" dirty="0" smtClean="0"/>
              <a:t>large aggregates and graupel have been found during MISMO which was another campaign in the central Indian ocean in 2006</a:t>
            </a:r>
          </a:p>
          <a:p>
            <a:pPr marL="2000250" lvl="4" indent="-171450">
              <a:buFontTx/>
              <a:buChar char="-"/>
            </a:pPr>
            <a:r>
              <a:rPr lang="en-US" baseline="0" dirty="0" err="1" smtClean="0"/>
              <a:t>Videosondes</a:t>
            </a:r>
            <a:r>
              <a:rPr lang="en-US" baseline="0" dirty="0" smtClean="0"/>
              <a:t> (</a:t>
            </a:r>
            <a:r>
              <a:rPr lang="en-US" baseline="0" dirty="0" err="1" smtClean="0"/>
              <a:t>rawinsondes</a:t>
            </a:r>
            <a:r>
              <a:rPr lang="en-US" baseline="0" dirty="0" smtClean="0"/>
              <a:t> outfitted with video camera</a:t>
            </a:r>
          </a:p>
          <a:p>
            <a:pPr marL="2457450" lvl="5" indent="-171450">
              <a:buFontTx/>
              <a:buChar char="-"/>
            </a:pPr>
            <a:r>
              <a:rPr lang="en-US" baseline="0" dirty="0" smtClean="0"/>
              <a:t>Released in stratiform regions, saw aggregates and graupel near and above the melting level</a:t>
            </a:r>
          </a:p>
          <a:p>
            <a:pPr marL="1543050" lvl="3" indent="-171450">
              <a:buFontTx/>
              <a:buChar char="-"/>
            </a:pPr>
            <a:endParaRPr lang="en-US" baseline="0" dirty="0" smtClean="0"/>
          </a:p>
          <a:p>
            <a:pPr marL="171450" lvl="0" indent="-171450">
              <a:buFontTx/>
              <a:buChar char="-"/>
            </a:pPr>
            <a:r>
              <a:rPr lang="en-US" baseline="0" dirty="0" smtClean="0"/>
              <a:t>Now I am going to turn to the non-leading line MCSs and I want you watch very carefully as I change the slide since the hydrometeor structure is virtually the same. </a:t>
            </a:r>
          </a:p>
        </p:txBody>
      </p:sp>
      <p:sp>
        <p:nvSpPr>
          <p:cNvPr id="4" name="Slide Number Placeholder 3"/>
          <p:cNvSpPr>
            <a:spLocks noGrp="1"/>
          </p:cNvSpPr>
          <p:nvPr>
            <p:ph type="sldNum" sz="quarter" idx="10"/>
          </p:nvPr>
        </p:nvSpPr>
        <p:spPr/>
        <p:txBody>
          <a:bodyPr/>
          <a:lstStyle/>
          <a:p>
            <a:fld id="{9FA55F7F-D15E-46A1-855F-F40BA7BAB838}" type="slidenum">
              <a:rPr lang="en-US" smtClean="0"/>
              <a:t>11</a:t>
            </a:fld>
            <a:endParaRPr lang="en-US"/>
          </a:p>
        </p:txBody>
      </p:sp>
    </p:spTree>
    <p:extLst>
      <p:ext uri="{BB962C8B-B14F-4D97-AF65-F5344CB8AC3E}">
        <p14:creationId xmlns:p14="http://schemas.microsoft.com/office/powerpoint/2010/main" val="2609840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12</a:t>
            </a:fld>
            <a:endParaRPr lang="en-US"/>
          </a:p>
        </p:txBody>
      </p:sp>
    </p:spTree>
    <p:extLst>
      <p:ext uri="{BB962C8B-B14F-4D97-AF65-F5344CB8AC3E}">
        <p14:creationId xmlns:p14="http://schemas.microsoft.com/office/powerpoint/2010/main" val="775016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Using these results we have created this conceptual diagram of the hydrometeor structure for regions characterized by a mid-level inflow. </a:t>
            </a:r>
          </a:p>
          <a:p>
            <a:pPr marL="171450" indent="-171450">
              <a:buFontTx/>
              <a:buChar char="-"/>
            </a:pPr>
            <a:r>
              <a:rPr lang="en-US" baseline="0" dirty="0" smtClean="0"/>
              <a:t>Key features</a:t>
            </a:r>
          </a:p>
          <a:p>
            <a:pPr marL="628650" lvl="1" indent="-171450">
              <a:buFontTx/>
              <a:buChar char="-"/>
            </a:pPr>
            <a:r>
              <a:rPr lang="en-US" baseline="0" dirty="0" smtClean="0"/>
              <a:t>Heavy rain from events when mid-level inflow reached surface, otherwise very rare</a:t>
            </a:r>
          </a:p>
          <a:p>
            <a:pPr marL="628650" lvl="1" indent="-171450">
              <a:buFontTx/>
              <a:buChar char="-"/>
            </a:pPr>
            <a:r>
              <a:rPr lang="en-US" baseline="0" dirty="0" smtClean="0"/>
              <a:t>Rain intensity decrease with distance from center of storm</a:t>
            </a:r>
          </a:p>
          <a:p>
            <a:pPr marL="628650" lvl="1" indent="-171450">
              <a:buFontTx/>
              <a:buChar char="-"/>
            </a:pPr>
            <a:r>
              <a:rPr lang="en-US" baseline="0" dirty="0" smtClean="0"/>
              <a:t>Snow and ice crystals are layered</a:t>
            </a:r>
          </a:p>
          <a:p>
            <a:pPr marL="628650" lvl="1" indent="-171450">
              <a:buFontTx/>
              <a:buChar char="-"/>
            </a:pPr>
            <a:r>
              <a:rPr lang="en-US" baseline="0" dirty="0" smtClean="0"/>
              <a:t>Wet aggregate layer becomes fragmented as move towards anvil</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13</a:t>
            </a:fld>
            <a:endParaRPr lang="en-US"/>
          </a:p>
        </p:txBody>
      </p:sp>
    </p:spTree>
    <p:extLst>
      <p:ext uri="{BB962C8B-B14F-4D97-AF65-F5344CB8AC3E}">
        <p14:creationId xmlns:p14="http://schemas.microsoft.com/office/powerpoint/2010/main" val="865030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a:t>
            </a:r>
            <a:r>
              <a:rPr lang="en-US" baseline="0" dirty="0" smtClean="0"/>
              <a:t> two previous conceptual diagrams are combined and summarized</a:t>
            </a:r>
          </a:p>
          <a:p>
            <a:pPr marL="628650" lvl="1" indent="-171450">
              <a:buFontTx/>
              <a:buChar char="-"/>
            </a:pPr>
            <a:r>
              <a:rPr lang="en-US" baseline="0" dirty="0" smtClean="0"/>
              <a:t>Differences between convective updrafts and mid-level inflow</a:t>
            </a:r>
          </a:p>
          <a:p>
            <a:pPr marL="1085850" lvl="2" indent="-171450">
              <a:buFontTx/>
              <a:buChar char="-"/>
            </a:pPr>
            <a:r>
              <a:rPr lang="en-US" baseline="0" dirty="0" smtClean="0"/>
              <a:t>Graupel: narrow and vertical in convective updraft, but shallow and flat in mid-level inflow</a:t>
            </a:r>
          </a:p>
          <a:p>
            <a:pPr marL="1085850" lvl="2" indent="-171450">
              <a:buFontTx/>
              <a:buChar char="-"/>
            </a:pPr>
            <a:r>
              <a:rPr lang="en-US" baseline="0" dirty="0" smtClean="0"/>
              <a:t>More dry aggregates than non-oriented ice in convective updrafts but more non-oriented ice than dry aggregates in mid-level inflows</a:t>
            </a:r>
          </a:p>
          <a:p>
            <a:pPr marL="171450" lvl="0" indent="-171450">
              <a:buFontTx/>
              <a:buChar char="-"/>
            </a:pPr>
            <a:r>
              <a:rPr lang="en-US" baseline="0" dirty="0" smtClean="0"/>
              <a:t>Two reasons why results are exciting</a:t>
            </a:r>
          </a:p>
          <a:p>
            <a:pPr marL="628650" lvl="1" indent="-171450">
              <a:buFontTx/>
              <a:buChar char="-"/>
            </a:pPr>
            <a:r>
              <a:rPr lang="en-US" baseline="0" dirty="0" smtClean="0"/>
              <a:t>These hydrometeor structures are very robust. For example saw very little difference between leading line and embedded convection. </a:t>
            </a:r>
          </a:p>
          <a:p>
            <a:pPr marL="1085850" lvl="2" indent="-171450">
              <a:buFontTx/>
              <a:buChar char="-"/>
            </a:pPr>
            <a:r>
              <a:rPr lang="en-US" baseline="0" dirty="0" smtClean="0"/>
              <a:t>Suggests the structure of MCSs are not different because of differences in their hydrometeor structure</a:t>
            </a:r>
          </a:p>
          <a:p>
            <a:pPr marL="1543050" lvl="3" indent="-171450">
              <a:buFontTx/>
              <a:buChar char="-"/>
            </a:pPr>
            <a:r>
              <a:rPr lang="en-US" baseline="0" dirty="0" smtClean="0"/>
              <a:t>Emphasizes a need to further explore why MCSs take on different structures.</a:t>
            </a:r>
          </a:p>
          <a:p>
            <a:pPr marL="628650" lvl="1" indent="-171450">
              <a:buFontTx/>
              <a:buChar char="-"/>
            </a:pPr>
            <a:r>
              <a:rPr lang="en-US" baseline="0" dirty="0" smtClean="0"/>
              <a:t>Can use to more directly compare model output with radar observations</a:t>
            </a:r>
          </a:p>
          <a:p>
            <a:pPr marL="171450" lvl="0" indent="-171450">
              <a:buFontTx/>
              <a:buChar char="-"/>
            </a:pPr>
            <a:endParaRPr lang="en-US" baseline="0" dirty="0" smtClean="0"/>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14</a:t>
            </a:fld>
            <a:endParaRPr lang="en-US"/>
          </a:p>
        </p:txBody>
      </p:sp>
    </p:spTree>
    <p:extLst>
      <p:ext uri="{BB962C8B-B14F-4D97-AF65-F5344CB8AC3E}">
        <p14:creationId xmlns:p14="http://schemas.microsoft.com/office/powerpoint/2010/main" val="2317035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9FA55F7F-D15E-46A1-855F-F40BA7BAB838}" type="slidenum">
              <a:rPr lang="en-US" smtClean="0"/>
              <a:t>15</a:t>
            </a:fld>
            <a:endParaRPr lang="en-US"/>
          </a:p>
        </p:txBody>
      </p:sp>
    </p:spTree>
    <p:extLst>
      <p:ext uri="{BB962C8B-B14F-4D97-AF65-F5344CB8AC3E}">
        <p14:creationId xmlns:p14="http://schemas.microsoft.com/office/powerpoint/2010/main" val="2232266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9FA55F7F-D15E-46A1-855F-F40BA7BAB838}" type="slidenum">
              <a:rPr lang="en-US" smtClean="0"/>
              <a:t>16</a:t>
            </a:fld>
            <a:endParaRPr lang="en-US"/>
          </a:p>
        </p:txBody>
      </p:sp>
    </p:spTree>
    <p:extLst>
      <p:ext uri="{BB962C8B-B14F-4D97-AF65-F5344CB8AC3E}">
        <p14:creationId xmlns:p14="http://schemas.microsoft.com/office/powerpoint/2010/main" val="2232266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Thick stratiform</a:t>
            </a:r>
            <a:r>
              <a:rPr lang="en-US" baseline="0" dirty="0" smtClean="0"/>
              <a:t> with weak rain, brightband clear</a:t>
            </a:r>
          </a:p>
          <a:p>
            <a:r>
              <a:rPr lang="en-US" baseline="0" dirty="0" smtClean="0"/>
              <a:t>Aggregates and graupel near and above melting level</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17</a:t>
            </a:fld>
            <a:endParaRPr lang="en-US"/>
          </a:p>
        </p:txBody>
      </p:sp>
    </p:spTree>
    <p:extLst>
      <p:ext uri="{BB962C8B-B14F-4D97-AF65-F5344CB8AC3E}">
        <p14:creationId xmlns:p14="http://schemas.microsoft.com/office/powerpoint/2010/main" val="1782920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Brief</a:t>
            </a:r>
            <a:r>
              <a:rPr lang="en-US" baseline="0" dirty="0" smtClean="0"/>
              <a:t> introduction to MCS structure</a:t>
            </a:r>
          </a:p>
          <a:p>
            <a:pPr marL="628650" lvl="1" indent="-171450">
              <a:buFontTx/>
              <a:buChar char="-"/>
            </a:pPr>
            <a:r>
              <a:rPr lang="en-US" baseline="0" dirty="0" smtClean="0"/>
              <a:t>Emphasize that TOGA COARE added to that picture by confirming that layered airflow structures described by Moncrieff (1992)</a:t>
            </a:r>
          </a:p>
          <a:p>
            <a:pPr marL="1085850" lvl="2" indent="-171450">
              <a:buFontTx/>
              <a:buChar char="-"/>
            </a:pPr>
            <a:r>
              <a:rPr lang="en-US" baseline="0" dirty="0" smtClean="0"/>
              <a:t>Convective regions characterized by steeply sloping convergent zones with a divergence signature aloft</a:t>
            </a:r>
          </a:p>
          <a:p>
            <a:pPr marL="1085850" lvl="2" indent="-171450">
              <a:buFontTx/>
              <a:buChar char="-"/>
            </a:pPr>
            <a:r>
              <a:rPr lang="en-US" baseline="0" dirty="0" smtClean="0"/>
              <a:t>Stratiform often characterized by mid-level inflow that starts below the anvil and slowly descends into the precipitating stratiform region. The mid-level inflow may or may not reach the surface. </a:t>
            </a:r>
          </a:p>
          <a:p>
            <a:pPr marL="171450" lvl="0" indent="-171450">
              <a:buFontTx/>
              <a:buChar char="-"/>
            </a:pPr>
            <a:r>
              <a:rPr lang="en-US" baseline="0" dirty="0" smtClean="0"/>
              <a:t>DYNAMO is opportunity to add another layer of knowledge of the structure of MCS through microphysics</a:t>
            </a:r>
          </a:p>
        </p:txBody>
      </p:sp>
      <p:sp>
        <p:nvSpPr>
          <p:cNvPr id="4" name="Slide Number Placeholder 3"/>
          <p:cNvSpPr>
            <a:spLocks noGrp="1"/>
          </p:cNvSpPr>
          <p:nvPr>
            <p:ph type="sldNum" sz="quarter" idx="10"/>
          </p:nvPr>
        </p:nvSpPr>
        <p:spPr/>
        <p:txBody>
          <a:bodyPr/>
          <a:lstStyle/>
          <a:p>
            <a:fld id="{9FA55F7F-D15E-46A1-855F-F40BA7BAB83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344847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Briefly introduce SPolKa </a:t>
            </a:r>
          </a:p>
          <a:p>
            <a:pPr marL="628650" lvl="1" indent="-171450">
              <a:buFontTx/>
              <a:buChar char="-"/>
            </a:pPr>
            <a:r>
              <a:rPr lang="en-US" baseline="0" dirty="0" smtClean="0"/>
              <a:t>Doppler capabilities allow us to identify the kinematic structures of Kingsmill and Houze (similar to TOGA COARE)</a:t>
            </a:r>
          </a:p>
          <a:p>
            <a:pPr marL="628650" lvl="1" indent="-171450">
              <a:buFontTx/>
              <a:buChar char="-"/>
            </a:pPr>
            <a:r>
              <a:rPr lang="en-US" baseline="0" dirty="0" smtClean="0"/>
              <a:t>Dual-polarimetric capabilities new for DYNAMO and allow to identify different types of hydrometeors. </a:t>
            </a:r>
          </a:p>
          <a:p>
            <a:pPr marL="1085850" lvl="2" indent="-171450">
              <a:buFontTx/>
              <a:buChar char="-"/>
            </a:pPr>
            <a:r>
              <a:rPr lang="en-US" baseline="0" dirty="0" smtClean="0"/>
              <a:t>PID algorithm developed by </a:t>
            </a:r>
            <a:r>
              <a:rPr lang="en-US" baseline="0" dirty="0" err="1" smtClean="0"/>
              <a:t>Vivekanadan</a:t>
            </a:r>
            <a:r>
              <a:rPr lang="en-US" baseline="0" dirty="0" smtClean="0"/>
              <a:t> et al. 1999 was APPLIED to the SPolKa data</a:t>
            </a:r>
          </a:p>
          <a:p>
            <a:pPr marL="628650" lvl="1" indent="-171450">
              <a:buFontTx/>
              <a:buChar char="-"/>
            </a:pPr>
            <a:r>
              <a:rPr lang="en-US" baseline="0" dirty="0" smtClean="0"/>
              <a:t>In two regions the SPolKa radar did a series of high resolution RHI scans, which enabled us to obtain a detailed vertical picture of the hydrometeor structure within MCSs</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3</a:t>
            </a:fld>
            <a:endParaRPr lang="en-US"/>
          </a:p>
        </p:txBody>
      </p:sp>
    </p:spTree>
    <p:extLst>
      <p:ext uri="{BB962C8B-B14F-4D97-AF65-F5344CB8AC3E}">
        <p14:creationId xmlns:p14="http://schemas.microsoft.com/office/powerpoint/2010/main" val="4227465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the primary objective</a:t>
            </a:r>
            <a:r>
              <a:rPr lang="en-US" baseline="0" dirty="0" smtClean="0"/>
              <a:t> of this study is to characterize the hydrometeor structure of MCSs. This will done by compositing the location of different types of hydrometeors with respect to the airflow through the convective and stratiform portions of MCSs.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4</a:t>
            </a:fld>
            <a:endParaRPr lang="en-US"/>
          </a:p>
        </p:txBody>
      </p:sp>
    </p:spTree>
    <p:extLst>
      <p:ext uri="{BB962C8B-B14F-4D97-AF65-F5344CB8AC3E}">
        <p14:creationId xmlns:p14="http://schemas.microsoft.com/office/powerpoint/2010/main" val="2944078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solidFill>
                  <a:srgbClr val="D9D9D9"/>
                </a:solidFill>
              </a:rPr>
              <a:t>Explain that</a:t>
            </a:r>
            <a:r>
              <a:rPr lang="en-US" sz="1200" baseline="0" dirty="0" smtClean="0">
                <a:solidFill>
                  <a:srgbClr val="D9D9D9"/>
                </a:solidFill>
              </a:rPr>
              <a:t> focusing on the 11 top rain events during DYNAMO, which all occurred during the active phase.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Rain events selected on the 24 </a:t>
            </a:r>
            <a:r>
              <a:rPr lang="en-US" sz="1200" baseline="0" dirty="0" err="1" smtClean="0">
                <a:solidFill>
                  <a:srgbClr val="D9D9D9"/>
                </a:solidFill>
              </a:rPr>
              <a:t>hr</a:t>
            </a:r>
            <a:r>
              <a:rPr lang="en-US" sz="1200" baseline="0" dirty="0" smtClean="0">
                <a:solidFill>
                  <a:srgbClr val="D9D9D9"/>
                </a:solidFill>
              </a:rPr>
              <a:t> running mean time series. Consider 24 hours before and after the 11 maxima identified in that timeseries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Explain composite method</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Explain basic process of selecting cases (the bottom figure highlights the region where I look for these features)</a:t>
            </a:r>
          </a:p>
          <a:p>
            <a:pPr marL="1543050" marR="0" lvl="3"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Subjective</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Create map of hydrometeors in each case by hand</a:t>
            </a:r>
          </a:p>
          <a:p>
            <a:pPr marL="1543050" marR="0" lvl="3"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Enables to reduce noise and artifacts</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Composite. </a:t>
            </a:r>
          </a:p>
          <a:p>
            <a:pPr marL="1543050" marR="0" lvl="3"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Done by scaling so that all cases have the same slope, height, and range. </a:t>
            </a:r>
          </a:p>
          <a:p>
            <a:pPr marL="2000250" marR="0" lvl="4"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The slope, height, and range used for compositing are the average values of all the events</a:t>
            </a:r>
            <a:endParaRPr lang="en-US" sz="1200" dirty="0" smtClean="0">
              <a:solidFill>
                <a:srgbClr val="D9D9D9"/>
              </a:solidFill>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smtClean="0">
              <a:solidFill>
                <a:srgbClr val="D9D9D9"/>
              </a:solidFill>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smtClean="0">
              <a:solidFill>
                <a:srgbClr val="D9D9D9"/>
              </a:solidFill>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smtClean="0">
                <a:solidFill>
                  <a:srgbClr val="D9D9D9"/>
                </a:solidFill>
              </a:rPr>
              <a:t>____________EXTRA</a:t>
            </a:r>
            <a:r>
              <a:rPr lang="en-US" sz="1200" baseline="0" dirty="0" smtClean="0">
                <a:solidFill>
                  <a:srgbClr val="D9D9D9"/>
                </a:solidFill>
              </a:rPr>
              <a:t> INFORMATION ____________</a:t>
            </a:r>
            <a:endParaRPr lang="en-US" sz="1200" dirty="0" smtClean="0">
              <a:solidFill>
                <a:srgbClr val="D9D9D9"/>
              </a:solidFill>
            </a:endParaRPr>
          </a:p>
          <a:p>
            <a:pPr marL="742950" lvl="1" indent="-285750">
              <a:buFont typeface="Arial" pitchFamily="34" charset="0"/>
              <a:buChar char="•"/>
            </a:pPr>
            <a:r>
              <a:rPr lang="en-US" dirty="0" smtClean="0">
                <a:solidFill>
                  <a:srgbClr val="D9D9D9"/>
                </a:solidFill>
              </a:rPr>
              <a:t>Number of events in each composite</a:t>
            </a:r>
          </a:p>
          <a:p>
            <a:pPr marL="1200150" lvl="2" indent="-285750">
              <a:buFont typeface="Arial" pitchFamily="34" charset="0"/>
              <a:buChar char="•"/>
            </a:pPr>
            <a:r>
              <a:rPr lang="en-US" dirty="0" smtClean="0">
                <a:solidFill>
                  <a:srgbClr val="D9D9D9"/>
                </a:solidFill>
              </a:rPr>
              <a:t>Convective – 27</a:t>
            </a:r>
          </a:p>
          <a:p>
            <a:pPr marL="1200150" lvl="2" indent="-285750">
              <a:buFont typeface="Arial" pitchFamily="34" charset="0"/>
              <a:buChar char="•"/>
            </a:pPr>
            <a:r>
              <a:rPr lang="en-US" dirty="0" smtClean="0">
                <a:solidFill>
                  <a:srgbClr val="D9D9D9"/>
                </a:solidFill>
              </a:rPr>
              <a:t>Mid-Level Inflow – 38</a:t>
            </a:r>
          </a:p>
          <a:p>
            <a:pPr marL="1657350" lvl="3" indent="-285750">
              <a:buFont typeface="Arial" pitchFamily="34" charset="0"/>
              <a:buChar char="•"/>
            </a:pPr>
            <a:r>
              <a:rPr lang="en-US" dirty="0" smtClean="0">
                <a:solidFill>
                  <a:srgbClr val="D9D9D9"/>
                </a:solidFill>
              </a:rPr>
              <a:t>Trailing Stratiform – 7</a:t>
            </a:r>
          </a:p>
          <a:p>
            <a:pPr marL="1657350" lvl="3" indent="-285750">
              <a:buFont typeface="Arial" pitchFamily="34" charset="0"/>
              <a:buChar char="•"/>
            </a:pPr>
            <a:r>
              <a:rPr lang="en-US" dirty="0" smtClean="0">
                <a:solidFill>
                  <a:srgbClr val="D9D9D9"/>
                </a:solidFill>
              </a:rPr>
              <a:t>Non-Trailing Stratiform – 29</a:t>
            </a:r>
          </a:p>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5</a:t>
            </a:fld>
            <a:endParaRPr lang="en-US"/>
          </a:p>
        </p:txBody>
      </p:sp>
    </p:spTree>
    <p:extLst>
      <p:ext uri="{BB962C8B-B14F-4D97-AF65-F5344CB8AC3E}">
        <p14:creationId xmlns:p14="http://schemas.microsoft.com/office/powerpoint/2010/main" val="2970897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6</a:t>
            </a:fld>
            <a:endParaRPr lang="en-US"/>
          </a:p>
        </p:txBody>
      </p:sp>
    </p:spTree>
    <p:extLst>
      <p:ext uri="{BB962C8B-B14F-4D97-AF65-F5344CB8AC3E}">
        <p14:creationId xmlns:p14="http://schemas.microsoft.com/office/powerpoint/2010/main" val="360315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Red line is the convergent updraft. </a:t>
            </a:r>
          </a:p>
          <a:p>
            <a:pPr marL="171450" indent="-171450">
              <a:buFontTx/>
              <a:buChar char="-"/>
            </a:pPr>
            <a:r>
              <a:rPr lang="en-US" dirty="0" smtClean="0"/>
              <a:t>Colors shows how often that</a:t>
            </a:r>
            <a:r>
              <a:rPr lang="en-US" baseline="0" dirty="0" smtClean="0"/>
              <a:t> type of hydrometeor is located at a given location. The scales in each figure or different in order to show their distribution most clearly. </a:t>
            </a:r>
            <a:endParaRPr lang="en-US" dirty="0" smtClean="0"/>
          </a:p>
          <a:p>
            <a:pPr marL="171450" indent="-171450">
              <a:buFontTx/>
              <a:buChar char="-"/>
            </a:pPr>
            <a:r>
              <a:rPr lang="en-US" dirty="0" smtClean="0"/>
              <a:t>Top</a:t>
            </a:r>
            <a:r>
              <a:rPr lang="en-US" baseline="0" dirty="0" smtClean="0"/>
              <a:t> row shows the rain categories, the middle row shows the categories with graupel (there was no hail), and the bottom line shows the snow and ice categories. </a:t>
            </a:r>
          </a:p>
          <a:p>
            <a:pPr marL="171450" indent="-171450">
              <a:buFontTx/>
              <a:buChar char="-"/>
            </a:pPr>
            <a:r>
              <a:rPr lang="en-US" baseline="0" dirty="0" smtClean="0"/>
              <a:t>Structure is systematic</a:t>
            </a:r>
          </a:p>
          <a:p>
            <a:pPr marL="171450" indent="-171450">
              <a:buFontTx/>
              <a:buChar char="-"/>
            </a:pPr>
            <a:r>
              <a:rPr lang="en-US" baseline="0" dirty="0" smtClean="0"/>
              <a:t>Few features to emphasize</a:t>
            </a:r>
          </a:p>
          <a:p>
            <a:pPr marL="628650" lvl="1" indent="-171450">
              <a:buFontTx/>
              <a:buChar char="-"/>
            </a:pPr>
            <a:r>
              <a:rPr lang="en-US" baseline="0" dirty="0" smtClean="0"/>
              <a:t>Heavy rain just downwind of updraft</a:t>
            </a:r>
          </a:p>
          <a:p>
            <a:pPr marL="628650" lvl="1" indent="-171450">
              <a:buFontTx/>
              <a:buChar char="-"/>
            </a:pPr>
            <a:r>
              <a:rPr lang="en-US" baseline="0" dirty="0" smtClean="0"/>
              <a:t>Moderate rain within updraft core</a:t>
            </a:r>
          </a:p>
          <a:p>
            <a:pPr marL="628650" lvl="1" indent="-171450">
              <a:buFontTx/>
              <a:buChar char="-"/>
            </a:pPr>
            <a:r>
              <a:rPr lang="en-US" baseline="0" dirty="0" smtClean="0"/>
              <a:t>Graupel just downwind updraft in a narrow vertical column</a:t>
            </a:r>
          </a:p>
          <a:p>
            <a:pPr marL="628650" lvl="1" indent="-171450">
              <a:buFontTx/>
              <a:buChar char="-"/>
            </a:pPr>
            <a:r>
              <a:rPr lang="en-US" baseline="0" dirty="0" smtClean="0"/>
              <a:t>Dry aggregates extend from the melting level to the base of the divergence signature</a:t>
            </a:r>
          </a:p>
          <a:p>
            <a:pPr marL="628650" lvl="1" indent="-171450">
              <a:buFontTx/>
              <a:buChar char="-"/>
            </a:pPr>
            <a:r>
              <a:rPr lang="en-US" baseline="0" dirty="0" smtClean="0"/>
              <a:t>Non-oriented ice surround dry aggregates</a:t>
            </a:r>
          </a:p>
        </p:txBody>
      </p:sp>
      <p:sp>
        <p:nvSpPr>
          <p:cNvPr id="4" name="Slide Number Placeholder 3"/>
          <p:cNvSpPr>
            <a:spLocks noGrp="1"/>
          </p:cNvSpPr>
          <p:nvPr>
            <p:ph type="sldNum" sz="quarter" idx="10"/>
          </p:nvPr>
        </p:nvSpPr>
        <p:spPr/>
        <p:txBody>
          <a:bodyPr/>
          <a:lstStyle/>
          <a:p>
            <a:fld id="{9FA55F7F-D15E-46A1-855F-F40BA7BAB838}" type="slidenum">
              <a:rPr lang="en-US" smtClean="0"/>
              <a:t>7</a:t>
            </a:fld>
            <a:endParaRPr lang="en-US"/>
          </a:p>
        </p:txBody>
      </p:sp>
    </p:spTree>
    <p:extLst>
      <p:ext uri="{BB962C8B-B14F-4D97-AF65-F5344CB8AC3E}">
        <p14:creationId xmlns:p14="http://schemas.microsoft.com/office/powerpoint/2010/main" val="2036961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those results</a:t>
            </a:r>
            <a:r>
              <a:rPr lang="en-US" baseline="0" dirty="0" smtClean="0"/>
              <a:t> we have developed this conceptual diagram for the hydrometeor structure of convective updrafts.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8</a:t>
            </a:fld>
            <a:endParaRPr lang="en-US"/>
          </a:p>
        </p:txBody>
      </p:sp>
    </p:spTree>
    <p:extLst>
      <p:ext uri="{BB962C8B-B14F-4D97-AF65-F5344CB8AC3E}">
        <p14:creationId xmlns:p14="http://schemas.microsoft.com/office/powerpoint/2010/main" val="775016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those results</a:t>
            </a:r>
            <a:r>
              <a:rPr lang="en-US" baseline="0" dirty="0" smtClean="0"/>
              <a:t> we have developed this conceptual diagram for the hydrometeor structure of convective updrafts.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9</a:t>
            </a:fld>
            <a:endParaRPr lang="en-US"/>
          </a:p>
        </p:txBody>
      </p:sp>
    </p:spTree>
    <p:extLst>
      <p:ext uri="{BB962C8B-B14F-4D97-AF65-F5344CB8AC3E}">
        <p14:creationId xmlns:p14="http://schemas.microsoft.com/office/powerpoint/2010/main" val="775016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11/22/2013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891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11/22/2013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247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11/22/2013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521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solidFill>
                  <a:srgbClr val="FFFFFF"/>
                </a:solidFill>
                <a:latin typeface="Times New Roman"/>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solidFill>
                  <a:srgbClr val="FFFFFF"/>
                </a:solidFill>
                <a:latin typeface="Times New Roman"/>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4B9AD35B-A1A5-F845-BC27-8722826B0B55}" type="slidenum">
              <a:rPr lang="en-US"/>
              <a:pPr>
                <a:defRPr/>
              </a:pPr>
              <a:t>‹#›</a:t>
            </a:fld>
            <a:endParaRPr lang="en-US"/>
          </a:p>
        </p:txBody>
      </p:sp>
    </p:spTree>
    <p:extLst>
      <p:ext uri="{BB962C8B-B14F-4D97-AF65-F5344CB8AC3E}">
        <p14:creationId xmlns:p14="http://schemas.microsoft.com/office/powerpoint/2010/main" val="23138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11/22/2013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808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11/22/2013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768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A7D5A4-26BC-49CB-BD6A-CE10EACDF24C}" type="datetimeFigureOut">
              <a:rPr lang="en-US" smtClean="0">
                <a:solidFill>
                  <a:prstClr val="black">
                    <a:tint val="75000"/>
                  </a:prstClr>
                </a:solidFill>
              </a:rPr>
              <a:pPr/>
              <a:t>11/22/2013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42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A7D5A4-26BC-49CB-BD6A-CE10EACDF24C}" type="datetimeFigureOut">
              <a:rPr lang="en-US" smtClean="0">
                <a:solidFill>
                  <a:prstClr val="black">
                    <a:tint val="75000"/>
                  </a:prstClr>
                </a:solidFill>
              </a:rPr>
              <a:pPr/>
              <a:t>11/22/2013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611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A7D5A4-26BC-49CB-BD6A-CE10EACDF24C}" type="datetimeFigureOut">
              <a:rPr lang="en-US" smtClean="0">
                <a:solidFill>
                  <a:prstClr val="black">
                    <a:tint val="75000"/>
                  </a:prstClr>
                </a:solidFill>
              </a:rPr>
              <a:pPr/>
              <a:t>11/22/2013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327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A7D5A4-26BC-49CB-BD6A-CE10EACDF24C}" type="datetimeFigureOut">
              <a:rPr lang="en-US" smtClean="0">
                <a:solidFill>
                  <a:prstClr val="black">
                    <a:tint val="75000"/>
                  </a:prstClr>
                </a:solidFill>
              </a:rPr>
              <a:pPr/>
              <a:t>11/22/2013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646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A7D5A4-26BC-49CB-BD6A-CE10EACDF24C}" type="datetimeFigureOut">
              <a:rPr lang="en-US" smtClean="0">
                <a:solidFill>
                  <a:prstClr val="black">
                    <a:tint val="75000"/>
                  </a:prstClr>
                </a:solidFill>
              </a:rPr>
              <a:pPr/>
              <a:t>11/22/2013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48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A7D5A4-26BC-49CB-BD6A-CE10EACDF24C}" type="datetimeFigureOut">
              <a:rPr lang="en-US" smtClean="0">
                <a:solidFill>
                  <a:prstClr val="black">
                    <a:tint val="75000"/>
                  </a:prstClr>
                </a:solidFill>
              </a:rPr>
              <a:pPr/>
              <a:t>11/22/2013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09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A7D5A4-26BC-49CB-BD6A-CE10EACDF24C}" type="datetimeFigureOut">
              <a:rPr lang="en-US" smtClean="0">
                <a:solidFill>
                  <a:prstClr val="black">
                    <a:tint val="75000"/>
                  </a:prstClr>
                </a:solidFill>
              </a:rPr>
              <a:pPr/>
              <a:t>11/22/2013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825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wmf"/><Relationship Id="rId5" Type="http://schemas.openxmlformats.org/officeDocument/2006/relationships/image" Target="../media/image25.wmf"/><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wmf"/><Relationship Id="rId7" Type="http://schemas.openxmlformats.org/officeDocument/2006/relationships/image" Target="../media/image31.wmf"/><Relationship Id="rId12" Type="http://schemas.openxmlformats.org/officeDocument/2006/relationships/image" Target="../media/image36.w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wmf"/><Relationship Id="rId11" Type="http://schemas.openxmlformats.org/officeDocument/2006/relationships/image" Target="../media/image35.wmf"/><Relationship Id="rId5" Type="http://schemas.openxmlformats.org/officeDocument/2006/relationships/image" Target="../media/image29.wmf"/><Relationship Id="rId10" Type="http://schemas.openxmlformats.org/officeDocument/2006/relationships/image" Target="../media/image34.wmf"/><Relationship Id="rId4" Type="http://schemas.openxmlformats.org/officeDocument/2006/relationships/image" Target="../media/image28.wmf"/><Relationship Id="rId9" Type="http://schemas.openxmlformats.org/officeDocument/2006/relationships/image" Target="../media/image33.wmf"/></Relationships>
</file>

<file path=ppt/slides/_rels/slide12.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wmf"/><Relationship Id="rId5" Type="http://schemas.openxmlformats.org/officeDocument/2006/relationships/image" Target="../media/image10.wmf"/><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2.wmf"/><Relationship Id="rId7" Type="http://schemas.openxmlformats.org/officeDocument/2006/relationships/image" Target="../media/image16.wmf"/><Relationship Id="rId12" Type="http://schemas.openxmlformats.org/officeDocument/2006/relationships/image" Target="../media/image21.w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wmf"/><Relationship Id="rId11" Type="http://schemas.openxmlformats.org/officeDocument/2006/relationships/image" Target="../media/image20.wmf"/><Relationship Id="rId5" Type="http://schemas.openxmlformats.org/officeDocument/2006/relationships/image" Target="../media/image14.wmf"/><Relationship Id="rId10" Type="http://schemas.openxmlformats.org/officeDocument/2006/relationships/image" Target="../media/image19.wmf"/><Relationship Id="rId4" Type="http://schemas.openxmlformats.org/officeDocument/2006/relationships/image" Target="../media/image13.wmf"/><Relationship Id="rId9" Type="http://schemas.openxmlformats.org/officeDocument/2006/relationships/image" Target="../media/image18.wm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artisticPaintBrush trans="10000" brushSize="1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3"/>
          <p:cNvSpPr txBox="1">
            <a:spLocks/>
          </p:cNvSpPr>
          <p:nvPr/>
        </p:nvSpPr>
        <p:spPr>
          <a:xfrm>
            <a:off x="0" y="0"/>
            <a:ext cx="9144000" cy="6857999"/>
          </a:xfrm>
          <a:prstGeom prst="rect">
            <a:avLst/>
          </a:prstGeom>
          <a:solidFill>
            <a:schemeClr val="bg2">
              <a:alpha val="2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rial"/>
                <a:ea typeface="+mj-ea"/>
                <a:cs typeface="+mj-cs"/>
              </a:defRPr>
            </a:lvl1pPr>
          </a:lstStyle>
          <a:p>
            <a:r>
              <a:rPr lang="en-US" sz="4800" b="1" dirty="0" smtClean="0">
                <a:ln w="12700">
                  <a:solidFill>
                    <a:schemeClr val="tx1">
                      <a:lumMod val="65000"/>
                      <a:lumOff val="35000"/>
                    </a:schemeClr>
                  </a:solidFill>
                </a:ln>
                <a:effectLst>
                  <a:outerShdw blurRad="50800" dist="38100" dir="2700000" algn="tl" rotWithShape="0">
                    <a:prstClr val="black">
                      <a:alpha val="40000"/>
                    </a:prstClr>
                  </a:outerShdw>
                </a:effectLst>
                <a:latin typeface="Calibri"/>
              </a:rPr>
              <a:t>The Hydrometeor Structure of </a:t>
            </a:r>
          </a:p>
          <a:p>
            <a:r>
              <a:rPr lang="en-US" sz="4800" b="1" dirty="0" smtClean="0">
                <a:ln w="12700">
                  <a:solidFill>
                    <a:schemeClr val="tx1">
                      <a:lumMod val="65000"/>
                      <a:lumOff val="35000"/>
                    </a:schemeClr>
                  </a:solidFill>
                </a:ln>
                <a:effectLst>
                  <a:outerShdw blurRad="50800" dist="38100" dir="2700000" algn="tl" rotWithShape="0">
                    <a:prstClr val="black">
                      <a:alpha val="40000"/>
                    </a:prstClr>
                  </a:outerShdw>
                </a:effectLst>
                <a:latin typeface="Calibri"/>
              </a:rPr>
              <a:t>Mesoscale Convective Systems During DYNAMO</a:t>
            </a:r>
          </a:p>
          <a:p>
            <a:endParaRPr lang="en-US" sz="2400" dirty="0" smtClean="0">
              <a:ln>
                <a:solidFill>
                  <a:schemeClr val="tx1">
                    <a:lumMod val="65000"/>
                    <a:lumOff val="35000"/>
                  </a:schemeClr>
                </a:solidFill>
              </a:ln>
              <a:effectLst>
                <a:outerShdw blurRad="50800" dist="38100" dir="2700000" algn="tl" rotWithShape="0">
                  <a:prstClr val="black">
                    <a:alpha val="40000"/>
                  </a:prstClr>
                </a:outerShdw>
              </a:effectLst>
            </a:endParaRPr>
          </a:p>
          <a:p>
            <a:endParaRPr lang="en-US" sz="2400" dirty="0" smtClean="0">
              <a:ln>
                <a:solidFill>
                  <a:schemeClr val="tx1">
                    <a:lumMod val="65000"/>
                    <a:lumOff val="35000"/>
                  </a:schemeClr>
                </a:solidFill>
              </a:ln>
              <a:effectLst>
                <a:outerShdw blurRad="50800" dist="38100" dir="2700000" algn="tl" rotWithShape="0">
                  <a:prstClr val="black">
                    <a:alpha val="40000"/>
                  </a:prstClr>
                </a:outerShdw>
              </a:effectLst>
            </a:endParaRPr>
          </a:p>
          <a:p>
            <a:r>
              <a:rPr lang="en-US" sz="2400" b="1" dirty="0" smtClean="0">
                <a:ln>
                  <a:solidFill>
                    <a:schemeClr val="tx1">
                      <a:lumMod val="65000"/>
                      <a:lumOff val="35000"/>
                    </a:schemeClr>
                  </a:solidFill>
                </a:ln>
                <a:effectLst>
                  <a:outerShdw blurRad="50800" dist="38100" dir="2700000" algn="tl" rotWithShape="0">
                    <a:prstClr val="black">
                      <a:alpha val="40000"/>
                    </a:prstClr>
                  </a:outerShdw>
                </a:effectLst>
              </a:rPr>
              <a:t>Hannah C. Barnes</a:t>
            </a:r>
          </a:p>
          <a:p>
            <a:r>
              <a:rPr lang="en-US" sz="2400" b="1" dirty="0" smtClean="0">
                <a:ln>
                  <a:solidFill>
                    <a:schemeClr val="tx1">
                      <a:lumMod val="65000"/>
                      <a:lumOff val="35000"/>
                    </a:schemeClr>
                  </a:solidFill>
                </a:ln>
                <a:effectLst>
                  <a:outerShdw blurRad="50800" dist="38100" dir="2700000" algn="tl" rotWithShape="0">
                    <a:prstClr val="black">
                      <a:alpha val="40000"/>
                    </a:prstClr>
                  </a:outerShdw>
                </a:effectLst>
              </a:rPr>
              <a:t>Robert A. Houze, Jr.</a:t>
            </a:r>
          </a:p>
          <a:p>
            <a:endParaRPr lang="en-US" sz="2400" b="1" dirty="0">
              <a:ln>
                <a:solidFill>
                  <a:schemeClr val="tx1">
                    <a:lumMod val="65000"/>
                    <a:lumOff val="35000"/>
                  </a:schemeClr>
                </a:solidFill>
              </a:ln>
              <a:effectLst>
                <a:outerShdw blurRad="50800" dist="38100" dir="2700000" algn="tl" rotWithShape="0">
                  <a:prstClr val="black">
                    <a:alpha val="40000"/>
                  </a:prstClr>
                </a:outerShdw>
              </a:effectLst>
            </a:endParaRPr>
          </a:p>
          <a:p>
            <a:r>
              <a:rPr lang="en-US" sz="2400" b="1" dirty="0" smtClean="0">
                <a:ln>
                  <a:solidFill>
                    <a:schemeClr val="tx1">
                      <a:lumMod val="65000"/>
                      <a:lumOff val="35000"/>
                    </a:schemeClr>
                  </a:solidFill>
                </a:ln>
                <a:effectLst>
                  <a:outerShdw blurRad="50800" dist="38100" dir="2700000" algn="tl" rotWithShape="0">
                    <a:prstClr val="black">
                      <a:alpha val="40000"/>
                    </a:prstClr>
                  </a:outerShdw>
                </a:effectLst>
              </a:rPr>
              <a:t>University of Washington</a:t>
            </a:r>
          </a:p>
          <a:p>
            <a:endParaRPr lang="en-US" sz="2800" dirty="0" smtClean="0"/>
          </a:p>
          <a:p>
            <a:endParaRPr lang="en-US" sz="2800" dirty="0" smtClean="0"/>
          </a:p>
          <a:p>
            <a:endParaRPr lang="en-US" sz="2800" dirty="0" smtClean="0"/>
          </a:p>
          <a:p>
            <a:r>
              <a:rPr lang="en-US" sz="1600" dirty="0" smtClean="0">
                <a:solidFill>
                  <a:srgbClr val="FDE9B4"/>
                </a:solidFill>
                <a:effectLst>
                  <a:outerShdw blurRad="63500" sx="102000" sy="102000" algn="ctr" rotWithShape="0">
                    <a:prstClr val="black">
                      <a:alpha val="40000"/>
                    </a:prstClr>
                  </a:outerShdw>
                </a:effectLst>
              </a:rPr>
              <a:t>2013 Atmospheric System Research (ASR) Fall Working Group Meeting</a:t>
            </a:r>
          </a:p>
          <a:p>
            <a:r>
              <a:rPr lang="en-US" sz="1600" dirty="0" smtClean="0">
                <a:solidFill>
                  <a:srgbClr val="FDE9B4"/>
                </a:solidFill>
                <a:effectLst>
                  <a:outerShdw blurRad="63500" sx="102000" sy="102000" algn="ctr" rotWithShape="0">
                    <a:prstClr val="black">
                      <a:alpha val="40000"/>
                    </a:prstClr>
                  </a:outerShdw>
                </a:effectLst>
              </a:rPr>
              <a:t>Hilton Washington DC / Rockville Hotel &amp; Executive Meeting Center</a:t>
            </a:r>
          </a:p>
          <a:p>
            <a:r>
              <a:rPr lang="en-US" sz="1600" dirty="0" smtClean="0">
                <a:solidFill>
                  <a:srgbClr val="FDE9B4"/>
                </a:solidFill>
                <a:effectLst>
                  <a:outerShdw blurRad="63500" sx="102000" sy="102000" algn="ctr" rotWithShape="0">
                    <a:prstClr val="black">
                      <a:alpha val="40000"/>
                    </a:prstClr>
                  </a:outerShdw>
                </a:effectLst>
              </a:rPr>
              <a:t> 5 November 2013</a:t>
            </a:r>
          </a:p>
        </p:txBody>
      </p:sp>
      <p:sp>
        <p:nvSpPr>
          <p:cNvPr id="3" name="TextBox 2"/>
          <p:cNvSpPr txBox="1"/>
          <p:nvPr/>
        </p:nvSpPr>
        <p:spPr>
          <a:xfrm>
            <a:off x="6705600" y="6545489"/>
            <a:ext cx="2458948" cy="276999"/>
          </a:xfrm>
          <a:prstGeom prst="rect">
            <a:avLst/>
          </a:prstGeom>
          <a:noFill/>
        </p:spPr>
        <p:txBody>
          <a:bodyPr wrap="square" rtlCol="0">
            <a:spAutoFit/>
          </a:bodyPr>
          <a:lstStyle/>
          <a:p>
            <a:r>
              <a:rPr lang="en-US" sz="1200" dirty="0" smtClean="0">
                <a:solidFill>
                  <a:srgbClr val="FDE9B4"/>
                </a:solidFill>
              </a:rPr>
              <a:t>Funded by NSF –Grant AGS 1059611</a:t>
            </a:r>
            <a:endParaRPr lang="en-US" sz="1200" dirty="0">
              <a:solidFill>
                <a:srgbClr val="FDE9B4"/>
              </a:solidFill>
            </a:endParaRPr>
          </a:p>
        </p:txBody>
      </p:sp>
    </p:spTree>
    <p:extLst>
      <p:ext uri="{BB962C8B-B14F-4D97-AF65-F5344CB8AC3E}">
        <p14:creationId xmlns:p14="http://schemas.microsoft.com/office/powerpoint/2010/main" val="37870844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14600"/>
            <a:ext cx="8229600" cy="1143000"/>
          </a:xfrm>
        </p:spPr>
        <p:txBody>
          <a:bodyPr>
            <a:normAutofit/>
          </a:bodyPr>
          <a:lstStyle/>
          <a:p>
            <a:r>
              <a:rPr lang="en-US" sz="5400" b="1" dirty="0" smtClean="0">
                <a:solidFill>
                  <a:srgbClr val="FDE9B4"/>
                </a:solidFill>
              </a:rPr>
              <a:t>Mid-Level Inflow</a:t>
            </a:r>
            <a:endParaRPr lang="en-US" sz="5400" b="1" dirty="0">
              <a:solidFill>
                <a:srgbClr val="FDE9B4"/>
              </a:solidFill>
            </a:endParaRPr>
          </a:p>
        </p:txBody>
      </p:sp>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3158447" y="457200"/>
            <a:ext cx="2918995" cy="1828800"/>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l="5297" t="6338" r="21784" b="5977"/>
          <a:stretch/>
        </p:blipFill>
        <p:spPr>
          <a:xfrm>
            <a:off x="1752600" y="3886200"/>
            <a:ext cx="2523409" cy="2286000"/>
          </a:xfrm>
          <a:prstGeom prst="rect">
            <a:avLst/>
          </a:pr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l="5370" t="5953" r="22781" b="5881"/>
          <a:stretch/>
        </p:blipFill>
        <p:spPr>
          <a:xfrm>
            <a:off x="4841009" y="3886200"/>
            <a:ext cx="2472866" cy="2286000"/>
          </a:xfrm>
          <a:prstGeom prst="rect">
            <a:avLst/>
          </a:prstGeom>
        </p:spPr>
      </p:pic>
      <p:sp>
        <p:nvSpPr>
          <p:cNvPr id="6" name="TextBox 5"/>
          <p:cNvSpPr txBox="1"/>
          <p:nvPr/>
        </p:nvSpPr>
        <p:spPr>
          <a:xfrm>
            <a:off x="2057400" y="3867090"/>
            <a:ext cx="1219200" cy="400110"/>
          </a:xfrm>
          <a:prstGeom prst="rect">
            <a:avLst/>
          </a:prstGeom>
          <a:noFill/>
        </p:spPr>
        <p:txBody>
          <a:bodyPr wrap="square" rtlCol="0">
            <a:spAutoFit/>
          </a:bodyPr>
          <a:lstStyle/>
          <a:p>
            <a:r>
              <a:rPr lang="en-US" sz="2000" dirty="0" smtClean="0"/>
              <a:t>dBZ</a:t>
            </a:r>
            <a:endParaRPr lang="en-US" sz="2000" dirty="0"/>
          </a:p>
        </p:txBody>
      </p:sp>
      <p:sp>
        <p:nvSpPr>
          <p:cNvPr id="7" name="TextBox 6"/>
          <p:cNvSpPr txBox="1"/>
          <p:nvPr/>
        </p:nvSpPr>
        <p:spPr>
          <a:xfrm>
            <a:off x="5105400" y="3886200"/>
            <a:ext cx="1219200" cy="400110"/>
          </a:xfrm>
          <a:prstGeom prst="rect">
            <a:avLst/>
          </a:prstGeom>
          <a:noFill/>
        </p:spPr>
        <p:txBody>
          <a:bodyPr wrap="square" rtlCol="0">
            <a:spAutoFit/>
          </a:bodyPr>
          <a:lstStyle/>
          <a:p>
            <a:r>
              <a:rPr lang="en-US" sz="2000" dirty="0" err="1" smtClean="0"/>
              <a:t>V</a:t>
            </a:r>
            <a:r>
              <a:rPr lang="en-US" sz="2000" baseline="-25000" dirty="0" err="1" smtClean="0"/>
              <a:t>rad</a:t>
            </a:r>
            <a:endParaRPr lang="en-US" sz="2000" dirty="0"/>
          </a:p>
        </p:txBody>
      </p:sp>
      <p:sp>
        <p:nvSpPr>
          <p:cNvPr id="8" name="TextBox 7"/>
          <p:cNvSpPr txBox="1"/>
          <p:nvPr/>
        </p:nvSpPr>
        <p:spPr>
          <a:xfrm>
            <a:off x="1219200" y="6260068"/>
            <a:ext cx="6902970" cy="369332"/>
          </a:xfrm>
          <a:prstGeom prst="rect">
            <a:avLst/>
          </a:prstGeom>
          <a:noFill/>
        </p:spPr>
        <p:txBody>
          <a:bodyPr wrap="square" rtlCol="0">
            <a:spAutoFit/>
          </a:bodyPr>
          <a:lstStyle/>
          <a:p>
            <a:pPr algn="ctr"/>
            <a:r>
              <a:rPr lang="en-US" dirty="0" smtClean="0">
                <a:solidFill>
                  <a:schemeClr val="bg1">
                    <a:lumMod val="75000"/>
                  </a:schemeClr>
                </a:solidFill>
              </a:rPr>
              <a:t>23 Dec 1850 UTC</a:t>
            </a:r>
            <a:endParaRPr lang="en-US" dirty="0">
              <a:solidFill>
                <a:schemeClr val="bg1">
                  <a:lumMod val="75000"/>
                </a:schemeClr>
              </a:solidFill>
            </a:endParaRPr>
          </a:p>
        </p:txBody>
      </p:sp>
    </p:spTree>
    <p:extLst>
      <p:ext uri="{BB962C8B-B14F-4D97-AF65-F5344CB8AC3E}">
        <p14:creationId xmlns:p14="http://schemas.microsoft.com/office/powerpoint/2010/main" val="316777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97523" y="4572000"/>
            <a:ext cx="2005567" cy="369332"/>
          </a:xfrm>
          <a:prstGeom prst="rect">
            <a:avLst/>
          </a:prstGeom>
          <a:noFill/>
        </p:spPr>
        <p:txBody>
          <a:bodyPr wrap="square" rtlCol="0">
            <a:spAutoFit/>
          </a:bodyPr>
          <a:lstStyle/>
          <a:p>
            <a:pPr algn="ctr"/>
            <a:r>
              <a:rPr lang="en-US" dirty="0" smtClean="0">
                <a:solidFill>
                  <a:srgbClr val="D9D9D9"/>
                </a:solidFill>
              </a:rPr>
              <a:t>Wet Aggregates </a:t>
            </a:r>
            <a:endParaRPr lang="en-US" dirty="0">
              <a:solidFill>
                <a:srgbClr val="D9D9D9"/>
              </a:solidFill>
            </a:endParaRPr>
          </a:p>
        </p:txBody>
      </p:sp>
      <p:sp>
        <p:nvSpPr>
          <p:cNvPr id="24" name="TextBox 23"/>
          <p:cNvSpPr txBox="1"/>
          <p:nvPr/>
        </p:nvSpPr>
        <p:spPr>
          <a:xfrm>
            <a:off x="2386959" y="4583668"/>
            <a:ext cx="2032642" cy="1828800"/>
          </a:xfrm>
          <a:prstGeom prst="rect">
            <a:avLst/>
          </a:prstGeom>
          <a:noFill/>
        </p:spPr>
        <p:txBody>
          <a:bodyPr wrap="square" rtlCol="0">
            <a:spAutoFit/>
          </a:bodyPr>
          <a:lstStyle/>
          <a:p>
            <a:pPr algn="ctr"/>
            <a:r>
              <a:rPr lang="en-US" dirty="0" smtClean="0">
                <a:solidFill>
                  <a:srgbClr val="D9D9D9"/>
                </a:solidFill>
              </a:rPr>
              <a:t>Dry Aggregates </a:t>
            </a:r>
            <a:endParaRPr lang="en-US" dirty="0">
              <a:solidFill>
                <a:srgbClr val="D9D9D9"/>
              </a:solidFill>
            </a:endParaRPr>
          </a:p>
        </p:txBody>
      </p:sp>
      <p:sp>
        <p:nvSpPr>
          <p:cNvPr id="25" name="TextBox 24"/>
          <p:cNvSpPr txBox="1"/>
          <p:nvPr/>
        </p:nvSpPr>
        <p:spPr>
          <a:xfrm>
            <a:off x="4662475" y="4583668"/>
            <a:ext cx="2028959" cy="369332"/>
          </a:xfrm>
          <a:prstGeom prst="rect">
            <a:avLst/>
          </a:prstGeom>
          <a:noFill/>
        </p:spPr>
        <p:txBody>
          <a:bodyPr wrap="square" rtlCol="0">
            <a:spAutoFit/>
          </a:bodyPr>
          <a:lstStyle/>
          <a:p>
            <a:pPr algn="ctr"/>
            <a:r>
              <a:rPr lang="en-US" dirty="0" smtClean="0">
                <a:solidFill>
                  <a:srgbClr val="D9D9D9"/>
                </a:solidFill>
              </a:rPr>
              <a:t>Small Ice Crystals</a:t>
            </a:r>
            <a:endParaRPr lang="en-US" dirty="0">
              <a:solidFill>
                <a:srgbClr val="D9D9D9"/>
              </a:solidFill>
            </a:endParaRPr>
          </a:p>
        </p:txBody>
      </p:sp>
      <p:sp>
        <p:nvSpPr>
          <p:cNvPr id="26" name="TextBox 25"/>
          <p:cNvSpPr txBox="1"/>
          <p:nvPr/>
        </p:nvSpPr>
        <p:spPr>
          <a:xfrm>
            <a:off x="6957609" y="4592230"/>
            <a:ext cx="2033991" cy="369332"/>
          </a:xfrm>
          <a:prstGeom prst="rect">
            <a:avLst/>
          </a:prstGeom>
          <a:noFill/>
        </p:spPr>
        <p:txBody>
          <a:bodyPr wrap="square" rtlCol="0">
            <a:spAutoFit/>
          </a:bodyPr>
          <a:lstStyle/>
          <a:p>
            <a:pPr algn="ctr"/>
            <a:r>
              <a:rPr lang="en-US" dirty="0" smtClean="0">
                <a:solidFill>
                  <a:srgbClr val="D9D9D9"/>
                </a:solidFill>
              </a:rPr>
              <a:t>Horz. Oriented Ice</a:t>
            </a:r>
            <a:endParaRPr lang="en-US" dirty="0">
              <a:solidFill>
                <a:srgbClr val="D9D9D9"/>
              </a:solidFill>
            </a:endParaRPr>
          </a:p>
        </p:txBody>
      </p:sp>
      <p:sp>
        <p:nvSpPr>
          <p:cNvPr id="28" name="TextBox 27"/>
          <p:cNvSpPr txBox="1"/>
          <p:nvPr/>
        </p:nvSpPr>
        <p:spPr>
          <a:xfrm>
            <a:off x="3917345" y="2297668"/>
            <a:ext cx="3169255" cy="369332"/>
          </a:xfrm>
          <a:prstGeom prst="rect">
            <a:avLst/>
          </a:prstGeom>
          <a:noFill/>
        </p:spPr>
        <p:txBody>
          <a:bodyPr wrap="square" rtlCol="0">
            <a:spAutoFit/>
          </a:bodyPr>
          <a:lstStyle/>
          <a:p>
            <a:pPr algn="ctr"/>
            <a:r>
              <a:rPr lang="en-US" dirty="0" smtClean="0">
                <a:solidFill>
                  <a:srgbClr val="D9D9D9"/>
                </a:solidFill>
              </a:rPr>
              <a:t>Graupel / Rimed Aggregates</a:t>
            </a:r>
            <a:endParaRPr lang="en-US" dirty="0">
              <a:solidFill>
                <a:srgbClr val="D9D9D9"/>
              </a:solidFill>
            </a:endParaRPr>
          </a:p>
        </p:txBody>
      </p:sp>
      <p:sp>
        <p:nvSpPr>
          <p:cNvPr id="29" name="TextBox 28"/>
          <p:cNvSpPr txBox="1"/>
          <p:nvPr/>
        </p:nvSpPr>
        <p:spPr>
          <a:xfrm>
            <a:off x="6917410" y="2297668"/>
            <a:ext cx="2005567" cy="369332"/>
          </a:xfrm>
          <a:prstGeom prst="rect">
            <a:avLst/>
          </a:prstGeom>
          <a:noFill/>
        </p:spPr>
        <p:txBody>
          <a:bodyPr wrap="square" rtlCol="0">
            <a:spAutoFit/>
          </a:bodyPr>
          <a:lstStyle/>
          <a:p>
            <a:pPr algn="ctr"/>
            <a:r>
              <a:rPr lang="en-US" dirty="0" smtClean="0">
                <a:solidFill>
                  <a:srgbClr val="D9D9D9"/>
                </a:solidFill>
              </a:rPr>
              <a:t>Graupel - Rain</a:t>
            </a:r>
            <a:endParaRPr lang="en-US" dirty="0">
              <a:solidFill>
                <a:srgbClr val="D9D9D9"/>
              </a:solidFill>
            </a:endParaRPr>
          </a:p>
        </p:txBody>
      </p:sp>
      <p:sp>
        <p:nvSpPr>
          <p:cNvPr id="30" name="TextBox 29"/>
          <p:cNvSpPr txBox="1"/>
          <p:nvPr/>
        </p:nvSpPr>
        <p:spPr>
          <a:xfrm>
            <a:off x="225638" y="87868"/>
            <a:ext cx="2005567" cy="369332"/>
          </a:xfrm>
          <a:prstGeom prst="rect">
            <a:avLst/>
          </a:prstGeom>
          <a:noFill/>
        </p:spPr>
        <p:txBody>
          <a:bodyPr wrap="square" rtlCol="0">
            <a:spAutoFit/>
          </a:bodyPr>
          <a:lstStyle/>
          <a:p>
            <a:pPr algn="ctr"/>
            <a:r>
              <a:rPr lang="en-US" dirty="0" smtClean="0">
                <a:solidFill>
                  <a:srgbClr val="D9D9D9"/>
                </a:solidFill>
              </a:rPr>
              <a:t>Heavy Rain</a:t>
            </a:r>
            <a:endParaRPr lang="en-US" dirty="0">
              <a:solidFill>
                <a:srgbClr val="D9D9D9"/>
              </a:solidFill>
            </a:endParaRPr>
          </a:p>
        </p:txBody>
      </p:sp>
      <p:sp>
        <p:nvSpPr>
          <p:cNvPr id="31" name="TextBox 30"/>
          <p:cNvSpPr txBox="1"/>
          <p:nvPr/>
        </p:nvSpPr>
        <p:spPr>
          <a:xfrm>
            <a:off x="2381143" y="102105"/>
            <a:ext cx="2005567" cy="369332"/>
          </a:xfrm>
          <a:prstGeom prst="rect">
            <a:avLst/>
          </a:prstGeom>
          <a:noFill/>
        </p:spPr>
        <p:txBody>
          <a:bodyPr wrap="square" rtlCol="0">
            <a:spAutoFit/>
          </a:bodyPr>
          <a:lstStyle/>
          <a:p>
            <a:pPr algn="ctr"/>
            <a:r>
              <a:rPr lang="en-US" dirty="0" smtClean="0">
                <a:solidFill>
                  <a:srgbClr val="D9D9D9"/>
                </a:solidFill>
              </a:rPr>
              <a:t>Moderate Rain</a:t>
            </a:r>
            <a:endParaRPr lang="en-US" dirty="0">
              <a:solidFill>
                <a:srgbClr val="D9D9D9"/>
              </a:solidFill>
            </a:endParaRPr>
          </a:p>
        </p:txBody>
      </p:sp>
      <p:sp>
        <p:nvSpPr>
          <p:cNvPr id="32" name="TextBox 31"/>
          <p:cNvSpPr txBox="1"/>
          <p:nvPr/>
        </p:nvSpPr>
        <p:spPr>
          <a:xfrm>
            <a:off x="4671434" y="107511"/>
            <a:ext cx="2005567" cy="369332"/>
          </a:xfrm>
          <a:prstGeom prst="rect">
            <a:avLst/>
          </a:prstGeom>
          <a:noFill/>
        </p:spPr>
        <p:txBody>
          <a:bodyPr wrap="square" rtlCol="0">
            <a:spAutoFit/>
          </a:bodyPr>
          <a:lstStyle/>
          <a:p>
            <a:pPr algn="ctr"/>
            <a:r>
              <a:rPr lang="en-US" dirty="0" smtClean="0">
                <a:solidFill>
                  <a:srgbClr val="D9D9D9"/>
                </a:solidFill>
              </a:rPr>
              <a:t>Light Rain</a:t>
            </a:r>
            <a:endParaRPr lang="en-US" dirty="0">
              <a:solidFill>
                <a:srgbClr val="D9D9D9"/>
              </a:solidFill>
            </a:endParaRPr>
          </a:p>
        </p:txBody>
      </p:sp>
      <p:sp>
        <p:nvSpPr>
          <p:cNvPr id="33" name="TextBox 32"/>
          <p:cNvSpPr txBox="1"/>
          <p:nvPr/>
        </p:nvSpPr>
        <p:spPr>
          <a:xfrm>
            <a:off x="6900263" y="87868"/>
            <a:ext cx="2005567" cy="369332"/>
          </a:xfrm>
          <a:prstGeom prst="rect">
            <a:avLst/>
          </a:prstGeom>
          <a:noFill/>
        </p:spPr>
        <p:txBody>
          <a:bodyPr wrap="square" rtlCol="0">
            <a:spAutoFit/>
          </a:bodyPr>
          <a:lstStyle/>
          <a:p>
            <a:pPr algn="ctr"/>
            <a:r>
              <a:rPr lang="en-US" dirty="0" smtClean="0">
                <a:solidFill>
                  <a:srgbClr val="D9D9D9"/>
                </a:solidFill>
              </a:rPr>
              <a:t>Very Light Rain</a:t>
            </a:r>
            <a:endParaRPr lang="en-US" dirty="0">
              <a:solidFill>
                <a:srgbClr val="D9D9D9"/>
              </a:solidFill>
            </a:endParaRPr>
          </a:p>
        </p:txBody>
      </p:sp>
      <p:sp>
        <p:nvSpPr>
          <p:cNvPr id="34" name="TextBox 33"/>
          <p:cNvSpPr txBox="1"/>
          <p:nvPr/>
        </p:nvSpPr>
        <p:spPr>
          <a:xfrm>
            <a:off x="381000" y="2914471"/>
            <a:ext cx="3733800" cy="1200329"/>
          </a:xfrm>
          <a:prstGeom prst="rect">
            <a:avLst/>
          </a:prstGeom>
          <a:noFill/>
        </p:spPr>
        <p:txBody>
          <a:bodyPr wrap="square" rtlCol="0">
            <a:spAutoFit/>
          </a:bodyPr>
          <a:lstStyle/>
          <a:p>
            <a:pPr algn="ctr"/>
            <a:r>
              <a:rPr lang="en-US" sz="3600" dirty="0" smtClean="0">
                <a:solidFill>
                  <a:srgbClr val="FDE9B4"/>
                </a:solidFill>
              </a:rPr>
              <a:t>Leading Line – </a:t>
            </a:r>
            <a:r>
              <a:rPr lang="en-US" sz="3600" dirty="0">
                <a:solidFill>
                  <a:srgbClr val="FDE9B4"/>
                </a:solidFill>
              </a:rPr>
              <a:t>T</a:t>
            </a:r>
            <a:r>
              <a:rPr lang="en-US" sz="3600" dirty="0" smtClean="0">
                <a:solidFill>
                  <a:srgbClr val="FDE9B4"/>
                </a:solidFill>
              </a:rPr>
              <a:t>railing Stratiform</a:t>
            </a:r>
            <a:endParaRPr lang="en-US" sz="3600" dirty="0">
              <a:solidFill>
                <a:srgbClr val="FDE9B4"/>
              </a:solidFill>
            </a:endParaRPr>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l="3704" t="4997" r="9427" b="3390"/>
          <a:stretch/>
        </p:blipFill>
        <p:spPr>
          <a:xfrm>
            <a:off x="6885477" y="4941332"/>
            <a:ext cx="2069431" cy="1828800"/>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l="3785" t="4910" r="7365"/>
          <a:stretch/>
        </p:blipFill>
        <p:spPr>
          <a:xfrm>
            <a:off x="4639470" y="4941332"/>
            <a:ext cx="2001473" cy="1828800"/>
          </a:xfrm>
          <a:prstGeom prst="rect">
            <a:avLst/>
          </a:prstGeom>
        </p:spPr>
      </p:pic>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l="4053" t="4420" r="7954" b="2900"/>
          <a:stretch/>
        </p:blipFill>
        <p:spPr>
          <a:xfrm>
            <a:off x="2339140" y="4951171"/>
            <a:ext cx="2033715" cy="1828800"/>
          </a:xfrm>
          <a:prstGeom prst="rect">
            <a:avLst/>
          </a:prstGeom>
        </p:spPr>
      </p:pic>
      <p:pic>
        <p:nvPicPr>
          <p:cNvPr id="15" name="Picture 14"/>
          <p:cNvPicPr>
            <a:picLocks noChangeAspect="1"/>
          </p:cNvPicPr>
          <p:nvPr/>
        </p:nvPicPr>
        <p:blipFill rotWithShape="1">
          <a:blip r:embed="rId6" cstate="email">
            <a:extLst>
              <a:ext uri="{28A0092B-C50C-407E-A947-70E740481C1C}">
                <a14:useLocalDpi xmlns:a14="http://schemas.microsoft.com/office/drawing/2010/main"/>
              </a:ext>
            </a:extLst>
          </a:blip>
          <a:srcRect l="3931" t="4736" r="8029" b="2899"/>
          <a:stretch/>
        </p:blipFill>
        <p:spPr>
          <a:xfrm>
            <a:off x="152400" y="4955187"/>
            <a:ext cx="2041722" cy="1828800"/>
          </a:xfrm>
          <a:prstGeom prst="rect">
            <a:avLst/>
          </a:prstGeom>
        </p:spPr>
      </p:pic>
      <p:pic>
        <p:nvPicPr>
          <p:cNvPr id="16" name="Picture 15"/>
          <p:cNvPicPr>
            <a:picLocks noChangeAspect="1"/>
          </p:cNvPicPr>
          <p:nvPr/>
        </p:nvPicPr>
        <p:blipFill rotWithShape="1">
          <a:blip r:embed="rId7" cstate="email">
            <a:extLst>
              <a:ext uri="{28A0092B-C50C-407E-A947-70E740481C1C}">
                <a14:useLocalDpi xmlns:a14="http://schemas.microsoft.com/office/drawing/2010/main"/>
              </a:ext>
            </a:extLst>
          </a:blip>
          <a:srcRect l="4783" t="4849" r="9721" b="3916"/>
          <a:stretch/>
        </p:blipFill>
        <p:spPr>
          <a:xfrm>
            <a:off x="6946461" y="457200"/>
            <a:ext cx="2045139" cy="1828800"/>
          </a:xfrm>
          <a:prstGeom prst="rect">
            <a:avLst/>
          </a:prstGeom>
        </p:spPr>
      </p:pic>
      <p:pic>
        <p:nvPicPr>
          <p:cNvPr id="17" name="Picture 16"/>
          <p:cNvPicPr>
            <a:picLocks noChangeAspect="1"/>
          </p:cNvPicPr>
          <p:nvPr/>
        </p:nvPicPr>
        <p:blipFill rotWithShape="1">
          <a:blip r:embed="rId8" cstate="email">
            <a:extLst>
              <a:ext uri="{28A0092B-C50C-407E-A947-70E740481C1C}">
                <a14:useLocalDpi xmlns:a14="http://schemas.microsoft.com/office/drawing/2010/main"/>
              </a:ext>
            </a:extLst>
          </a:blip>
          <a:srcRect l="4000" t="5163" r="7428" b="2900"/>
          <a:stretch/>
        </p:blipFill>
        <p:spPr>
          <a:xfrm>
            <a:off x="4671434" y="476843"/>
            <a:ext cx="2063600" cy="1828800"/>
          </a:xfrm>
          <a:prstGeom prst="rect">
            <a:avLst/>
          </a:prstGeom>
        </p:spPr>
      </p:pic>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3769" t="4673" r="9453" b="2900"/>
          <a:stretch/>
        </p:blipFill>
        <p:spPr>
          <a:xfrm>
            <a:off x="2445179" y="476843"/>
            <a:ext cx="2049051" cy="1828800"/>
          </a:xfrm>
          <a:prstGeom prst="rect">
            <a:avLst/>
          </a:prstGeom>
        </p:spPr>
      </p:pic>
      <p:pic>
        <p:nvPicPr>
          <p:cNvPr id="19" name="Picture 18"/>
          <p:cNvPicPr>
            <a:picLocks noChangeAspect="1"/>
          </p:cNvPicPr>
          <p:nvPr/>
        </p:nvPicPr>
        <p:blipFill rotWithShape="1">
          <a:blip r:embed="rId10" cstate="email">
            <a:extLst>
              <a:ext uri="{28A0092B-C50C-407E-A947-70E740481C1C}">
                <a14:useLocalDpi xmlns:a14="http://schemas.microsoft.com/office/drawing/2010/main"/>
              </a:ext>
            </a:extLst>
          </a:blip>
          <a:srcRect l="4032" t="4787" r="9267" b="4003"/>
          <a:stretch/>
        </p:blipFill>
        <p:spPr>
          <a:xfrm>
            <a:off x="152400" y="457200"/>
            <a:ext cx="2074520" cy="1828800"/>
          </a:xfrm>
          <a:prstGeom prst="rect">
            <a:avLst/>
          </a:prstGeom>
        </p:spPr>
      </p:pic>
      <p:pic>
        <p:nvPicPr>
          <p:cNvPr id="20" name="Picture 19"/>
          <p:cNvPicPr>
            <a:picLocks noChangeAspect="1"/>
          </p:cNvPicPr>
          <p:nvPr/>
        </p:nvPicPr>
        <p:blipFill rotWithShape="1">
          <a:blip r:embed="rId11" cstate="email">
            <a:extLst>
              <a:ext uri="{28A0092B-C50C-407E-A947-70E740481C1C}">
                <a14:useLocalDpi xmlns:a14="http://schemas.microsoft.com/office/drawing/2010/main"/>
              </a:ext>
            </a:extLst>
          </a:blip>
          <a:srcRect l="3959" t="4925" r="9721" b="2899"/>
          <a:stretch/>
        </p:blipFill>
        <p:spPr>
          <a:xfrm>
            <a:off x="6911538" y="2692523"/>
            <a:ext cx="2043810" cy="1828800"/>
          </a:xfrm>
          <a:prstGeom prst="rect">
            <a:avLst/>
          </a:prstGeom>
        </p:spPr>
      </p:pic>
      <p:pic>
        <p:nvPicPr>
          <p:cNvPr id="21" name="Picture 20"/>
          <p:cNvPicPr>
            <a:picLocks noChangeAspect="1"/>
          </p:cNvPicPr>
          <p:nvPr/>
        </p:nvPicPr>
        <p:blipFill rotWithShape="1">
          <a:blip r:embed="rId12" cstate="email">
            <a:extLst>
              <a:ext uri="{28A0092B-C50C-407E-A947-70E740481C1C}">
                <a14:useLocalDpi xmlns:a14="http://schemas.microsoft.com/office/drawing/2010/main"/>
              </a:ext>
            </a:extLst>
          </a:blip>
          <a:srcRect l="3717" t="4746" r="10647" b="2900"/>
          <a:stretch/>
        </p:blipFill>
        <p:spPr>
          <a:xfrm>
            <a:off x="4653325" y="2692523"/>
            <a:ext cx="2023676" cy="1828800"/>
          </a:xfrm>
          <a:prstGeom prst="rect">
            <a:avLst/>
          </a:prstGeom>
        </p:spPr>
      </p:pic>
    </p:spTree>
    <p:extLst>
      <p:ext uri="{BB962C8B-B14F-4D97-AF65-F5344CB8AC3E}">
        <p14:creationId xmlns:p14="http://schemas.microsoft.com/office/powerpoint/2010/main" val="8186454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email">
            <a:extLst>
              <a:ext uri="{28A0092B-C50C-407E-A947-70E740481C1C}">
                <a14:useLocalDpi xmlns:a14="http://schemas.microsoft.com/office/drawing/2010/main"/>
              </a:ext>
            </a:extLst>
          </a:blip>
          <a:srcRect l="9729" t="54305" r="52500" b="9817"/>
          <a:stretch/>
        </p:blipFill>
        <p:spPr>
          <a:xfrm>
            <a:off x="165100" y="4114800"/>
            <a:ext cx="4330700" cy="2320787"/>
          </a:xfrm>
          <a:prstGeom prst="rect">
            <a:avLst/>
          </a:prstGeom>
        </p:spPr>
      </p:pic>
      <p:pic>
        <p:nvPicPr>
          <p:cNvPr id="28" name="Picture 27"/>
          <p:cNvPicPr>
            <a:picLocks noChangeAspect="1"/>
          </p:cNvPicPr>
          <p:nvPr/>
        </p:nvPicPr>
        <p:blipFill rotWithShape="1">
          <a:blip r:embed="rId3" cstate="email">
            <a:extLst>
              <a:ext uri="{28A0092B-C50C-407E-A947-70E740481C1C}">
                <a14:useLocalDpi xmlns:a14="http://schemas.microsoft.com/office/drawing/2010/main"/>
              </a:ext>
            </a:extLst>
          </a:blip>
          <a:srcRect l="10000" t="6947" r="52500" b="57176"/>
          <a:stretch/>
        </p:blipFill>
        <p:spPr>
          <a:xfrm>
            <a:off x="228600" y="1143000"/>
            <a:ext cx="4267200" cy="2352040"/>
          </a:xfrm>
          <a:prstGeom prst="rect">
            <a:avLst/>
          </a:prstGeom>
        </p:spPr>
      </p:pic>
      <p:pic>
        <p:nvPicPr>
          <p:cNvPr id="27" name="Picture 26"/>
          <p:cNvPicPr>
            <a:picLocks noChangeAspect="1"/>
          </p:cNvPicPr>
          <p:nvPr/>
        </p:nvPicPr>
        <p:blipFill rotWithShape="1">
          <a:blip r:embed="rId3" cstate="email">
            <a:extLst>
              <a:ext uri="{28A0092B-C50C-407E-A947-70E740481C1C}">
                <a14:useLocalDpi xmlns:a14="http://schemas.microsoft.com/office/drawing/2010/main"/>
              </a:ext>
            </a:extLst>
          </a:blip>
          <a:srcRect l="55833" t="6947" r="9167" b="57176"/>
          <a:stretch/>
        </p:blipFill>
        <p:spPr>
          <a:xfrm>
            <a:off x="4800600" y="1066800"/>
            <a:ext cx="4142232" cy="2465614"/>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55000" t="54305" r="9167" b="9817"/>
          <a:stretch/>
        </p:blipFill>
        <p:spPr>
          <a:xfrm>
            <a:off x="4800601" y="3987784"/>
            <a:ext cx="4142232" cy="2423902"/>
          </a:xfrm>
          <a:prstGeom prst="rect">
            <a:avLst/>
          </a:prstGeom>
        </p:spPr>
      </p:pic>
      <p:sp>
        <p:nvSpPr>
          <p:cNvPr id="2" name="Title 1"/>
          <p:cNvSpPr>
            <a:spLocks noGrp="1"/>
          </p:cNvSpPr>
          <p:nvPr>
            <p:ph type="title"/>
          </p:nvPr>
        </p:nvSpPr>
        <p:spPr>
          <a:xfrm>
            <a:off x="0" y="-76200"/>
            <a:ext cx="9144000" cy="990600"/>
          </a:xfrm>
        </p:spPr>
        <p:txBody>
          <a:bodyPr>
            <a:noAutofit/>
          </a:bodyPr>
          <a:lstStyle/>
          <a:p>
            <a:r>
              <a:rPr lang="en-US" sz="3200" b="1" dirty="0" smtClean="0">
                <a:solidFill>
                  <a:srgbClr val="FDE9B4"/>
                </a:solidFill>
              </a:rPr>
              <a:t>Distribution of Squall Polarimetric Variables</a:t>
            </a:r>
            <a:endParaRPr lang="en-US" sz="3200" b="1" dirty="0">
              <a:solidFill>
                <a:srgbClr val="FDE9B4"/>
              </a:solidFill>
            </a:endParaRPr>
          </a:p>
        </p:txBody>
      </p:sp>
      <p:sp>
        <p:nvSpPr>
          <p:cNvPr id="7" name="TextBox 6"/>
          <p:cNvSpPr txBox="1"/>
          <p:nvPr/>
        </p:nvSpPr>
        <p:spPr>
          <a:xfrm>
            <a:off x="228600" y="838200"/>
            <a:ext cx="4267200" cy="338554"/>
          </a:xfrm>
          <a:prstGeom prst="rect">
            <a:avLst/>
          </a:prstGeom>
          <a:solidFill>
            <a:schemeClr val="bg1"/>
          </a:solidFill>
          <a:ln>
            <a:noFill/>
          </a:ln>
        </p:spPr>
        <p:txBody>
          <a:bodyPr wrap="square" rtlCol="0">
            <a:spAutoFit/>
          </a:bodyPr>
          <a:lstStyle/>
          <a:p>
            <a:pPr algn="ctr"/>
            <a:r>
              <a:rPr lang="en-US" sz="1600" dirty="0" smtClean="0"/>
              <a:t>Reflectivity</a:t>
            </a:r>
            <a:endParaRPr lang="en-US" sz="1600" dirty="0"/>
          </a:p>
        </p:txBody>
      </p:sp>
      <p:sp>
        <p:nvSpPr>
          <p:cNvPr id="8" name="TextBox 7"/>
          <p:cNvSpPr txBox="1"/>
          <p:nvPr/>
        </p:nvSpPr>
        <p:spPr>
          <a:xfrm>
            <a:off x="4800600" y="838200"/>
            <a:ext cx="4142232" cy="381000"/>
          </a:xfrm>
          <a:prstGeom prst="rect">
            <a:avLst/>
          </a:prstGeom>
          <a:solidFill>
            <a:schemeClr val="bg1"/>
          </a:solidFill>
          <a:ln>
            <a:noFill/>
          </a:ln>
        </p:spPr>
        <p:txBody>
          <a:bodyPr wrap="square" rtlCol="0">
            <a:spAutoFit/>
          </a:bodyPr>
          <a:lstStyle/>
          <a:p>
            <a:pPr algn="ctr"/>
            <a:r>
              <a:rPr lang="en-US" sz="1600" dirty="0" smtClean="0"/>
              <a:t>Differential</a:t>
            </a:r>
            <a:r>
              <a:rPr lang="en-US" dirty="0" smtClean="0"/>
              <a:t> </a:t>
            </a:r>
            <a:r>
              <a:rPr lang="en-US" sz="1600" dirty="0" smtClean="0"/>
              <a:t>Reflectivity</a:t>
            </a:r>
            <a:endParaRPr lang="en-US" sz="1600" dirty="0"/>
          </a:p>
        </p:txBody>
      </p:sp>
      <p:sp>
        <p:nvSpPr>
          <p:cNvPr id="9" name="TextBox 8"/>
          <p:cNvSpPr txBox="1"/>
          <p:nvPr/>
        </p:nvSpPr>
        <p:spPr>
          <a:xfrm>
            <a:off x="165100" y="3827046"/>
            <a:ext cx="4334256" cy="338554"/>
          </a:xfrm>
          <a:prstGeom prst="rect">
            <a:avLst/>
          </a:prstGeom>
          <a:solidFill>
            <a:schemeClr val="bg1"/>
          </a:solidFill>
          <a:ln>
            <a:noFill/>
          </a:ln>
        </p:spPr>
        <p:txBody>
          <a:bodyPr wrap="square" rtlCol="0">
            <a:spAutoFit/>
          </a:bodyPr>
          <a:lstStyle/>
          <a:p>
            <a:pPr algn="ctr"/>
            <a:r>
              <a:rPr lang="en-US" sz="1600" dirty="0" smtClean="0"/>
              <a:t>Correlation Coefficient</a:t>
            </a:r>
            <a:endParaRPr lang="en-US" sz="1600" dirty="0"/>
          </a:p>
        </p:txBody>
      </p:sp>
      <p:sp>
        <p:nvSpPr>
          <p:cNvPr id="10" name="TextBox 9"/>
          <p:cNvSpPr txBox="1"/>
          <p:nvPr/>
        </p:nvSpPr>
        <p:spPr>
          <a:xfrm>
            <a:off x="4800600" y="3814346"/>
            <a:ext cx="4142232" cy="338554"/>
          </a:xfrm>
          <a:prstGeom prst="rect">
            <a:avLst/>
          </a:prstGeom>
          <a:solidFill>
            <a:schemeClr val="bg1"/>
          </a:solidFill>
          <a:ln>
            <a:noFill/>
          </a:ln>
        </p:spPr>
        <p:txBody>
          <a:bodyPr wrap="square" rtlCol="0">
            <a:spAutoFit/>
          </a:bodyPr>
          <a:lstStyle/>
          <a:p>
            <a:pPr algn="ctr"/>
            <a:r>
              <a:rPr lang="en-US" sz="1600" dirty="0" smtClean="0"/>
              <a:t>Temperature</a:t>
            </a:r>
            <a:endParaRPr lang="en-US" sz="1600" dirty="0"/>
          </a:p>
        </p:txBody>
      </p:sp>
      <p:sp>
        <p:nvSpPr>
          <p:cNvPr id="12" name="TextBox 11"/>
          <p:cNvSpPr txBox="1"/>
          <p:nvPr/>
        </p:nvSpPr>
        <p:spPr>
          <a:xfrm>
            <a:off x="228600" y="3319046"/>
            <a:ext cx="4283456" cy="338554"/>
          </a:xfrm>
          <a:prstGeom prst="rect">
            <a:avLst/>
          </a:prstGeom>
          <a:solidFill>
            <a:schemeClr val="bg1"/>
          </a:solidFill>
          <a:ln>
            <a:noFill/>
          </a:ln>
        </p:spPr>
        <p:txBody>
          <a:bodyPr wrap="square" rtlCol="0">
            <a:spAutoFit/>
          </a:bodyPr>
          <a:lstStyle/>
          <a:p>
            <a:r>
              <a:rPr lang="en-US" sz="1600" dirty="0"/>
              <a:t> </a:t>
            </a:r>
            <a:r>
              <a:rPr lang="en-US" sz="1600" dirty="0" smtClean="0"/>
              <a:t>       G    GR   HR   MR   LR    VLR   WA  DA    SI    HI</a:t>
            </a:r>
            <a:endParaRPr lang="en-US" sz="1600" dirty="0"/>
          </a:p>
        </p:txBody>
      </p:sp>
      <p:sp>
        <p:nvSpPr>
          <p:cNvPr id="13" name="TextBox 12"/>
          <p:cNvSpPr txBox="1"/>
          <p:nvPr/>
        </p:nvSpPr>
        <p:spPr>
          <a:xfrm>
            <a:off x="165100" y="6324600"/>
            <a:ext cx="4334256" cy="338554"/>
          </a:xfrm>
          <a:prstGeom prst="rect">
            <a:avLst/>
          </a:prstGeom>
          <a:solidFill>
            <a:schemeClr val="bg1"/>
          </a:solidFill>
          <a:ln>
            <a:noFill/>
          </a:ln>
        </p:spPr>
        <p:txBody>
          <a:bodyPr wrap="square" rtlCol="0">
            <a:spAutoFit/>
          </a:bodyPr>
          <a:lstStyle/>
          <a:p>
            <a:r>
              <a:rPr lang="en-US" sz="1600" dirty="0"/>
              <a:t> </a:t>
            </a:r>
            <a:r>
              <a:rPr lang="en-US" sz="1600" dirty="0" smtClean="0"/>
              <a:t>       G    GR   HR   MR   LR   VLR   WA  DA    SI    HI</a:t>
            </a:r>
            <a:endParaRPr lang="en-US" sz="1600" dirty="0"/>
          </a:p>
        </p:txBody>
      </p:sp>
      <p:sp>
        <p:nvSpPr>
          <p:cNvPr id="14" name="TextBox 13"/>
          <p:cNvSpPr txBox="1"/>
          <p:nvPr/>
        </p:nvSpPr>
        <p:spPr>
          <a:xfrm>
            <a:off x="4800600" y="3352800"/>
            <a:ext cx="4142232" cy="338554"/>
          </a:xfrm>
          <a:prstGeom prst="rect">
            <a:avLst/>
          </a:prstGeom>
          <a:solidFill>
            <a:schemeClr val="bg1"/>
          </a:solidFill>
          <a:ln>
            <a:noFill/>
          </a:ln>
        </p:spPr>
        <p:txBody>
          <a:bodyPr wrap="square" rtlCol="0">
            <a:spAutoFit/>
          </a:bodyPr>
          <a:lstStyle/>
          <a:p>
            <a:r>
              <a:rPr lang="en-US" sz="1600" dirty="0"/>
              <a:t> </a:t>
            </a:r>
            <a:r>
              <a:rPr lang="en-US" sz="1600" dirty="0" smtClean="0"/>
              <a:t>       G    GR   HR   MR   LR  VLR  WA  DA    SI    HI</a:t>
            </a:r>
            <a:endParaRPr lang="en-US" sz="1600" dirty="0"/>
          </a:p>
        </p:txBody>
      </p:sp>
      <p:sp>
        <p:nvSpPr>
          <p:cNvPr id="15" name="TextBox 14"/>
          <p:cNvSpPr txBox="1"/>
          <p:nvPr/>
        </p:nvSpPr>
        <p:spPr>
          <a:xfrm>
            <a:off x="4800600" y="6324600"/>
            <a:ext cx="4142232" cy="338554"/>
          </a:xfrm>
          <a:prstGeom prst="rect">
            <a:avLst/>
          </a:prstGeom>
          <a:solidFill>
            <a:schemeClr val="bg1"/>
          </a:solidFill>
          <a:ln>
            <a:noFill/>
          </a:ln>
        </p:spPr>
        <p:txBody>
          <a:bodyPr wrap="square" rtlCol="0">
            <a:spAutoFit/>
          </a:bodyPr>
          <a:lstStyle/>
          <a:p>
            <a:r>
              <a:rPr lang="en-US" sz="1600" dirty="0"/>
              <a:t> </a:t>
            </a:r>
            <a:r>
              <a:rPr lang="en-US" sz="1600" dirty="0" smtClean="0"/>
              <a:t>       G    GR   HR   MR   LR  VLR  WA  DA    SI    HI</a:t>
            </a:r>
            <a:endParaRPr lang="en-US" sz="1600" dirty="0"/>
          </a:p>
        </p:txBody>
      </p:sp>
      <p:sp>
        <p:nvSpPr>
          <p:cNvPr id="3" name="Rectangle 2"/>
          <p:cNvSpPr/>
          <p:nvPr/>
        </p:nvSpPr>
        <p:spPr>
          <a:xfrm>
            <a:off x="609600" y="1206596"/>
            <a:ext cx="304800" cy="2364660"/>
          </a:xfrm>
          <a:prstGeom prst="rect">
            <a:avLst/>
          </a:prstGeom>
          <a:solidFill>
            <a:schemeClr val="accent6">
              <a:lumMod val="60000"/>
              <a:lumOff val="40000"/>
              <a:alpha val="57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p:cNvSpPr/>
          <p:nvPr/>
        </p:nvSpPr>
        <p:spPr>
          <a:xfrm>
            <a:off x="566058" y="4205586"/>
            <a:ext cx="304800" cy="2364660"/>
          </a:xfrm>
          <a:prstGeom prst="rect">
            <a:avLst/>
          </a:prstGeom>
          <a:solidFill>
            <a:schemeClr val="accent6">
              <a:lumMod val="60000"/>
              <a:lumOff val="40000"/>
              <a:alpha val="57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p:cNvSpPr/>
          <p:nvPr/>
        </p:nvSpPr>
        <p:spPr>
          <a:xfrm>
            <a:off x="5181600" y="1284669"/>
            <a:ext cx="304800" cy="2364660"/>
          </a:xfrm>
          <a:prstGeom prst="rect">
            <a:avLst/>
          </a:prstGeom>
          <a:solidFill>
            <a:schemeClr val="accent6">
              <a:lumMod val="60000"/>
              <a:lumOff val="40000"/>
              <a:alpha val="57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p:cNvSpPr/>
          <p:nvPr/>
        </p:nvSpPr>
        <p:spPr>
          <a:xfrm>
            <a:off x="5181600" y="4217738"/>
            <a:ext cx="304800" cy="2364660"/>
          </a:xfrm>
          <a:prstGeom prst="rect">
            <a:avLst/>
          </a:prstGeom>
          <a:solidFill>
            <a:schemeClr val="accent6">
              <a:lumMod val="60000"/>
              <a:lumOff val="40000"/>
              <a:alpha val="57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p:cNvSpPr/>
          <p:nvPr/>
        </p:nvSpPr>
        <p:spPr>
          <a:xfrm>
            <a:off x="2895600" y="1219272"/>
            <a:ext cx="457200" cy="2364660"/>
          </a:xfrm>
          <a:prstGeom prst="rect">
            <a:avLst/>
          </a:prstGeom>
          <a:solidFill>
            <a:schemeClr val="accent3">
              <a:lumMod val="60000"/>
              <a:lumOff val="40000"/>
              <a:alpha val="47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 name="Rectangle 22"/>
          <p:cNvSpPr/>
          <p:nvPr/>
        </p:nvSpPr>
        <p:spPr>
          <a:xfrm>
            <a:off x="2819400" y="4223729"/>
            <a:ext cx="457200" cy="2364660"/>
          </a:xfrm>
          <a:prstGeom prst="rect">
            <a:avLst/>
          </a:prstGeom>
          <a:solidFill>
            <a:schemeClr val="accent3">
              <a:lumMod val="60000"/>
              <a:lumOff val="40000"/>
              <a:alpha val="47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4" name="Rectangle 23"/>
          <p:cNvSpPr/>
          <p:nvPr/>
        </p:nvSpPr>
        <p:spPr>
          <a:xfrm>
            <a:off x="7391400" y="1292940"/>
            <a:ext cx="381000" cy="2364660"/>
          </a:xfrm>
          <a:prstGeom prst="rect">
            <a:avLst/>
          </a:prstGeom>
          <a:solidFill>
            <a:schemeClr val="accent3">
              <a:lumMod val="60000"/>
              <a:lumOff val="40000"/>
              <a:alpha val="47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               </a:t>
            </a:r>
            <a:endParaRPr lang="en-US" dirty="0"/>
          </a:p>
        </p:txBody>
      </p:sp>
      <p:sp>
        <p:nvSpPr>
          <p:cNvPr id="25" name="Rectangle 24"/>
          <p:cNvSpPr/>
          <p:nvPr/>
        </p:nvSpPr>
        <p:spPr>
          <a:xfrm>
            <a:off x="7391400" y="4217738"/>
            <a:ext cx="381000" cy="2364660"/>
          </a:xfrm>
          <a:prstGeom prst="rect">
            <a:avLst/>
          </a:prstGeom>
          <a:solidFill>
            <a:schemeClr val="accent3">
              <a:lumMod val="60000"/>
              <a:lumOff val="40000"/>
              <a:alpha val="47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377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19"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bodyPr>
          <a:lstStyle/>
          <a:p>
            <a:r>
              <a:rPr lang="en-US" sz="3800" b="1" dirty="0" smtClean="0">
                <a:solidFill>
                  <a:srgbClr val="FDE9B4"/>
                </a:solidFill>
              </a:rPr>
              <a:t>Conceptual Diagram of Mid-Level Inflow</a:t>
            </a:r>
            <a:endParaRPr lang="en-US" sz="3800" b="1" dirty="0">
              <a:solidFill>
                <a:srgbClr val="FDE9B4"/>
              </a:solidFil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990600" y="1399500"/>
            <a:ext cx="7209513" cy="4507480"/>
          </a:xfrm>
          <a:prstGeom prst="rect">
            <a:avLst/>
          </a:prstGeom>
        </p:spPr>
      </p:pic>
    </p:spTree>
    <p:extLst>
      <p:ext uri="{BB962C8B-B14F-4D97-AF65-F5344CB8AC3E}">
        <p14:creationId xmlns:p14="http://schemas.microsoft.com/office/powerpoint/2010/main" val="931679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884238"/>
          </a:xfrm>
        </p:spPr>
        <p:txBody>
          <a:bodyPr>
            <a:noAutofit/>
          </a:bodyPr>
          <a:lstStyle/>
          <a:p>
            <a:r>
              <a:rPr lang="en-US" sz="4800" b="1" dirty="0" smtClean="0">
                <a:solidFill>
                  <a:srgbClr val="FDE9B4"/>
                </a:solidFill>
              </a:rPr>
              <a:t>Conclusion</a:t>
            </a:r>
            <a:r>
              <a:rPr lang="en-US" sz="4800" b="1" dirty="0">
                <a:solidFill>
                  <a:srgbClr val="FDE9B4"/>
                </a:solidFill>
              </a:rPr>
              <a:t>s</a:t>
            </a:r>
          </a:p>
        </p:txBody>
      </p:sp>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219200" y="914400"/>
            <a:ext cx="6553200" cy="4153692"/>
          </a:xfrm>
          <a:prstGeom prst="rect">
            <a:avLst/>
          </a:prstGeom>
        </p:spPr>
      </p:pic>
      <p:sp>
        <p:nvSpPr>
          <p:cNvPr id="10" name="TextBox 9"/>
          <p:cNvSpPr txBox="1"/>
          <p:nvPr/>
        </p:nvSpPr>
        <p:spPr>
          <a:xfrm>
            <a:off x="381000" y="5638800"/>
            <a:ext cx="8001000" cy="430887"/>
          </a:xfrm>
          <a:prstGeom prst="rect">
            <a:avLst/>
          </a:prstGeom>
          <a:noFill/>
        </p:spPr>
        <p:txBody>
          <a:bodyPr wrap="square" rtlCol="0">
            <a:spAutoFit/>
          </a:bodyPr>
          <a:lstStyle/>
          <a:p>
            <a:pPr marL="285750" indent="-285750">
              <a:buFont typeface="Arial" pitchFamily="34" charset="0"/>
              <a:buChar char="•"/>
            </a:pPr>
            <a:r>
              <a:rPr lang="en-US" sz="2200" dirty="0" smtClean="0">
                <a:solidFill>
                  <a:schemeClr val="bg1">
                    <a:lumMod val="85000"/>
                  </a:schemeClr>
                </a:solidFill>
              </a:rPr>
              <a:t>Comparison </a:t>
            </a:r>
            <a:r>
              <a:rPr lang="en-US" sz="2200" dirty="0">
                <a:solidFill>
                  <a:schemeClr val="bg1">
                    <a:lumMod val="85000"/>
                  </a:schemeClr>
                </a:solidFill>
              </a:rPr>
              <a:t>of </a:t>
            </a:r>
            <a:r>
              <a:rPr lang="en-US" sz="2200" dirty="0" smtClean="0">
                <a:solidFill>
                  <a:schemeClr val="bg1">
                    <a:lumMod val="85000"/>
                  </a:schemeClr>
                </a:solidFill>
              </a:rPr>
              <a:t>model output and </a:t>
            </a:r>
            <a:r>
              <a:rPr lang="en-US" sz="2200" dirty="0">
                <a:solidFill>
                  <a:schemeClr val="bg1">
                    <a:lumMod val="85000"/>
                  </a:schemeClr>
                </a:solidFill>
              </a:rPr>
              <a:t>radar </a:t>
            </a:r>
            <a:r>
              <a:rPr lang="en-US" sz="2200" dirty="0" smtClean="0">
                <a:solidFill>
                  <a:schemeClr val="bg1">
                    <a:lumMod val="85000"/>
                  </a:schemeClr>
                </a:solidFill>
              </a:rPr>
              <a:t>observations</a:t>
            </a:r>
            <a:endParaRPr lang="en-US" sz="2200" dirty="0">
              <a:solidFill>
                <a:schemeClr val="accent6">
                  <a:lumMod val="20000"/>
                  <a:lumOff val="80000"/>
                </a:schemeClr>
              </a:solidFill>
            </a:endParaRPr>
          </a:p>
        </p:txBody>
      </p:sp>
    </p:spTree>
    <p:extLst>
      <p:ext uri="{BB962C8B-B14F-4D97-AF65-F5344CB8AC3E}">
        <p14:creationId xmlns:p14="http://schemas.microsoft.com/office/powerpoint/2010/main" val="1243555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063236" y="889000"/>
            <a:ext cx="3483864" cy="2286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152400" y="30162"/>
            <a:ext cx="8915400" cy="884238"/>
          </a:xfrm>
        </p:spPr>
        <p:txBody>
          <a:bodyPr>
            <a:noAutofit/>
          </a:bodyPr>
          <a:lstStyle/>
          <a:p>
            <a:r>
              <a:rPr lang="en-US" b="1" dirty="0" smtClean="0">
                <a:solidFill>
                  <a:srgbClr val="FDE9B4"/>
                </a:solidFill>
              </a:rPr>
              <a:t>Mesoscale Modeling of Squall Line</a:t>
            </a:r>
            <a:endParaRPr lang="en-US" b="1" dirty="0">
              <a:solidFill>
                <a:srgbClr val="FDE9B4"/>
              </a:solidFill>
            </a:endParaRPr>
          </a:p>
        </p:txBody>
      </p:sp>
      <p:pic>
        <p:nvPicPr>
          <p:cNvPr id="2" name="Picture 1" descr="Domain_Map.eps"/>
          <p:cNvPicPr>
            <a:picLocks noChangeAspect="1"/>
          </p:cNvPicPr>
          <p:nvPr/>
        </p:nvPicPr>
        <p:blipFill rotWithShape="1">
          <a:blip r:embed="rId3" cstate="email">
            <a:extLst>
              <a:ext uri="{28A0092B-C50C-407E-A947-70E740481C1C}">
                <a14:useLocalDpi xmlns:a14="http://schemas.microsoft.com/office/drawing/2010/main"/>
              </a:ext>
            </a:extLst>
          </a:blip>
          <a:srcRect l="24854" t="5073" r="23538" b="6622"/>
          <a:stretch/>
        </p:blipFill>
        <p:spPr>
          <a:xfrm>
            <a:off x="685800" y="3962400"/>
            <a:ext cx="3276600" cy="2609385"/>
          </a:xfrm>
          <a:prstGeom prst="rect">
            <a:avLst/>
          </a:prstGeom>
        </p:spPr>
      </p:pic>
      <p:sp>
        <p:nvSpPr>
          <p:cNvPr id="7" name="TextBox 6"/>
          <p:cNvSpPr txBox="1"/>
          <p:nvPr/>
        </p:nvSpPr>
        <p:spPr>
          <a:xfrm>
            <a:off x="152400" y="1223189"/>
            <a:ext cx="4724400" cy="2462212"/>
          </a:xfrm>
          <a:prstGeom prst="rect">
            <a:avLst/>
          </a:prstGeom>
          <a:noFill/>
        </p:spPr>
        <p:txBody>
          <a:bodyPr wrap="square" rtlCol="0">
            <a:spAutoFit/>
          </a:bodyPr>
          <a:lstStyle/>
          <a:p>
            <a:pPr marL="285750" indent="-285750">
              <a:buFont typeface="Arial" pitchFamily="34" charset="0"/>
              <a:buChar char="•"/>
            </a:pPr>
            <a:r>
              <a:rPr lang="en-US" sz="2200" dirty="0" smtClean="0">
                <a:solidFill>
                  <a:srgbClr val="D9D9D9"/>
                </a:solidFill>
              </a:rPr>
              <a:t>WRF 3.4.1</a:t>
            </a:r>
          </a:p>
          <a:p>
            <a:pPr marL="285750" indent="-285750">
              <a:buFont typeface="Arial" pitchFamily="34" charset="0"/>
              <a:buChar char="•"/>
            </a:pPr>
            <a:r>
              <a:rPr lang="en-US" sz="2200" dirty="0" smtClean="0">
                <a:solidFill>
                  <a:srgbClr val="D9D9D9"/>
                </a:solidFill>
              </a:rPr>
              <a:t>Resolution: Outer – 9km, Inner – 3km</a:t>
            </a:r>
          </a:p>
          <a:p>
            <a:pPr marL="285750" indent="-285750">
              <a:buFont typeface="Arial" pitchFamily="34" charset="0"/>
              <a:buChar char="•"/>
            </a:pPr>
            <a:r>
              <a:rPr lang="en-US" sz="2200" dirty="0" smtClean="0">
                <a:solidFill>
                  <a:srgbClr val="D9D9D9"/>
                </a:solidFill>
              </a:rPr>
              <a:t>Cu </a:t>
            </a:r>
            <a:r>
              <a:rPr lang="en-US" sz="2200" dirty="0" err="1" smtClean="0">
                <a:solidFill>
                  <a:srgbClr val="D9D9D9"/>
                </a:solidFill>
              </a:rPr>
              <a:t>Param</a:t>
            </a:r>
            <a:r>
              <a:rPr lang="en-US" sz="2200" dirty="0" smtClean="0">
                <a:solidFill>
                  <a:srgbClr val="D9D9D9"/>
                </a:solidFill>
              </a:rPr>
              <a:t>: Outer – KF, Inner – None</a:t>
            </a:r>
          </a:p>
          <a:p>
            <a:pPr marL="285750" indent="-285750">
              <a:buFont typeface="Arial" pitchFamily="34" charset="0"/>
              <a:buChar char="•"/>
            </a:pPr>
            <a:r>
              <a:rPr lang="en-US" sz="2200" dirty="0" smtClean="0">
                <a:solidFill>
                  <a:srgbClr val="D9D9D9"/>
                </a:solidFill>
              </a:rPr>
              <a:t>MP </a:t>
            </a:r>
            <a:r>
              <a:rPr lang="en-US" sz="2200" dirty="0" err="1" smtClean="0">
                <a:solidFill>
                  <a:srgbClr val="D9D9D9"/>
                </a:solidFill>
              </a:rPr>
              <a:t>Param</a:t>
            </a:r>
            <a:r>
              <a:rPr lang="en-US" sz="2200" dirty="0" smtClean="0">
                <a:solidFill>
                  <a:srgbClr val="D9D9D9"/>
                </a:solidFill>
              </a:rPr>
              <a:t>: Both -  Goddard</a:t>
            </a:r>
          </a:p>
          <a:p>
            <a:pPr marL="285750" indent="-285750">
              <a:buFont typeface="Arial" pitchFamily="34" charset="0"/>
              <a:buChar char="•"/>
            </a:pPr>
            <a:r>
              <a:rPr lang="en-US" sz="2200" dirty="0" smtClean="0">
                <a:solidFill>
                  <a:srgbClr val="D9D9D9"/>
                </a:solidFill>
              </a:rPr>
              <a:t>PBL </a:t>
            </a:r>
            <a:r>
              <a:rPr lang="en-US" sz="2200" dirty="0" err="1" smtClean="0">
                <a:solidFill>
                  <a:srgbClr val="D9D9D9"/>
                </a:solidFill>
              </a:rPr>
              <a:t>Param</a:t>
            </a:r>
            <a:r>
              <a:rPr lang="en-US" sz="2200" dirty="0" smtClean="0">
                <a:solidFill>
                  <a:srgbClr val="D9D9D9"/>
                </a:solidFill>
              </a:rPr>
              <a:t>: Both – UW</a:t>
            </a:r>
          </a:p>
          <a:p>
            <a:pPr marL="285750" indent="-285750">
              <a:buFont typeface="Arial" pitchFamily="34" charset="0"/>
              <a:buChar char="•"/>
            </a:pPr>
            <a:r>
              <a:rPr lang="en-US" sz="2200" dirty="0" smtClean="0">
                <a:solidFill>
                  <a:srgbClr val="D9D9D9"/>
                </a:solidFill>
              </a:rPr>
              <a:t>Forcing: </a:t>
            </a:r>
            <a:r>
              <a:rPr lang="en-US" sz="2200" dirty="0" err="1" smtClean="0">
                <a:solidFill>
                  <a:srgbClr val="D9D9D9"/>
                </a:solidFill>
              </a:rPr>
              <a:t>ERAi</a:t>
            </a:r>
            <a:endParaRPr lang="en-US" sz="2200" dirty="0">
              <a:solidFill>
                <a:srgbClr val="D9D9D9"/>
              </a:solidFill>
            </a:endParaRPr>
          </a:p>
          <a:p>
            <a:pPr marL="285750" indent="-285750">
              <a:buFont typeface="Arial" pitchFamily="34" charset="0"/>
              <a:buChar char="•"/>
            </a:pPr>
            <a:r>
              <a:rPr lang="en-US" sz="2200" dirty="0" smtClean="0">
                <a:solidFill>
                  <a:srgbClr val="D9D9D9"/>
                </a:solidFill>
              </a:rPr>
              <a:t>00 UTC 23 Dec – 00 UTC 25 Dec</a:t>
            </a:r>
            <a:endParaRPr lang="en-US" dirty="0" smtClean="0">
              <a:solidFill>
                <a:srgbClr val="D9D9D9"/>
              </a:solidFill>
            </a:endParaRPr>
          </a:p>
        </p:txBody>
      </p:sp>
      <p:pic>
        <p:nvPicPr>
          <p:cNvPr id="13" name="Picture 12" descr="Near_Surface_Zonal_Map.ep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66591" y="1003300"/>
            <a:ext cx="3482409" cy="2654300"/>
          </a:xfrm>
          <a:prstGeom prst="rect">
            <a:avLst/>
          </a:prstGeom>
        </p:spPr>
      </p:pic>
      <p:pic>
        <p:nvPicPr>
          <p:cNvPr id="14" name="Picture 13" descr="Near_Surface_Reflect_Map.ep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29200" y="3810000"/>
            <a:ext cx="3505200" cy="2743200"/>
          </a:xfrm>
          <a:prstGeom prst="rect">
            <a:avLst/>
          </a:prstGeom>
        </p:spPr>
      </p:pic>
      <p:sp>
        <p:nvSpPr>
          <p:cNvPr id="15" name="TextBox 14"/>
          <p:cNvSpPr txBox="1"/>
          <p:nvPr/>
        </p:nvSpPr>
        <p:spPr>
          <a:xfrm>
            <a:off x="5410200" y="3810000"/>
            <a:ext cx="2743200" cy="338554"/>
          </a:xfrm>
          <a:prstGeom prst="rect">
            <a:avLst/>
          </a:prstGeom>
          <a:solidFill>
            <a:schemeClr val="bg1"/>
          </a:solidFill>
          <a:ln>
            <a:noFill/>
          </a:ln>
        </p:spPr>
        <p:txBody>
          <a:bodyPr wrap="square" rtlCol="0">
            <a:spAutoFit/>
          </a:bodyPr>
          <a:lstStyle/>
          <a:p>
            <a:pPr algn="ctr"/>
            <a:r>
              <a:rPr lang="en-US" sz="1600" dirty="0" smtClean="0"/>
              <a:t>Reflectivity</a:t>
            </a:r>
            <a:endParaRPr lang="en-US" sz="1600" dirty="0"/>
          </a:p>
        </p:txBody>
      </p:sp>
      <p:sp>
        <p:nvSpPr>
          <p:cNvPr id="16" name="TextBox 15"/>
          <p:cNvSpPr txBox="1"/>
          <p:nvPr/>
        </p:nvSpPr>
        <p:spPr>
          <a:xfrm>
            <a:off x="5029200" y="838200"/>
            <a:ext cx="3505200" cy="338554"/>
          </a:xfrm>
          <a:prstGeom prst="rect">
            <a:avLst/>
          </a:prstGeom>
          <a:noFill/>
          <a:ln>
            <a:noFill/>
          </a:ln>
        </p:spPr>
        <p:txBody>
          <a:bodyPr wrap="square" rtlCol="0">
            <a:spAutoFit/>
          </a:bodyPr>
          <a:lstStyle/>
          <a:p>
            <a:pPr algn="ctr"/>
            <a:r>
              <a:rPr lang="en-US" sz="1600" dirty="0" smtClean="0"/>
              <a:t>Zonal Wind</a:t>
            </a:r>
            <a:endParaRPr lang="en-US" sz="1600" dirty="0"/>
          </a:p>
        </p:txBody>
      </p:sp>
    </p:spTree>
    <p:extLst>
      <p:ext uri="{BB962C8B-B14F-4D97-AF65-F5344CB8AC3E}">
        <p14:creationId xmlns:p14="http://schemas.microsoft.com/office/powerpoint/2010/main" val="4184014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Zonal_MixingRatio_CS.eps"/>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4724400" y="914400"/>
            <a:ext cx="4270248" cy="5715000"/>
          </a:xfrm>
          <a:prstGeom prst="rect">
            <a:avLst/>
          </a:prstGeom>
        </p:spPr>
      </p:pic>
      <p:pic>
        <p:nvPicPr>
          <p:cNvPr id="3" name="Picture 2" descr="Zonal_MixingRatio_CS.eps"/>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225552" y="914400"/>
            <a:ext cx="4270248" cy="5715000"/>
          </a:xfrm>
          <a:prstGeom prst="rect">
            <a:avLst/>
          </a:prstGeom>
        </p:spPr>
      </p:pic>
      <p:sp>
        <p:nvSpPr>
          <p:cNvPr id="6" name="Title 1"/>
          <p:cNvSpPr>
            <a:spLocks noGrp="1"/>
          </p:cNvSpPr>
          <p:nvPr>
            <p:ph type="title"/>
          </p:nvPr>
        </p:nvSpPr>
        <p:spPr>
          <a:xfrm>
            <a:off x="76200" y="0"/>
            <a:ext cx="8915400" cy="808038"/>
          </a:xfrm>
        </p:spPr>
        <p:txBody>
          <a:bodyPr>
            <a:noAutofit/>
          </a:bodyPr>
          <a:lstStyle/>
          <a:p>
            <a:r>
              <a:rPr lang="en-US" sz="3600" b="1" dirty="0" smtClean="0">
                <a:solidFill>
                  <a:srgbClr val="FDE9B4"/>
                </a:solidFill>
              </a:rPr>
              <a:t>Distribution of Hydrometeor Mixing Ratio</a:t>
            </a:r>
            <a:endParaRPr lang="en-US" sz="3600" b="1" dirty="0">
              <a:solidFill>
                <a:srgbClr val="FDE9B4"/>
              </a:solidFill>
            </a:endParaRPr>
          </a:p>
        </p:txBody>
      </p:sp>
      <p:sp>
        <p:nvSpPr>
          <p:cNvPr id="7" name="TextBox 6"/>
          <p:cNvSpPr txBox="1"/>
          <p:nvPr/>
        </p:nvSpPr>
        <p:spPr>
          <a:xfrm>
            <a:off x="228600" y="838200"/>
            <a:ext cx="4270248" cy="338554"/>
          </a:xfrm>
          <a:prstGeom prst="rect">
            <a:avLst/>
          </a:prstGeom>
          <a:solidFill>
            <a:schemeClr val="bg1"/>
          </a:solidFill>
          <a:ln>
            <a:noFill/>
          </a:ln>
        </p:spPr>
        <p:txBody>
          <a:bodyPr wrap="square" rtlCol="0">
            <a:spAutoFit/>
          </a:bodyPr>
          <a:lstStyle/>
          <a:p>
            <a:pPr algn="ctr"/>
            <a:r>
              <a:rPr lang="en-US" sz="1600" dirty="0" smtClean="0"/>
              <a:t> Zonal Wind and Reflectivity</a:t>
            </a:r>
            <a:endParaRPr lang="en-US" sz="1600" dirty="0"/>
          </a:p>
        </p:txBody>
      </p:sp>
      <p:sp>
        <p:nvSpPr>
          <p:cNvPr id="9" name="TextBox 8"/>
          <p:cNvSpPr txBox="1"/>
          <p:nvPr/>
        </p:nvSpPr>
        <p:spPr>
          <a:xfrm>
            <a:off x="228600" y="2861846"/>
            <a:ext cx="4191000" cy="338554"/>
          </a:xfrm>
          <a:prstGeom prst="rect">
            <a:avLst/>
          </a:prstGeom>
          <a:solidFill>
            <a:schemeClr val="bg1"/>
          </a:solidFill>
          <a:ln>
            <a:noFill/>
          </a:ln>
        </p:spPr>
        <p:txBody>
          <a:bodyPr wrap="square" rtlCol="0">
            <a:spAutoFit/>
          </a:bodyPr>
          <a:lstStyle/>
          <a:p>
            <a:pPr algn="ctr"/>
            <a:r>
              <a:rPr lang="en-US" sz="1600" dirty="0" smtClean="0"/>
              <a:t>Rain Mixing Ratio</a:t>
            </a:r>
            <a:endParaRPr lang="en-US" sz="1600" dirty="0"/>
          </a:p>
        </p:txBody>
      </p:sp>
      <p:sp>
        <p:nvSpPr>
          <p:cNvPr id="10" name="TextBox 9"/>
          <p:cNvSpPr txBox="1"/>
          <p:nvPr/>
        </p:nvSpPr>
        <p:spPr>
          <a:xfrm>
            <a:off x="228600" y="4690646"/>
            <a:ext cx="4191000" cy="338554"/>
          </a:xfrm>
          <a:prstGeom prst="rect">
            <a:avLst/>
          </a:prstGeom>
          <a:solidFill>
            <a:schemeClr val="bg1"/>
          </a:solidFill>
          <a:ln>
            <a:noFill/>
          </a:ln>
        </p:spPr>
        <p:txBody>
          <a:bodyPr wrap="square" rtlCol="0">
            <a:spAutoFit/>
          </a:bodyPr>
          <a:lstStyle/>
          <a:p>
            <a:pPr algn="ctr"/>
            <a:r>
              <a:rPr lang="en-US" sz="1600" dirty="0" smtClean="0"/>
              <a:t>Snow Mixing Ratio</a:t>
            </a:r>
            <a:endParaRPr lang="en-US" sz="1600" dirty="0"/>
          </a:p>
        </p:txBody>
      </p:sp>
      <p:sp>
        <p:nvSpPr>
          <p:cNvPr id="11" name="TextBox 10"/>
          <p:cNvSpPr txBox="1"/>
          <p:nvPr/>
        </p:nvSpPr>
        <p:spPr>
          <a:xfrm>
            <a:off x="4724400" y="838200"/>
            <a:ext cx="4270248" cy="338554"/>
          </a:xfrm>
          <a:prstGeom prst="rect">
            <a:avLst/>
          </a:prstGeom>
          <a:solidFill>
            <a:schemeClr val="bg1"/>
          </a:solidFill>
          <a:ln>
            <a:noFill/>
          </a:ln>
        </p:spPr>
        <p:txBody>
          <a:bodyPr wrap="square" rtlCol="0">
            <a:spAutoFit/>
          </a:bodyPr>
          <a:lstStyle/>
          <a:p>
            <a:pPr algn="ctr"/>
            <a:r>
              <a:rPr lang="en-US" sz="1600" dirty="0" smtClean="0"/>
              <a:t>Cloud Mixing Ratio</a:t>
            </a:r>
            <a:endParaRPr lang="en-US" sz="1600" dirty="0"/>
          </a:p>
        </p:txBody>
      </p:sp>
      <p:sp>
        <p:nvSpPr>
          <p:cNvPr id="12" name="TextBox 11"/>
          <p:cNvSpPr txBox="1"/>
          <p:nvPr/>
        </p:nvSpPr>
        <p:spPr>
          <a:xfrm>
            <a:off x="4800600" y="2861846"/>
            <a:ext cx="4191000" cy="338554"/>
          </a:xfrm>
          <a:prstGeom prst="rect">
            <a:avLst/>
          </a:prstGeom>
          <a:solidFill>
            <a:schemeClr val="bg1"/>
          </a:solidFill>
          <a:ln>
            <a:noFill/>
          </a:ln>
        </p:spPr>
        <p:txBody>
          <a:bodyPr wrap="square" rtlCol="0">
            <a:spAutoFit/>
          </a:bodyPr>
          <a:lstStyle/>
          <a:p>
            <a:pPr algn="ctr"/>
            <a:r>
              <a:rPr lang="en-US" sz="1600" dirty="0" smtClean="0"/>
              <a:t> Graupel Mixing Ratio</a:t>
            </a:r>
            <a:endParaRPr lang="en-US" sz="1600" dirty="0"/>
          </a:p>
        </p:txBody>
      </p:sp>
      <p:sp>
        <p:nvSpPr>
          <p:cNvPr id="13" name="TextBox 12"/>
          <p:cNvSpPr txBox="1"/>
          <p:nvPr/>
        </p:nvSpPr>
        <p:spPr>
          <a:xfrm>
            <a:off x="4800600" y="4724400"/>
            <a:ext cx="4191000" cy="338554"/>
          </a:xfrm>
          <a:prstGeom prst="rect">
            <a:avLst/>
          </a:prstGeom>
          <a:solidFill>
            <a:schemeClr val="bg1"/>
          </a:solidFill>
          <a:ln>
            <a:noFill/>
          </a:ln>
        </p:spPr>
        <p:txBody>
          <a:bodyPr wrap="square" rtlCol="0">
            <a:spAutoFit/>
          </a:bodyPr>
          <a:lstStyle/>
          <a:p>
            <a:pPr algn="ctr"/>
            <a:r>
              <a:rPr lang="en-US" sz="1600" dirty="0" smtClean="0"/>
              <a:t> Ice Mixing Ratio</a:t>
            </a:r>
            <a:endParaRPr lang="en-US" sz="1600" dirty="0"/>
          </a:p>
        </p:txBody>
      </p:sp>
    </p:spTree>
    <p:extLst>
      <p:ext uri="{BB962C8B-B14F-4D97-AF65-F5344CB8AC3E}">
        <p14:creationId xmlns:p14="http://schemas.microsoft.com/office/powerpoint/2010/main" val="42024666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600" b="1" dirty="0" smtClean="0">
                <a:solidFill>
                  <a:srgbClr val="FDE9B4"/>
                </a:solidFill>
              </a:rPr>
              <a:t>Model Representation of Anvils over </a:t>
            </a:r>
            <a:r>
              <a:rPr lang="en-US" sz="3600" b="1" dirty="0" err="1" smtClean="0">
                <a:solidFill>
                  <a:srgbClr val="FDE9B4"/>
                </a:solidFill>
              </a:rPr>
              <a:t>Afirca</a:t>
            </a:r>
            <a:endParaRPr lang="en-US" sz="3600" b="1" dirty="0">
              <a:solidFill>
                <a:srgbClr val="FDE9B4"/>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967252"/>
            <a:ext cx="7467600" cy="5385500"/>
          </a:xfrm>
          <a:prstGeom prst="rect">
            <a:avLst/>
          </a:prstGeom>
          <a:solidFill>
            <a:schemeClr val="bg1"/>
          </a:solidFill>
        </p:spPr>
      </p:pic>
      <p:sp>
        <p:nvSpPr>
          <p:cNvPr id="8" name="TextBox 7"/>
          <p:cNvSpPr txBox="1"/>
          <p:nvPr/>
        </p:nvSpPr>
        <p:spPr>
          <a:xfrm>
            <a:off x="7086600" y="6412468"/>
            <a:ext cx="2057400" cy="369332"/>
          </a:xfrm>
          <a:prstGeom prst="rect">
            <a:avLst/>
          </a:prstGeom>
          <a:noFill/>
        </p:spPr>
        <p:txBody>
          <a:bodyPr wrap="square" rtlCol="0">
            <a:spAutoFit/>
          </a:bodyPr>
          <a:lstStyle/>
          <a:p>
            <a:r>
              <a:rPr lang="en-US" dirty="0" smtClean="0">
                <a:solidFill>
                  <a:srgbClr val="FDE9B4"/>
                </a:solidFill>
              </a:rPr>
              <a:t>Powell et al., 2012 </a:t>
            </a:r>
            <a:endParaRPr lang="en-US" dirty="0">
              <a:solidFill>
                <a:srgbClr val="FDE9B4"/>
              </a:solidFill>
            </a:endParaRPr>
          </a:p>
        </p:txBody>
      </p:sp>
    </p:spTree>
    <p:extLst>
      <p:ext uri="{BB962C8B-B14F-4D97-AF65-F5344CB8AC3E}">
        <p14:creationId xmlns:p14="http://schemas.microsoft.com/office/powerpoint/2010/main" val="35738231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N058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p:cNvSpPr txBox="1">
            <a:spLocks/>
          </p:cNvSpPr>
          <p:nvPr/>
        </p:nvSpPr>
        <p:spPr>
          <a:xfrm>
            <a:off x="609600" y="34290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effectLst>
                  <a:outerShdw blurRad="50800" dist="38100" dir="2700000" algn="tl" rotWithShape="0">
                    <a:prstClr val="black">
                      <a:alpha val="40000"/>
                    </a:prstClr>
                  </a:outerShdw>
                  <a:reflection blurRad="6350" stA="50000" endA="300" endPos="50000" dist="60007" dir="5400000" sy="-100000" algn="bl" rotWithShape="0"/>
                </a:effectLst>
              </a:rPr>
              <a:t>Questions ?</a:t>
            </a:r>
            <a:endParaRPr lang="en-US" sz="5400" b="1" dirty="0">
              <a:effectLst>
                <a:outerShdw blurRad="50800" dist="38100" dir="2700000" algn="tl" rotWithShape="0">
                  <a:prstClr val="black">
                    <a:alpha val="40000"/>
                  </a:prstClr>
                </a:outerShdw>
                <a:reflection blurRad="6350" stA="50000" endA="300" endPos="50000" dist="60007" dir="5400000" sy="-100000" algn="bl" rotWithShape="0"/>
              </a:effectLst>
            </a:endParaRPr>
          </a:p>
        </p:txBody>
      </p:sp>
    </p:spTree>
    <p:extLst>
      <p:ext uri="{BB962C8B-B14F-4D97-AF65-F5344CB8AC3E}">
        <p14:creationId xmlns:p14="http://schemas.microsoft.com/office/powerpoint/2010/main" val="3013505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Autofit/>
          </a:bodyPr>
          <a:lstStyle/>
          <a:p>
            <a:r>
              <a:rPr lang="en-US" sz="3600" b="1" dirty="0" smtClean="0">
                <a:solidFill>
                  <a:srgbClr val="FDE9B4"/>
                </a:solidFill>
              </a:rPr>
              <a:t>Conceptual Model of Mesoscale Convective Systems (MCSs)</a:t>
            </a:r>
            <a:endParaRPr lang="en-US" sz="3600" b="1" dirty="0">
              <a:solidFill>
                <a:srgbClr val="FDE9B4"/>
              </a:solidFill>
            </a:endParaRPr>
          </a:p>
        </p:txBody>
      </p:sp>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457200" y="2937124"/>
            <a:ext cx="3429000" cy="3082676"/>
          </a:xfrm>
          <a:prstGeom prst="rect">
            <a:avLst/>
          </a:prstGeom>
        </p:spPr>
      </p:pic>
      <p:pic>
        <p:nvPicPr>
          <p:cNvPr id="5" name="Picture 4"/>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p:blipFill>
        <p:spPr>
          <a:xfrm>
            <a:off x="4409766" y="2937124"/>
            <a:ext cx="4353234" cy="2727375"/>
          </a:xfrm>
          <a:prstGeom prst="rect">
            <a:avLst/>
          </a:prstGeom>
        </p:spPr>
      </p:pic>
      <p:sp>
        <p:nvSpPr>
          <p:cNvPr id="6" name="TextBox 5"/>
          <p:cNvSpPr txBox="1"/>
          <p:nvPr/>
        </p:nvSpPr>
        <p:spPr>
          <a:xfrm>
            <a:off x="457200" y="2479924"/>
            <a:ext cx="3429000" cy="400110"/>
          </a:xfrm>
          <a:prstGeom prst="rect">
            <a:avLst/>
          </a:prstGeom>
          <a:noFill/>
        </p:spPr>
        <p:txBody>
          <a:bodyPr wrap="square" rtlCol="0">
            <a:spAutoFit/>
          </a:bodyPr>
          <a:lstStyle/>
          <a:p>
            <a:pPr algn="ctr"/>
            <a:r>
              <a:rPr lang="en-US" sz="2000" dirty="0" smtClean="0">
                <a:solidFill>
                  <a:srgbClr val="FDE9B4"/>
                </a:solidFill>
              </a:rPr>
              <a:t>Convective</a:t>
            </a:r>
            <a:endParaRPr lang="en-US" sz="2000" dirty="0">
              <a:solidFill>
                <a:srgbClr val="FDE9B4"/>
              </a:solidFill>
            </a:endParaRPr>
          </a:p>
        </p:txBody>
      </p:sp>
      <p:sp>
        <p:nvSpPr>
          <p:cNvPr id="7" name="TextBox 6"/>
          <p:cNvSpPr txBox="1"/>
          <p:nvPr/>
        </p:nvSpPr>
        <p:spPr>
          <a:xfrm>
            <a:off x="4419600" y="2479924"/>
            <a:ext cx="4343400" cy="400110"/>
          </a:xfrm>
          <a:prstGeom prst="rect">
            <a:avLst/>
          </a:prstGeom>
          <a:noFill/>
        </p:spPr>
        <p:txBody>
          <a:bodyPr wrap="square" rtlCol="0">
            <a:spAutoFit/>
          </a:bodyPr>
          <a:lstStyle/>
          <a:p>
            <a:pPr algn="ctr"/>
            <a:r>
              <a:rPr lang="en-US" sz="2000" dirty="0" smtClean="0">
                <a:solidFill>
                  <a:srgbClr val="FDE9B4"/>
                </a:solidFill>
              </a:rPr>
              <a:t>Stratiform</a:t>
            </a:r>
            <a:endParaRPr lang="en-US" sz="2000" dirty="0">
              <a:solidFill>
                <a:srgbClr val="FDE9B4"/>
              </a:solidFill>
            </a:endParaRPr>
          </a:p>
        </p:txBody>
      </p:sp>
      <p:sp>
        <p:nvSpPr>
          <p:cNvPr id="8" name="TextBox 7"/>
          <p:cNvSpPr txBox="1"/>
          <p:nvPr/>
        </p:nvSpPr>
        <p:spPr>
          <a:xfrm>
            <a:off x="685800" y="1752600"/>
            <a:ext cx="7772400" cy="523220"/>
          </a:xfrm>
          <a:prstGeom prst="rect">
            <a:avLst/>
          </a:prstGeom>
          <a:noFill/>
        </p:spPr>
        <p:txBody>
          <a:bodyPr wrap="square" rtlCol="0">
            <a:spAutoFit/>
          </a:bodyPr>
          <a:lstStyle/>
          <a:p>
            <a:pPr algn="ctr"/>
            <a:r>
              <a:rPr lang="en-US" sz="2800" dirty="0" smtClean="0">
                <a:solidFill>
                  <a:srgbClr val="FDE9B4"/>
                </a:solidFill>
              </a:rPr>
              <a:t>TOGA COARE: 3D, layer airflow</a:t>
            </a:r>
            <a:endParaRPr lang="en-US" sz="2800" dirty="0">
              <a:solidFill>
                <a:srgbClr val="FDE9B4"/>
              </a:solidFill>
            </a:endParaRPr>
          </a:p>
        </p:txBody>
      </p:sp>
      <p:sp>
        <p:nvSpPr>
          <p:cNvPr id="9" name="TextBox 8"/>
          <p:cNvSpPr txBox="1"/>
          <p:nvPr/>
        </p:nvSpPr>
        <p:spPr>
          <a:xfrm>
            <a:off x="6629400" y="6477000"/>
            <a:ext cx="2590800" cy="338554"/>
          </a:xfrm>
          <a:prstGeom prst="rect">
            <a:avLst/>
          </a:prstGeom>
          <a:noFill/>
        </p:spPr>
        <p:txBody>
          <a:bodyPr wrap="square" rtlCol="0">
            <a:spAutoFit/>
          </a:bodyPr>
          <a:lstStyle/>
          <a:p>
            <a:r>
              <a:rPr lang="en-US" sz="1600" dirty="0" err="1" smtClean="0">
                <a:solidFill>
                  <a:srgbClr val="FDE9B4"/>
                </a:solidFill>
              </a:rPr>
              <a:t>Kingsmill</a:t>
            </a:r>
            <a:r>
              <a:rPr lang="en-US" sz="1600" dirty="0" smtClean="0">
                <a:solidFill>
                  <a:srgbClr val="FDE9B4"/>
                </a:solidFill>
              </a:rPr>
              <a:t> and Houze (1999a)</a:t>
            </a:r>
            <a:endParaRPr lang="en-US" sz="1600" dirty="0">
              <a:solidFill>
                <a:srgbClr val="FDE9B4"/>
              </a:solidFill>
            </a:endParaRPr>
          </a:p>
        </p:txBody>
      </p:sp>
    </p:spTree>
    <p:extLst>
      <p:ext uri="{BB962C8B-B14F-4D97-AF65-F5344CB8AC3E}">
        <p14:creationId xmlns:p14="http://schemas.microsoft.com/office/powerpoint/2010/main" val="717859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9756" y="921688"/>
            <a:ext cx="4341844" cy="5402912"/>
          </a:xfrm>
          <a:prstGeom prst="rect">
            <a:avLst/>
          </a:prstGeom>
        </p:spPr>
      </p:pic>
      <p:sp>
        <p:nvSpPr>
          <p:cNvPr id="24" name="TextBox 23"/>
          <p:cNvSpPr txBox="1"/>
          <p:nvPr/>
        </p:nvSpPr>
        <p:spPr>
          <a:xfrm>
            <a:off x="4876800" y="1584592"/>
            <a:ext cx="1394466" cy="1077218"/>
          </a:xfrm>
          <a:prstGeom prst="rect">
            <a:avLst/>
          </a:prstGeom>
          <a:noFill/>
        </p:spPr>
        <p:txBody>
          <a:bodyPr wrap="none" rtlCol="0">
            <a:spAutoFit/>
          </a:bodyPr>
          <a:lstStyle/>
          <a:p>
            <a:r>
              <a:rPr lang="en-US" sz="3200" i="1" dirty="0" smtClean="0">
                <a:solidFill>
                  <a:schemeClr val="bg1">
                    <a:lumMod val="75000"/>
                    <a:lumOff val="25000"/>
                  </a:schemeClr>
                </a:solidFill>
                <a:latin typeface="Times New Roman"/>
                <a:cs typeface="Times New Roman"/>
              </a:rPr>
              <a:t>Indian</a:t>
            </a:r>
            <a:br>
              <a:rPr lang="en-US" sz="3200" i="1" dirty="0" smtClean="0">
                <a:solidFill>
                  <a:schemeClr val="bg1">
                    <a:lumMod val="75000"/>
                    <a:lumOff val="25000"/>
                  </a:schemeClr>
                </a:solidFill>
                <a:latin typeface="Times New Roman"/>
                <a:cs typeface="Times New Roman"/>
              </a:rPr>
            </a:br>
            <a:r>
              <a:rPr lang="en-US" sz="3200" i="1" dirty="0" smtClean="0">
                <a:solidFill>
                  <a:schemeClr val="bg1">
                    <a:lumMod val="75000"/>
                    <a:lumOff val="25000"/>
                  </a:schemeClr>
                </a:solidFill>
                <a:latin typeface="Times New Roman"/>
                <a:cs typeface="Times New Roman"/>
              </a:rPr>
              <a:t>Ocean</a:t>
            </a:r>
            <a:endParaRPr lang="en-US" sz="3200" i="1" dirty="0">
              <a:solidFill>
                <a:schemeClr val="bg1">
                  <a:lumMod val="75000"/>
                  <a:lumOff val="25000"/>
                </a:schemeClr>
              </a:solidFill>
              <a:latin typeface="Times New Roman"/>
              <a:cs typeface="Times New Roman"/>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68452" y="2670644"/>
            <a:ext cx="1785795" cy="1905000"/>
          </a:xfrm>
          <a:prstGeom prst="rect">
            <a:avLst/>
          </a:prstGeom>
          <a:solidFill>
            <a:srgbClr val="FFFFFF">
              <a:shade val="85000"/>
            </a:srgbClr>
          </a:solidFill>
          <a:ln w="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itle 1"/>
          <p:cNvSpPr txBox="1">
            <a:spLocks/>
          </p:cNvSpPr>
          <p:nvPr/>
        </p:nvSpPr>
        <p:spPr>
          <a:xfrm>
            <a:off x="76199" y="1723154"/>
            <a:ext cx="3352801" cy="44490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D9D9D9"/>
                </a:solidFill>
              </a:rPr>
              <a:t>Addu Atoll, Maldives</a:t>
            </a:r>
          </a:p>
          <a:p>
            <a:r>
              <a:rPr lang="en-US" sz="2400" b="1" dirty="0" smtClean="0">
                <a:solidFill>
                  <a:srgbClr val="D9D9D9"/>
                </a:solidFill>
              </a:rPr>
              <a:t>Dual wavelength</a:t>
            </a:r>
          </a:p>
          <a:p>
            <a:pPr lvl="1"/>
            <a:r>
              <a:rPr lang="en-US" sz="2400" b="1" dirty="0" smtClean="0">
                <a:solidFill>
                  <a:srgbClr val="D9D9D9"/>
                </a:solidFill>
              </a:rPr>
              <a:t>Only using S-Band</a:t>
            </a:r>
          </a:p>
          <a:p>
            <a:r>
              <a:rPr lang="en-US" sz="2400" b="1" dirty="0" smtClean="0">
                <a:solidFill>
                  <a:srgbClr val="D9D9D9"/>
                </a:solidFill>
              </a:rPr>
              <a:t>Doppler </a:t>
            </a:r>
          </a:p>
          <a:p>
            <a:r>
              <a:rPr lang="en-US" sz="2400" b="1" dirty="0" smtClean="0">
                <a:solidFill>
                  <a:srgbClr val="D9D9D9"/>
                </a:solidFill>
              </a:rPr>
              <a:t>Dual-polarimetric</a:t>
            </a:r>
          </a:p>
          <a:p>
            <a:pPr lvl="1"/>
            <a:r>
              <a:rPr lang="en-US" sz="2400" b="1" dirty="0" smtClean="0">
                <a:solidFill>
                  <a:srgbClr val="D9D9D9"/>
                </a:solidFill>
              </a:rPr>
              <a:t>Particle Identification Algorithm (</a:t>
            </a:r>
            <a:r>
              <a:rPr lang="en-US" sz="2400" b="1" dirty="0" err="1" smtClean="0">
                <a:solidFill>
                  <a:srgbClr val="D9D9D9"/>
                </a:solidFill>
              </a:rPr>
              <a:t>Vivekanandan</a:t>
            </a:r>
            <a:r>
              <a:rPr lang="en-US" sz="2400" b="1" dirty="0" smtClean="0">
                <a:solidFill>
                  <a:srgbClr val="D9D9D9"/>
                </a:solidFill>
              </a:rPr>
              <a:t> et al., 1999)</a:t>
            </a:r>
          </a:p>
          <a:p>
            <a:r>
              <a:rPr lang="en-US" sz="2400" b="1" dirty="0" smtClean="0">
                <a:solidFill>
                  <a:srgbClr val="D9D9D9"/>
                </a:solidFill>
              </a:rPr>
              <a:t>RHI sectors</a:t>
            </a:r>
          </a:p>
        </p:txBody>
      </p:sp>
      <p:sp>
        <p:nvSpPr>
          <p:cNvPr id="6" name="TextBox 5"/>
          <p:cNvSpPr txBox="1"/>
          <p:nvPr/>
        </p:nvSpPr>
        <p:spPr>
          <a:xfrm>
            <a:off x="304800" y="906959"/>
            <a:ext cx="3581400" cy="769441"/>
          </a:xfrm>
          <a:prstGeom prst="rect">
            <a:avLst/>
          </a:prstGeom>
          <a:noFill/>
        </p:spPr>
        <p:txBody>
          <a:bodyPr wrap="square" rtlCol="0">
            <a:spAutoFit/>
          </a:bodyPr>
          <a:lstStyle/>
          <a:p>
            <a:r>
              <a:rPr lang="en-US" sz="4400" b="1" dirty="0" smtClean="0">
                <a:solidFill>
                  <a:srgbClr val="FDE9B4"/>
                </a:solidFill>
              </a:rPr>
              <a:t>SPolKa</a:t>
            </a:r>
            <a:endParaRPr lang="en-US" dirty="0"/>
          </a:p>
        </p:txBody>
      </p:sp>
      <p:sp>
        <p:nvSpPr>
          <p:cNvPr id="22" name="TextBox 6"/>
          <p:cNvSpPr txBox="1">
            <a:spLocks noChangeArrowheads="1"/>
          </p:cNvSpPr>
          <p:nvPr/>
        </p:nvSpPr>
        <p:spPr bwMode="auto">
          <a:xfrm>
            <a:off x="4649756" y="528935"/>
            <a:ext cx="4341844" cy="461665"/>
          </a:xfrm>
          <a:prstGeom prst="rect">
            <a:avLst/>
          </a:prstGeom>
          <a:solidFill>
            <a:srgbClr val="F2F2F2"/>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47423A"/>
                </a:solidFill>
                <a:cs typeface="Arial" charset="0"/>
              </a:rPr>
              <a:t>DYNAMO-AMIE</a:t>
            </a:r>
            <a:r>
              <a:rPr lang="en-US" b="1" dirty="0">
                <a:solidFill>
                  <a:srgbClr val="47423A"/>
                </a:solidFill>
                <a:cs typeface="Arial" charset="0"/>
              </a:rPr>
              <a:t>-</a:t>
            </a:r>
            <a:r>
              <a:rPr lang="en-US" b="1" dirty="0" smtClean="0">
                <a:solidFill>
                  <a:srgbClr val="47423A"/>
                </a:solidFill>
                <a:cs typeface="Arial" charset="0"/>
              </a:rPr>
              <a:t>CINDY</a:t>
            </a:r>
            <a:endParaRPr lang="en-US" b="1" dirty="0">
              <a:solidFill>
                <a:srgbClr val="47423A"/>
              </a:solidFill>
              <a:cs typeface="Arial" charset="0"/>
            </a:endParaRPr>
          </a:p>
        </p:txBody>
      </p:sp>
    </p:spTree>
    <p:extLst>
      <p:ext uri="{BB962C8B-B14F-4D97-AF65-F5344CB8AC3E}">
        <p14:creationId xmlns:p14="http://schemas.microsoft.com/office/powerpoint/2010/main" val="41472003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5400" b="1" dirty="0" smtClean="0">
                <a:solidFill>
                  <a:srgbClr val="FDE9B4"/>
                </a:solidFill>
              </a:rPr>
              <a:t>Objective</a:t>
            </a:r>
            <a:endParaRPr lang="en-US" sz="5400" b="1" dirty="0">
              <a:solidFill>
                <a:srgbClr val="FDE9B4"/>
              </a:solidFill>
            </a:endParaRPr>
          </a:p>
        </p:txBody>
      </p:sp>
      <p:sp>
        <p:nvSpPr>
          <p:cNvPr id="3" name="TextBox 2"/>
          <p:cNvSpPr txBox="1"/>
          <p:nvPr/>
        </p:nvSpPr>
        <p:spPr>
          <a:xfrm>
            <a:off x="685800" y="2221230"/>
            <a:ext cx="7772400" cy="1969770"/>
          </a:xfrm>
          <a:prstGeom prst="rect">
            <a:avLst/>
          </a:prstGeom>
          <a:noFill/>
        </p:spPr>
        <p:txBody>
          <a:bodyPr wrap="square" rtlCol="0">
            <a:spAutoFit/>
          </a:bodyPr>
          <a:lstStyle/>
          <a:p>
            <a:pPr algn="ctr"/>
            <a:r>
              <a:rPr lang="en-US" sz="3200" dirty="0" smtClean="0">
                <a:solidFill>
                  <a:srgbClr val="D9D9D9"/>
                </a:solidFill>
              </a:rPr>
              <a:t>Characterize hydrometeor structure of MCSs</a:t>
            </a:r>
          </a:p>
          <a:p>
            <a:endParaRPr lang="en-US" sz="2400" dirty="0" smtClean="0">
              <a:solidFill>
                <a:srgbClr val="D9D9D9"/>
              </a:solidFill>
            </a:endParaRPr>
          </a:p>
          <a:p>
            <a:pPr marL="742950" lvl="1" indent="-285750">
              <a:buFont typeface="Arial" pitchFamily="34" charset="0"/>
              <a:buChar char="•"/>
            </a:pPr>
            <a:r>
              <a:rPr lang="en-US" sz="2400" dirty="0" smtClean="0">
                <a:solidFill>
                  <a:srgbClr val="D9D9D9"/>
                </a:solidFill>
              </a:rPr>
              <a:t>Composite with respect to kinematic structure</a:t>
            </a:r>
          </a:p>
          <a:p>
            <a:pPr marL="742950" lvl="1" indent="-285750">
              <a:buFont typeface="Arial" pitchFamily="34" charset="0"/>
              <a:buChar char="•"/>
            </a:pPr>
            <a:endParaRPr lang="en-US" sz="2400" dirty="0" smtClean="0">
              <a:solidFill>
                <a:srgbClr val="D9D9D9"/>
              </a:solidFill>
            </a:endParaRPr>
          </a:p>
          <a:p>
            <a:endParaRPr lang="en-US" dirty="0">
              <a:solidFill>
                <a:srgbClr val="D9D9D9"/>
              </a:solidFill>
            </a:endParaRPr>
          </a:p>
        </p:txBody>
      </p:sp>
      <p:pic>
        <p:nvPicPr>
          <p:cNvPr id="4" name="Picture 3" descr="DSCN071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724400"/>
            <a:ext cx="9144000" cy="2133600"/>
          </a:xfrm>
          <a:prstGeom prst="rect">
            <a:avLst/>
          </a:prstGeom>
        </p:spPr>
      </p:pic>
    </p:spTree>
    <p:extLst>
      <p:ext uri="{BB962C8B-B14F-4D97-AF65-F5344CB8AC3E}">
        <p14:creationId xmlns:p14="http://schemas.microsoft.com/office/powerpoint/2010/main" val="1822217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415" y="228600"/>
            <a:ext cx="4995809" cy="914400"/>
          </a:xfrm>
        </p:spPr>
        <p:txBody>
          <a:bodyPr>
            <a:normAutofit/>
          </a:bodyPr>
          <a:lstStyle/>
          <a:p>
            <a:r>
              <a:rPr lang="en-US" b="1" dirty="0" smtClean="0">
                <a:solidFill>
                  <a:srgbClr val="FDE9B4"/>
                </a:solidFill>
              </a:rPr>
              <a:t>Methodology</a:t>
            </a:r>
            <a:endParaRPr lang="en-US" b="1" dirty="0">
              <a:solidFill>
                <a:srgbClr val="FDE9B4"/>
              </a:solidFill>
            </a:endParaRPr>
          </a:p>
        </p:txBody>
      </p:sp>
      <p:sp>
        <p:nvSpPr>
          <p:cNvPr id="13" name="TextBox 12"/>
          <p:cNvSpPr txBox="1"/>
          <p:nvPr/>
        </p:nvSpPr>
        <p:spPr>
          <a:xfrm>
            <a:off x="4412673" y="1340108"/>
            <a:ext cx="4348539" cy="4832092"/>
          </a:xfrm>
          <a:prstGeom prst="rect">
            <a:avLst/>
          </a:prstGeom>
          <a:noFill/>
        </p:spPr>
        <p:txBody>
          <a:bodyPr wrap="square" rtlCol="0">
            <a:spAutoFit/>
          </a:bodyPr>
          <a:lstStyle/>
          <a:p>
            <a:pPr marL="285750" indent="-285750">
              <a:buFont typeface="Arial" pitchFamily="34" charset="0"/>
              <a:buChar char="•"/>
            </a:pPr>
            <a:r>
              <a:rPr lang="en-US" sz="2200" dirty="0" smtClean="0">
                <a:solidFill>
                  <a:srgbClr val="D9D9D9"/>
                </a:solidFill>
              </a:rPr>
              <a:t>11 rain maximums during DYNAMO (Zuluaga and Houze, 2013)</a:t>
            </a:r>
          </a:p>
          <a:p>
            <a:pPr marL="285750" indent="-285750">
              <a:buFont typeface="Arial" pitchFamily="34" charset="0"/>
              <a:buChar char="•"/>
            </a:pPr>
            <a:endParaRPr lang="en-US" sz="2200" dirty="0" smtClean="0">
              <a:solidFill>
                <a:srgbClr val="D9D9D9"/>
              </a:solidFill>
            </a:endParaRPr>
          </a:p>
          <a:p>
            <a:pPr marL="285750" indent="-285750">
              <a:buFont typeface="Arial" pitchFamily="34" charset="0"/>
              <a:buChar char="•"/>
            </a:pPr>
            <a:r>
              <a:rPr lang="en-US" sz="2200" dirty="0" smtClean="0">
                <a:solidFill>
                  <a:srgbClr val="D9D9D9"/>
                </a:solidFill>
              </a:rPr>
              <a:t>Subjectively identify cases </a:t>
            </a:r>
          </a:p>
          <a:p>
            <a:pPr marL="742950" lvl="1" indent="-285750">
              <a:buFont typeface="Arial" pitchFamily="34" charset="0"/>
              <a:buChar char="•"/>
            </a:pPr>
            <a:r>
              <a:rPr lang="en-US" sz="2200" dirty="0" smtClean="0">
                <a:solidFill>
                  <a:srgbClr val="D9D9D9"/>
                </a:solidFill>
              </a:rPr>
              <a:t>SPolKa radial velocity</a:t>
            </a:r>
          </a:p>
          <a:p>
            <a:pPr marL="742950" lvl="1" indent="-285750">
              <a:buFont typeface="Arial" pitchFamily="34" charset="0"/>
              <a:buChar char="•"/>
            </a:pPr>
            <a:r>
              <a:rPr lang="en-US" sz="2200" dirty="0" smtClean="0">
                <a:solidFill>
                  <a:srgbClr val="D9D9D9"/>
                </a:solidFill>
              </a:rPr>
              <a:t>Layer lifting</a:t>
            </a:r>
          </a:p>
          <a:p>
            <a:pPr marL="742950" lvl="1" indent="-285750">
              <a:buFont typeface="Arial" pitchFamily="34" charset="0"/>
              <a:buChar char="•"/>
            </a:pPr>
            <a:r>
              <a:rPr lang="en-US" sz="2200" dirty="0" smtClean="0">
                <a:solidFill>
                  <a:srgbClr val="D9D9D9"/>
                </a:solidFill>
              </a:rPr>
              <a:t>RHI sector and within 100 km</a:t>
            </a:r>
          </a:p>
          <a:p>
            <a:pPr marL="742950" lvl="1" indent="-285750">
              <a:buFont typeface="Arial" pitchFamily="34" charset="0"/>
              <a:buChar char="•"/>
            </a:pPr>
            <a:r>
              <a:rPr lang="en-US" sz="2200" dirty="0" smtClean="0">
                <a:solidFill>
                  <a:srgbClr val="D9D9D9"/>
                </a:solidFill>
              </a:rPr>
              <a:t>One per storm</a:t>
            </a:r>
          </a:p>
          <a:p>
            <a:pPr marL="742950" lvl="1" indent="-285750">
              <a:buFont typeface="Arial" pitchFamily="34" charset="0"/>
              <a:buChar char="•"/>
            </a:pPr>
            <a:endParaRPr lang="en-US" sz="2200" dirty="0" smtClean="0">
              <a:solidFill>
                <a:srgbClr val="D9D9D9"/>
              </a:solidFill>
            </a:endParaRPr>
          </a:p>
          <a:p>
            <a:pPr marL="285750" indent="-285750">
              <a:buFont typeface="Arial" pitchFamily="34" charset="0"/>
              <a:buChar char="•"/>
            </a:pPr>
            <a:r>
              <a:rPr lang="en-US" sz="2200" dirty="0" smtClean="0">
                <a:solidFill>
                  <a:srgbClr val="D9D9D9"/>
                </a:solidFill>
              </a:rPr>
              <a:t>Manually map hydrometeor location using PID</a:t>
            </a:r>
          </a:p>
          <a:p>
            <a:pPr marL="285750" indent="-285750">
              <a:buFont typeface="Arial" pitchFamily="34" charset="0"/>
              <a:buChar char="•"/>
            </a:pPr>
            <a:endParaRPr lang="en-US" sz="2200" dirty="0">
              <a:solidFill>
                <a:srgbClr val="D9D9D9"/>
              </a:solidFill>
            </a:endParaRPr>
          </a:p>
          <a:p>
            <a:pPr marL="285750" indent="-285750">
              <a:buFont typeface="Arial" pitchFamily="34" charset="0"/>
              <a:buChar char="•"/>
            </a:pPr>
            <a:r>
              <a:rPr lang="en-US" sz="2200" dirty="0" smtClean="0">
                <a:solidFill>
                  <a:srgbClr val="D9D9D9"/>
                </a:solidFill>
              </a:rPr>
              <a:t>Composite around layer lifting</a:t>
            </a:r>
            <a:endParaRPr lang="en-US" dirty="0" smtClean="0">
              <a:solidFill>
                <a:srgbClr val="D9D9D9"/>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6637" y="4572000"/>
            <a:ext cx="2252716" cy="2175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117799" y="4218801"/>
            <a:ext cx="4019616" cy="276999"/>
          </a:xfrm>
          <a:prstGeom prst="rect">
            <a:avLst/>
          </a:prstGeom>
          <a:solidFill>
            <a:schemeClr val="bg1"/>
          </a:solidFill>
          <a:ln>
            <a:solidFill>
              <a:schemeClr val="bg1"/>
            </a:solidFill>
          </a:ln>
        </p:spPr>
        <p:txBody>
          <a:bodyPr wrap="square" rtlCol="0">
            <a:spAutoFit/>
          </a:bodyPr>
          <a:lstStyle/>
          <a:p>
            <a:pPr algn="r"/>
            <a:r>
              <a:rPr lang="en-US" sz="1200" dirty="0" smtClean="0"/>
              <a:t>Zuluaga and Houze (2013)</a:t>
            </a:r>
            <a:endParaRPr lang="en-US" dirty="0"/>
          </a:p>
        </p:txBody>
      </p:sp>
      <p:pic>
        <p:nvPicPr>
          <p:cNvPr id="3" name="Picture 2"/>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17799" y="228600"/>
            <a:ext cx="4030392" cy="4038600"/>
          </a:xfrm>
          <a:prstGeom prst="rect">
            <a:avLst/>
          </a:prstGeom>
        </p:spPr>
      </p:pic>
      <p:sp>
        <p:nvSpPr>
          <p:cNvPr id="7" name="TextBox 6"/>
          <p:cNvSpPr txBox="1"/>
          <p:nvPr/>
        </p:nvSpPr>
        <p:spPr>
          <a:xfrm>
            <a:off x="124690" y="0"/>
            <a:ext cx="4019616" cy="369332"/>
          </a:xfrm>
          <a:prstGeom prst="rect">
            <a:avLst/>
          </a:prstGeom>
          <a:solidFill>
            <a:schemeClr val="bg1"/>
          </a:solidFill>
          <a:ln>
            <a:solidFill>
              <a:schemeClr val="bg1"/>
            </a:solidFill>
          </a:ln>
        </p:spPr>
        <p:txBody>
          <a:bodyPr wrap="square" rtlCol="0">
            <a:spAutoFit/>
          </a:bodyPr>
          <a:lstStyle/>
          <a:p>
            <a:pPr algn="ctr"/>
            <a:r>
              <a:rPr lang="en-US" dirty="0" smtClean="0"/>
              <a:t>Hourly Timeseries of Accumulated Rain</a:t>
            </a:r>
            <a:endParaRPr lang="en-US" dirty="0"/>
          </a:p>
        </p:txBody>
      </p:sp>
      <p:sp>
        <p:nvSpPr>
          <p:cNvPr id="5" name="TextBox 4"/>
          <p:cNvSpPr txBox="1"/>
          <p:nvPr/>
        </p:nvSpPr>
        <p:spPr>
          <a:xfrm>
            <a:off x="762000" y="369332"/>
            <a:ext cx="152400" cy="369332"/>
          </a:xfrm>
          <a:prstGeom prst="rect">
            <a:avLst/>
          </a:prstGeom>
          <a:noFill/>
        </p:spPr>
        <p:txBody>
          <a:bodyPr wrap="square" rtlCol="0">
            <a:spAutoFit/>
          </a:bodyPr>
          <a:lstStyle/>
          <a:p>
            <a:r>
              <a:rPr lang="en-US" dirty="0" smtClean="0"/>
              <a:t>1</a:t>
            </a:r>
            <a:endParaRPr lang="en-US" dirty="0"/>
          </a:p>
        </p:txBody>
      </p:sp>
      <p:sp>
        <p:nvSpPr>
          <p:cNvPr id="9" name="TextBox 8"/>
          <p:cNvSpPr txBox="1"/>
          <p:nvPr/>
        </p:nvSpPr>
        <p:spPr>
          <a:xfrm>
            <a:off x="2286000" y="381000"/>
            <a:ext cx="152400" cy="369332"/>
          </a:xfrm>
          <a:prstGeom prst="rect">
            <a:avLst/>
          </a:prstGeom>
          <a:noFill/>
        </p:spPr>
        <p:txBody>
          <a:bodyPr wrap="square" rtlCol="0">
            <a:spAutoFit/>
          </a:bodyPr>
          <a:lstStyle/>
          <a:p>
            <a:r>
              <a:rPr lang="en-US" dirty="0"/>
              <a:t>4</a:t>
            </a:r>
          </a:p>
        </p:txBody>
      </p:sp>
      <p:sp>
        <p:nvSpPr>
          <p:cNvPr id="10" name="TextBox 9"/>
          <p:cNvSpPr txBox="1"/>
          <p:nvPr/>
        </p:nvSpPr>
        <p:spPr>
          <a:xfrm>
            <a:off x="2929404" y="553814"/>
            <a:ext cx="152400" cy="369332"/>
          </a:xfrm>
          <a:prstGeom prst="rect">
            <a:avLst/>
          </a:prstGeom>
          <a:noFill/>
        </p:spPr>
        <p:txBody>
          <a:bodyPr wrap="square" rtlCol="0">
            <a:spAutoFit/>
          </a:bodyPr>
          <a:lstStyle/>
          <a:p>
            <a:r>
              <a:rPr lang="en-US" dirty="0"/>
              <a:t>5</a:t>
            </a:r>
          </a:p>
        </p:txBody>
      </p:sp>
      <p:sp>
        <p:nvSpPr>
          <p:cNvPr id="11" name="TextBox 10"/>
          <p:cNvSpPr txBox="1"/>
          <p:nvPr/>
        </p:nvSpPr>
        <p:spPr>
          <a:xfrm>
            <a:off x="3505200" y="613606"/>
            <a:ext cx="152400" cy="369332"/>
          </a:xfrm>
          <a:prstGeom prst="rect">
            <a:avLst/>
          </a:prstGeom>
          <a:noFill/>
        </p:spPr>
        <p:txBody>
          <a:bodyPr wrap="square" rtlCol="0">
            <a:spAutoFit/>
          </a:bodyPr>
          <a:lstStyle/>
          <a:p>
            <a:r>
              <a:rPr lang="en-US" dirty="0"/>
              <a:t>6</a:t>
            </a:r>
          </a:p>
        </p:txBody>
      </p:sp>
      <p:sp>
        <p:nvSpPr>
          <p:cNvPr id="12" name="TextBox 11"/>
          <p:cNvSpPr txBox="1"/>
          <p:nvPr/>
        </p:nvSpPr>
        <p:spPr>
          <a:xfrm>
            <a:off x="838200" y="1992868"/>
            <a:ext cx="152400" cy="369332"/>
          </a:xfrm>
          <a:prstGeom prst="rect">
            <a:avLst/>
          </a:prstGeom>
          <a:noFill/>
        </p:spPr>
        <p:txBody>
          <a:bodyPr wrap="square" rtlCol="0">
            <a:spAutoFit/>
          </a:bodyPr>
          <a:lstStyle/>
          <a:p>
            <a:r>
              <a:rPr lang="en-US" dirty="0" smtClean="0"/>
              <a:t>7</a:t>
            </a:r>
            <a:endParaRPr lang="en-US" dirty="0"/>
          </a:p>
        </p:txBody>
      </p:sp>
      <p:sp>
        <p:nvSpPr>
          <p:cNvPr id="14" name="TextBox 13"/>
          <p:cNvSpPr txBox="1"/>
          <p:nvPr/>
        </p:nvSpPr>
        <p:spPr>
          <a:xfrm>
            <a:off x="2514600" y="1813668"/>
            <a:ext cx="152400" cy="369332"/>
          </a:xfrm>
          <a:prstGeom prst="rect">
            <a:avLst/>
          </a:prstGeom>
          <a:noFill/>
        </p:spPr>
        <p:txBody>
          <a:bodyPr wrap="square" rtlCol="0">
            <a:spAutoFit/>
          </a:bodyPr>
          <a:lstStyle/>
          <a:p>
            <a:r>
              <a:rPr lang="en-US" dirty="0"/>
              <a:t>8</a:t>
            </a:r>
          </a:p>
        </p:txBody>
      </p:sp>
      <p:sp>
        <p:nvSpPr>
          <p:cNvPr id="15" name="TextBox 14"/>
          <p:cNvSpPr txBox="1"/>
          <p:nvPr/>
        </p:nvSpPr>
        <p:spPr>
          <a:xfrm>
            <a:off x="3505200" y="1878568"/>
            <a:ext cx="152400" cy="369332"/>
          </a:xfrm>
          <a:prstGeom prst="rect">
            <a:avLst/>
          </a:prstGeom>
          <a:noFill/>
        </p:spPr>
        <p:txBody>
          <a:bodyPr wrap="square" rtlCol="0">
            <a:spAutoFit/>
          </a:bodyPr>
          <a:lstStyle/>
          <a:p>
            <a:r>
              <a:rPr lang="en-US" dirty="0"/>
              <a:t>9</a:t>
            </a:r>
          </a:p>
        </p:txBody>
      </p:sp>
      <p:sp>
        <p:nvSpPr>
          <p:cNvPr id="16" name="TextBox 15"/>
          <p:cNvSpPr txBox="1"/>
          <p:nvPr/>
        </p:nvSpPr>
        <p:spPr>
          <a:xfrm>
            <a:off x="1905000" y="3288268"/>
            <a:ext cx="533400" cy="369332"/>
          </a:xfrm>
          <a:prstGeom prst="rect">
            <a:avLst/>
          </a:prstGeom>
          <a:noFill/>
        </p:spPr>
        <p:txBody>
          <a:bodyPr wrap="square" rtlCol="0">
            <a:spAutoFit/>
          </a:bodyPr>
          <a:lstStyle/>
          <a:p>
            <a:r>
              <a:rPr lang="en-US" dirty="0" smtClean="0"/>
              <a:t>10</a:t>
            </a:r>
            <a:endParaRPr lang="en-US" dirty="0"/>
          </a:p>
        </p:txBody>
      </p:sp>
      <p:sp>
        <p:nvSpPr>
          <p:cNvPr id="17" name="TextBox 16"/>
          <p:cNvSpPr txBox="1"/>
          <p:nvPr/>
        </p:nvSpPr>
        <p:spPr>
          <a:xfrm rot="10800000" flipH="1" flipV="1">
            <a:off x="2751856" y="3364467"/>
            <a:ext cx="507497" cy="369332"/>
          </a:xfrm>
          <a:prstGeom prst="rect">
            <a:avLst/>
          </a:prstGeom>
          <a:noFill/>
        </p:spPr>
        <p:txBody>
          <a:bodyPr wrap="square" rtlCol="0">
            <a:spAutoFit/>
          </a:bodyPr>
          <a:lstStyle/>
          <a:p>
            <a:r>
              <a:rPr lang="en-US" dirty="0" smtClean="0"/>
              <a:t>11</a:t>
            </a:r>
            <a:endParaRPr lang="en-US" dirty="0"/>
          </a:p>
        </p:txBody>
      </p:sp>
      <p:sp>
        <p:nvSpPr>
          <p:cNvPr id="19" name="TextBox 18"/>
          <p:cNvSpPr txBox="1"/>
          <p:nvPr/>
        </p:nvSpPr>
        <p:spPr>
          <a:xfrm>
            <a:off x="1371600" y="489466"/>
            <a:ext cx="152400" cy="369332"/>
          </a:xfrm>
          <a:prstGeom prst="rect">
            <a:avLst/>
          </a:prstGeom>
          <a:noFill/>
        </p:spPr>
        <p:txBody>
          <a:bodyPr wrap="square" rtlCol="0">
            <a:spAutoFit/>
          </a:bodyPr>
          <a:lstStyle/>
          <a:p>
            <a:r>
              <a:rPr lang="en-US" dirty="0" smtClean="0"/>
              <a:t>2</a:t>
            </a:r>
            <a:endParaRPr lang="en-US" dirty="0"/>
          </a:p>
        </p:txBody>
      </p:sp>
      <p:sp>
        <p:nvSpPr>
          <p:cNvPr id="20" name="TextBox 19"/>
          <p:cNvSpPr txBox="1"/>
          <p:nvPr/>
        </p:nvSpPr>
        <p:spPr>
          <a:xfrm>
            <a:off x="1952886" y="674132"/>
            <a:ext cx="152400"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2947885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0"/>
            <a:ext cx="9144000" cy="1143000"/>
          </a:xfrm>
        </p:spPr>
        <p:txBody>
          <a:bodyPr>
            <a:normAutofit/>
          </a:bodyPr>
          <a:lstStyle/>
          <a:p>
            <a:r>
              <a:rPr lang="en-US" sz="5400" b="1" dirty="0" smtClean="0">
                <a:solidFill>
                  <a:srgbClr val="FDE9B4"/>
                </a:solidFill>
              </a:rPr>
              <a:t>Convective Updraft</a:t>
            </a:r>
            <a:endParaRPr lang="en-US" sz="5400" b="1" dirty="0">
              <a:solidFill>
                <a:srgbClr val="FDE9B4"/>
              </a:solidFill>
            </a:endParaRPr>
          </a:p>
        </p:txBody>
      </p:sp>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3276600" y="304800"/>
            <a:ext cx="2542821" cy="2286000"/>
          </a:xfrm>
          <a:prstGeom prst="rect">
            <a:avLst/>
          </a:prstGeom>
        </p:spPr>
      </p:pic>
      <p:pic>
        <p:nvPicPr>
          <p:cNvPr id="8" name="Picture 7"/>
          <p:cNvPicPr>
            <a:picLocks noChangeAspect="1"/>
          </p:cNvPicPr>
          <p:nvPr/>
        </p:nvPicPr>
        <p:blipFill rotWithShape="1">
          <a:blip r:embed="rId5" cstate="email">
            <a:lum/>
            <a:extLst>
              <a:ext uri="{28A0092B-C50C-407E-A947-70E740481C1C}">
                <a14:useLocalDpi xmlns:a14="http://schemas.microsoft.com/office/drawing/2010/main"/>
              </a:ext>
            </a:extLst>
          </a:blip>
          <a:srcRect l="5840" t="6576" r="7289" b="5497"/>
          <a:stretch/>
        </p:blipFill>
        <p:spPr>
          <a:xfrm>
            <a:off x="1219200" y="3972356"/>
            <a:ext cx="2998032" cy="2286000"/>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l="5370" t="6193" r="7216" b="5880"/>
          <a:stretch/>
        </p:blipFill>
        <p:spPr>
          <a:xfrm>
            <a:off x="5105400" y="3972356"/>
            <a:ext cx="3016770" cy="2286000"/>
          </a:xfrm>
          <a:prstGeom prst="rect">
            <a:avLst/>
          </a:prstGeom>
        </p:spPr>
      </p:pic>
      <p:sp>
        <p:nvSpPr>
          <p:cNvPr id="10" name="TextBox 9"/>
          <p:cNvSpPr txBox="1"/>
          <p:nvPr/>
        </p:nvSpPr>
        <p:spPr>
          <a:xfrm>
            <a:off x="1524000" y="3944958"/>
            <a:ext cx="1219200" cy="400110"/>
          </a:xfrm>
          <a:prstGeom prst="rect">
            <a:avLst/>
          </a:prstGeom>
          <a:noFill/>
        </p:spPr>
        <p:txBody>
          <a:bodyPr wrap="square" rtlCol="0">
            <a:spAutoFit/>
          </a:bodyPr>
          <a:lstStyle/>
          <a:p>
            <a:r>
              <a:rPr lang="en-US" sz="2000" dirty="0" smtClean="0"/>
              <a:t>dBZ</a:t>
            </a:r>
            <a:endParaRPr lang="en-US" sz="2000" dirty="0"/>
          </a:p>
        </p:txBody>
      </p:sp>
      <p:sp>
        <p:nvSpPr>
          <p:cNvPr id="11" name="TextBox 10"/>
          <p:cNvSpPr txBox="1"/>
          <p:nvPr/>
        </p:nvSpPr>
        <p:spPr>
          <a:xfrm>
            <a:off x="5410200" y="3972356"/>
            <a:ext cx="1219200" cy="400110"/>
          </a:xfrm>
          <a:prstGeom prst="rect">
            <a:avLst/>
          </a:prstGeom>
          <a:noFill/>
        </p:spPr>
        <p:txBody>
          <a:bodyPr wrap="square" rtlCol="0">
            <a:spAutoFit/>
          </a:bodyPr>
          <a:lstStyle/>
          <a:p>
            <a:r>
              <a:rPr lang="en-US" sz="2000" dirty="0" err="1" smtClean="0"/>
              <a:t>V</a:t>
            </a:r>
            <a:r>
              <a:rPr lang="en-US" sz="2000" baseline="-25000" dirty="0" err="1" smtClean="0"/>
              <a:t>rad</a:t>
            </a:r>
            <a:endParaRPr lang="en-US" sz="2000" dirty="0"/>
          </a:p>
        </p:txBody>
      </p:sp>
      <p:sp>
        <p:nvSpPr>
          <p:cNvPr id="12" name="TextBox 11"/>
          <p:cNvSpPr txBox="1"/>
          <p:nvPr/>
        </p:nvSpPr>
        <p:spPr>
          <a:xfrm>
            <a:off x="1219200" y="6336268"/>
            <a:ext cx="6902970" cy="369332"/>
          </a:xfrm>
          <a:prstGeom prst="rect">
            <a:avLst/>
          </a:prstGeom>
          <a:noFill/>
        </p:spPr>
        <p:txBody>
          <a:bodyPr wrap="square" rtlCol="0">
            <a:spAutoFit/>
          </a:bodyPr>
          <a:lstStyle/>
          <a:p>
            <a:pPr algn="ctr"/>
            <a:r>
              <a:rPr lang="en-US" dirty="0" smtClean="0">
                <a:solidFill>
                  <a:schemeClr val="bg1">
                    <a:lumMod val="75000"/>
                  </a:schemeClr>
                </a:solidFill>
              </a:rPr>
              <a:t>24 Oct 0250 UTC</a:t>
            </a:r>
            <a:endParaRPr lang="en-US" dirty="0">
              <a:solidFill>
                <a:schemeClr val="bg1">
                  <a:lumMod val="75000"/>
                </a:schemeClr>
              </a:solidFill>
            </a:endParaRPr>
          </a:p>
        </p:txBody>
      </p:sp>
    </p:spTree>
    <p:extLst>
      <p:ext uri="{BB962C8B-B14F-4D97-AF65-F5344CB8AC3E}">
        <p14:creationId xmlns:p14="http://schemas.microsoft.com/office/powerpoint/2010/main" val="2839431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l="3724" t="4758" r="9384" b="3666"/>
          <a:stretch/>
        </p:blipFill>
        <p:spPr>
          <a:xfrm>
            <a:off x="6920811" y="457200"/>
            <a:ext cx="2070789" cy="1828800"/>
          </a:xfrm>
          <a:prstGeom prst="rect">
            <a:avLst/>
          </a:prstGeom>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l="3671" t="4639" r="8395" b="2900"/>
          <a:stretch/>
        </p:blipFill>
        <p:spPr>
          <a:xfrm>
            <a:off x="2433036" y="4941332"/>
            <a:ext cx="2062764" cy="1828800"/>
          </a:xfrm>
          <a:prstGeom prst="rect">
            <a:avLst/>
          </a:prstGeom>
        </p:spPr>
      </p:pic>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l="5022" t="4520" r="7125" b="2900"/>
          <a:stretch/>
        </p:blipFill>
        <p:spPr>
          <a:xfrm>
            <a:off x="4672958" y="2667000"/>
            <a:ext cx="2032642" cy="1828800"/>
          </a:xfrm>
          <a:prstGeom prst="rect">
            <a:avLst/>
          </a:prstGeom>
        </p:spPr>
      </p:pic>
      <p:pic>
        <p:nvPicPr>
          <p:cNvPr id="16" name="Picture 15"/>
          <p:cNvPicPr>
            <a:picLocks noChangeAspect="1"/>
          </p:cNvPicPr>
          <p:nvPr/>
        </p:nvPicPr>
        <p:blipFill rotWithShape="1">
          <a:blip r:embed="rId6" cstate="email">
            <a:extLst>
              <a:ext uri="{28A0092B-C50C-407E-A947-70E740481C1C}">
                <a14:useLocalDpi xmlns:a14="http://schemas.microsoft.com/office/drawing/2010/main"/>
              </a:ext>
            </a:extLst>
          </a:blip>
          <a:srcRect l="3425" t="4799" r="8850" b="2900"/>
          <a:stretch/>
        </p:blipFill>
        <p:spPr>
          <a:xfrm>
            <a:off x="6917410" y="2667000"/>
            <a:ext cx="2074190" cy="1828800"/>
          </a:xfrm>
          <a:prstGeom prst="rect">
            <a:avLst/>
          </a:prstGeom>
        </p:spPr>
      </p:pic>
      <p:pic>
        <p:nvPicPr>
          <p:cNvPr id="17" name="Picture 16"/>
          <p:cNvPicPr>
            <a:picLocks noChangeAspect="1"/>
          </p:cNvPicPr>
          <p:nvPr/>
        </p:nvPicPr>
        <p:blipFill rotWithShape="1">
          <a:blip r:embed="rId7" cstate="email">
            <a:lum/>
            <a:extLst>
              <a:ext uri="{28A0092B-C50C-407E-A947-70E740481C1C}">
                <a14:useLocalDpi xmlns:a14="http://schemas.microsoft.com/office/drawing/2010/main"/>
              </a:ext>
            </a:extLst>
          </a:blip>
          <a:srcRect l="3873" t="4680" r="9471" b="2900"/>
          <a:stretch/>
        </p:blipFill>
        <p:spPr>
          <a:xfrm>
            <a:off x="197523" y="457200"/>
            <a:ext cx="2033682" cy="1828800"/>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3725" t="4560" r="10029" b="2900"/>
          <a:stretch/>
        </p:blipFill>
        <p:spPr>
          <a:xfrm>
            <a:off x="6957609" y="4953000"/>
            <a:ext cx="2033991" cy="1828800"/>
          </a:xfrm>
          <a:prstGeom prst="rect">
            <a:avLst/>
          </a:prstGeom>
        </p:spPr>
      </p:pic>
      <p:pic>
        <p:nvPicPr>
          <p:cNvPr id="19" name="Picture 18"/>
          <p:cNvPicPr>
            <a:picLocks noChangeAspect="1"/>
          </p:cNvPicPr>
          <p:nvPr/>
        </p:nvPicPr>
        <p:blipFill rotWithShape="1">
          <a:blip r:embed="rId9" cstate="email">
            <a:extLst>
              <a:ext uri="{28A0092B-C50C-407E-A947-70E740481C1C}">
                <a14:useLocalDpi xmlns:a14="http://schemas.microsoft.com/office/drawing/2010/main"/>
              </a:ext>
            </a:extLst>
          </a:blip>
          <a:srcRect l="4342" t="4640" r="8562" b="2900"/>
          <a:stretch/>
        </p:blipFill>
        <p:spPr>
          <a:xfrm>
            <a:off x="4662475" y="457200"/>
            <a:ext cx="2043125" cy="1828800"/>
          </a:xfrm>
          <a:prstGeom prst="rect">
            <a:avLst/>
          </a:prstGeom>
        </p:spPr>
      </p:pic>
      <p:pic>
        <p:nvPicPr>
          <p:cNvPr id="20" name="Picture 19"/>
          <p:cNvPicPr>
            <a:picLocks noChangeAspect="1"/>
          </p:cNvPicPr>
          <p:nvPr/>
        </p:nvPicPr>
        <p:blipFill rotWithShape="1">
          <a:blip r:embed="rId10" cstate="email">
            <a:extLst>
              <a:ext uri="{28A0092B-C50C-407E-A947-70E740481C1C}">
                <a14:useLocalDpi xmlns:a14="http://schemas.microsoft.com/office/drawing/2010/main"/>
              </a:ext>
            </a:extLst>
          </a:blip>
          <a:srcRect l="3739" t="4122" r="9471" b="4003"/>
          <a:stretch/>
        </p:blipFill>
        <p:spPr>
          <a:xfrm>
            <a:off x="2446855" y="457200"/>
            <a:ext cx="2048945" cy="1828800"/>
          </a:xfrm>
          <a:prstGeom prst="rect">
            <a:avLst/>
          </a:prstGeom>
        </p:spPr>
      </p:pic>
      <p:pic>
        <p:nvPicPr>
          <p:cNvPr id="21" name="Picture 20"/>
          <p:cNvPicPr>
            <a:picLocks noChangeAspect="1"/>
          </p:cNvPicPr>
          <p:nvPr/>
        </p:nvPicPr>
        <p:blipFill rotWithShape="1">
          <a:blip r:embed="rId11" cstate="email">
            <a:extLst>
              <a:ext uri="{28A0092B-C50C-407E-A947-70E740481C1C}">
                <a14:useLocalDpi xmlns:a14="http://schemas.microsoft.com/office/drawing/2010/main"/>
              </a:ext>
            </a:extLst>
          </a:blip>
          <a:srcRect l="3471" t="4798" r="9781" b="2900"/>
          <a:stretch/>
        </p:blipFill>
        <p:spPr>
          <a:xfrm>
            <a:off x="4724400" y="4941870"/>
            <a:ext cx="2038457" cy="1828800"/>
          </a:xfrm>
          <a:prstGeom prst="rect">
            <a:avLst/>
          </a:prstGeom>
        </p:spPr>
      </p:pic>
      <p:pic>
        <p:nvPicPr>
          <p:cNvPr id="22" name="Picture 21"/>
          <p:cNvPicPr>
            <a:picLocks noChangeAspect="1"/>
          </p:cNvPicPr>
          <p:nvPr/>
        </p:nvPicPr>
        <p:blipFill rotWithShape="1">
          <a:blip r:embed="rId12" cstate="email">
            <a:extLst>
              <a:ext uri="{28A0092B-C50C-407E-A947-70E740481C1C}">
                <a14:useLocalDpi xmlns:a14="http://schemas.microsoft.com/office/drawing/2010/main"/>
              </a:ext>
            </a:extLst>
          </a:blip>
          <a:srcRect l="4376" t="4481" r="9471" b="2899"/>
          <a:stretch/>
        </p:blipFill>
        <p:spPr>
          <a:xfrm>
            <a:off x="185536" y="4953000"/>
            <a:ext cx="2017554" cy="1828800"/>
          </a:xfrm>
          <a:prstGeom prst="rect">
            <a:avLst/>
          </a:prstGeom>
        </p:spPr>
      </p:pic>
      <p:sp>
        <p:nvSpPr>
          <p:cNvPr id="23" name="TextBox 22"/>
          <p:cNvSpPr txBox="1"/>
          <p:nvPr/>
        </p:nvSpPr>
        <p:spPr>
          <a:xfrm>
            <a:off x="197523" y="4572000"/>
            <a:ext cx="2005567" cy="369332"/>
          </a:xfrm>
          <a:prstGeom prst="rect">
            <a:avLst/>
          </a:prstGeom>
          <a:noFill/>
        </p:spPr>
        <p:txBody>
          <a:bodyPr wrap="square" rtlCol="0">
            <a:spAutoFit/>
          </a:bodyPr>
          <a:lstStyle/>
          <a:p>
            <a:pPr algn="ctr"/>
            <a:r>
              <a:rPr lang="en-US" dirty="0" smtClean="0">
                <a:solidFill>
                  <a:srgbClr val="D9D9D9"/>
                </a:solidFill>
              </a:rPr>
              <a:t>Wet Aggregates </a:t>
            </a:r>
            <a:endParaRPr lang="en-US" dirty="0">
              <a:solidFill>
                <a:srgbClr val="D9D9D9"/>
              </a:solidFill>
            </a:endParaRPr>
          </a:p>
        </p:txBody>
      </p:sp>
      <p:sp>
        <p:nvSpPr>
          <p:cNvPr id="24" name="TextBox 23"/>
          <p:cNvSpPr txBox="1"/>
          <p:nvPr/>
        </p:nvSpPr>
        <p:spPr>
          <a:xfrm>
            <a:off x="2386959" y="4583668"/>
            <a:ext cx="2032642" cy="369332"/>
          </a:xfrm>
          <a:prstGeom prst="rect">
            <a:avLst/>
          </a:prstGeom>
          <a:noFill/>
        </p:spPr>
        <p:txBody>
          <a:bodyPr wrap="square" rtlCol="0">
            <a:spAutoFit/>
          </a:bodyPr>
          <a:lstStyle/>
          <a:p>
            <a:pPr algn="ctr"/>
            <a:r>
              <a:rPr lang="en-US" dirty="0" smtClean="0">
                <a:solidFill>
                  <a:srgbClr val="D9D9D9"/>
                </a:solidFill>
              </a:rPr>
              <a:t>Dry Aggregates </a:t>
            </a:r>
            <a:endParaRPr lang="en-US" dirty="0">
              <a:solidFill>
                <a:srgbClr val="D9D9D9"/>
              </a:solidFill>
            </a:endParaRPr>
          </a:p>
        </p:txBody>
      </p:sp>
      <p:sp>
        <p:nvSpPr>
          <p:cNvPr id="25" name="TextBox 24"/>
          <p:cNvSpPr txBox="1"/>
          <p:nvPr/>
        </p:nvSpPr>
        <p:spPr>
          <a:xfrm>
            <a:off x="4662475" y="4583668"/>
            <a:ext cx="2028959" cy="369332"/>
          </a:xfrm>
          <a:prstGeom prst="rect">
            <a:avLst/>
          </a:prstGeom>
          <a:noFill/>
        </p:spPr>
        <p:txBody>
          <a:bodyPr wrap="square" rtlCol="0">
            <a:spAutoFit/>
          </a:bodyPr>
          <a:lstStyle/>
          <a:p>
            <a:pPr algn="ctr"/>
            <a:r>
              <a:rPr lang="en-US" dirty="0" smtClean="0">
                <a:solidFill>
                  <a:srgbClr val="D9D9D9"/>
                </a:solidFill>
              </a:rPr>
              <a:t>Small Ice Crystals</a:t>
            </a:r>
            <a:endParaRPr lang="en-US" dirty="0">
              <a:solidFill>
                <a:srgbClr val="D9D9D9"/>
              </a:solidFill>
            </a:endParaRPr>
          </a:p>
        </p:txBody>
      </p:sp>
      <p:sp>
        <p:nvSpPr>
          <p:cNvPr id="26" name="TextBox 25"/>
          <p:cNvSpPr txBox="1"/>
          <p:nvPr/>
        </p:nvSpPr>
        <p:spPr>
          <a:xfrm>
            <a:off x="6957609" y="4592230"/>
            <a:ext cx="2033991" cy="369332"/>
          </a:xfrm>
          <a:prstGeom prst="rect">
            <a:avLst/>
          </a:prstGeom>
          <a:noFill/>
        </p:spPr>
        <p:txBody>
          <a:bodyPr wrap="square" rtlCol="0">
            <a:spAutoFit/>
          </a:bodyPr>
          <a:lstStyle/>
          <a:p>
            <a:pPr algn="ctr"/>
            <a:r>
              <a:rPr lang="en-US" dirty="0" smtClean="0">
                <a:solidFill>
                  <a:srgbClr val="D9D9D9"/>
                </a:solidFill>
              </a:rPr>
              <a:t>Horz. Oriented Ice</a:t>
            </a:r>
            <a:endParaRPr lang="en-US" dirty="0">
              <a:solidFill>
                <a:srgbClr val="D9D9D9"/>
              </a:solidFill>
            </a:endParaRPr>
          </a:p>
        </p:txBody>
      </p:sp>
      <p:sp>
        <p:nvSpPr>
          <p:cNvPr id="28" name="TextBox 27"/>
          <p:cNvSpPr txBox="1"/>
          <p:nvPr/>
        </p:nvSpPr>
        <p:spPr>
          <a:xfrm>
            <a:off x="4038600" y="2297668"/>
            <a:ext cx="2864455" cy="369332"/>
          </a:xfrm>
          <a:prstGeom prst="rect">
            <a:avLst/>
          </a:prstGeom>
          <a:noFill/>
        </p:spPr>
        <p:txBody>
          <a:bodyPr wrap="square" rtlCol="0">
            <a:spAutoFit/>
          </a:bodyPr>
          <a:lstStyle/>
          <a:p>
            <a:pPr algn="ctr"/>
            <a:r>
              <a:rPr lang="en-US" dirty="0" smtClean="0">
                <a:solidFill>
                  <a:srgbClr val="D9D9D9"/>
                </a:solidFill>
              </a:rPr>
              <a:t>Graupel / Rimed Aggregates</a:t>
            </a:r>
            <a:endParaRPr lang="en-US" dirty="0">
              <a:solidFill>
                <a:srgbClr val="D9D9D9"/>
              </a:solidFill>
            </a:endParaRPr>
          </a:p>
        </p:txBody>
      </p:sp>
      <p:sp>
        <p:nvSpPr>
          <p:cNvPr id="29" name="TextBox 28"/>
          <p:cNvSpPr txBox="1"/>
          <p:nvPr/>
        </p:nvSpPr>
        <p:spPr>
          <a:xfrm>
            <a:off x="6917410" y="2297668"/>
            <a:ext cx="2005567" cy="369332"/>
          </a:xfrm>
          <a:prstGeom prst="rect">
            <a:avLst/>
          </a:prstGeom>
          <a:noFill/>
        </p:spPr>
        <p:txBody>
          <a:bodyPr wrap="square" rtlCol="0">
            <a:spAutoFit/>
          </a:bodyPr>
          <a:lstStyle/>
          <a:p>
            <a:pPr algn="ctr"/>
            <a:r>
              <a:rPr lang="en-US" dirty="0" smtClean="0">
                <a:solidFill>
                  <a:srgbClr val="D9D9D9"/>
                </a:solidFill>
              </a:rPr>
              <a:t>Graupel - Rain</a:t>
            </a:r>
            <a:endParaRPr lang="en-US" dirty="0">
              <a:solidFill>
                <a:srgbClr val="D9D9D9"/>
              </a:solidFill>
            </a:endParaRPr>
          </a:p>
        </p:txBody>
      </p:sp>
      <p:sp>
        <p:nvSpPr>
          <p:cNvPr id="30" name="TextBox 29"/>
          <p:cNvSpPr txBox="1"/>
          <p:nvPr/>
        </p:nvSpPr>
        <p:spPr>
          <a:xfrm>
            <a:off x="225638" y="87868"/>
            <a:ext cx="2005567" cy="369332"/>
          </a:xfrm>
          <a:prstGeom prst="rect">
            <a:avLst/>
          </a:prstGeom>
          <a:noFill/>
        </p:spPr>
        <p:txBody>
          <a:bodyPr wrap="square" rtlCol="0">
            <a:spAutoFit/>
          </a:bodyPr>
          <a:lstStyle/>
          <a:p>
            <a:pPr algn="ctr"/>
            <a:r>
              <a:rPr lang="en-US" dirty="0" smtClean="0">
                <a:solidFill>
                  <a:srgbClr val="D9D9D9"/>
                </a:solidFill>
              </a:rPr>
              <a:t>Heavy Rain</a:t>
            </a:r>
            <a:endParaRPr lang="en-US" dirty="0">
              <a:solidFill>
                <a:srgbClr val="D9D9D9"/>
              </a:solidFill>
            </a:endParaRPr>
          </a:p>
        </p:txBody>
      </p:sp>
      <p:sp>
        <p:nvSpPr>
          <p:cNvPr id="31" name="TextBox 30"/>
          <p:cNvSpPr txBox="1"/>
          <p:nvPr/>
        </p:nvSpPr>
        <p:spPr>
          <a:xfrm>
            <a:off x="2381143" y="102105"/>
            <a:ext cx="2005567" cy="369332"/>
          </a:xfrm>
          <a:prstGeom prst="rect">
            <a:avLst/>
          </a:prstGeom>
          <a:noFill/>
        </p:spPr>
        <p:txBody>
          <a:bodyPr wrap="square" rtlCol="0">
            <a:spAutoFit/>
          </a:bodyPr>
          <a:lstStyle/>
          <a:p>
            <a:pPr algn="ctr"/>
            <a:r>
              <a:rPr lang="en-US" dirty="0" smtClean="0">
                <a:solidFill>
                  <a:srgbClr val="D9D9D9"/>
                </a:solidFill>
              </a:rPr>
              <a:t>Moderate Rain</a:t>
            </a:r>
            <a:endParaRPr lang="en-US" dirty="0">
              <a:solidFill>
                <a:srgbClr val="D9D9D9"/>
              </a:solidFill>
            </a:endParaRPr>
          </a:p>
        </p:txBody>
      </p:sp>
      <p:sp>
        <p:nvSpPr>
          <p:cNvPr id="32" name="TextBox 31"/>
          <p:cNvSpPr txBox="1"/>
          <p:nvPr/>
        </p:nvSpPr>
        <p:spPr>
          <a:xfrm>
            <a:off x="4671434" y="107511"/>
            <a:ext cx="2005567" cy="369332"/>
          </a:xfrm>
          <a:prstGeom prst="rect">
            <a:avLst/>
          </a:prstGeom>
          <a:noFill/>
        </p:spPr>
        <p:txBody>
          <a:bodyPr wrap="square" rtlCol="0">
            <a:spAutoFit/>
          </a:bodyPr>
          <a:lstStyle/>
          <a:p>
            <a:pPr algn="ctr"/>
            <a:r>
              <a:rPr lang="en-US" dirty="0" smtClean="0">
                <a:solidFill>
                  <a:srgbClr val="D9D9D9"/>
                </a:solidFill>
              </a:rPr>
              <a:t>Light Rain</a:t>
            </a:r>
            <a:endParaRPr lang="en-US" dirty="0">
              <a:solidFill>
                <a:srgbClr val="D9D9D9"/>
              </a:solidFill>
            </a:endParaRPr>
          </a:p>
        </p:txBody>
      </p:sp>
      <p:sp>
        <p:nvSpPr>
          <p:cNvPr id="33" name="TextBox 32"/>
          <p:cNvSpPr txBox="1"/>
          <p:nvPr/>
        </p:nvSpPr>
        <p:spPr>
          <a:xfrm>
            <a:off x="6900263" y="87868"/>
            <a:ext cx="2005567" cy="369332"/>
          </a:xfrm>
          <a:prstGeom prst="rect">
            <a:avLst/>
          </a:prstGeom>
          <a:noFill/>
        </p:spPr>
        <p:txBody>
          <a:bodyPr wrap="square" rtlCol="0">
            <a:spAutoFit/>
          </a:bodyPr>
          <a:lstStyle/>
          <a:p>
            <a:pPr algn="ctr"/>
            <a:r>
              <a:rPr lang="en-US" dirty="0" smtClean="0">
                <a:solidFill>
                  <a:srgbClr val="D9D9D9"/>
                </a:solidFill>
              </a:rPr>
              <a:t>Very Light Rain</a:t>
            </a:r>
            <a:endParaRPr lang="en-US" dirty="0">
              <a:solidFill>
                <a:srgbClr val="D9D9D9"/>
              </a:solidFill>
            </a:endParaRPr>
          </a:p>
        </p:txBody>
      </p:sp>
      <p:sp>
        <p:nvSpPr>
          <p:cNvPr id="34" name="TextBox 33"/>
          <p:cNvSpPr txBox="1"/>
          <p:nvPr/>
        </p:nvSpPr>
        <p:spPr>
          <a:xfrm>
            <a:off x="381000" y="2743200"/>
            <a:ext cx="3733800" cy="1446550"/>
          </a:xfrm>
          <a:prstGeom prst="rect">
            <a:avLst/>
          </a:prstGeom>
          <a:noFill/>
        </p:spPr>
        <p:txBody>
          <a:bodyPr wrap="square" rtlCol="0">
            <a:spAutoFit/>
          </a:bodyPr>
          <a:lstStyle/>
          <a:p>
            <a:pPr algn="ctr"/>
            <a:r>
              <a:rPr lang="en-US" sz="4400" dirty="0" smtClean="0">
                <a:solidFill>
                  <a:srgbClr val="FDE9B4"/>
                </a:solidFill>
              </a:rPr>
              <a:t>Convective Updraft</a:t>
            </a:r>
            <a:endParaRPr lang="en-US" sz="4400" dirty="0">
              <a:solidFill>
                <a:srgbClr val="FDE9B4"/>
              </a:solidFill>
            </a:endParaRPr>
          </a:p>
        </p:txBody>
      </p:sp>
    </p:spTree>
    <p:extLst>
      <p:ext uri="{BB962C8B-B14F-4D97-AF65-F5344CB8AC3E}">
        <p14:creationId xmlns:p14="http://schemas.microsoft.com/office/powerpoint/2010/main" val="2794764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r>
              <a:rPr lang="en-US" sz="3600" b="1" dirty="0" smtClean="0">
                <a:solidFill>
                  <a:srgbClr val="FDE9B4"/>
                </a:solidFill>
              </a:rPr>
              <a:t>Conceptual Diagram of Convective Updrafts</a:t>
            </a:r>
            <a:endParaRPr lang="en-US" sz="3600" b="1" dirty="0">
              <a:solidFill>
                <a:srgbClr val="FDE9B4"/>
              </a:solidFil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2142040" y="1168469"/>
            <a:ext cx="4859919" cy="5187963"/>
          </a:xfrm>
          <a:prstGeom prst="rect">
            <a:avLst/>
          </a:prstGeom>
        </p:spPr>
      </p:pic>
    </p:spTree>
    <p:extLst>
      <p:ext uri="{BB962C8B-B14F-4D97-AF65-F5344CB8AC3E}">
        <p14:creationId xmlns:p14="http://schemas.microsoft.com/office/powerpoint/2010/main" val="1695203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ar_Median_4.eps"/>
          <p:cNvPicPr>
            <a:picLocks noChangeAspect="1"/>
          </p:cNvPicPr>
          <p:nvPr/>
        </p:nvPicPr>
        <p:blipFill rotWithShape="1">
          <a:blip r:embed="rId3" cstate="email">
            <a:extLst>
              <a:ext uri="{28A0092B-C50C-407E-A947-70E740481C1C}">
                <a14:useLocalDpi xmlns:a14="http://schemas.microsoft.com/office/drawing/2010/main"/>
              </a:ext>
            </a:extLst>
          </a:blip>
          <a:srcRect l="9306" t="54248" r="53333" b="8594"/>
          <a:stretch/>
        </p:blipFill>
        <p:spPr>
          <a:xfrm>
            <a:off x="152400" y="4172021"/>
            <a:ext cx="4343400" cy="2381179"/>
          </a:xfrm>
          <a:prstGeom prst="rect">
            <a:avLst/>
          </a:prstGeom>
        </p:spPr>
      </p:pic>
      <p:pic>
        <p:nvPicPr>
          <p:cNvPr id="24" name="Picture 23" descr="Bar_Median_4.eps"/>
          <p:cNvPicPr>
            <a:picLocks noChangeAspect="1"/>
          </p:cNvPicPr>
          <p:nvPr/>
        </p:nvPicPr>
        <p:blipFill rotWithShape="1">
          <a:blip r:embed="rId3" cstate="email">
            <a:extLst>
              <a:ext uri="{28A0092B-C50C-407E-A947-70E740481C1C}">
                <a14:useLocalDpi xmlns:a14="http://schemas.microsoft.com/office/drawing/2010/main"/>
              </a:ext>
            </a:extLst>
          </a:blip>
          <a:srcRect l="9306" t="6935" r="52778" b="57146"/>
          <a:stretch/>
        </p:blipFill>
        <p:spPr>
          <a:xfrm>
            <a:off x="228600" y="1143000"/>
            <a:ext cx="4270248" cy="2362200"/>
          </a:xfrm>
          <a:prstGeom prst="rect">
            <a:avLst/>
          </a:prstGeom>
        </p:spPr>
      </p:pic>
      <p:pic>
        <p:nvPicPr>
          <p:cNvPr id="23" name="Picture 22" descr="Bar_Median_4.eps"/>
          <p:cNvPicPr>
            <a:picLocks noChangeAspect="1"/>
          </p:cNvPicPr>
          <p:nvPr/>
        </p:nvPicPr>
        <p:blipFill rotWithShape="1">
          <a:blip r:embed="rId3" cstate="email">
            <a:extLst>
              <a:ext uri="{28A0092B-C50C-407E-A947-70E740481C1C}">
                <a14:useLocalDpi xmlns:a14="http://schemas.microsoft.com/office/drawing/2010/main"/>
              </a:ext>
            </a:extLst>
          </a:blip>
          <a:srcRect l="56111" t="6935" r="9028" b="57890"/>
          <a:stretch/>
        </p:blipFill>
        <p:spPr>
          <a:xfrm>
            <a:off x="4800600" y="1161786"/>
            <a:ext cx="4142232" cy="2343414"/>
          </a:xfrm>
          <a:prstGeom prst="rect">
            <a:avLst/>
          </a:prstGeom>
        </p:spPr>
      </p:pic>
      <p:pic>
        <p:nvPicPr>
          <p:cNvPr id="21" name="Picture 20" descr="Bar_Median_4.eps"/>
          <p:cNvPicPr>
            <a:picLocks noChangeAspect="1"/>
          </p:cNvPicPr>
          <p:nvPr/>
        </p:nvPicPr>
        <p:blipFill rotWithShape="1">
          <a:blip r:embed="rId3" cstate="email">
            <a:extLst>
              <a:ext uri="{28A0092B-C50C-407E-A947-70E740481C1C}">
                <a14:useLocalDpi xmlns:a14="http://schemas.microsoft.com/office/drawing/2010/main"/>
              </a:ext>
            </a:extLst>
          </a:blip>
          <a:srcRect l="55139" t="54496" r="9028" b="8594"/>
          <a:stretch/>
        </p:blipFill>
        <p:spPr>
          <a:xfrm>
            <a:off x="4800600" y="4114800"/>
            <a:ext cx="4142232" cy="2392219"/>
          </a:xfrm>
          <a:prstGeom prst="rect">
            <a:avLst/>
          </a:prstGeom>
        </p:spPr>
      </p:pic>
      <p:sp>
        <p:nvSpPr>
          <p:cNvPr id="2" name="Title 1"/>
          <p:cNvSpPr>
            <a:spLocks noGrp="1"/>
          </p:cNvSpPr>
          <p:nvPr>
            <p:ph type="title"/>
          </p:nvPr>
        </p:nvSpPr>
        <p:spPr>
          <a:xfrm>
            <a:off x="0" y="-76200"/>
            <a:ext cx="9144000" cy="990600"/>
          </a:xfrm>
        </p:spPr>
        <p:txBody>
          <a:bodyPr>
            <a:noAutofit/>
          </a:bodyPr>
          <a:lstStyle/>
          <a:p>
            <a:r>
              <a:rPr lang="en-US" sz="3200" b="1" dirty="0" smtClean="0">
                <a:solidFill>
                  <a:srgbClr val="FDE9B4"/>
                </a:solidFill>
              </a:rPr>
              <a:t>Distribution of Convective Polarimetric Variables</a:t>
            </a:r>
            <a:endParaRPr lang="en-US" sz="3200" b="1" dirty="0">
              <a:solidFill>
                <a:srgbClr val="FDE9B4"/>
              </a:solidFill>
            </a:endParaRPr>
          </a:p>
        </p:txBody>
      </p:sp>
      <p:sp>
        <p:nvSpPr>
          <p:cNvPr id="7" name="TextBox 6"/>
          <p:cNvSpPr txBox="1"/>
          <p:nvPr/>
        </p:nvSpPr>
        <p:spPr>
          <a:xfrm>
            <a:off x="228600" y="838200"/>
            <a:ext cx="4267200" cy="338554"/>
          </a:xfrm>
          <a:prstGeom prst="rect">
            <a:avLst/>
          </a:prstGeom>
          <a:solidFill>
            <a:schemeClr val="bg1"/>
          </a:solidFill>
          <a:ln>
            <a:noFill/>
          </a:ln>
        </p:spPr>
        <p:txBody>
          <a:bodyPr wrap="square" rtlCol="0">
            <a:spAutoFit/>
          </a:bodyPr>
          <a:lstStyle/>
          <a:p>
            <a:pPr algn="ctr"/>
            <a:r>
              <a:rPr lang="en-US" sz="1600" dirty="0" smtClean="0"/>
              <a:t>Reflectivity</a:t>
            </a:r>
            <a:endParaRPr lang="en-US" sz="1600" dirty="0"/>
          </a:p>
        </p:txBody>
      </p:sp>
      <p:sp>
        <p:nvSpPr>
          <p:cNvPr id="9" name="TextBox 8"/>
          <p:cNvSpPr txBox="1"/>
          <p:nvPr/>
        </p:nvSpPr>
        <p:spPr>
          <a:xfrm>
            <a:off x="165100" y="3852446"/>
            <a:ext cx="4334256" cy="338554"/>
          </a:xfrm>
          <a:prstGeom prst="rect">
            <a:avLst/>
          </a:prstGeom>
          <a:solidFill>
            <a:schemeClr val="bg1"/>
          </a:solidFill>
          <a:ln>
            <a:noFill/>
          </a:ln>
        </p:spPr>
        <p:txBody>
          <a:bodyPr wrap="square" rtlCol="0">
            <a:spAutoFit/>
          </a:bodyPr>
          <a:lstStyle/>
          <a:p>
            <a:pPr algn="ctr"/>
            <a:r>
              <a:rPr lang="en-US" sz="1600" dirty="0" smtClean="0"/>
              <a:t>Correlation Coefficient</a:t>
            </a:r>
            <a:endParaRPr lang="en-US" sz="1600" dirty="0"/>
          </a:p>
        </p:txBody>
      </p:sp>
      <p:sp>
        <p:nvSpPr>
          <p:cNvPr id="10" name="TextBox 9"/>
          <p:cNvSpPr txBox="1"/>
          <p:nvPr/>
        </p:nvSpPr>
        <p:spPr>
          <a:xfrm>
            <a:off x="4800600" y="3810000"/>
            <a:ext cx="4142232" cy="338554"/>
          </a:xfrm>
          <a:prstGeom prst="rect">
            <a:avLst/>
          </a:prstGeom>
          <a:solidFill>
            <a:schemeClr val="bg1"/>
          </a:solidFill>
          <a:ln>
            <a:noFill/>
          </a:ln>
        </p:spPr>
        <p:txBody>
          <a:bodyPr wrap="square" rtlCol="0">
            <a:spAutoFit/>
          </a:bodyPr>
          <a:lstStyle/>
          <a:p>
            <a:pPr algn="ctr"/>
            <a:r>
              <a:rPr lang="en-US" sz="1600" dirty="0" smtClean="0"/>
              <a:t>Temperature</a:t>
            </a:r>
            <a:endParaRPr lang="en-US" sz="1600" dirty="0"/>
          </a:p>
        </p:txBody>
      </p:sp>
      <p:sp>
        <p:nvSpPr>
          <p:cNvPr id="12" name="TextBox 11"/>
          <p:cNvSpPr txBox="1"/>
          <p:nvPr/>
        </p:nvSpPr>
        <p:spPr>
          <a:xfrm>
            <a:off x="228600" y="3319046"/>
            <a:ext cx="4267200" cy="338554"/>
          </a:xfrm>
          <a:prstGeom prst="rect">
            <a:avLst/>
          </a:prstGeom>
          <a:solidFill>
            <a:schemeClr val="bg1"/>
          </a:solidFill>
          <a:ln>
            <a:noFill/>
          </a:ln>
        </p:spPr>
        <p:txBody>
          <a:bodyPr wrap="square" rtlCol="0">
            <a:spAutoFit/>
          </a:bodyPr>
          <a:lstStyle/>
          <a:p>
            <a:r>
              <a:rPr lang="en-US" sz="1600" dirty="0"/>
              <a:t> </a:t>
            </a:r>
            <a:r>
              <a:rPr lang="en-US" sz="1600" dirty="0" smtClean="0"/>
              <a:t>       G    GR   HR   MR   LR   VLR   WA  DA    SI    HI</a:t>
            </a:r>
            <a:endParaRPr lang="en-US" sz="1600" dirty="0"/>
          </a:p>
        </p:txBody>
      </p:sp>
      <p:sp>
        <p:nvSpPr>
          <p:cNvPr id="13" name="TextBox 12"/>
          <p:cNvSpPr txBox="1"/>
          <p:nvPr/>
        </p:nvSpPr>
        <p:spPr>
          <a:xfrm>
            <a:off x="165100" y="6367046"/>
            <a:ext cx="4334256" cy="338554"/>
          </a:xfrm>
          <a:prstGeom prst="rect">
            <a:avLst/>
          </a:prstGeom>
          <a:solidFill>
            <a:schemeClr val="bg1"/>
          </a:solidFill>
          <a:ln>
            <a:noFill/>
          </a:ln>
        </p:spPr>
        <p:txBody>
          <a:bodyPr wrap="square" rtlCol="0">
            <a:spAutoFit/>
          </a:bodyPr>
          <a:lstStyle/>
          <a:p>
            <a:r>
              <a:rPr lang="en-US" sz="1600" dirty="0"/>
              <a:t> </a:t>
            </a:r>
            <a:r>
              <a:rPr lang="en-US" sz="1600" dirty="0" smtClean="0"/>
              <a:t>       G    GR   HR   MR   LR   VLR   WA  DA    SI    HI</a:t>
            </a:r>
            <a:endParaRPr lang="en-US" sz="1600" dirty="0"/>
          </a:p>
        </p:txBody>
      </p:sp>
      <p:sp>
        <p:nvSpPr>
          <p:cNvPr id="14" name="TextBox 13"/>
          <p:cNvSpPr txBox="1"/>
          <p:nvPr/>
        </p:nvSpPr>
        <p:spPr>
          <a:xfrm>
            <a:off x="4800600" y="3352800"/>
            <a:ext cx="4142232" cy="338554"/>
          </a:xfrm>
          <a:prstGeom prst="rect">
            <a:avLst/>
          </a:prstGeom>
          <a:solidFill>
            <a:schemeClr val="bg1"/>
          </a:solidFill>
          <a:ln>
            <a:noFill/>
          </a:ln>
        </p:spPr>
        <p:txBody>
          <a:bodyPr wrap="square" rtlCol="0">
            <a:spAutoFit/>
          </a:bodyPr>
          <a:lstStyle/>
          <a:p>
            <a:r>
              <a:rPr lang="en-US" sz="1600" dirty="0"/>
              <a:t> </a:t>
            </a:r>
            <a:r>
              <a:rPr lang="en-US" sz="1600" dirty="0" smtClean="0"/>
              <a:t>       G    GR   HR   MR   LR  VLR  WA  DA    SI    HI</a:t>
            </a:r>
            <a:endParaRPr lang="en-US" sz="1600" dirty="0"/>
          </a:p>
        </p:txBody>
      </p:sp>
      <p:sp>
        <p:nvSpPr>
          <p:cNvPr id="15" name="TextBox 14"/>
          <p:cNvSpPr txBox="1"/>
          <p:nvPr/>
        </p:nvSpPr>
        <p:spPr>
          <a:xfrm>
            <a:off x="4800600" y="6324600"/>
            <a:ext cx="4142232" cy="338554"/>
          </a:xfrm>
          <a:prstGeom prst="rect">
            <a:avLst/>
          </a:prstGeom>
          <a:solidFill>
            <a:schemeClr val="bg1"/>
          </a:solidFill>
          <a:ln>
            <a:noFill/>
          </a:ln>
        </p:spPr>
        <p:txBody>
          <a:bodyPr wrap="square" rtlCol="0">
            <a:spAutoFit/>
          </a:bodyPr>
          <a:lstStyle/>
          <a:p>
            <a:r>
              <a:rPr lang="en-US" sz="1600" dirty="0"/>
              <a:t> </a:t>
            </a:r>
            <a:r>
              <a:rPr lang="en-US" sz="1600" dirty="0" smtClean="0"/>
              <a:t>       G    GR   HR   MR   LR  VLR  WA  DA    SI    HI</a:t>
            </a:r>
            <a:endParaRPr lang="en-US" sz="1600" dirty="0"/>
          </a:p>
        </p:txBody>
      </p:sp>
      <p:sp>
        <p:nvSpPr>
          <p:cNvPr id="20" name="TextBox 19"/>
          <p:cNvSpPr txBox="1"/>
          <p:nvPr/>
        </p:nvSpPr>
        <p:spPr>
          <a:xfrm>
            <a:off x="4800600" y="838200"/>
            <a:ext cx="4142232" cy="338554"/>
          </a:xfrm>
          <a:prstGeom prst="rect">
            <a:avLst/>
          </a:prstGeom>
          <a:solidFill>
            <a:schemeClr val="bg1"/>
          </a:solidFill>
          <a:ln>
            <a:noFill/>
          </a:ln>
        </p:spPr>
        <p:txBody>
          <a:bodyPr wrap="square" rtlCol="0">
            <a:spAutoFit/>
          </a:bodyPr>
          <a:lstStyle/>
          <a:p>
            <a:pPr algn="ctr"/>
            <a:r>
              <a:rPr lang="en-US" sz="1600" dirty="0" smtClean="0"/>
              <a:t>Differential Reflectivity</a:t>
            </a:r>
            <a:endParaRPr lang="en-US" sz="1600" dirty="0"/>
          </a:p>
        </p:txBody>
      </p:sp>
      <p:sp>
        <p:nvSpPr>
          <p:cNvPr id="16" name="Rectangle 15"/>
          <p:cNvSpPr/>
          <p:nvPr/>
        </p:nvSpPr>
        <p:spPr>
          <a:xfrm>
            <a:off x="653143" y="1196735"/>
            <a:ext cx="304800" cy="2364660"/>
          </a:xfrm>
          <a:prstGeom prst="rect">
            <a:avLst/>
          </a:prstGeom>
          <a:solidFill>
            <a:schemeClr val="accent6">
              <a:lumMod val="60000"/>
              <a:lumOff val="40000"/>
              <a:alpha val="57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p:cNvSpPr/>
          <p:nvPr/>
        </p:nvSpPr>
        <p:spPr>
          <a:xfrm>
            <a:off x="608075" y="4261040"/>
            <a:ext cx="304800" cy="2364660"/>
          </a:xfrm>
          <a:prstGeom prst="rect">
            <a:avLst/>
          </a:prstGeom>
          <a:solidFill>
            <a:schemeClr val="accent6">
              <a:lumMod val="60000"/>
              <a:lumOff val="40000"/>
              <a:alpha val="57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p:cNvSpPr/>
          <p:nvPr/>
        </p:nvSpPr>
        <p:spPr>
          <a:xfrm>
            <a:off x="5159829" y="1274808"/>
            <a:ext cx="304800" cy="2364660"/>
          </a:xfrm>
          <a:prstGeom prst="rect">
            <a:avLst/>
          </a:prstGeom>
          <a:solidFill>
            <a:schemeClr val="accent6">
              <a:lumMod val="60000"/>
              <a:lumOff val="40000"/>
              <a:alpha val="57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p:cNvSpPr/>
          <p:nvPr/>
        </p:nvSpPr>
        <p:spPr>
          <a:xfrm>
            <a:off x="5236029" y="4218763"/>
            <a:ext cx="304800" cy="2364660"/>
          </a:xfrm>
          <a:prstGeom prst="rect">
            <a:avLst/>
          </a:prstGeom>
          <a:solidFill>
            <a:schemeClr val="accent6">
              <a:lumMod val="60000"/>
              <a:lumOff val="40000"/>
              <a:alpha val="57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3276600" y="1263839"/>
            <a:ext cx="457200" cy="2364660"/>
          </a:xfrm>
          <a:prstGeom prst="rect">
            <a:avLst/>
          </a:prstGeom>
          <a:solidFill>
            <a:schemeClr val="accent3">
              <a:lumMod val="60000"/>
              <a:lumOff val="40000"/>
              <a:alpha val="47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6" name="Rectangle 25"/>
          <p:cNvSpPr/>
          <p:nvPr/>
        </p:nvSpPr>
        <p:spPr>
          <a:xfrm>
            <a:off x="3249168" y="4264740"/>
            <a:ext cx="457200" cy="2364660"/>
          </a:xfrm>
          <a:prstGeom prst="rect">
            <a:avLst/>
          </a:prstGeom>
          <a:solidFill>
            <a:schemeClr val="accent3">
              <a:lumMod val="60000"/>
              <a:lumOff val="40000"/>
              <a:alpha val="47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7" name="Rectangle 26"/>
          <p:cNvSpPr/>
          <p:nvPr/>
        </p:nvSpPr>
        <p:spPr>
          <a:xfrm>
            <a:off x="7783286" y="1276063"/>
            <a:ext cx="381000" cy="2364660"/>
          </a:xfrm>
          <a:prstGeom prst="rect">
            <a:avLst/>
          </a:prstGeom>
          <a:solidFill>
            <a:schemeClr val="accent3">
              <a:lumMod val="60000"/>
              <a:lumOff val="40000"/>
              <a:alpha val="47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               </a:t>
            </a:r>
            <a:endParaRPr lang="en-US" dirty="0"/>
          </a:p>
        </p:txBody>
      </p:sp>
      <p:sp>
        <p:nvSpPr>
          <p:cNvPr id="28" name="Rectangle 27"/>
          <p:cNvSpPr/>
          <p:nvPr/>
        </p:nvSpPr>
        <p:spPr>
          <a:xfrm>
            <a:off x="7783286" y="4251420"/>
            <a:ext cx="381000" cy="2364660"/>
          </a:xfrm>
          <a:prstGeom prst="rect">
            <a:avLst/>
          </a:prstGeom>
          <a:solidFill>
            <a:schemeClr val="accent3">
              <a:lumMod val="60000"/>
              <a:lumOff val="40000"/>
              <a:alpha val="47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3977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5" grpId="0" animBg="1"/>
      <p:bldP spid="26" grpId="0" animBg="1"/>
      <p:bldP spid="27" grpId="0" animBg="1"/>
      <p:bldP spid="2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2759</TotalTime>
  <Words>1406</Words>
  <Application>Microsoft Office PowerPoint</Application>
  <PresentationFormat>On-screen Show (4:3)</PresentationFormat>
  <Paragraphs>223</Paragraphs>
  <Slides>18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ＭＳ Ｐゴシック</vt:lpstr>
      <vt:lpstr>Arial</vt:lpstr>
      <vt:lpstr>Calibri</vt:lpstr>
      <vt:lpstr>Times New Roman</vt:lpstr>
      <vt:lpstr>1_Office Theme</vt:lpstr>
      <vt:lpstr>PowerPoint Presentation</vt:lpstr>
      <vt:lpstr>Conceptual Model of Mesoscale Convective Systems (MCSs)</vt:lpstr>
      <vt:lpstr>PowerPoint Presentation</vt:lpstr>
      <vt:lpstr>Objective</vt:lpstr>
      <vt:lpstr>Methodology</vt:lpstr>
      <vt:lpstr>Convective Updraft</vt:lpstr>
      <vt:lpstr>PowerPoint Presentation</vt:lpstr>
      <vt:lpstr>Conceptual Diagram of Convective Updrafts</vt:lpstr>
      <vt:lpstr>Distribution of Convective Polarimetric Variables</vt:lpstr>
      <vt:lpstr>Mid-Level Inflow</vt:lpstr>
      <vt:lpstr>PowerPoint Presentation</vt:lpstr>
      <vt:lpstr>Distribution of Squall Polarimetric Variables</vt:lpstr>
      <vt:lpstr>Conceptual Diagram of Mid-Level Inflow</vt:lpstr>
      <vt:lpstr>Conclusions</vt:lpstr>
      <vt:lpstr>Mesoscale Modeling of Squall Line</vt:lpstr>
      <vt:lpstr>Distribution of Hydrometeor Mixing Ratio</vt:lpstr>
      <vt:lpstr>Model Representation of Anvils over Afirca</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Barnes</dc:creator>
  <cp:lastModifiedBy>Hannah</cp:lastModifiedBy>
  <cp:revision>205</cp:revision>
  <dcterms:created xsi:type="dcterms:W3CDTF">2013-02-21T22:07:44Z</dcterms:created>
  <dcterms:modified xsi:type="dcterms:W3CDTF">2013-11-22T17:11:37Z</dcterms:modified>
</cp:coreProperties>
</file>