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801" r:id="rId2"/>
  </p:sldMasterIdLst>
  <p:notesMasterIdLst>
    <p:notesMasterId r:id="rId64"/>
  </p:notesMasterIdLst>
  <p:sldIdLst>
    <p:sldId id="404" r:id="rId3"/>
    <p:sldId id="372" r:id="rId4"/>
    <p:sldId id="475" r:id="rId5"/>
    <p:sldId id="476" r:id="rId6"/>
    <p:sldId id="303" r:id="rId7"/>
    <p:sldId id="316" r:id="rId8"/>
    <p:sldId id="306" r:id="rId9"/>
    <p:sldId id="304" r:id="rId10"/>
    <p:sldId id="420" r:id="rId11"/>
    <p:sldId id="427" r:id="rId12"/>
    <p:sldId id="419" r:id="rId13"/>
    <p:sldId id="298" r:id="rId14"/>
    <p:sldId id="335" r:id="rId15"/>
    <p:sldId id="367" r:id="rId16"/>
    <p:sldId id="338" r:id="rId17"/>
    <p:sldId id="339" r:id="rId18"/>
    <p:sldId id="340" r:id="rId19"/>
    <p:sldId id="437" r:id="rId20"/>
    <p:sldId id="333" r:id="rId21"/>
    <p:sldId id="342" r:id="rId22"/>
    <p:sldId id="423" r:id="rId23"/>
    <p:sldId id="425" r:id="rId24"/>
    <p:sldId id="435" r:id="rId25"/>
    <p:sldId id="480" r:id="rId26"/>
    <p:sldId id="397" r:id="rId27"/>
    <p:sldId id="414" r:id="rId28"/>
    <p:sldId id="444" r:id="rId29"/>
    <p:sldId id="445" r:id="rId30"/>
    <p:sldId id="459" r:id="rId31"/>
    <p:sldId id="474" r:id="rId32"/>
    <p:sldId id="446" r:id="rId33"/>
    <p:sldId id="456" r:id="rId34"/>
    <p:sldId id="451" r:id="rId35"/>
    <p:sldId id="441" r:id="rId36"/>
    <p:sldId id="452" r:id="rId37"/>
    <p:sldId id="426" r:id="rId38"/>
    <p:sldId id="416" r:id="rId39"/>
    <p:sldId id="470" r:id="rId40"/>
    <p:sldId id="471" r:id="rId41"/>
    <p:sldId id="421" r:id="rId42"/>
    <p:sldId id="473" r:id="rId43"/>
    <p:sldId id="455" r:id="rId44"/>
    <p:sldId id="477" r:id="rId45"/>
    <p:sldId id="424" r:id="rId46"/>
    <p:sldId id="347" r:id="rId47"/>
    <p:sldId id="443" r:id="rId48"/>
    <p:sldId id="461" r:id="rId49"/>
    <p:sldId id="462" r:id="rId50"/>
    <p:sldId id="463" r:id="rId51"/>
    <p:sldId id="464" r:id="rId52"/>
    <p:sldId id="465" r:id="rId53"/>
    <p:sldId id="466" r:id="rId54"/>
    <p:sldId id="469" r:id="rId55"/>
    <p:sldId id="449" r:id="rId56"/>
    <p:sldId id="442" r:id="rId57"/>
    <p:sldId id="448" r:id="rId58"/>
    <p:sldId id="447" r:id="rId59"/>
    <p:sldId id="450" r:id="rId60"/>
    <p:sldId id="472" r:id="rId61"/>
    <p:sldId id="478" r:id="rId62"/>
    <p:sldId id="47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9D4F0"/>
    <a:srgbClr val="25405F"/>
    <a:srgbClr val="FFF886"/>
    <a:srgbClr val="909CB1"/>
    <a:srgbClr val="A25749"/>
    <a:srgbClr val="B9D3EF"/>
    <a:srgbClr val="821386"/>
    <a:srgbClr val="254061"/>
    <a:srgbClr val="B5B5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263" autoAdjust="0"/>
  </p:normalViewPr>
  <p:slideViewPr>
    <p:cSldViewPr snapToGrid="0">
      <p:cViewPr varScale="1">
        <p:scale>
          <a:sx n="91" d="100"/>
          <a:sy n="91" d="100"/>
        </p:scale>
        <p:origin x="-336" y="-112"/>
      </p:cViewPr>
      <p:guideLst>
        <p:guide orient="horz" pos="2160"/>
        <p:guide pos="2880"/>
      </p:guideLst>
    </p:cSldViewPr>
  </p:slideViewPr>
  <p:notesTextViewPr>
    <p:cViewPr>
      <p:scale>
        <a:sx n="100" d="100"/>
        <a:sy n="100" d="100"/>
      </p:scale>
      <p:origin x="0" y="0"/>
    </p:cViewPr>
  </p:notesTextViewPr>
  <p:sorterViewPr>
    <p:cViewPr>
      <p:scale>
        <a:sx n="72" d="100"/>
        <a:sy n="72" d="100"/>
      </p:scale>
      <p:origin x="0" y="1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50C-A1FA-EA48-B559-64AD1D882E6C}" type="datetimeFigureOut">
              <a:rPr lang="en-US" smtClean="0"/>
              <a:t>10/15/13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268EC6-073C-544C-A52D-D6D540680A0C}" type="slidenum">
              <a:rPr lang="en-US" smtClean="0"/>
              <a:t>‹#›</a:t>
            </a:fld>
            <a:endParaRPr lang="en-US"/>
          </a:p>
        </p:txBody>
      </p:sp>
    </p:spTree>
    <p:extLst>
      <p:ext uri="{BB962C8B-B14F-4D97-AF65-F5344CB8AC3E}">
        <p14:creationId xmlns:p14="http://schemas.microsoft.com/office/powerpoint/2010/main" val="107693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1</a:t>
            </a:fld>
            <a:endParaRPr lang="en-US" sz="1200">
              <a:solidFill>
                <a:srgbClr val="000000"/>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base" hangingPunct="1">
              <a:spcBef>
                <a:spcPct val="0"/>
              </a:spcBef>
              <a:spcAft>
                <a:spcPct val="0"/>
              </a:spcAft>
            </a:pPr>
            <a:r>
              <a:rPr lang="en-US" sz="1200" b="1" dirty="0" smtClean="0">
                <a:solidFill>
                  <a:srgbClr val="FFFF00"/>
                </a:solidFill>
              </a:rPr>
              <a:t>Must have one dominant core</a:t>
            </a:r>
          </a:p>
          <a:p>
            <a:pPr eaLnBrk="1" fontAlgn="base" hangingPunct="1">
              <a:spcBef>
                <a:spcPct val="0"/>
              </a:spcBef>
              <a:spcAft>
                <a:spcPct val="0"/>
              </a:spcAft>
            </a:pPr>
            <a:r>
              <a:rPr lang="en-US" sz="1200" b="1" dirty="0" smtClean="0">
                <a:solidFill>
                  <a:srgbClr val="FFFF00"/>
                </a:solidFill>
              </a:rPr>
              <a:t> </a:t>
            </a:r>
          </a:p>
          <a:p>
            <a:pPr eaLnBrk="1" fontAlgn="base" hangingPunct="1">
              <a:spcBef>
                <a:spcPct val="0"/>
              </a:spcBef>
              <a:spcAft>
                <a:spcPct val="0"/>
              </a:spcAft>
              <a:buFont typeface="Arial" charset="0"/>
              <a:buChar char="•"/>
            </a:pPr>
            <a:r>
              <a:rPr lang="en-US" sz="1200" b="1" dirty="0" smtClean="0">
                <a:solidFill>
                  <a:srgbClr val="FFFF00"/>
                </a:solidFill>
              </a:rPr>
              <a:t>with intense cells, and</a:t>
            </a:r>
          </a:p>
          <a:p>
            <a:pPr eaLnBrk="1" fontAlgn="base" hangingPunct="1">
              <a:spcBef>
                <a:spcPct val="0"/>
              </a:spcBef>
              <a:spcAft>
                <a:spcPct val="0"/>
              </a:spcAft>
              <a:buFont typeface="Arial" charset="0"/>
              <a:buChar char="•"/>
            </a:pPr>
            <a:r>
              <a:rPr lang="en-US" sz="1200" b="1" dirty="0" smtClean="0">
                <a:solidFill>
                  <a:srgbClr val="FFFF00"/>
                </a:solidFill>
              </a:rPr>
              <a:t>accounting for &gt;70% rain area</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16</a:t>
            </a:fld>
            <a:endParaRPr lang="en-US"/>
          </a:p>
        </p:txBody>
      </p:sp>
    </p:spTree>
    <p:extLst>
      <p:ext uri="{BB962C8B-B14F-4D97-AF65-F5344CB8AC3E}">
        <p14:creationId xmlns:p14="http://schemas.microsoft.com/office/powerpoint/2010/main" val="135021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17</a:t>
            </a:fld>
            <a:endParaRPr lang="en-US" sz="120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18</a:t>
            </a:fld>
            <a:endParaRPr lang="en-US" sz="120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Normalized by dimension of the MCS rain </a:t>
            </a:r>
            <a:r>
              <a:rPr lang="en-US" dirty="0" smtClean="0">
                <a:latin typeface="Calibri" charset="0"/>
                <a:ea typeface="ＭＳ Ｐゴシック" charset="0"/>
                <a:cs typeface="ＭＳ Ｐゴシック" charset="0"/>
              </a:rPr>
              <a:t>area</a:t>
            </a:r>
            <a:endParaRPr lang="en-US" dirty="0">
              <a:latin typeface="Calibri" charset="0"/>
              <a:ea typeface="ＭＳ Ｐゴシック" charset="0"/>
              <a:cs typeface="ＭＳ Ｐゴシック" charset="0"/>
            </a:endParaRPr>
          </a:p>
        </p:txBody>
      </p:sp>
      <p:sp>
        <p:nvSpPr>
          <p:cNvPr id="2693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7F9D0E-167D-344B-B6CE-E50734A71585}" type="slidenum">
              <a:rPr lang="en-US" sz="1200">
                <a:solidFill>
                  <a:prstClr val="black"/>
                </a:solidFill>
                <a:latin typeface="Calibri" charset="0"/>
              </a:rPr>
              <a:pPr eaLnBrk="1" hangingPunct="1"/>
              <a:t>21</a:t>
            </a:fld>
            <a:endParaRPr lang="en-US" sz="1200">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curves are medians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22</a:t>
            </a:fld>
            <a:endParaRPr lang="en-US"/>
          </a:p>
        </p:txBody>
      </p:sp>
    </p:spTree>
    <p:extLst>
      <p:ext uri="{BB962C8B-B14F-4D97-AF65-F5344CB8AC3E}">
        <p14:creationId xmlns:p14="http://schemas.microsoft.com/office/powerpoint/2010/main" val="32235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p>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smtClean="0"/>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2A1294-CCA9-294D-B159-CDAE5B3D521B}" type="slidenum">
              <a:rPr lang="en-US" sz="1200">
                <a:solidFill>
                  <a:srgbClr val="000000"/>
                </a:solidFill>
                <a:latin typeface="Calibri" charset="0"/>
              </a:rPr>
              <a:pPr eaLnBrk="1" hangingPunct="1"/>
              <a:t>25</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a:t>
            </a:fld>
            <a:endParaRPr lang="en-US"/>
          </a:p>
        </p:txBody>
      </p:sp>
    </p:spTree>
    <p:extLst>
      <p:ext uri="{BB962C8B-B14F-4D97-AF65-F5344CB8AC3E}">
        <p14:creationId xmlns:p14="http://schemas.microsoft.com/office/powerpoint/2010/main" val="3986605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1998-2012</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27</a:t>
            </a:fld>
            <a:endParaRPr lang="en-US"/>
          </a:p>
        </p:txBody>
      </p:sp>
    </p:spTree>
    <p:extLst>
      <p:ext uri="{BB962C8B-B14F-4D97-AF65-F5344CB8AC3E}">
        <p14:creationId xmlns:p14="http://schemas.microsoft.com/office/powerpoint/2010/main" val="351351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Composites</a:t>
            </a:r>
            <a:r>
              <a:rPr lang="en-US" baseline="0" dirty="0" smtClean="0"/>
              <a:t> of ERA-interim geopotential height and horizontal wind anomalies at 700 hPa for the closest hour when (a) WCC where observed in Central Sahel, (b) WCC were observed in West Sahel, and (c) BSR were observed in the East Atlantic Ocean region. The black dash line in each composite represents the approximate location of the AEW trough</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29</a:t>
            </a:fld>
            <a:endParaRPr lang="en-US"/>
          </a:p>
        </p:txBody>
      </p:sp>
    </p:spTree>
    <p:extLst>
      <p:ext uri="{BB962C8B-B14F-4D97-AF65-F5344CB8AC3E}">
        <p14:creationId xmlns:p14="http://schemas.microsoft.com/office/powerpoint/2010/main" val="56156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Composites</a:t>
            </a:r>
            <a:r>
              <a:rPr lang="en-US" baseline="0" dirty="0" smtClean="0"/>
              <a:t> of ERA-interim geopotential height and horizontal wind anomalies at 700 hPa for (a) -12 h and (b) 0 h from the time when WCC where observed in the Colombia-Panama Bight</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30</a:t>
            </a:fld>
            <a:endParaRPr lang="en-US"/>
          </a:p>
        </p:txBody>
      </p:sp>
    </p:spTree>
    <p:extLst>
      <p:ext uri="{BB962C8B-B14F-4D97-AF65-F5344CB8AC3E}">
        <p14:creationId xmlns:p14="http://schemas.microsoft.com/office/powerpoint/2010/main" val="56156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In both tropics and subtropics the TRMM PR rain underestimation is consistent with respect to storm type--systematic</a:t>
            </a:r>
          </a:p>
          <a:p>
            <a:pPr marL="171450" indent="-171450">
              <a:buFont typeface="Arial"/>
              <a:buChar char="•"/>
            </a:pPr>
            <a:r>
              <a:rPr lang="en-US" baseline="0" dirty="0" smtClean="0"/>
              <a:t>Important to include heavy precipitation from extreme storms in the total climatology that are underestimated in the standard TRMM near-surface rain climatology</a:t>
            </a:r>
          </a:p>
          <a:p>
            <a:pPr marL="171450" indent="-171450">
              <a:buFont typeface="Arial"/>
              <a:buChar char="•"/>
            </a:pPr>
            <a:r>
              <a:rPr lang="en-US" baseline="0" dirty="0" smtClean="0"/>
              <a:t>TRMM algorithm assumes snow particles only</a:t>
            </a:r>
          </a:p>
          <a:p>
            <a:pPr marL="171450" indent="-171450">
              <a:buFont typeface="Arial"/>
              <a:buChar char="•"/>
            </a:pPr>
            <a:r>
              <a:rPr lang="en-US" baseline="0" dirty="0" smtClean="0"/>
              <a:t>Not assuming different DSDs from pixel to pixel based on the snow model</a:t>
            </a:r>
          </a:p>
          <a:p>
            <a:pPr marL="171450" indent="-171450">
              <a:buFont typeface="Arial"/>
              <a:buChar char="•"/>
            </a:pPr>
            <a:r>
              <a:rPr lang="en-US" baseline="0" dirty="0" smtClean="0"/>
              <a:t>Same reflectivity at same altitude in both types of calculations</a:t>
            </a:r>
          </a:p>
          <a:p>
            <a:pPr marL="171450" indent="-171450">
              <a:buFont typeface="Arial"/>
              <a:buChar char="•"/>
            </a:pPr>
            <a:r>
              <a:rPr lang="en-US" baseline="0" dirty="0" smtClean="0"/>
              <a:t>7 Z-R’s, used conservative one</a:t>
            </a:r>
          </a:p>
          <a:p>
            <a:pPr marL="171450" indent="-171450">
              <a:buFont typeface="Arial"/>
              <a:buChar char="•"/>
            </a:pPr>
            <a:r>
              <a:rPr lang="en-US" dirty="0" smtClean="0"/>
              <a:t>Trying to mitigate</a:t>
            </a:r>
            <a:r>
              <a:rPr lang="en-US" baseline="0" dirty="0" smtClean="0"/>
              <a:t> the problem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32</a:t>
            </a:fld>
            <a:endParaRPr lang="en-US"/>
          </a:p>
        </p:txBody>
      </p:sp>
    </p:spTree>
    <p:extLst>
      <p:ext uri="{BB962C8B-B14F-4D97-AF65-F5344CB8AC3E}">
        <p14:creationId xmlns:p14="http://schemas.microsoft.com/office/powerpoint/2010/main" val="187185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39</a:t>
            </a:fld>
            <a:endParaRPr lang="en-US" sz="1200">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Precipitation</a:t>
            </a:r>
          </a:p>
          <a:p>
            <a:pPr eaLnBrk="1" hangingPunct="1">
              <a:spcBef>
                <a:spcPct val="0"/>
              </a:spcBef>
            </a:pPr>
            <a:r>
              <a:rPr lang="en-US" dirty="0" smtClean="0">
                <a:latin typeface="Calibri" charset="0"/>
                <a:ea typeface="ＭＳ Ｐゴシック" charset="0"/>
                <a:cs typeface="ＭＳ Ｐゴシック" charset="0"/>
              </a:rPr>
              <a:t>Warm season rain</a:t>
            </a:r>
            <a:r>
              <a:rPr lang="en-US" baseline="0" dirty="0" smtClean="0">
                <a:latin typeface="Calibri" charset="0"/>
                <a:ea typeface="ＭＳ Ｐゴシック" charset="0"/>
                <a:cs typeface="ＭＳ Ｐゴシック" charset="0"/>
              </a:rPr>
              <a:t> dominated by storms with wide convective regions (MCSs) in both Africa and South America</a:t>
            </a:r>
          </a:p>
          <a:p>
            <a:pPr eaLnBrk="1" hangingPunct="1">
              <a:spcBef>
                <a:spcPct val="0"/>
              </a:spcBef>
            </a:pPr>
            <a:r>
              <a:rPr lang="en-US" dirty="0" smtClean="0">
                <a:latin typeface="Calibri" charset="0"/>
                <a:ea typeface="ＭＳ Ｐゴシック" charset="0"/>
                <a:cs typeface="ＭＳ Ｐゴシック" charset="0"/>
              </a:rPr>
              <a:t>Amazonian</a:t>
            </a:r>
            <a:r>
              <a:rPr lang="en-US" baseline="0" dirty="0" smtClean="0">
                <a:latin typeface="Calibri" charset="0"/>
                <a:ea typeface="ＭＳ Ｐゴシック" charset="0"/>
                <a:cs typeface="ＭＳ Ｐゴシック" charset="0"/>
              </a:rPr>
              <a:t> precipitation not affected by storms with extreme convective or stratiform features (tropical oceanic)</a:t>
            </a:r>
          </a:p>
          <a:p>
            <a:pPr eaLnBrk="1" hangingPunct="1">
              <a:spcBef>
                <a:spcPct val="0"/>
              </a:spcBef>
            </a:pPr>
            <a:r>
              <a:rPr lang="en-US" baseline="0" dirty="0" smtClean="0">
                <a:latin typeface="Calibri" charset="0"/>
                <a:ea typeface="ＭＳ Ｐゴシック" charset="0"/>
                <a:cs typeface="ＭＳ Ｐゴシック" charset="0"/>
              </a:rPr>
              <a:t>Equatorial Africa precipitation dominated by MCSs controlled by AEWs</a:t>
            </a:r>
          </a:p>
          <a:p>
            <a:pPr eaLnBrk="1" hangingPunct="1">
              <a:spcBef>
                <a:spcPct val="0"/>
              </a:spcBef>
            </a:pPr>
            <a:r>
              <a:rPr lang="en-US" baseline="0" dirty="0" smtClean="0">
                <a:latin typeface="Calibri" charset="0"/>
                <a:ea typeface="ＭＳ Ｐゴシック" charset="0"/>
                <a:cs typeface="ＭＳ Ｐゴシック" charset="0"/>
              </a:rPr>
              <a:t>Subtropical South America dominated by MCSs controlled by topography </a:t>
            </a:r>
          </a:p>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40</a:t>
            </a:fld>
            <a:endParaRPr lang="en-US" sz="1200">
              <a:solidFill>
                <a:srgbClr val="000000"/>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ea typeface="ＭＳ Ｐゴシック" charset="0"/>
                <a:cs typeface="ＭＳ Ｐゴシック" charset="0"/>
              </a:rPr>
              <a:t>Comment</a:t>
            </a:r>
            <a:r>
              <a:rPr lang="en-US" baseline="0" dirty="0" smtClean="0">
                <a:latin typeface="Calibri" charset="0"/>
                <a:ea typeface="ＭＳ Ｐゴシック" charset="0"/>
                <a:cs typeface="ＭＳ Ｐゴシック" charset="0"/>
              </a:rPr>
              <a:t> on GPM and the ability go to higher latitudes in the future—frontal systems</a:t>
            </a:r>
            <a:r>
              <a:rPr lang="en-US" baseline="0" smtClean="0">
                <a:latin typeface="Calibri" charset="0"/>
                <a:ea typeface="ＭＳ Ｐゴシック" charset="0"/>
                <a:cs typeface="ＭＳ Ｐゴシック" charset="0"/>
              </a:rPr>
              <a:t>, etc.</a:t>
            </a:r>
            <a:endParaRPr lang="en-US" smtClean="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41</a:t>
            </a:fld>
            <a:endParaRPr lang="en-US" sz="120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-12 h, and (b) 0 h of the time where DCC were observed in the northern Andes mountain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43</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-2, and (b) 0 days of the time where BSR were observed in the Tropical East Pacific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47</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A44C5-C34A-4E4A-B0DE-829459F19D29}" type="slidenum">
              <a:rPr lang="en-US" sz="1200">
                <a:solidFill>
                  <a:prstClr val="black"/>
                </a:solidFill>
                <a:latin typeface="Calibri" charset="0"/>
              </a:rPr>
              <a:pPr eaLnBrk="1" hangingPunct="1"/>
              <a:t>3</a:t>
            </a:fld>
            <a:endParaRPr lang="en-US" sz="1200">
              <a:solidFill>
                <a:prstClr val="black"/>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-12 h, and (b) 0 h of the time where DCC were observed in the Western Sierra Madre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48</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bypassing</a:t>
            </a:r>
            <a:r>
              <a:rPr lang="en-US" baseline="0" dirty="0" smtClean="0"/>
              <a:t> the standard method with a more traditional ZR relations </a:t>
            </a:r>
          </a:p>
          <a:p>
            <a:r>
              <a:rPr lang="en-US" dirty="0" smtClean="0">
                <a:solidFill>
                  <a:schemeClr val="bg1"/>
                </a:solidFill>
              </a:rPr>
              <a:t>We came up with a method for computing the rainfall contribution from these systems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someone ask about details of ZR method:</a:t>
            </a:r>
            <a:r>
              <a:rPr lang="en-US" baseline="0" dirty="0" smtClean="0"/>
              <a:t>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We used a conservative estimates compare to different ZR methodologies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 ZR method uses a similar vertical level and reflectivity values as the PR standard near-surface TRMM algorithm</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53</a:t>
            </a:fld>
            <a:endParaRPr lang="en-US"/>
          </a:p>
        </p:txBody>
      </p:sp>
    </p:spTree>
    <p:extLst>
      <p:ext uri="{BB962C8B-B14F-4D97-AF65-F5344CB8AC3E}">
        <p14:creationId xmlns:p14="http://schemas.microsoft.com/office/powerpoint/2010/main" val="3055830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59</a:t>
            </a:fld>
            <a:endParaRPr lang="en-US" sz="1200">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A44C5-C34A-4E4A-B0DE-829459F19D29}" type="slidenum">
              <a:rPr lang="en-US" sz="1200">
                <a:solidFill>
                  <a:prstClr val="black"/>
                </a:solidFill>
                <a:latin typeface="Calibri" charset="0"/>
              </a:rPr>
              <a:pPr eaLnBrk="1" hangingPunct="1"/>
              <a:t>60</a:t>
            </a:fld>
            <a:endParaRPr lang="en-US" sz="1200">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586CD9-7FB3-5F4F-B61E-991D53E11038}"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Satellites provide the opportunity to determine how these properties vary over the globe and thus to determine their role in the climate system. </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8</a:t>
            </a:fld>
            <a:endParaRPr lang="en-US"/>
          </a:p>
        </p:txBody>
      </p:sp>
    </p:spTree>
    <p:extLst>
      <p:ext uri="{BB962C8B-B14F-4D97-AF65-F5344CB8AC3E}">
        <p14:creationId xmlns:p14="http://schemas.microsoft.com/office/powerpoint/2010/main" val="405122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11</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dirty="0" smtClean="0">
                <a:solidFill>
                  <a:srgbClr val="000000"/>
                </a:solidFill>
                <a:latin typeface="Calibri" charset="0"/>
                <a:ea typeface="ＭＳ Ｐゴシック" charset="0"/>
                <a:cs typeface="ＭＳ Ｐゴシック" charset="0"/>
              </a:rPr>
              <a:t>A-Train</a:t>
            </a:r>
            <a:r>
              <a:rPr lang="en-US" baseline="0" dirty="0" smtClean="0">
                <a:solidFill>
                  <a:srgbClr val="000000"/>
                </a:solidFill>
                <a:latin typeface="Calibri" charset="0"/>
                <a:ea typeface="ＭＳ Ｐゴシック" charset="0"/>
                <a:cs typeface="ＭＳ Ｐゴシック" charset="0"/>
              </a:rPr>
              <a:t> offers the ability to see all 3 characteristics simultaneously. We take advantage of this ability. </a:t>
            </a:r>
            <a:endParaRPr lang="en-US" dirty="0">
              <a:latin typeface="Calibri" charset="0"/>
              <a:ea typeface="ＭＳ Ｐゴシック" charset="0"/>
              <a:cs typeface="ＭＳ Ｐゴシック"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B46937-82E4-3948-9235-ED99D170E5B3}" type="slidenum">
              <a:rPr lang="en-US" sz="1200">
                <a:solidFill>
                  <a:prstClr val="black"/>
                </a:solidFill>
                <a:latin typeface="Calibri" charset="0"/>
              </a:rPr>
              <a:pPr eaLnBrk="1" hangingPunct="1"/>
              <a:t>12</a:t>
            </a:fld>
            <a:endParaRPr lang="en-US" sz="1200">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2DFA5F70-5B01-4A43-AE2E-C71C4E7A42FE}" type="slidenum">
              <a:rPr lang="en-US"/>
              <a:pPr>
                <a:defRPr/>
              </a:pPr>
              <a:t>‹#›</a:t>
            </a:fld>
            <a:endParaRPr lang="en-US"/>
          </a:p>
        </p:txBody>
      </p:sp>
    </p:spTree>
    <p:extLst>
      <p:ext uri="{BB962C8B-B14F-4D97-AF65-F5344CB8AC3E}">
        <p14:creationId xmlns:p14="http://schemas.microsoft.com/office/powerpoint/2010/main" val="9798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solidFill>
                  <a:schemeClr val="tx1"/>
                </a:solidFill>
              </a:defRPr>
            </a:lvl1pPr>
          </a:lstStyle>
          <a:p>
            <a:pPr>
              <a:defRPr/>
            </a:pPr>
            <a:endParaRPr lang="en-US">
              <a:solidFill>
                <a:prstClr val="white"/>
              </a:solidFill>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chemeClr val="tx1"/>
                </a:solidFill>
              </a:defRPr>
            </a:lvl1pPr>
          </a:lstStyle>
          <a:p>
            <a:pPr>
              <a:defRPr/>
            </a:pPr>
            <a:endParaRPr lang="en-US">
              <a:solidFill>
                <a:prstClr val="white"/>
              </a:solidFill>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solidFill>
                  <a:schemeClr val="tx1"/>
                </a:solidFill>
              </a:defRPr>
            </a:lvl1pPr>
          </a:lstStyle>
          <a:p>
            <a:pPr>
              <a:defRPr/>
            </a:pPr>
            <a:fld id="{BC6CA3CD-ABDA-F347-BECC-5698A71061D4}" type="slidenum">
              <a:rPr lang="en-US">
                <a:solidFill>
                  <a:prstClr val="white"/>
                </a:solidFill>
                <a:latin typeface="Calibri"/>
              </a:rPr>
              <a:pPr>
                <a:defRPr/>
              </a:pPr>
              <a:t>‹#›</a:t>
            </a:fld>
            <a:endParaRPr lang="en-US">
              <a:solidFill>
                <a:prstClr val="white"/>
              </a:solidFill>
              <a:latin typeface="Calibri"/>
            </a:endParaRPr>
          </a:p>
        </p:txBody>
      </p:sp>
    </p:spTree>
    <p:extLst>
      <p:ext uri="{BB962C8B-B14F-4D97-AF65-F5344CB8AC3E}">
        <p14:creationId xmlns:p14="http://schemas.microsoft.com/office/powerpoint/2010/main" val="12724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3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99" y="133945"/>
            <a:ext cx="7358063" cy="1053703"/>
          </a:xfrm>
          <a:prstGeom prst="rect">
            <a:avLst/>
          </a:prstGeom>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xfrm>
            <a:off x="4465960" y="6527601"/>
            <a:ext cx="205383" cy="241102"/>
          </a:xfrm>
          <a:prstGeom prst="rect">
            <a:avLst/>
          </a:prstGeom>
          <a:ln/>
        </p:spPr>
        <p:txBody>
          <a:bodyPr/>
          <a:lstStyle>
            <a:lvl1pPr>
              <a:defRPr/>
            </a:lvl1pPr>
          </a:lstStyle>
          <a:p>
            <a:pPr>
              <a:defRPr/>
            </a:pPr>
            <a:fld id="{391F9B13-5887-394E-AD72-3805712EEFA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45855806"/>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172896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2DFA5F70-5B01-4A43-AE2E-C71C4E7A42FE}" type="slidenum">
              <a:rPr lang="en-US"/>
              <a:pPr>
                <a:defRPr/>
              </a:pPr>
              <a:t>‹#›</a:t>
            </a:fld>
            <a:endParaRPr lang="en-US"/>
          </a:p>
        </p:txBody>
      </p:sp>
    </p:spTree>
    <p:extLst>
      <p:ext uri="{BB962C8B-B14F-4D97-AF65-F5344CB8AC3E}">
        <p14:creationId xmlns:p14="http://schemas.microsoft.com/office/powerpoint/2010/main" val="63951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solidFill>
                  <a:schemeClr val="tx1"/>
                </a:solidFill>
              </a:defRPr>
            </a:lvl1pPr>
          </a:lstStyle>
          <a:p>
            <a:pPr>
              <a:defRPr/>
            </a:pPr>
            <a:endParaRPr lang="en-US">
              <a:solidFill>
                <a:prstClr val="white"/>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chemeClr val="tx1"/>
                </a:solidFill>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solidFill>
                  <a:schemeClr val="tx1"/>
                </a:solidFill>
              </a:defRPr>
            </a:lvl1pPr>
          </a:lstStyle>
          <a:p>
            <a:pPr>
              <a:defRPr/>
            </a:pPr>
            <a:fld id="{BC6CA3CD-ABDA-F347-BECC-5698A71061D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1827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31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2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99" y="133945"/>
            <a:ext cx="7358063" cy="1053703"/>
          </a:xfrm>
          <a:prstGeom prst="rect">
            <a:avLst/>
          </a:prstGeom>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xfrm>
            <a:off x="4465960" y="6527601"/>
            <a:ext cx="205383" cy="241102"/>
          </a:xfrm>
          <a:prstGeom prst="rect">
            <a:avLst/>
          </a:prstGeom>
          <a:ln/>
        </p:spPr>
        <p:txBody>
          <a:bodyPr/>
          <a:lstStyle>
            <a:lvl1pPr>
              <a:defRPr/>
            </a:lvl1pPr>
          </a:lstStyle>
          <a:p>
            <a:pPr>
              <a:defRPr/>
            </a:pPr>
            <a:fld id="{391F9B13-5887-394E-AD72-3805712EEFA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6802251"/>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8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15329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99299"/>
      </p:ext>
    </p:extLst>
  </p:cSld>
  <p:clrMap bg1="lt1" tx1="dk1" bg2="lt2" tx2="dk2" accent1="accent1" accent2="accent2" accent3="accent3" accent4="accent4" accent5="accent5" accent6="accent6" hlink="hlink" folHlink="folHlink"/>
  <p:sldLayoutIdLst>
    <p:sldLayoutId id="2147483666" r:id="rId1"/>
    <p:sldLayoutId id="2147483683" r:id="rId2"/>
    <p:sldLayoutId id="2147483684" r:id="rId3"/>
    <p:sldLayoutId id="2147483797" r:id="rId4"/>
    <p:sldLayoutId id="2147483798" r:id="rId5"/>
    <p:sldLayoutId id="2147483799" r:id="rId6"/>
    <p:sldLayoutId id="2147483800" r:id="rId7"/>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82133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5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55.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image" Target="../media/image73.wmf"/><Relationship Id="rId5" Type="http://schemas.openxmlformats.org/officeDocument/2006/relationships/image" Target="../media/image74.wmf"/><Relationship Id="rId1" Type="http://schemas.openxmlformats.org/officeDocument/2006/relationships/slideLayout" Target="../slideLayouts/slideLayout4.xml"/><Relationship Id="rId2" Type="http://schemas.openxmlformats.org/officeDocument/2006/relationships/image" Target="../media/image71.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8.png"/><Relationship Id="rId5" Type="http://schemas.microsoft.com/office/2007/relationships/hdphoto" Target="../media/hdphoto1.wdp"/><Relationship Id="rId6" Type="http://schemas.microsoft.com/office/2007/relationships/hdphoto" Target="../media/hdphoto2.wdp"/><Relationship Id="rId7" Type="http://schemas.microsoft.com/office/2007/relationships/hdphoto" Target="../media/hdphoto3.wdp"/><Relationship Id="rId8"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world-extreme-raised.jpg"/>
          <p:cNvPicPr>
            <a:picLocks noChangeAspect="1"/>
          </p:cNvPicPr>
          <p:nvPr/>
        </p:nvPicPr>
        <p:blipFill rotWithShape="1">
          <a:blip r:embed="rId3">
            <a:alphaModFix amt="49000"/>
            <a:extLst>
              <a:ext uri="{28A0092B-C50C-407E-A947-70E740481C1C}">
                <a14:useLocalDpi xmlns:a14="http://schemas.microsoft.com/office/drawing/2010/main" val="0"/>
              </a:ext>
            </a:extLst>
          </a:blip>
          <a:srcRect l="15340" r="14565" b="1109"/>
          <a:stretch/>
        </p:blipFill>
        <p:spPr bwMode="auto">
          <a:xfrm>
            <a:off x="0" y="1270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8738" y="684323"/>
            <a:ext cx="9026525" cy="1323439"/>
          </a:xfrm>
          <a:prstGeom prst="rect">
            <a:avLst/>
          </a:prstGeom>
          <a:noFill/>
        </p:spPr>
        <p:txBody>
          <a:bodyPr>
            <a:spAutoFit/>
          </a:bodyPr>
          <a:lstStyle/>
          <a:p>
            <a:pPr algn="ctr" fontAlgn="base">
              <a:spcBef>
                <a:spcPct val="0"/>
              </a:spcBef>
              <a:spcAft>
                <a:spcPct val="0"/>
              </a:spcAft>
              <a:defRPr/>
            </a:pPr>
            <a:r>
              <a:rPr lang="en-US" sz="4000" b="1" dirty="0" smtClean="0">
                <a:solidFill>
                  <a:srgbClr val="FFFFFF"/>
                </a:solidFill>
                <a:effectLst>
                  <a:outerShdw blurRad="38100" dist="38100" dir="2700000" algn="tl">
                    <a:srgbClr val="000000"/>
                  </a:outerShdw>
                </a:effectLst>
                <a:latin typeface="Century Gothic" charset="0"/>
                <a:ea typeface="ＭＳ Ｐゴシック" charset="0"/>
                <a:cs typeface="Century Gothic" charset="0"/>
              </a:rPr>
              <a:t>Global Variability of Intense Convection</a:t>
            </a:r>
            <a:endParaRPr lang="en-US" sz="40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 name="TextBox 6"/>
          <p:cNvSpPr txBox="1"/>
          <p:nvPr/>
        </p:nvSpPr>
        <p:spPr>
          <a:xfrm>
            <a:off x="58738" y="2554820"/>
            <a:ext cx="9026525" cy="3323987"/>
          </a:xfrm>
          <a:prstGeom prst="rect">
            <a:avLst/>
          </a:prstGeom>
          <a:noFill/>
        </p:spPr>
        <p:txBody>
          <a:bodyPr>
            <a:spAutoFit/>
          </a:bodyPr>
          <a:lstStyle/>
          <a:p>
            <a:pPr algn="ctr" fontAlgn="base">
              <a:spcBef>
                <a:spcPct val="0"/>
              </a:spcBef>
              <a:spcAft>
                <a:spcPct val="0"/>
              </a:spcAft>
              <a:defRP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Robert A. Houze, Jr.</a:t>
            </a:r>
          </a:p>
          <a:p>
            <a:pPr algn="ctr" fontAlgn="base">
              <a:spcBef>
                <a:spcPct val="0"/>
              </a:spcBef>
              <a:spcAft>
                <a:spcPct val="0"/>
              </a:spcAft>
              <a:defRP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University of Washington</a:t>
            </a:r>
          </a:p>
          <a:p>
            <a:pPr algn="ctr" fontAlgn="base">
              <a:spcBef>
                <a:spcPct val="0"/>
              </a:spcBef>
              <a:spcAft>
                <a:spcPct val="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 </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With:</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Kristen Rasmussen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Manuel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Zuluaga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Jian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 Yuan</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Hannah Barnes</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Katrina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Virts</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endParaRP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Stella Choi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endParaRPr>
          </a:p>
        </p:txBody>
      </p:sp>
      <p:sp>
        <p:nvSpPr>
          <p:cNvPr id="9" name="TextBox 8"/>
          <p:cNvSpPr txBox="1"/>
          <p:nvPr/>
        </p:nvSpPr>
        <p:spPr>
          <a:xfrm>
            <a:off x="58738" y="6375400"/>
            <a:ext cx="9026525" cy="369332"/>
          </a:xfrm>
          <a:prstGeom prst="rect">
            <a:avLst/>
          </a:prstGeom>
          <a:noFill/>
        </p:spPr>
        <p:txBody>
          <a:bodyPr>
            <a:spAutoFit/>
          </a:bodyPr>
          <a:lstStyle/>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Seminar, University of Illinois, Champaign-Urbana, 16 October 2013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65098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8" name="Title 1"/>
          <p:cNvSpPr txBox="1">
            <a:spLocks/>
          </p:cNvSpPr>
          <p:nvPr/>
        </p:nvSpPr>
        <p:spPr>
          <a:xfrm>
            <a:off x="0" y="421486"/>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Details learned from field projects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1754008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25622"/>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Basic components of an MCS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
        <p:nvSpPr>
          <p:cNvPr id="12" name="Rectangle 11"/>
          <p:cNvSpPr/>
          <p:nvPr/>
        </p:nvSpPr>
        <p:spPr>
          <a:xfrm>
            <a:off x="5867400" y="431932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3866891"/>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3844666"/>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899" name="TextBox 8"/>
          <p:cNvSpPr txBox="1">
            <a:spLocks noChangeArrowheads="1"/>
          </p:cNvSpPr>
          <p:nvPr/>
        </p:nvSpPr>
        <p:spPr bwMode="auto">
          <a:xfrm>
            <a:off x="7229475" y="4643178"/>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latin typeface="Calibri" charset="0"/>
              </a:rPr>
              <a:t>Houze et al. 1989</a:t>
            </a:r>
          </a:p>
        </p:txBody>
      </p:sp>
      <p:grpSp>
        <p:nvGrpSpPr>
          <p:cNvPr id="37888" name="Group 37887"/>
          <p:cNvGrpSpPr/>
          <p:nvPr/>
        </p:nvGrpSpPr>
        <p:grpSpPr>
          <a:xfrm>
            <a:off x="639762" y="2338128"/>
            <a:ext cx="7678739" cy="1651270"/>
            <a:chOff x="639762" y="3152775"/>
            <a:chExt cx="7678739" cy="1651270"/>
          </a:xfrm>
        </p:grpSpPr>
        <p:sp>
          <p:nvSpPr>
            <p:cNvPr id="33" name="TextBox 9"/>
            <p:cNvSpPr txBox="1">
              <a:spLocks noChangeArrowheads="1"/>
            </p:cNvSpPr>
            <p:nvPr/>
          </p:nvSpPr>
          <p:spPr bwMode="auto">
            <a:xfrm>
              <a:off x="1681955" y="4342380"/>
              <a:ext cx="1149350"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4" name="TextBox 9"/>
            <p:cNvSpPr txBox="1">
              <a:spLocks noChangeArrowheads="1"/>
            </p:cNvSpPr>
            <p:nvPr/>
          </p:nvSpPr>
          <p:spPr bwMode="auto">
            <a:xfrm>
              <a:off x="6885782" y="4342380"/>
              <a:ext cx="1149350" cy="461665"/>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0" name="Rectangle 29"/>
            <p:cNvSpPr/>
            <p:nvPr/>
          </p:nvSpPr>
          <p:spPr bwMode="auto">
            <a:xfrm>
              <a:off x="639762" y="3152775"/>
              <a:ext cx="3233737"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1" name="Rectangle 30"/>
            <p:cNvSpPr/>
            <p:nvPr/>
          </p:nvSpPr>
          <p:spPr bwMode="auto">
            <a:xfrm>
              <a:off x="6602413" y="3152775"/>
              <a:ext cx="1716088"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22" name="Group 21"/>
          <p:cNvGrpSpPr/>
          <p:nvPr/>
        </p:nvGrpSpPr>
        <p:grpSpPr>
          <a:xfrm>
            <a:off x="3921125" y="2338128"/>
            <a:ext cx="2666999" cy="2514870"/>
            <a:chOff x="3921125" y="3152775"/>
            <a:chExt cx="2666999" cy="2514870"/>
          </a:xfrm>
        </p:grpSpPr>
        <p:sp>
          <p:nvSpPr>
            <p:cNvPr id="11" name="Rectangle 10"/>
            <p:cNvSpPr/>
            <p:nvPr/>
          </p:nvSpPr>
          <p:spPr>
            <a:xfrm>
              <a:off x="3924300" y="5133975"/>
              <a:ext cx="1790700"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ectangle 27"/>
            <p:cNvSpPr/>
            <p:nvPr/>
          </p:nvSpPr>
          <p:spPr>
            <a:xfrm>
              <a:off x="5715000" y="5133975"/>
              <a:ext cx="209550" cy="60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32"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Raining core</a:t>
              </a:r>
              <a:endParaRPr lang="en-US" b="1" dirty="0">
                <a:solidFill>
                  <a:srgbClr val="4C7BB5"/>
                </a:solidFill>
                <a:latin typeface="Century Gothic" charset="0"/>
                <a:cs typeface="Century Gothic" charset="0"/>
              </a:endParaRPr>
            </a:p>
          </p:txBody>
        </p:sp>
        <p:sp>
          <p:nvSpPr>
            <p:cNvPr id="26" name="Rectangle 25"/>
            <p:cNvSpPr/>
            <p:nvPr/>
          </p:nvSpPr>
          <p:spPr bwMode="auto">
            <a:xfrm>
              <a:off x="3932238" y="3152775"/>
              <a:ext cx="2624137" cy="1609725"/>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7889" name="Group 37888"/>
          <p:cNvGrpSpPr/>
          <p:nvPr/>
        </p:nvGrpSpPr>
        <p:grpSpPr>
          <a:xfrm>
            <a:off x="635000" y="1844983"/>
            <a:ext cx="7667625" cy="461665"/>
            <a:chOff x="635000" y="2659630"/>
            <a:chExt cx="7667625" cy="461665"/>
          </a:xfrm>
        </p:grpSpPr>
        <p:sp>
          <p:nvSpPr>
            <p:cNvPr id="35" name="TextBox 9"/>
            <p:cNvSpPr txBox="1">
              <a:spLocks noChangeArrowheads="1"/>
            </p:cNvSpPr>
            <p:nvPr/>
          </p:nvSpPr>
          <p:spPr bwMode="auto">
            <a:xfrm>
              <a:off x="3851275" y="2659630"/>
              <a:ext cx="2666999"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Cold top</a:t>
              </a:r>
              <a:endParaRPr lang="en-US" b="1" dirty="0">
                <a:solidFill>
                  <a:srgbClr val="4C7BB5"/>
                </a:solidFill>
                <a:latin typeface="Century Gothic" charset="0"/>
                <a:cs typeface="Century Gothic" charset="0"/>
              </a:endParaRPr>
            </a:p>
          </p:txBody>
        </p:sp>
        <p:cxnSp>
          <p:nvCxnSpPr>
            <p:cNvPr id="17" name="Straight Arrow Connector 16"/>
            <p:cNvCxnSpPr/>
            <p:nvPr/>
          </p:nvCxnSpPr>
          <p:spPr>
            <a:xfrm flipH="1">
              <a:off x="635000" y="288925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4650"/>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7" name="Title 1"/>
          <p:cNvSpPr txBox="1">
            <a:spLocks/>
          </p:cNvSpPr>
          <p:nvPr/>
        </p:nvSpPr>
        <p:spPr>
          <a:xfrm>
            <a:off x="0" y="5478894"/>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A-Train sees all of these elements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44395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888"/>
                                        </p:tgtEl>
                                        <p:attrNameLst>
                                          <p:attrName>style.visibility</p:attrName>
                                        </p:attrNameLst>
                                      </p:cBhvr>
                                      <p:to>
                                        <p:strVal val="visible"/>
                                      </p:to>
                                    </p:set>
                                    <p:animEffect transition="in" filter="wipe(up)">
                                      <p:cBhvr>
                                        <p:cTn id="12" dur="500"/>
                                        <p:tgtEl>
                                          <p:spTgt spid="3788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60417" name="Title 1"/>
          <p:cNvSpPr>
            <a:spLocks noGrp="1"/>
          </p:cNvSpPr>
          <p:nvPr>
            <p:ph type="title"/>
          </p:nvPr>
        </p:nvSpPr>
        <p:spPr>
          <a:xfrm>
            <a:off x="0" y="317501"/>
            <a:ext cx="9144000" cy="1443038"/>
          </a:xfrm>
        </p:spPr>
        <p:txBody>
          <a:bodyPr/>
          <a:lstStyle/>
          <a:p>
            <a:pPr eaLnBrk="1" hangingPunct="1"/>
            <a:r>
              <a:rPr lang="en-US" sz="3600" b="1" dirty="0" smtClean="0">
                <a:solidFill>
                  <a:srgbClr val="B9D3EF"/>
                </a:solidFill>
                <a:effectLst>
                  <a:outerShdw blurRad="50800" dist="38100" dir="2700000" algn="tl" rotWithShape="0">
                    <a:srgbClr val="000000">
                      <a:alpha val="43000"/>
                    </a:srgbClr>
                  </a:outerShdw>
                </a:effectLst>
                <a:latin typeface="Centure gothic"/>
                <a:ea typeface="ＭＳ Ｐゴシック" charset="0"/>
                <a:cs typeface="Centure gothic"/>
              </a:rPr>
              <a:t>How A-Train sees the whole MCS</a:t>
            </a:r>
            <a:r>
              <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rPr>
              <a:t/>
            </a:r>
            <a:br>
              <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rPr>
            </a:br>
            <a:endPar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endParaRPr>
          </a:p>
        </p:txBody>
      </p:sp>
      <p:pic>
        <p:nvPicPr>
          <p:cNvPr id="60418" name="Picture 7" descr="TitleGraphic_v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5775"/>
            <a:ext cx="5727700" cy="4514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498600" y="1873014"/>
            <a:ext cx="6019800" cy="1231299"/>
          </a:xfrm>
          <a:prstGeom prst="ellipse">
            <a:avLst/>
          </a:prstGeom>
          <a:noFill/>
          <a:ln w="57150" cap="flat" cmpd="sng" algn="ctr">
            <a:solidFill>
              <a:srgbClr val="B9D3E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Optima"/>
              <a:cs typeface="Optima"/>
            </a:endParaRPr>
          </a:p>
        </p:txBody>
      </p:sp>
      <p:sp>
        <p:nvSpPr>
          <p:cNvPr id="2" name="TextBox 1"/>
          <p:cNvSpPr txBox="1"/>
          <p:nvPr/>
        </p:nvSpPr>
        <p:spPr>
          <a:xfrm>
            <a:off x="2617549" y="2153048"/>
            <a:ext cx="301660" cy="369332"/>
          </a:xfrm>
          <a:prstGeom prst="rect">
            <a:avLst/>
          </a:prstGeom>
          <a:noFill/>
        </p:spPr>
        <p:txBody>
          <a:bodyPr wrap="none" rtlCol="0">
            <a:spAutoFit/>
          </a:bodyPr>
          <a:lstStyle/>
          <a:p>
            <a:r>
              <a:rPr lang="en-US" b="1" dirty="0" smtClean="0">
                <a:solidFill>
                  <a:srgbClr val="B9D4F0"/>
                </a:solidFill>
              </a:rPr>
              <a:t>1</a:t>
            </a:r>
            <a:endParaRPr lang="en-US" b="1" dirty="0">
              <a:solidFill>
                <a:srgbClr val="B9D4F0"/>
              </a:solidFill>
            </a:endParaRPr>
          </a:p>
        </p:txBody>
      </p:sp>
      <p:sp>
        <p:nvSpPr>
          <p:cNvPr id="6" name="TextBox 5"/>
          <p:cNvSpPr txBox="1"/>
          <p:nvPr/>
        </p:nvSpPr>
        <p:spPr>
          <a:xfrm>
            <a:off x="4148422" y="1825272"/>
            <a:ext cx="301660" cy="369332"/>
          </a:xfrm>
          <a:prstGeom prst="rect">
            <a:avLst/>
          </a:prstGeom>
          <a:noFill/>
        </p:spPr>
        <p:txBody>
          <a:bodyPr wrap="none" rtlCol="0">
            <a:spAutoFit/>
          </a:bodyPr>
          <a:lstStyle/>
          <a:p>
            <a:r>
              <a:rPr lang="en-US" b="1" dirty="0">
                <a:solidFill>
                  <a:srgbClr val="B9D4F0"/>
                </a:solidFill>
              </a:rPr>
              <a:t>2</a:t>
            </a:r>
          </a:p>
        </p:txBody>
      </p:sp>
      <p:sp>
        <p:nvSpPr>
          <p:cNvPr id="7" name="TextBox 6"/>
          <p:cNvSpPr txBox="1"/>
          <p:nvPr/>
        </p:nvSpPr>
        <p:spPr>
          <a:xfrm>
            <a:off x="6038015" y="2011147"/>
            <a:ext cx="301660" cy="369332"/>
          </a:xfrm>
          <a:prstGeom prst="rect">
            <a:avLst/>
          </a:prstGeom>
          <a:noFill/>
        </p:spPr>
        <p:txBody>
          <a:bodyPr wrap="none" rtlCol="0">
            <a:spAutoFit/>
          </a:bodyPr>
          <a:lstStyle/>
          <a:p>
            <a:r>
              <a:rPr lang="en-US" b="1" dirty="0">
                <a:solidFill>
                  <a:srgbClr val="B9D4F0"/>
                </a:solidFill>
              </a:rPr>
              <a:t>3</a:t>
            </a:r>
          </a:p>
        </p:txBody>
      </p:sp>
    </p:spTree>
    <p:extLst>
      <p:ext uri="{BB962C8B-B14F-4D97-AF65-F5344CB8AC3E}">
        <p14:creationId xmlns:p14="http://schemas.microsoft.com/office/powerpoint/2010/main" val="4180024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9504"/>
            <a:ext cx="9144000" cy="132343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Combining cloud top and raining cores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884474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995" y="907124"/>
            <a:ext cx="7728011" cy="560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087601" y="1135795"/>
            <a:ext cx="603250" cy="1024576"/>
            <a:chOff x="5419948" y="1017096"/>
            <a:chExt cx="603250" cy="1024576"/>
          </a:xfrm>
        </p:grpSpPr>
        <p:sp>
          <p:nvSpPr>
            <p:cNvPr id="5" name="TextBox 4"/>
            <p:cNvSpPr txBox="1"/>
            <p:nvPr/>
          </p:nvSpPr>
          <p:spPr>
            <a:xfrm>
              <a:off x="5419948" y="1017096"/>
              <a:ext cx="603250" cy="338554"/>
            </a:xfrm>
            <a:prstGeom prst="rect">
              <a:avLst/>
            </a:prstGeom>
            <a:noFill/>
          </p:spPr>
          <p:txBody>
            <a:bodyPr wrap="none" rtlCol="0">
              <a:spAutoFit/>
            </a:bodyPr>
            <a:lstStyle/>
            <a:p>
              <a:r>
                <a:rPr lang="en-US" sz="1600" dirty="0" smtClean="0"/>
                <a:t>260K</a:t>
              </a:r>
            </a:p>
          </p:txBody>
        </p:sp>
        <p:cxnSp>
          <p:nvCxnSpPr>
            <p:cNvPr id="7" name="Curved Connector 6"/>
            <p:cNvCxnSpPr/>
            <p:nvPr/>
          </p:nvCxnSpPr>
          <p:spPr>
            <a:xfrm rot="16200000" flipH="1">
              <a:off x="5341275" y="1626218"/>
              <a:ext cx="712212" cy="118695"/>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5329427" y="1323805"/>
            <a:ext cx="1045397" cy="1560649"/>
            <a:chOff x="6279310" y="1216934"/>
            <a:chExt cx="530203" cy="855084"/>
          </a:xfrm>
        </p:grpSpPr>
        <p:sp>
          <p:nvSpPr>
            <p:cNvPr id="12" name="TextBox 11"/>
            <p:cNvSpPr txBox="1"/>
            <p:nvPr/>
          </p:nvSpPr>
          <p:spPr>
            <a:xfrm>
              <a:off x="6384452" y="1216934"/>
              <a:ext cx="425061" cy="320400"/>
            </a:xfrm>
            <a:prstGeom prst="rect">
              <a:avLst/>
            </a:prstGeom>
            <a:noFill/>
          </p:spPr>
          <p:txBody>
            <a:bodyPr wrap="none" rtlCol="0">
              <a:spAutoFit/>
            </a:bodyPr>
            <a:lstStyle/>
            <a:p>
              <a:r>
                <a:rPr lang="en-US" sz="1600" dirty="0" smtClean="0"/>
                <a:t>Closed</a:t>
              </a:r>
              <a:br>
                <a:rPr lang="en-US" sz="1600" dirty="0" smtClean="0"/>
              </a:br>
              <a:r>
                <a:rPr lang="en-US" sz="1600" dirty="0" smtClean="0"/>
                <a:t>contour</a:t>
              </a:r>
            </a:p>
          </p:txBody>
        </p:sp>
        <p:cxnSp>
          <p:nvCxnSpPr>
            <p:cNvPr id="13" name="Curved Connector 12"/>
            <p:cNvCxnSpPr/>
            <p:nvPr/>
          </p:nvCxnSpPr>
          <p:spPr>
            <a:xfrm rot="5400000">
              <a:off x="6123786" y="1687736"/>
              <a:ext cx="539806" cy="228758"/>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5899163" y="1489989"/>
            <a:ext cx="1004743" cy="1453815"/>
            <a:chOff x="4952583" y="827173"/>
            <a:chExt cx="1004743" cy="1453815"/>
          </a:xfrm>
        </p:grpSpPr>
        <p:sp>
          <p:nvSpPr>
            <p:cNvPr id="19" name="TextBox 18"/>
            <p:cNvSpPr txBox="1"/>
            <p:nvPr/>
          </p:nvSpPr>
          <p:spPr>
            <a:xfrm>
              <a:off x="5408077" y="827173"/>
              <a:ext cx="549249" cy="338554"/>
            </a:xfrm>
            <a:prstGeom prst="rect">
              <a:avLst/>
            </a:prstGeom>
            <a:noFill/>
          </p:spPr>
          <p:txBody>
            <a:bodyPr wrap="none" rtlCol="0">
              <a:spAutoFit/>
            </a:bodyPr>
            <a:lstStyle/>
            <a:p>
              <a:r>
                <a:rPr lang="en-US" sz="1600" dirty="0" smtClean="0"/>
                <a:t>Rain</a:t>
              </a:r>
            </a:p>
          </p:txBody>
        </p:sp>
        <p:cxnSp>
          <p:nvCxnSpPr>
            <p:cNvPr id="20" name="Curved Connector 19"/>
            <p:cNvCxnSpPr/>
            <p:nvPr/>
          </p:nvCxnSpPr>
          <p:spPr>
            <a:xfrm rot="5400000">
              <a:off x="4661748" y="1384805"/>
              <a:ext cx="1187018" cy="605347"/>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6039694" y="1274412"/>
            <a:ext cx="1898431" cy="2142285"/>
            <a:chOff x="5189975" y="174312"/>
            <a:chExt cx="1898431" cy="2142285"/>
          </a:xfrm>
        </p:grpSpPr>
        <p:sp>
          <p:nvSpPr>
            <p:cNvPr id="34" name="TextBox 33"/>
            <p:cNvSpPr txBox="1"/>
            <p:nvPr/>
          </p:nvSpPr>
          <p:spPr>
            <a:xfrm>
              <a:off x="6025294" y="174312"/>
              <a:ext cx="1063112" cy="338554"/>
            </a:xfrm>
            <a:prstGeom prst="rect">
              <a:avLst/>
            </a:prstGeom>
            <a:noFill/>
          </p:spPr>
          <p:txBody>
            <a:bodyPr wrap="none" rtlCol="0">
              <a:spAutoFit/>
            </a:bodyPr>
            <a:lstStyle/>
            <a:p>
              <a:r>
                <a:rPr lang="en-US" sz="1600" dirty="0" smtClean="0"/>
                <a:t>Heavy rain</a:t>
              </a:r>
            </a:p>
          </p:txBody>
        </p:sp>
        <p:cxnSp>
          <p:nvCxnSpPr>
            <p:cNvPr id="35" name="Curved Connector 34"/>
            <p:cNvCxnSpPr/>
            <p:nvPr/>
          </p:nvCxnSpPr>
          <p:spPr>
            <a:xfrm rot="5400000">
              <a:off x="4770466" y="898141"/>
              <a:ext cx="1837965" cy="998947"/>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9" name="Text Box 2"/>
          <p:cNvSpPr txBox="1">
            <a:spLocks noChangeArrowheads="1"/>
          </p:cNvSpPr>
          <p:nvPr/>
        </p:nvSpPr>
        <p:spPr bwMode="auto">
          <a:xfrm>
            <a:off x="0" y="16618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Century Gothic" charset="0"/>
              </a:rPr>
              <a:t>Identify High Cloud Systems (HCSs)</a:t>
            </a:r>
          </a:p>
        </p:txBody>
      </p:sp>
      <p:sp>
        <p:nvSpPr>
          <p:cNvPr id="3" name="Rectangle 2"/>
          <p:cNvSpPr/>
          <p:nvPr/>
        </p:nvSpPr>
        <p:spPr>
          <a:xfrm>
            <a:off x="4463345" y="5276807"/>
            <a:ext cx="1183649" cy="530147"/>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33325" y="2001748"/>
            <a:ext cx="1351820" cy="501037"/>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336054" y="2023056"/>
            <a:ext cx="1639847" cy="584776"/>
          </a:xfrm>
          <a:prstGeom prst="rect">
            <a:avLst/>
          </a:prstGeom>
          <a:noFill/>
        </p:spPr>
        <p:txBody>
          <a:bodyPr wrap="square" rtlCol="0">
            <a:spAutoFit/>
          </a:bodyPr>
          <a:lstStyle/>
          <a:p>
            <a:pPr algn="ctr"/>
            <a:r>
              <a:rPr lang="en-US" sz="1600" dirty="0" smtClean="0"/>
              <a:t>Separated</a:t>
            </a:r>
          </a:p>
          <a:p>
            <a:pPr algn="ctr"/>
            <a:r>
              <a:rPr lang="en-US" sz="1600" dirty="0"/>
              <a:t>H</a:t>
            </a:r>
            <a:r>
              <a:rPr lang="en-US" sz="1600" dirty="0" smtClean="0"/>
              <a:t>CS</a:t>
            </a:r>
          </a:p>
        </p:txBody>
      </p:sp>
      <p:sp>
        <p:nvSpPr>
          <p:cNvPr id="6" name="Rectangle 5"/>
          <p:cNvSpPr/>
          <p:nvPr/>
        </p:nvSpPr>
        <p:spPr>
          <a:xfrm>
            <a:off x="1663700" y="2070100"/>
            <a:ext cx="10033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184484" y="5373349"/>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“Connected” active HCS</a:t>
            </a:r>
            <a:endParaRPr lang="en-US" dirty="0">
              <a:solidFill>
                <a:schemeClr val="tx1"/>
              </a:solidFill>
            </a:endParaRPr>
          </a:p>
        </p:txBody>
      </p:sp>
      <p:sp>
        <p:nvSpPr>
          <p:cNvPr id="27" name="Rectangle 26"/>
          <p:cNvSpPr/>
          <p:nvPr/>
        </p:nvSpPr>
        <p:spPr>
          <a:xfrm>
            <a:off x="1422400" y="2057400"/>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“Separated” active HCS</a:t>
            </a:r>
            <a:endParaRPr lang="en-US" dirty="0">
              <a:solidFill>
                <a:schemeClr val="tx1"/>
              </a:solidFill>
            </a:endParaRPr>
          </a:p>
        </p:txBody>
      </p:sp>
    </p:spTree>
    <p:extLst>
      <p:ext uri="{BB962C8B-B14F-4D97-AF65-F5344CB8AC3E}">
        <p14:creationId xmlns:p14="http://schemas.microsoft.com/office/powerpoint/2010/main" val="2915602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29699" name="Text Box 2"/>
          <p:cNvSpPr txBox="1">
            <a:spLocks noChangeArrowheads="1"/>
          </p:cNvSpPr>
          <p:nvPr/>
        </p:nvSpPr>
        <p:spPr bwMode="auto">
          <a:xfrm>
            <a:off x="0" y="69199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Century Gothic" charset="0"/>
              </a:rPr>
              <a:t>Which HCSs are MCSs?</a:t>
            </a:r>
          </a:p>
        </p:txBody>
      </p:sp>
      <p:grpSp>
        <p:nvGrpSpPr>
          <p:cNvPr id="3" name="Group 2"/>
          <p:cNvGrpSpPr/>
          <p:nvPr/>
        </p:nvGrpSpPr>
        <p:grpSpPr>
          <a:xfrm>
            <a:off x="0" y="1737411"/>
            <a:ext cx="9144000" cy="4024287"/>
            <a:chOff x="0" y="1942562"/>
            <a:chExt cx="9144000" cy="4024287"/>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r="3810" b="4675"/>
            <a:stretch>
              <a:fillRect/>
            </a:stretch>
          </p:blipFill>
          <p:spPr bwMode="auto">
            <a:xfrm>
              <a:off x="0" y="1942562"/>
              <a:ext cx="91440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p:nvSpPr>
          <p:spPr bwMode="auto">
            <a:xfrm>
              <a:off x="6817383" y="5597517"/>
              <a:ext cx="2220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lumMod val="75000"/>
                      <a:lumOff val="25000"/>
                    </a:sysClr>
                  </a:solidFill>
                  <a:effectLst/>
                  <a:uLnTx/>
                  <a:uFillTx/>
                  <a:latin typeface="Calibri" charset="0"/>
                  <a:ea typeface="ＭＳ Ｐゴシック" charset="0"/>
                  <a:cs typeface="ＭＳ Ｐゴシック" charset="0"/>
                </a:rPr>
                <a:t>Yuan and Houze 2010</a:t>
              </a:r>
              <a:endParaRPr kumimoji="0" lang="en-US" sz="1800" b="0" i="0" u="none" strike="noStrike" kern="0" cap="none" spc="0" normalizeH="0" baseline="0" noProof="0" dirty="0">
                <a:ln>
                  <a:noFill/>
                </a:ln>
                <a:solidFill>
                  <a:sysClr val="windowText" lastClr="000000">
                    <a:lumMod val="75000"/>
                    <a:lumOff val="25000"/>
                  </a:sysClr>
                </a:solidFill>
                <a:effectLst/>
                <a:uLnTx/>
                <a:uFillTx/>
                <a:latin typeface="Calibri" charset="0"/>
                <a:ea typeface="ＭＳ Ｐゴシック" charset="0"/>
                <a:cs typeface="ＭＳ Ｐゴシック" charset="0"/>
              </a:endParaRPr>
            </a:p>
          </p:txBody>
        </p:sp>
      </p:grpSp>
    </p:spTree>
    <p:extLst>
      <p:ext uri="{BB962C8B-B14F-4D97-AF65-F5344CB8AC3E}">
        <p14:creationId xmlns:p14="http://schemas.microsoft.com/office/powerpoint/2010/main" val="7078733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8" name="Rectangle 17"/>
          <p:cNvSpPr/>
          <p:nvPr/>
        </p:nvSpPr>
        <p:spPr>
          <a:xfrm>
            <a:off x="28543" y="0"/>
            <a:ext cx="6537325"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b="6924"/>
          <a:stretch>
            <a:fillRect/>
          </a:stretch>
        </p:blipFill>
        <p:spPr bwMode="auto">
          <a:xfrm>
            <a:off x="1146143" y="622300"/>
            <a:ext cx="54229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3"/>
          <p:cNvSpPr txBox="1">
            <a:spLocks noChangeArrowheads="1"/>
          </p:cNvSpPr>
          <p:nvPr/>
        </p:nvSpPr>
        <p:spPr bwMode="auto">
          <a:xfrm>
            <a:off x="-28542" y="174625"/>
            <a:ext cx="6593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smtClean="0">
                <a:solidFill>
                  <a:srgbClr val="343434"/>
                </a:solidFill>
              </a:rPr>
              <a:t>PDF of rain amount as a function of raining core properties</a:t>
            </a:r>
          </a:p>
        </p:txBody>
      </p:sp>
      <p:sp>
        <p:nvSpPr>
          <p:cNvPr id="30726" name="TextBox 4"/>
          <p:cNvSpPr txBox="1">
            <a:spLocks noChangeArrowheads="1"/>
          </p:cNvSpPr>
          <p:nvPr/>
        </p:nvSpPr>
        <p:spPr bwMode="auto">
          <a:xfrm>
            <a:off x="1971643" y="6403975"/>
            <a:ext cx="231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smtClean="0">
                <a:solidFill>
                  <a:srgbClr val="343434"/>
                </a:solidFill>
              </a:rPr>
              <a:t>Size of raining core</a:t>
            </a:r>
          </a:p>
        </p:txBody>
      </p:sp>
      <p:cxnSp>
        <p:nvCxnSpPr>
          <p:cNvPr id="9" name="Straight Arrow Connector 8"/>
          <p:cNvCxnSpPr/>
          <p:nvPr/>
        </p:nvCxnSpPr>
        <p:spPr>
          <a:xfrm>
            <a:off x="4241768" y="6643688"/>
            <a:ext cx="454246" cy="0"/>
          </a:xfrm>
          <a:prstGeom prst="straightConnector1">
            <a:avLst/>
          </a:prstGeom>
          <a:ln>
            <a:solidFill>
              <a:srgbClr val="343434"/>
            </a:solidFill>
            <a:tailEnd type="arrow"/>
          </a:ln>
        </p:spPr>
        <p:style>
          <a:lnRef idx="2">
            <a:schemeClr val="accent1"/>
          </a:lnRef>
          <a:fillRef idx="0">
            <a:schemeClr val="accent1"/>
          </a:fillRef>
          <a:effectRef idx="1">
            <a:schemeClr val="accent1"/>
          </a:effectRef>
          <a:fontRef idx="minor">
            <a:schemeClr val="tx1"/>
          </a:fontRef>
        </p:style>
      </p:cxnSp>
      <p:sp>
        <p:nvSpPr>
          <p:cNvPr id="30728" name="TextBox 10"/>
          <p:cNvSpPr txBox="1">
            <a:spLocks noChangeArrowheads="1"/>
          </p:cNvSpPr>
          <p:nvPr/>
        </p:nvSpPr>
        <p:spPr bwMode="auto">
          <a:xfrm rot="-5400000">
            <a:off x="-1115251" y="2693194"/>
            <a:ext cx="313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343434"/>
                </a:solidFill>
              </a:rPr>
              <a:t>Min TB11 over raining core</a:t>
            </a:r>
          </a:p>
        </p:txBody>
      </p:sp>
      <p:cxnSp>
        <p:nvCxnSpPr>
          <p:cNvPr id="12" name="Straight Arrow Connector 11"/>
          <p:cNvCxnSpPr/>
          <p:nvPr/>
        </p:nvCxnSpPr>
        <p:spPr>
          <a:xfrm>
            <a:off x="2378043" y="1871663"/>
            <a:ext cx="1304925" cy="15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84105" y="5221288"/>
            <a:ext cx="804863" cy="1588"/>
          </a:xfrm>
          <a:prstGeom prst="straightConnector1">
            <a:avLst/>
          </a:prstGeom>
          <a:ln>
            <a:solidFill>
              <a:srgbClr val="343434"/>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498568" y="4246563"/>
            <a:ext cx="5005388" cy="1587"/>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00156" y="5581650"/>
            <a:ext cx="5005387" cy="1588"/>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517618" y="2925763"/>
            <a:ext cx="5005388" cy="1587"/>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493806" y="1577975"/>
            <a:ext cx="5005387" cy="1588"/>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28"/>
          <p:cNvGrpSpPr>
            <a:grpSpLocks/>
          </p:cNvGrpSpPr>
          <p:nvPr/>
        </p:nvGrpSpPr>
        <p:grpSpPr bwMode="auto">
          <a:xfrm>
            <a:off x="692118" y="3424238"/>
            <a:ext cx="3282950" cy="3071812"/>
            <a:chOff x="662904" y="3424330"/>
            <a:chExt cx="3284191" cy="3071441"/>
          </a:xfrm>
        </p:grpSpPr>
        <p:sp>
          <p:nvSpPr>
            <p:cNvPr id="21" name="Oval 20"/>
            <p:cNvSpPr/>
            <p:nvPr/>
          </p:nvSpPr>
          <p:spPr>
            <a:xfrm>
              <a:off x="1903211" y="5937038"/>
              <a:ext cx="495487" cy="23492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0739" name="TextBox 16"/>
            <p:cNvSpPr txBox="1">
              <a:spLocks noChangeArrowheads="1"/>
            </p:cNvSpPr>
            <p:nvPr/>
          </p:nvSpPr>
          <p:spPr bwMode="auto">
            <a:xfrm>
              <a:off x="1656036" y="6126439"/>
              <a:ext cx="1198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rPr>
                <a:t>2000 km</a:t>
              </a:r>
              <a:r>
                <a:rPr lang="en-US" sz="1800" b="1" baseline="30000" smtClean="0">
                  <a:solidFill>
                    <a:srgbClr val="FF0000"/>
                  </a:solidFill>
                </a:rPr>
                <a:t>2</a:t>
              </a:r>
            </a:p>
          </p:txBody>
        </p:sp>
        <p:sp>
          <p:nvSpPr>
            <p:cNvPr id="30740" name="TextBox 18"/>
            <p:cNvSpPr txBox="1">
              <a:spLocks noChangeArrowheads="1"/>
            </p:cNvSpPr>
            <p:nvPr/>
          </p:nvSpPr>
          <p:spPr bwMode="auto">
            <a:xfrm>
              <a:off x="662904" y="3875582"/>
              <a:ext cx="56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dirty="0" smtClean="0">
                  <a:solidFill>
                    <a:srgbClr val="FF0000"/>
                  </a:solidFill>
                </a:rPr>
                <a:t>220</a:t>
              </a:r>
              <a:br>
                <a:rPr lang="en-US" sz="1800" b="1" dirty="0" smtClean="0">
                  <a:solidFill>
                    <a:srgbClr val="FF0000"/>
                  </a:solidFill>
                </a:rPr>
              </a:br>
              <a:r>
                <a:rPr lang="en-US" sz="1800" b="1" dirty="0" smtClean="0">
                  <a:solidFill>
                    <a:srgbClr val="FF0000"/>
                  </a:solidFill>
                </a:rPr>
                <a:t>°K</a:t>
              </a:r>
              <a:endParaRPr lang="en-US" sz="1800" b="1" baseline="30000" dirty="0" smtClean="0">
                <a:solidFill>
                  <a:srgbClr val="FF0000"/>
                </a:solidFill>
              </a:endParaRPr>
            </a:p>
          </p:txBody>
        </p:sp>
        <p:sp>
          <p:nvSpPr>
            <p:cNvPr id="20" name="Oval 19"/>
            <p:cNvSpPr/>
            <p:nvPr/>
          </p:nvSpPr>
          <p:spPr>
            <a:xfrm>
              <a:off x="1188566" y="4127507"/>
              <a:ext cx="497075" cy="23492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8" name="Rectangle 27"/>
            <p:cNvSpPr/>
            <p:nvPr/>
          </p:nvSpPr>
          <p:spPr>
            <a:xfrm>
              <a:off x="2154130" y="3424330"/>
              <a:ext cx="1792965" cy="809527"/>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 name="Group 2"/>
          <p:cNvGrpSpPr/>
          <p:nvPr/>
        </p:nvGrpSpPr>
        <p:grpSpPr>
          <a:xfrm>
            <a:off x="6716754" y="3905687"/>
            <a:ext cx="2427246" cy="2117007"/>
            <a:chOff x="6716754" y="3905687"/>
            <a:chExt cx="2427246" cy="2117007"/>
          </a:xfrm>
        </p:grpSpPr>
        <p:sp>
          <p:nvSpPr>
            <p:cNvPr id="15" name="TextBox 2"/>
            <p:cNvSpPr txBox="1">
              <a:spLocks noChangeArrowheads="1"/>
            </p:cNvSpPr>
            <p:nvPr/>
          </p:nvSpPr>
          <p:spPr bwMode="auto">
            <a:xfrm>
              <a:off x="6716754" y="5191697"/>
              <a:ext cx="2427246" cy="830997"/>
            </a:xfrm>
            <a:prstGeom prst="rect">
              <a:avLst/>
            </a:prstGeom>
            <a:noFill/>
            <a:ln w="28575">
              <a:noFill/>
              <a:round/>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8925" eaLnBrk="1" fontAlgn="base" hangingPunct="1">
                <a:spcBef>
                  <a:spcPct val="0"/>
                </a:spcBef>
                <a:spcAft>
                  <a:spcPct val="0"/>
                </a:spcAft>
              </a:pPr>
              <a:r>
                <a:rPr lang="en-US" b="1" dirty="0" smtClean="0">
                  <a:solidFill>
                    <a:srgbClr val="B9D3EF"/>
                  </a:solidFill>
                  <a:effectLst>
                    <a:outerShdw blurRad="38100" dist="38100" dir="2700000" algn="tl">
                      <a:srgbClr val="000000">
                        <a:alpha val="43137"/>
                      </a:srgbClr>
                    </a:outerShdw>
                  </a:effectLst>
                  <a:sym typeface="Wingdings" charset="0"/>
                </a:rPr>
                <a:t></a:t>
              </a:r>
              <a:r>
                <a:rPr lang="en-US" b="1" dirty="0" smtClean="0">
                  <a:solidFill>
                    <a:srgbClr val="B9D3EF"/>
                  </a:solidFill>
                  <a:effectLst>
                    <a:outerShdw blurRad="38100" dist="38100" dir="2700000" algn="tl">
                      <a:srgbClr val="000000">
                        <a:alpha val="43137"/>
                      </a:srgbClr>
                    </a:outerShdw>
                  </a:effectLst>
                </a:rPr>
                <a:t>56% all tropical rain</a:t>
              </a:r>
            </a:p>
          </p:txBody>
        </p:sp>
        <p:sp>
          <p:nvSpPr>
            <p:cNvPr id="24" name="TextBox 2"/>
            <p:cNvSpPr txBox="1">
              <a:spLocks noChangeArrowheads="1"/>
            </p:cNvSpPr>
            <p:nvPr/>
          </p:nvSpPr>
          <p:spPr bwMode="auto">
            <a:xfrm>
              <a:off x="6716754" y="3905687"/>
              <a:ext cx="2346828" cy="1200328"/>
            </a:xfrm>
            <a:prstGeom prst="rect">
              <a:avLst/>
            </a:prstGeom>
            <a:noFill/>
            <a:ln w="28575">
              <a:noFill/>
              <a:round/>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indent="-12700" eaLnBrk="1" fontAlgn="base" hangingPunct="1">
                <a:spcBef>
                  <a:spcPct val="0"/>
                </a:spcBef>
                <a:spcAft>
                  <a:spcPct val="0"/>
                </a:spcAft>
              </a:pPr>
              <a:r>
                <a:rPr lang="en-US" b="1" dirty="0" smtClean="0">
                  <a:solidFill>
                    <a:srgbClr val="B9D3EF"/>
                  </a:solidFill>
                  <a:effectLst>
                    <a:outerShdw blurRad="38100" dist="38100" dir="2700000" algn="tl">
                      <a:srgbClr val="000000">
                        <a:alpha val="43137"/>
                      </a:srgbClr>
                    </a:outerShdw>
                  </a:effectLst>
                  <a:sym typeface="Wingdings" charset="0"/>
                </a:rPr>
                <a:t>Using these values for “MCS” criteria</a:t>
              </a:r>
              <a:endParaRPr lang="en-US" b="1" dirty="0" smtClean="0">
                <a:solidFill>
                  <a:srgbClr val="B9D3EF"/>
                </a:solidFill>
                <a:effectLst>
                  <a:outerShdw blurRad="38100" dist="38100" dir="2700000" algn="tl">
                    <a:srgbClr val="000000">
                      <a:alpha val="43137"/>
                    </a:srgbClr>
                  </a:outerShdw>
                </a:effectLst>
              </a:endParaRPr>
            </a:p>
          </p:txBody>
        </p:sp>
      </p:grpSp>
      <p:sp>
        <p:nvSpPr>
          <p:cNvPr id="29" name="TextBox 8"/>
          <p:cNvSpPr txBox="1">
            <a:spLocks noChangeArrowheads="1"/>
          </p:cNvSpPr>
          <p:nvPr/>
        </p:nvSpPr>
        <p:spPr bwMode="auto">
          <a:xfrm>
            <a:off x="5397109" y="6273224"/>
            <a:ext cx="118763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rgbClr val="000000"/>
              </a:solidFill>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07875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grpSp>
        <p:nvGrpSpPr>
          <p:cNvPr id="31747" name="Group 7"/>
          <p:cNvGrpSpPr>
            <a:grpSpLocks noChangeAspect="1"/>
          </p:cNvGrpSpPr>
          <p:nvPr/>
        </p:nvGrpSpPr>
        <p:grpSpPr bwMode="auto">
          <a:xfrm>
            <a:off x="476250" y="846138"/>
            <a:ext cx="8001000" cy="5502275"/>
            <a:chOff x="285750" y="884238"/>
            <a:chExt cx="8421688" cy="5791200"/>
          </a:xfrm>
        </p:grpSpPr>
        <p:sp>
          <p:nvSpPr>
            <p:cNvPr id="31753" name="Rectangle 8"/>
            <p:cNvSpPr>
              <a:spLocks noChangeArrowheads="1"/>
            </p:cNvSpPr>
            <p:nvPr/>
          </p:nvSpPr>
          <p:spPr bwMode="auto">
            <a:xfrm>
              <a:off x="285750" y="884238"/>
              <a:ext cx="8421688" cy="57912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smtClean="0">
                <a:solidFill>
                  <a:prstClr val="white"/>
                </a:solidFill>
                <a:latin typeface="Arial" charset="0"/>
                <a:ea typeface="ＭＳ Ｐゴシック" charset="0"/>
                <a:cs typeface="ＭＳ Ｐゴシック" charset="0"/>
              </a:endParaRPr>
            </a:p>
          </p:txBody>
        </p:sp>
        <p:grpSp>
          <p:nvGrpSpPr>
            <p:cNvPr id="31754" name="Group 6"/>
            <p:cNvGrpSpPr>
              <a:grpSpLocks/>
            </p:cNvGrpSpPr>
            <p:nvPr/>
          </p:nvGrpSpPr>
          <p:grpSpPr bwMode="auto">
            <a:xfrm>
              <a:off x="533400" y="904875"/>
              <a:ext cx="8174038" cy="5765800"/>
              <a:chOff x="762000" y="822836"/>
              <a:chExt cx="8174160" cy="5766529"/>
            </a:xfrm>
          </p:grpSpPr>
          <p:pic>
            <p:nvPicPr>
              <p:cNvPr id="31756" name="Picture 5"/>
              <p:cNvPicPr>
                <a:picLocks noChangeAspect="1"/>
              </p:cNvPicPr>
              <p:nvPr/>
            </p:nvPicPr>
            <p:blipFill>
              <a:blip r:embed="rId3">
                <a:extLst>
                  <a:ext uri="{28A0092B-C50C-407E-A947-70E740481C1C}">
                    <a14:useLocalDpi xmlns:a14="http://schemas.microsoft.com/office/drawing/2010/main" val="0"/>
                  </a:ext>
                </a:extLst>
              </a:blip>
              <a:srcRect l="6667" t="51018" r="5000" b="3149"/>
              <a:stretch>
                <a:fillRect/>
              </a:stretch>
            </p:blipFill>
            <p:spPr bwMode="auto">
              <a:xfrm>
                <a:off x="762000" y="976821"/>
                <a:ext cx="8174160" cy="56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3"/>
              <p:cNvPicPr>
                <a:picLocks noChangeAspect="1"/>
              </p:cNvPicPr>
              <p:nvPr/>
            </p:nvPicPr>
            <p:blipFill>
              <a:blip r:embed="rId3">
                <a:extLst>
                  <a:ext uri="{28A0092B-C50C-407E-A947-70E740481C1C}">
                    <a14:useLocalDpi xmlns:a14="http://schemas.microsoft.com/office/drawing/2010/main" val="0"/>
                  </a:ext>
                </a:extLst>
              </a:blip>
              <a:srcRect l="6667" t="4382" r="4167" b="51009"/>
              <a:stretch>
                <a:fillRect/>
              </a:stretch>
            </p:blipFill>
            <p:spPr bwMode="auto">
              <a:xfrm>
                <a:off x="782760" y="822836"/>
                <a:ext cx="8153400" cy="53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5" name="Picture 7"/>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285750" y="884238"/>
              <a:ext cx="279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MCSs Over the Whole Tropics</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pic>
        <p:nvPicPr>
          <p:cNvPr id="31749" name="Picture 6"/>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460375"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50"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Smallest 25% (&lt;12,000 km</a:t>
            </a:r>
            <a:r>
              <a:rPr lang="en-US" sz="1800" baseline="30000" smtClean="0">
                <a:solidFill>
                  <a:srgbClr val="343434"/>
                </a:solidFill>
              </a:rPr>
              <a:t>2</a:t>
            </a:r>
            <a:r>
              <a:rPr lang="en-US" sz="1800" smtClean="0">
                <a:solidFill>
                  <a:srgbClr val="343434"/>
                </a:solidFill>
              </a:rPr>
              <a:t>)</a:t>
            </a:r>
          </a:p>
        </p:txBody>
      </p:sp>
      <p:sp>
        <p:nvSpPr>
          <p:cNvPr id="31751" name="TextBox 11"/>
          <p:cNvSpPr txBox="1">
            <a:spLocks noChangeArrowheads="1"/>
          </p:cNvSpPr>
          <p:nvPr/>
        </p:nvSpPr>
        <p:spPr bwMode="auto">
          <a:xfrm>
            <a:off x="5245100" y="2543175"/>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Largest 25% (&gt;40,000 km</a:t>
            </a:r>
            <a:r>
              <a:rPr lang="en-US" sz="1800" baseline="30000" smtClean="0">
                <a:solidFill>
                  <a:srgbClr val="343434"/>
                </a:solidFill>
              </a:rPr>
              <a:t>2</a:t>
            </a:r>
            <a:r>
              <a:rPr lang="en-US" sz="1800" smtClean="0">
                <a:solidFill>
                  <a:srgbClr val="343434"/>
                </a:solidFill>
              </a:rPr>
              <a:t>)</a:t>
            </a:r>
          </a:p>
        </p:txBody>
      </p:sp>
      <p:sp>
        <p:nvSpPr>
          <p:cNvPr id="31752" name="TextBox 12"/>
          <p:cNvSpPr txBox="1">
            <a:spLocks noChangeArrowheads="1"/>
          </p:cNvSpPr>
          <p:nvPr/>
        </p:nvSpPr>
        <p:spPr bwMode="auto">
          <a:xfrm>
            <a:off x="6456363" y="422751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ja-JP" altLang="en-US" sz="1800" dirty="0" smtClean="0">
                <a:solidFill>
                  <a:srgbClr val="343434"/>
                </a:solidFill>
              </a:rPr>
              <a:t>“</a:t>
            </a:r>
            <a:r>
              <a:rPr lang="en-US" sz="1800" dirty="0" err="1" smtClean="0">
                <a:solidFill>
                  <a:srgbClr val="343434"/>
                </a:solidFill>
              </a:rPr>
              <a:t>Superclusters</a:t>
            </a:r>
            <a:r>
              <a:rPr lang="ja-JP" altLang="en-US" sz="1800" dirty="0" smtClean="0">
                <a:solidFill>
                  <a:srgbClr val="343434"/>
                </a:solidFill>
              </a:rPr>
              <a:t>”</a:t>
            </a:r>
            <a:endParaRPr lang="en-US" sz="1800" dirty="0" smtClean="0">
              <a:solidFill>
                <a:srgbClr val="343434"/>
              </a:solidFill>
            </a:endParaRPr>
          </a:p>
        </p:txBody>
      </p:sp>
      <p:sp>
        <p:nvSpPr>
          <p:cNvPr id="14" name="TextBox 8"/>
          <p:cNvSpPr txBox="1">
            <a:spLocks noChangeArrowheads="1"/>
          </p:cNvSpPr>
          <p:nvPr/>
        </p:nvSpPr>
        <p:spPr bwMode="auto">
          <a:xfrm>
            <a:off x="5529389" y="6048318"/>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85000"/>
                    <a:lumOff val="1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85000"/>
                  <a:lumOff val="15000"/>
                </a:schemeClr>
              </a:solidFill>
              <a:uLnTx/>
              <a:uFillTx/>
              <a:latin typeface="Calibri" charset="0"/>
              <a:ea typeface="ＭＳ Ｐゴシック" charset="0"/>
              <a:cs typeface="ＭＳ Ｐゴシック" charset="0"/>
            </a:endParaRPr>
          </a:p>
        </p:txBody>
      </p:sp>
      <p:sp>
        <p:nvSpPr>
          <p:cNvPr id="2" name="Rectangle 1"/>
          <p:cNvSpPr/>
          <p:nvPr/>
        </p:nvSpPr>
        <p:spPr>
          <a:xfrm>
            <a:off x="1747278" y="909538"/>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47278" y="2572114"/>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47278" y="4269012"/>
            <a:ext cx="1236057"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8"/>
          <p:cNvSpPr txBox="1">
            <a:spLocks noChangeArrowheads="1"/>
          </p:cNvSpPr>
          <p:nvPr/>
        </p:nvSpPr>
        <p:spPr bwMode="auto">
          <a:xfrm>
            <a:off x="5681789" y="6006485"/>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433237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JJA MCSs Over the Whole Tropics</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sp>
        <p:nvSpPr>
          <p:cNvPr id="5" name="Rectangle 8"/>
          <p:cNvSpPr>
            <a:spLocks noChangeArrowheads="1"/>
          </p:cNvSpPr>
          <p:nvPr/>
        </p:nvSpPr>
        <p:spPr bwMode="auto">
          <a:xfrm>
            <a:off x="476250" y="846138"/>
            <a:ext cx="8001000" cy="5502275"/>
          </a:xfrm>
          <a:prstGeom prst="rect">
            <a:avLst/>
          </a:prstGeom>
          <a:solidFill>
            <a:schemeClr val="bg1"/>
          </a:solidFill>
          <a:ln>
            <a:noFill/>
          </a:ln>
          <a:extLst/>
        </p:spPr>
        <p:txBody>
          <a:bodyPr/>
          <a:lstStyle/>
          <a:p>
            <a:pPr defTabSz="914400" fontAlgn="base">
              <a:spcBef>
                <a:spcPct val="0"/>
              </a:spcBef>
              <a:spcAft>
                <a:spcPct val="0"/>
              </a:spcAft>
            </a:pPr>
            <a:endParaRPr lang="en-US" b="1" smtClean="0">
              <a:solidFill>
                <a:prstClr val="white"/>
              </a:solidFill>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81528" y="973418"/>
            <a:ext cx="7381884" cy="512978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l="3452" t="22862" r="93558" b="30128"/>
          <a:stretch>
            <a:fillRect/>
          </a:stretch>
        </p:blipFill>
        <p:spPr bwMode="auto">
          <a:xfrm>
            <a:off x="476250" y="846138"/>
            <a:ext cx="265443"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l="3452" t="22862" r="93558" b="30128"/>
          <a:stretch>
            <a:fillRect/>
          </a:stretch>
        </p:blipFill>
        <p:spPr bwMode="auto">
          <a:xfrm>
            <a:off x="460375"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Smallest 25% (&lt;12,000 km</a:t>
            </a:r>
            <a:r>
              <a:rPr lang="en-US" sz="1800" baseline="30000" smtClean="0">
                <a:solidFill>
                  <a:srgbClr val="343434"/>
                </a:solidFill>
              </a:rPr>
              <a:t>2</a:t>
            </a:r>
            <a:r>
              <a:rPr lang="en-US" sz="1800" smtClean="0">
                <a:solidFill>
                  <a:srgbClr val="343434"/>
                </a:solidFill>
              </a:rPr>
              <a:t>)</a:t>
            </a:r>
          </a:p>
        </p:txBody>
      </p:sp>
      <p:sp>
        <p:nvSpPr>
          <p:cNvPr id="12" name="TextBox 11"/>
          <p:cNvSpPr txBox="1">
            <a:spLocks noChangeArrowheads="1"/>
          </p:cNvSpPr>
          <p:nvPr/>
        </p:nvSpPr>
        <p:spPr bwMode="auto">
          <a:xfrm>
            <a:off x="5245100" y="2483411"/>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dirty="0" smtClean="0">
                <a:solidFill>
                  <a:srgbClr val="343434"/>
                </a:solidFill>
              </a:rPr>
              <a:t>Largest 25% (&gt;40,000 km</a:t>
            </a:r>
            <a:r>
              <a:rPr lang="en-US" sz="1800" baseline="30000" dirty="0" smtClean="0">
                <a:solidFill>
                  <a:srgbClr val="343434"/>
                </a:solidFill>
              </a:rPr>
              <a:t>2</a:t>
            </a:r>
            <a:r>
              <a:rPr lang="en-US" sz="1800" dirty="0" smtClean="0">
                <a:solidFill>
                  <a:srgbClr val="343434"/>
                </a:solidFill>
              </a:rPr>
              <a:t>)</a:t>
            </a:r>
          </a:p>
        </p:txBody>
      </p:sp>
      <p:sp>
        <p:nvSpPr>
          <p:cNvPr id="13" name="TextBox 12"/>
          <p:cNvSpPr txBox="1">
            <a:spLocks noChangeArrowheads="1"/>
          </p:cNvSpPr>
          <p:nvPr/>
        </p:nvSpPr>
        <p:spPr bwMode="auto">
          <a:xfrm>
            <a:off x="6277071" y="407810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ja-JP" altLang="en-US" sz="1800" dirty="0" smtClean="0">
                <a:solidFill>
                  <a:srgbClr val="343434"/>
                </a:solidFill>
              </a:rPr>
              <a:t>“</a:t>
            </a:r>
            <a:r>
              <a:rPr lang="en-US" sz="1800" dirty="0" err="1" smtClean="0">
                <a:solidFill>
                  <a:srgbClr val="343434"/>
                </a:solidFill>
              </a:rPr>
              <a:t>Superclusters</a:t>
            </a:r>
            <a:r>
              <a:rPr lang="ja-JP" altLang="en-US" sz="1800" dirty="0" smtClean="0">
                <a:solidFill>
                  <a:srgbClr val="343434"/>
                </a:solidFill>
              </a:rPr>
              <a:t>”</a:t>
            </a:r>
            <a:endParaRPr lang="en-US" sz="1800" dirty="0" smtClean="0">
              <a:solidFill>
                <a:srgbClr val="343434"/>
              </a:solidFill>
            </a:endParaRPr>
          </a:p>
        </p:txBody>
      </p:sp>
      <p:sp>
        <p:nvSpPr>
          <p:cNvPr id="14" name="TextBox 8"/>
          <p:cNvSpPr txBox="1">
            <a:spLocks noChangeArrowheads="1"/>
          </p:cNvSpPr>
          <p:nvPr/>
        </p:nvSpPr>
        <p:spPr bwMode="auto">
          <a:xfrm>
            <a:off x="5529389" y="6048318"/>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85000"/>
                    <a:lumOff val="1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85000"/>
                  <a:lumOff val="15000"/>
                </a:schemeClr>
              </a:solidFill>
              <a:uLnTx/>
              <a:uFillTx/>
              <a:latin typeface="Calibri" charset="0"/>
              <a:ea typeface="ＭＳ Ｐゴシック" charset="0"/>
              <a:cs typeface="ＭＳ Ｐゴシック" charset="0"/>
            </a:endParaRPr>
          </a:p>
        </p:txBody>
      </p:sp>
      <p:sp>
        <p:nvSpPr>
          <p:cNvPr id="15" name="Rectangle 14"/>
          <p:cNvSpPr/>
          <p:nvPr/>
        </p:nvSpPr>
        <p:spPr>
          <a:xfrm>
            <a:off x="1747278" y="909538"/>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47278" y="2542232"/>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02455" y="4134543"/>
            <a:ext cx="1236057"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8"/>
          <p:cNvSpPr txBox="1">
            <a:spLocks noChangeArrowheads="1"/>
          </p:cNvSpPr>
          <p:nvPr/>
        </p:nvSpPr>
        <p:spPr bwMode="auto">
          <a:xfrm>
            <a:off x="5681789" y="6006485"/>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775940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10" name="Rectangle 109"/>
          <p:cNvSpPr/>
          <p:nvPr/>
        </p:nvSpPr>
        <p:spPr>
          <a:xfrm>
            <a:off x="681034" y="1066800"/>
            <a:ext cx="7821613" cy="5351462"/>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23555" name="Picture 3" descr="MCSconceptual"/>
          <p:cNvPicPr>
            <a:picLocks noChangeAspect="1" noChangeArrowheads="1"/>
          </p:cNvPicPr>
          <p:nvPr/>
        </p:nvPicPr>
        <p:blipFill>
          <a:blip r:embed="rId2">
            <a:extLst>
              <a:ext uri="{28A0092B-C50C-407E-A947-70E740481C1C}">
                <a14:useLocalDpi xmlns:a14="http://schemas.microsoft.com/office/drawing/2010/main" val="0"/>
              </a:ext>
            </a:extLst>
          </a:blip>
          <a:srcRect l="5251" t="24821" r="5782" b="11017"/>
          <a:stretch>
            <a:fillRect/>
          </a:stretch>
        </p:blipFill>
        <p:spPr bwMode="auto">
          <a:xfrm>
            <a:off x="1547809" y="2074862"/>
            <a:ext cx="5943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itle 1"/>
          <p:cNvSpPr txBox="1">
            <a:spLocks/>
          </p:cNvSpPr>
          <p:nvPr/>
        </p:nvSpPr>
        <p:spPr bwMode="auto">
          <a:xfrm>
            <a:off x="0" y="260350"/>
            <a:ext cx="91440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80000"/>
              </a:lnSpc>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Century Gothic" charset="0"/>
              </a:rPr>
              <a:t>The Anvil Problem</a:t>
            </a:r>
          </a:p>
        </p:txBody>
      </p:sp>
      <p:grpSp>
        <p:nvGrpSpPr>
          <p:cNvPr id="2" name="Group 114"/>
          <p:cNvGrpSpPr>
            <a:grpSpLocks/>
          </p:cNvGrpSpPr>
          <p:nvPr/>
        </p:nvGrpSpPr>
        <p:grpSpPr bwMode="auto">
          <a:xfrm>
            <a:off x="1204909" y="2087562"/>
            <a:ext cx="4006850" cy="4140200"/>
            <a:chOff x="1846148" y="2527148"/>
            <a:chExt cx="4006536" cy="4140414"/>
          </a:xfrm>
        </p:grpSpPr>
        <p:sp>
          <p:nvSpPr>
            <p:cNvPr id="23563" name="Text Box 12"/>
            <p:cNvSpPr txBox="1">
              <a:spLocks noChangeArrowheads="1" noChangeShapeType="1"/>
            </p:cNvSpPr>
            <p:nvPr/>
          </p:nvSpPr>
          <p:spPr bwMode="auto">
            <a:xfrm>
              <a:off x="4787900" y="46005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106" name="Rectangle 105"/>
            <p:cNvSpPr/>
            <p:nvPr/>
          </p:nvSpPr>
          <p:spPr>
            <a:xfrm>
              <a:off x="2946200" y="2527148"/>
              <a:ext cx="2906484" cy="3181514"/>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3565" name="TextBox 106"/>
            <p:cNvSpPr txBox="1">
              <a:spLocks noChangeArrowheads="1"/>
            </p:cNvSpPr>
            <p:nvPr/>
          </p:nvSpPr>
          <p:spPr bwMode="auto">
            <a:xfrm>
              <a:off x="1846148" y="6298230"/>
              <a:ext cx="2160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15372"/>
                  </a:solidFill>
                </a:rPr>
                <a:t>Extensively studied</a:t>
              </a:r>
            </a:p>
          </p:txBody>
        </p:sp>
        <p:cxnSp>
          <p:nvCxnSpPr>
            <p:cNvPr id="109" name="Straight Arrow Connector 108"/>
            <p:cNvCxnSpPr/>
            <p:nvPr/>
          </p:nvCxnSpPr>
          <p:spPr>
            <a:xfrm rot="5400000" flipH="1" flipV="1">
              <a:off x="2704086" y="5846015"/>
              <a:ext cx="601693" cy="406368"/>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115"/>
          <p:cNvGrpSpPr>
            <a:grpSpLocks/>
          </p:cNvGrpSpPr>
          <p:nvPr/>
        </p:nvGrpSpPr>
        <p:grpSpPr bwMode="auto">
          <a:xfrm>
            <a:off x="5659434" y="1296987"/>
            <a:ext cx="2786063" cy="1117600"/>
            <a:chOff x="6228728" y="1736776"/>
            <a:chExt cx="1940824" cy="1117723"/>
          </a:xfrm>
        </p:grpSpPr>
        <p:cxnSp>
          <p:nvCxnSpPr>
            <p:cNvPr id="111" name="Straight Arrow Connector 110"/>
            <p:cNvCxnSpPr/>
            <p:nvPr/>
          </p:nvCxnSpPr>
          <p:spPr>
            <a:xfrm rot="5400000">
              <a:off x="6024612" y="2488925"/>
              <a:ext cx="576325" cy="154824"/>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62" name="TextBox 113"/>
            <p:cNvSpPr txBox="1">
              <a:spLocks noChangeArrowheads="1"/>
            </p:cNvSpPr>
            <p:nvPr/>
          </p:nvSpPr>
          <p:spPr bwMode="auto">
            <a:xfrm>
              <a:off x="6228728" y="1736776"/>
              <a:ext cx="1940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smtClean="0">
                  <a:solidFill>
                    <a:srgbClr val="315372"/>
                  </a:solidFill>
                </a:rPr>
                <a:t>Need to understand how anvil is related to the raining region</a:t>
              </a:r>
            </a:p>
          </p:txBody>
        </p:sp>
      </p:grpSp>
      <p:sp>
        <p:nvSpPr>
          <p:cNvPr id="23559" name="TextBox 125"/>
          <p:cNvSpPr txBox="1">
            <a:spLocks noChangeArrowheads="1"/>
          </p:cNvSpPr>
          <p:nvPr/>
        </p:nvSpPr>
        <p:spPr bwMode="auto">
          <a:xfrm>
            <a:off x="-392113" y="11922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white"/>
              </a:solidFill>
            </a:endParaRPr>
          </a:p>
        </p:txBody>
      </p:sp>
      <p:sp>
        <p:nvSpPr>
          <p:cNvPr id="23560" name="TextBox 113"/>
          <p:cNvSpPr txBox="1">
            <a:spLocks noChangeArrowheads="1"/>
          </p:cNvSpPr>
          <p:nvPr/>
        </p:nvSpPr>
        <p:spPr bwMode="auto">
          <a:xfrm>
            <a:off x="833434" y="1131887"/>
            <a:ext cx="2786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smtClean="0">
                <a:solidFill>
                  <a:srgbClr val="315372"/>
                </a:solidFill>
              </a:rPr>
              <a:t>Mesoscale Convective System</a:t>
            </a:r>
          </a:p>
        </p:txBody>
      </p:sp>
    </p:spTree>
    <p:extLst>
      <p:ext uri="{BB962C8B-B14F-4D97-AF65-F5344CB8AC3E}">
        <p14:creationId xmlns:p14="http://schemas.microsoft.com/office/powerpoint/2010/main" val="2453450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738" y="606778"/>
            <a:ext cx="9026525" cy="769441"/>
          </a:xfrm>
          <a:prstGeom prst="rect">
            <a:avLst/>
          </a:prstGeom>
          <a:noFill/>
        </p:spPr>
        <p:txBody>
          <a:bodyPr>
            <a:spAutoFit/>
          </a:bodyPr>
          <a:lstStyle/>
          <a:p>
            <a:pPr algn="ctr" fontAlgn="base">
              <a:spcBef>
                <a:spcPct val="0"/>
              </a:spcBef>
              <a:spcAft>
                <a:spcPct val="0"/>
              </a:spcAft>
              <a:defRPr/>
            </a:pPr>
            <a:r>
              <a:rPr lang="en-US" sz="44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Radars in Space</a:t>
            </a:r>
            <a:endParaRPr lang="en-US" sz="44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grpSp>
        <p:nvGrpSpPr>
          <p:cNvPr id="2" name="Group 1"/>
          <p:cNvGrpSpPr/>
          <p:nvPr/>
        </p:nvGrpSpPr>
        <p:grpSpPr>
          <a:xfrm>
            <a:off x="1116933" y="1940826"/>
            <a:ext cx="6910134" cy="4646746"/>
            <a:chOff x="1116933" y="1940826"/>
            <a:chExt cx="6910134" cy="4646746"/>
          </a:xfrm>
        </p:grpSpPr>
        <p:pic>
          <p:nvPicPr>
            <p:cNvPr id="4" name="Picture 3" descr="TRMM_in_Space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867" y="1940826"/>
              <a:ext cx="2743200" cy="2743200"/>
            </a:xfrm>
            <a:prstGeom prst="rect">
              <a:avLst/>
            </a:prstGeom>
          </p:spPr>
        </p:pic>
        <p:pic>
          <p:nvPicPr>
            <p:cNvPr id="5" name="Picture 4" descr="CloudSat2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933" y="1940826"/>
              <a:ext cx="2804984" cy="2743200"/>
            </a:xfrm>
            <a:prstGeom prst="rect">
              <a:avLst/>
            </a:prstGeom>
          </p:spPr>
        </p:pic>
        <p:sp>
          <p:nvSpPr>
            <p:cNvPr id="11" name="TextBox 10"/>
            <p:cNvSpPr txBox="1"/>
            <p:nvPr/>
          </p:nvSpPr>
          <p:spPr>
            <a:xfrm>
              <a:off x="1284439" y="5017912"/>
              <a:ext cx="2469973" cy="1569660"/>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CloudSat</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2006-</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(A-Train)</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12" name="TextBox 11"/>
            <p:cNvSpPr txBox="1"/>
            <p:nvPr/>
          </p:nvSpPr>
          <p:spPr>
            <a:xfrm>
              <a:off x="5420481" y="5017912"/>
              <a:ext cx="2469973" cy="1077218"/>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TRMM</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1997-</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13273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Arial" charset="0"/>
              </a:rPr>
              <a:t>Frequency of MCS anvils over tropics</a:t>
            </a:r>
            <a:endParaRPr lang="en-US" sz="2000" b="1" dirty="0" smtClean="0">
              <a:solidFill>
                <a:srgbClr val="B9D3EF"/>
              </a:solidFill>
              <a:effectLst>
                <a:outerShdw blurRad="38100" dist="38100" dir="2700000" algn="tl">
                  <a:srgbClr val="000000">
                    <a:alpha val="43137"/>
                  </a:srgbClr>
                </a:outerShdw>
              </a:effectLst>
              <a:latin typeface="Century Gothic" charset="0"/>
              <a:cs typeface="Arial" charset="0"/>
            </a:endParaRPr>
          </a:p>
        </p:txBody>
      </p:sp>
      <p:sp>
        <p:nvSpPr>
          <p:cNvPr id="2" name="Rectangle 1"/>
          <p:cNvSpPr/>
          <p:nvPr/>
        </p:nvSpPr>
        <p:spPr>
          <a:xfrm>
            <a:off x="1574157" y="820248"/>
            <a:ext cx="6217259" cy="588726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819" name="Picture 9"/>
          <p:cNvPicPr>
            <a:picLocks noChangeAspect="1"/>
          </p:cNvPicPr>
          <p:nvPr/>
        </p:nvPicPr>
        <p:blipFill>
          <a:blip r:embed="rId2">
            <a:extLst>
              <a:ext uri="{28A0092B-C50C-407E-A947-70E740481C1C}">
                <a14:useLocalDpi xmlns:a14="http://schemas.microsoft.com/office/drawing/2010/main" val="0"/>
              </a:ext>
            </a:extLst>
          </a:blip>
          <a:srcRect l="4736" r="3712" b="6104"/>
          <a:stretch>
            <a:fillRect/>
          </a:stretch>
        </p:blipFill>
        <p:spPr bwMode="auto">
          <a:xfrm>
            <a:off x="1611313" y="847725"/>
            <a:ext cx="618172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p:nvSpPr>
        <p:spPr bwMode="auto">
          <a:xfrm>
            <a:off x="5397109" y="6365831"/>
            <a:ext cx="2381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65000"/>
                    <a:lumOff val="3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65000"/>
                  <a:lumOff val="35000"/>
                </a:schemeClr>
              </a:solidFill>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6335962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5843" name="TextBox 33"/>
          <p:cNvSpPr txBox="1">
            <a:spLocks noChangeArrowheads="1"/>
          </p:cNvSpPr>
          <p:nvPr/>
        </p:nvSpPr>
        <p:spPr bwMode="auto">
          <a:xfrm>
            <a:off x="0" y="10794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Arial" charset="0"/>
              </a:rPr>
              <a:t>Statistics of anvil width &amp; thickness seen by CloudSat</a:t>
            </a:r>
          </a:p>
        </p:txBody>
      </p:sp>
      <p:sp>
        <p:nvSpPr>
          <p:cNvPr id="2" name="Rectangle 1"/>
          <p:cNvSpPr/>
          <p:nvPr/>
        </p:nvSpPr>
        <p:spPr>
          <a:xfrm>
            <a:off x="0" y="1362670"/>
            <a:ext cx="9144000" cy="54953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5844" name="Picture 3" descr="Hal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8" y="1789479"/>
            <a:ext cx="9124443" cy="456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5612068" y="6519446"/>
            <a:ext cx="34790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US" sz="1600" kern="0" dirty="0" smtClean="0">
                <a:solidFill>
                  <a:prstClr val="black">
                    <a:lumMod val="85000"/>
                    <a:lumOff val="15000"/>
                  </a:prstClr>
                </a:solidFill>
                <a:latin typeface="Calibri" charset="0"/>
              </a:rPr>
              <a:t>Yuan and Houze 2010</a:t>
            </a:r>
            <a:endParaRPr lang="en-US" sz="1600" kern="0" dirty="0">
              <a:solidFill>
                <a:prstClr val="black">
                  <a:lumMod val="85000"/>
                  <a:lumOff val="15000"/>
                </a:prstClr>
              </a:solidFill>
              <a:latin typeface="Calibri" charset="0"/>
            </a:endParaRPr>
          </a:p>
        </p:txBody>
      </p:sp>
      <p:sp>
        <p:nvSpPr>
          <p:cNvPr id="7" name="TextBox 15"/>
          <p:cNvSpPr txBox="1">
            <a:spLocks noChangeArrowheads="1"/>
          </p:cNvSpPr>
          <p:nvPr/>
        </p:nvSpPr>
        <p:spPr bwMode="auto">
          <a:xfrm>
            <a:off x="1879732" y="2012089"/>
            <a:ext cx="915635" cy="400110"/>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dirty="0" smtClean="0">
                <a:solidFill>
                  <a:prstClr val="black"/>
                </a:solidFill>
              </a:rPr>
              <a:t>Africa</a:t>
            </a:r>
          </a:p>
        </p:txBody>
      </p:sp>
      <p:sp>
        <p:nvSpPr>
          <p:cNvPr id="8" name="TextBox 18"/>
          <p:cNvSpPr txBox="1">
            <a:spLocks noChangeArrowheads="1"/>
          </p:cNvSpPr>
          <p:nvPr/>
        </p:nvSpPr>
        <p:spPr bwMode="auto">
          <a:xfrm>
            <a:off x="6752192" y="2012089"/>
            <a:ext cx="1795183" cy="400110"/>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dirty="0" smtClean="0">
                <a:solidFill>
                  <a:prstClr val="black"/>
                </a:solidFill>
              </a:rPr>
              <a:t>Indian Ocean</a:t>
            </a:r>
          </a:p>
        </p:txBody>
      </p:sp>
      <p:sp>
        <p:nvSpPr>
          <p:cNvPr id="3" name="Rectangle 2"/>
          <p:cNvSpPr/>
          <p:nvPr/>
        </p:nvSpPr>
        <p:spPr>
          <a:xfrm>
            <a:off x="3292025" y="2182231"/>
            <a:ext cx="900067" cy="2342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Connector 4"/>
          <p:cNvCxnSpPr/>
          <p:nvPr/>
        </p:nvCxnSpPr>
        <p:spPr>
          <a:xfrm flipV="1">
            <a:off x="702235" y="3346824"/>
            <a:ext cx="3854824" cy="2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18118" y="1852706"/>
            <a:ext cx="0" cy="3346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008282" y="3334871"/>
            <a:ext cx="3854824" cy="2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324165" y="1840753"/>
            <a:ext cx="0" cy="334682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00886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21" name="Rectangle 20"/>
          <p:cNvSpPr/>
          <p:nvPr/>
        </p:nvSpPr>
        <p:spPr>
          <a:xfrm>
            <a:off x="364779" y="1371600"/>
            <a:ext cx="8414443" cy="4892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394" name="TextBox 4"/>
          <p:cNvSpPr txBox="1">
            <a:spLocks noChangeArrowheads="1"/>
          </p:cNvSpPr>
          <p:nvPr/>
        </p:nvSpPr>
        <p:spPr bwMode="auto">
          <a:xfrm>
            <a:off x="5334000" y="6418263"/>
            <a:ext cx="3803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dirty="0" smtClean="0">
                <a:solidFill>
                  <a:srgbClr val="B9CDE5"/>
                </a:solidFill>
              </a:rPr>
              <a:t>Yuan, Houze, and </a:t>
            </a:r>
            <a:r>
              <a:rPr lang="en-US" sz="1800" dirty="0" err="1" smtClean="0">
                <a:solidFill>
                  <a:srgbClr val="B9CDE5"/>
                </a:solidFill>
              </a:rPr>
              <a:t>Heymsfield</a:t>
            </a:r>
            <a:r>
              <a:rPr lang="en-US" sz="1800" dirty="0" smtClean="0">
                <a:solidFill>
                  <a:srgbClr val="B9CDE5"/>
                </a:solidFill>
              </a:rPr>
              <a:t> 2011</a:t>
            </a:r>
          </a:p>
        </p:txBody>
      </p:sp>
      <p:grpSp>
        <p:nvGrpSpPr>
          <p:cNvPr id="187395" name="Group 3"/>
          <p:cNvGrpSpPr>
            <a:grpSpLocks/>
          </p:cNvGrpSpPr>
          <p:nvPr/>
        </p:nvGrpSpPr>
        <p:grpSpPr bwMode="auto">
          <a:xfrm>
            <a:off x="520700" y="1723652"/>
            <a:ext cx="8102600" cy="4137025"/>
            <a:chOff x="486835" y="1768475"/>
            <a:chExt cx="8102071" cy="4137025"/>
          </a:xfrm>
        </p:grpSpPr>
        <p:sp>
          <p:nvSpPr>
            <p:cNvPr id="7" name="Rectangle 6"/>
            <p:cNvSpPr/>
            <p:nvPr/>
          </p:nvSpPr>
          <p:spPr bwMode="auto">
            <a:xfrm>
              <a:off x="486835" y="1768475"/>
              <a:ext cx="8102071" cy="4137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prstClr val="white"/>
                </a:solidFill>
                <a:latin typeface="Calibri"/>
              </a:endParaRPr>
            </a:p>
          </p:txBody>
        </p:sp>
        <p:pic>
          <p:nvPicPr>
            <p:cNvPr id="1873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3484" y="1971025"/>
              <a:ext cx="3893487" cy="314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659" y="2002852"/>
              <a:ext cx="3874213" cy="313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464" y="2924522"/>
              <a:ext cx="459641" cy="172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1138510"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11"/>
            <p:cNvPicPr>
              <a:picLocks noChangeAspect="1"/>
            </p:cNvPicPr>
            <p:nvPr/>
          </p:nvPicPr>
          <p:blipFill>
            <a:blip r:embed="rId6">
              <a:extLst>
                <a:ext uri="{28A0092B-C50C-407E-A947-70E740481C1C}">
                  <a14:useLocalDpi xmlns:a14="http://schemas.microsoft.com/office/drawing/2010/main" val="0"/>
                </a:ext>
              </a:extLst>
            </a:blip>
            <a:srcRect l="13414" t="16403" r="13223" b="54565"/>
            <a:stretch>
              <a:fillRect/>
            </a:stretch>
          </p:blipFill>
          <p:spPr bwMode="auto">
            <a:xfrm>
              <a:off x="1318719" y="5372949"/>
              <a:ext cx="6484902" cy="4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bwMode="auto">
            <a:xfrm>
              <a:off x="3793382" y="4298950"/>
              <a:ext cx="650833" cy="552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18" name="Rectangle 17"/>
            <p:cNvSpPr/>
            <p:nvPr/>
          </p:nvSpPr>
          <p:spPr bwMode="auto">
            <a:xfrm>
              <a:off x="7477729" y="4303713"/>
              <a:ext cx="650833" cy="5540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187404" name="TextBox 15"/>
            <p:cNvSpPr txBox="1">
              <a:spLocks noChangeArrowheads="1"/>
            </p:cNvSpPr>
            <p:nvPr/>
          </p:nvSpPr>
          <p:spPr bwMode="auto">
            <a:xfrm>
              <a:off x="3337577" y="4428571"/>
              <a:ext cx="1056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smtClean="0">
                  <a:solidFill>
                    <a:prstClr val="black"/>
                  </a:solidFill>
                </a:rPr>
                <a:t>Africa</a:t>
              </a:r>
            </a:p>
          </p:txBody>
        </p:sp>
        <p:sp>
          <p:nvSpPr>
            <p:cNvPr id="187405" name="TextBox 18"/>
            <p:cNvSpPr txBox="1">
              <a:spLocks noChangeArrowheads="1"/>
            </p:cNvSpPr>
            <p:nvPr/>
          </p:nvSpPr>
          <p:spPr bwMode="auto">
            <a:xfrm>
              <a:off x="6126131" y="4428571"/>
              <a:ext cx="2117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smtClean="0">
                  <a:solidFill>
                    <a:prstClr val="black"/>
                  </a:solidFill>
                </a:rPr>
                <a:t>Indian Ocean</a:t>
              </a:r>
            </a:p>
          </p:txBody>
        </p:sp>
        <p:sp>
          <p:nvSpPr>
            <p:cNvPr id="2" name="Rectangle 1"/>
            <p:cNvSpPr/>
            <p:nvPr/>
          </p:nvSpPr>
          <p:spPr>
            <a:xfrm>
              <a:off x="3790207" y="2247900"/>
              <a:ext cx="76195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20" name="Rectangle 19"/>
            <p:cNvSpPr/>
            <p:nvPr/>
          </p:nvSpPr>
          <p:spPr>
            <a:xfrm>
              <a:off x="7393597" y="2273300"/>
              <a:ext cx="725440" cy="2682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pic>
          <p:nvPicPr>
            <p:cNvPr id="187408" name="Picture 8"/>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4931582"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33"/>
          <p:cNvSpPr txBox="1">
            <a:spLocks noChangeArrowheads="1"/>
          </p:cNvSpPr>
          <p:nvPr/>
        </p:nvSpPr>
        <p:spPr bwMode="auto">
          <a:xfrm>
            <a:off x="0" y="301625"/>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a:cs typeface="Century Gothic"/>
              </a:rPr>
              <a:t>Internal structure of MCS anvils</a:t>
            </a:r>
            <a:endParaRPr lang="en-US" sz="2000" b="1" dirty="0" smtClean="0">
              <a:solidFill>
                <a:srgbClr val="B9D3EF"/>
              </a:solidFill>
              <a:effectLst>
                <a:outerShdw blurRad="38100" dist="38100" dir="2700000" algn="tl">
                  <a:srgbClr val="000000">
                    <a:alpha val="43137"/>
                  </a:srgbClr>
                </a:outerShdw>
              </a:effectLst>
              <a:latin typeface="Century Gothic"/>
              <a:cs typeface="Century Gothic"/>
            </a:endParaRPr>
          </a:p>
        </p:txBody>
      </p:sp>
      <p:cxnSp>
        <p:nvCxnSpPr>
          <p:cNvPr id="22" name="Straight Connector 21"/>
          <p:cNvCxnSpPr/>
          <p:nvPr/>
        </p:nvCxnSpPr>
        <p:spPr>
          <a:xfrm flipV="1">
            <a:off x="1371600" y="3363491"/>
            <a:ext cx="3276600" cy="25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349812" y="2223247"/>
            <a:ext cx="0" cy="28194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094941" y="3366479"/>
            <a:ext cx="3276600" cy="25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038788" y="2196352"/>
            <a:ext cx="0" cy="281940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935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TRMM</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9500184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25622"/>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Basic components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
        <p:nvSpPr>
          <p:cNvPr id="12" name="Rectangle 11"/>
          <p:cNvSpPr/>
          <p:nvPr/>
        </p:nvSpPr>
        <p:spPr>
          <a:xfrm>
            <a:off x="5867400" y="431932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3866891"/>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3844666"/>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899" name="TextBox 8"/>
          <p:cNvSpPr txBox="1">
            <a:spLocks noChangeArrowheads="1"/>
          </p:cNvSpPr>
          <p:nvPr/>
        </p:nvSpPr>
        <p:spPr bwMode="auto">
          <a:xfrm>
            <a:off x="7229475" y="4643178"/>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latin typeface="Calibri" charset="0"/>
              </a:rPr>
              <a:t>Houze et al. 1989</a:t>
            </a:r>
          </a:p>
        </p:txBody>
      </p:sp>
      <p:grpSp>
        <p:nvGrpSpPr>
          <p:cNvPr id="37888" name="Group 37887"/>
          <p:cNvGrpSpPr/>
          <p:nvPr/>
        </p:nvGrpSpPr>
        <p:grpSpPr>
          <a:xfrm>
            <a:off x="639762" y="2338128"/>
            <a:ext cx="7678739" cy="1651270"/>
            <a:chOff x="639762" y="3152775"/>
            <a:chExt cx="7678739" cy="1651270"/>
          </a:xfrm>
        </p:grpSpPr>
        <p:sp>
          <p:nvSpPr>
            <p:cNvPr id="33" name="TextBox 9"/>
            <p:cNvSpPr txBox="1">
              <a:spLocks noChangeArrowheads="1"/>
            </p:cNvSpPr>
            <p:nvPr/>
          </p:nvSpPr>
          <p:spPr bwMode="auto">
            <a:xfrm>
              <a:off x="1681955" y="4342380"/>
              <a:ext cx="1149350"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4" name="TextBox 9"/>
            <p:cNvSpPr txBox="1">
              <a:spLocks noChangeArrowheads="1"/>
            </p:cNvSpPr>
            <p:nvPr/>
          </p:nvSpPr>
          <p:spPr bwMode="auto">
            <a:xfrm>
              <a:off x="6885782" y="4342380"/>
              <a:ext cx="1149350" cy="461665"/>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0" name="Rectangle 29"/>
            <p:cNvSpPr/>
            <p:nvPr/>
          </p:nvSpPr>
          <p:spPr bwMode="auto">
            <a:xfrm>
              <a:off x="639762" y="3152775"/>
              <a:ext cx="3233737"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1" name="Rectangle 30"/>
            <p:cNvSpPr/>
            <p:nvPr/>
          </p:nvSpPr>
          <p:spPr bwMode="auto">
            <a:xfrm>
              <a:off x="6602413" y="3152775"/>
              <a:ext cx="1716088"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22" name="Group 21"/>
          <p:cNvGrpSpPr/>
          <p:nvPr/>
        </p:nvGrpSpPr>
        <p:grpSpPr>
          <a:xfrm>
            <a:off x="3921125" y="2338128"/>
            <a:ext cx="2666999" cy="2514870"/>
            <a:chOff x="3921125" y="3152775"/>
            <a:chExt cx="2666999" cy="2514870"/>
          </a:xfrm>
        </p:grpSpPr>
        <p:sp>
          <p:nvSpPr>
            <p:cNvPr id="11" name="Rectangle 10"/>
            <p:cNvSpPr/>
            <p:nvPr/>
          </p:nvSpPr>
          <p:spPr>
            <a:xfrm>
              <a:off x="3924300" y="5133975"/>
              <a:ext cx="1790700"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ectangle 27"/>
            <p:cNvSpPr/>
            <p:nvPr/>
          </p:nvSpPr>
          <p:spPr>
            <a:xfrm>
              <a:off x="5715000" y="5133975"/>
              <a:ext cx="209550" cy="60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32"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Raining core</a:t>
              </a:r>
              <a:endParaRPr lang="en-US" b="1" dirty="0">
                <a:solidFill>
                  <a:srgbClr val="4C7BB5"/>
                </a:solidFill>
                <a:latin typeface="Century Gothic" charset="0"/>
                <a:cs typeface="Century Gothic" charset="0"/>
              </a:endParaRPr>
            </a:p>
          </p:txBody>
        </p:sp>
        <p:sp>
          <p:nvSpPr>
            <p:cNvPr id="26" name="Rectangle 25"/>
            <p:cNvSpPr/>
            <p:nvPr/>
          </p:nvSpPr>
          <p:spPr bwMode="auto">
            <a:xfrm>
              <a:off x="3932238" y="3152775"/>
              <a:ext cx="2624137" cy="1609725"/>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7889" name="Group 37888"/>
          <p:cNvGrpSpPr/>
          <p:nvPr/>
        </p:nvGrpSpPr>
        <p:grpSpPr>
          <a:xfrm>
            <a:off x="635000" y="1844983"/>
            <a:ext cx="7667625" cy="461665"/>
            <a:chOff x="635000" y="2659630"/>
            <a:chExt cx="7667625" cy="461665"/>
          </a:xfrm>
        </p:grpSpPr>
        <p:sp>
          <p:nvSpPr>
            <p:cNvPr id="35" name="TextBox 9"/>
            <p:cNvSpPr txBox="1">
              <a:spLocks noChangeArrowheads="1"/>
            </p:cNvSpPr>
            <p:nvPr/>
          </p:nvSpPr>
          <p:spPr bwMode="auto">
            <a:xfrm>
              <a:off x="3851275" y="2659630"/>
              <a:ext cx="2666999"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Cold top</a:t>
              </a:r>
              <a:endParaRPr lang="en-US" b="1" dirty="0">
                <a:solidFill>
                  <a:srgbClr val="4C7BB5"/>
                </a:solidFill>
                <a:latin typeface="Century Gothic" charset="0"/>
                <a:cs typeface="Century Gothic" charset="0"/>
              </a:endParaRPr>
            </a:p>
          </p:txBody>
        </p:sp>
        <p:cxnSp>
          <p:nvCxnSpPr>
            <p:cNvPr id="17" name="Straight Arrow Connector 16"/>
            <p:cNvCxnSpPr/>
            <p:nvPr/>
          </p:nvCxnSpPr>
          <p:spPr>
            <a:xfrm flipH="1">
              <a:off x="635000" y="288925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4650"/>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914265" y="2475867"/>
            <a:ext cx="1847442" cy="1803400"/>
            <a:chOff x="3914265" y="3315914"/>
            <a:chExt cx="1847442" cy="1803400"/>
          </a:xfrm>
        </p:grpSpPr>
        <p:sp>
          <p:nvSpPr>
            <p:cNvPr id="24" name="Rectangle 23"/>
            <p:cNvSpPr/>
            <p:nvPr/>
          </p:nvSpPr>
          <p:spPr bwMode="auto">
            <a:xfrm>
              <a:off x="3914265" y="3733800"/>
              <a:ext cx="1847442" cy="1066800"/>
            </a:xfrm>
            <a:prstGeom prst="rect">
              <a:avLst/>
            </a:prstGeom>
            <a:solidFill>
              <a:srgbClr val="FFFF00">
                <a:alpha val="33000"/>
              </a:srgbClr>
            </a:solid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9" name="TextBox 9"/>
            <p:cNvSpPr txBox="1">
              <a:spLocks noChangeArrowheads="1"/>
            </p:cNvSpPr>
            <p:nvPr/>
          </p:nvSpPr>
          <p:spPr bwMode="auto">
            <a:xfrm rot="18191495">
              <a:off x="3898899" y="4048337"/>
              <a:ext cx="1803400"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FF00"/>
                  </a:solidFill>
                  <a:effectLst>
                    <a:glow rad="101600">
                      <a:schemeClr val="tx1">
                        <a:alpha val="75000"/>
                      </a:schemeClr>
                    </a:glow>
                  </a:effectLst>
                  <a:latin typeface="Century Gothic" charset="0"/>
                  <a:cs typeface="Century Gothic" charset="0"/>
                </a:rPr>
                <a:t>Stratiform</a:t>
              </a:r>
              <a:endParaRPr lang="en-US" sz="1600" b="1" dirty="0">
                <a:solidFill>
                  <a:srgbClr val="FFFF00"/>
                </a:solidFill>
                <a:effectLst>
                  <a:glow rad="101600">
                    <a:schemeClr val="tx1">
                      <a:alpha val="75000"/>
                    </a:schemeClr>
                  </a:glow>
                </a:effectLst>
                <a:latin typeface="Century Gothic" charset="0"/>
                <a:cs typeface="Century Gothic" charset="0"/>
              </a:endParaRPr>
            </a:p>
          </p:txBody>
        </p:sp>
      </p:grpSp>
      <p:grpSp>
        <p:nvGrpSpPr>
          <p:cNvPr id="5" name="Group 4"/>
          <p:cNvGrpSpPr/>
          <p:nvPr/>
        </p:nvGrpSpPr>
        <p:grpSpPr>
          <a:xfrm>
            <a:off x="5804161" y="2478393"/>
            <a:ext cx="750246" cy="1901004"/>
            <a:chOff x="5816861" y="2899373"/>
            <a:chExt cx="750246" cy="2263785"/>
          </a:xfrm>
        </p:grpSpPr>
        <p:sp>
          <p:nvSpPr>
            <p:cNvPr id="27" name="Rectangle 26"/>
            <p:cNvSpPr/>
            <p:nvPr/>
          </p:nvSpPr>
          <p:spPr bwMode="auto">
            <a:xfrm>
              <a:off x="5816861" y="3394000"/>
              <a:ext cx="750246" cy="1285508"/>
            </a:xfrm>
            <a:prstGeom prst="rect">
              <a:avLst/>
            </a:prstGeom>
            <a:solidFill>
              <a:srgbClr val="FF0000">
                <a:alpha val="33000"/>
              </a:srgbClr>
            </a:solid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6" name="TextBox 9"/>
            <p:cNvSpPr txBox="1">
              <a:spLocks noChangeArrowheads="1"/>
            </p:cNvSpPr>
            <p:nvPr/>
          </p:nvSpPr>
          <p:spPr bwMode="auto">
            <a:xfrm rot="18012064">
              <a:off x="5044860" y="3861989"/>
              <a:ext cx="2263785"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0000"/>
                  </a:solidFill>
                  <a:effectLst>
                    <a:glow rad="101600">
                      <a:schemeClr val="tx1">
                        <a:alpha val="75000"/>
                      </a:schemeClr>
                    </a:glow>
                  </a:effectLst>
                  <a:latin typeface="Century Gothic" charset="0"/>
                  <a:cs typeface="Century Gothic" charset="0"/>
                </a:rPr>
                <a:t>Convective</a:t>
              </a:r>
              <a:endParaRPr lang="en-US" sz="1600" b="1" dirty="0">
                <a:solidFill>
                  <a:srgbClr val="FF0000"/>
                </a:solidFill>
                <a:effectLst>
                  <a:glow rad="101600">
                    <a:schemeClr val="tx1">
                      <a:alpha val="75000"/>
                    </a:schemeClr>
                  </a:glow>
                </a:effectLst>
                <a:latin typeface="Century Gothic" charset="0"/>
                <a:cs typeface="Century Gothic" charset="0"/>
              </a:endParaRPr>
            </a:p>
          </p:txBody>
        </p:sp>
      </p:grpSp>
      <p:sp>
        <p:nvSpPr>
          <p:cNvPr id="37" name="Title 1"/>
          <p:cNvSpPr txBox="1">
            <a:spLocks/>
          </p:cNvSpPr>
          <p:nvPr/>
        </p:nvSpPr>
        <p:spPr>
          <a:xfrm>
            <a:off x="0" y="5378622"/>
            <a:ext cx="9144000" cy="1379106"/>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TRMM separates the convective and stratiform echoes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331732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4"/>
          <p:cNvGrpSpPr>
            <a:grpSpLocks/>
          </p:cNvGrpSpPr>
          <p:nvPr/>
        </p:nvGrpSpPr>
        <p:grpSpPr bwMode="auto">
          <a:xfrm>
            <a:off x="217488" y="1288990"/>
            <a:ext cx="8686800" cy="5464175"/>
            <a:chOff x="228600" y="1306513"/>
            <a:chExt cx="8686800" cy="5464176"/>
          </a:xfrm>
        </p:grpSpPr>
        <p:cxnSp>
          <p:nvCxnSpPr>
            <p:cNvPr id="46" name="Straight Connector 45"/>
            <p:cNvCxnSpPr/>
            <p:nvPr/>
          </p:nvCxnSpPr>
          <p:spPr>
            <a:xfrm rot="5400000" flipH="1" flipV="1">
              <a:off x="3808413" y="1898650"/>
              <a:ext cx="1185862" cy="1587"/>
            </a:xfrm>
            <a:prstGeom prst="line">
              <a:avLst/>
            </a:prstGeom>
            <a:ln>
              <a:solidFill>
                <a:srgbClr val="FEFB8C"/>
              </a:solidFill>
            </a:ln>
          </p:spPr>
          <p:style>
            <a:lnRef idx="2">
              <a:schemeClr val="accent1"/>
            </a:lnRef>
            <a:fillRef idx="0">
              <a:schemeClr val="accent1"/>
            </a:fillRef>
            <a:effectRef idx="1">
              <a:schemeClr val="accent1"/>
            </a:effectRef>
            <a:fontRef idx="minor">
              <a:schemeClr val="tx1"/>
            </a:fontRef>
          </p:style>
        </p:cxnSp>
        <p:sp>
          <p:nvSpPr>
            <p:cNvPr id="41" name="Line 27"/>
            <p:cNvSpPr>
              <a:spLocks noChangeShapeType="1"/>
            </p:cNvSpPr>
            <p:nvPr/>
          </p:nvSpPr>
          <p:spPr bwMode="auto">
            <a:xfrm>
              <a:off x="2063750" y="2490788"/>
              <a:ext cx="0" cy="620712"/>
            </a:xfrm>
            <a:prstGeom prst="line">
              <a:avLst/>
            </a:prstGeom>
            <a:noFill/>
            <a:ln w="28575" cap="flat" cmpd="sng" algn="ctr">
              <a:solidFill>
                <a:srgbClr val="FFFF66"/>
              </a:solidFill>
              <a:prstDash val="solid"/>
              <a:round/>
              <a:headEnd type="none" w="med" len="med"/>
              <a:tailEnd type="none" w="med" len="me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42" name="Line 28"/>
            <p:cNvSpPr>
              <a:spLocks noChangeShapeType="1"/>
            </p:cNvSpPr>
            <p:nvPr/>
          </p:nvSpPr>
          <p:spPr bwMode="auto">
            <a:xfrm>
              <a:off x="6769100" y="2482850"/>
              <a:ext cx="0" cy="1262063"/>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grpSp>
          <p:nvGrpSpPr>
            <p:cNvPr id="46086" name="Group 1"/>
            <p:cNvGrpSpPr>
              <a:grpSpLocks/>
            </p:cNvGrpSpPr>
            <p:nvPr/>
          </p:nvGrpSpPr>
          <p:grpSpPr bwMode="auto">
            <a:xfrm>
              <a:off x="228600" y="1306513"/>
              <a:ext cx="8686800" cy="5464176"/>
              <a:chOff x="228600" y="1306513"/>
              <a:chExt cx="8686800" cy="5464176"/>
            </a:xfrm>
          </p:grpSpPr>
          <p:cxnSp>
            <p:nvCxnSpPr>
              <p:cNvPr id="46088" name="_s63504"/>
              <p:cNvCxnSpPr>
                <a:cxnSpLocks noChangeShapeType="1"/>
                <a:endCxn id="23" idx="2"/>
              </p:cNvCxnSpPr>
              <p:nvPr/>
            </p:nvCxnSpPr>
            <p:spPr bwMode="auto">
              <a:xfrm rot="5400000" flipH="1">
                <a:off x="1809750" y="3687763"/>
                <a:ext cx="533400" cy="36513"/>
              </a:xfrm>
              <a:prstGeom prst="bentConnector3">
                <a:avLst>
                  <a:gd name="adj1" fmla="val 21431"/>
                </a:avLst>
              </a:prstGeom>
              <a:noFill/>
              <a:ln w="28575">
                <a:solidFill>
                  <a:srgbClr val="FFFF66"/>
                </a:solidFill>
                <a:miter lim="800000"/>
                <a:headEnd/>
                <a:tailEnd/>
              </a:ln>
              <a:extLst>
                <a:ext uri="{909E8E84-426E-40dd-AFC4-6F175D3DCCD1}">
                  <a14:hiddenFill xmlns:a14="http://schemas.microsoft.com/office/drawing/2010/main">
                    <a:noFill/>
                  </a14:hiddenFill>
                </a:ext>
              </a:extLst>
            </p:spPr>
          </p:cxnSp>
          <p:sp>
            <p:nvSpPr>
              <p:cNvPr id="33" name="AutoShape 4"/>
              <p:cNvSpPr>
                <a:spLocks noChangeAspect="1" noChangeArrowheads="1" noTextEdit="1"/>
              </p:cNvSpPr>
              <p:nvPr/>
            </p:nvSpPr>
            <p:spPr bwMode="auto">
              <a:xfrm>
                <a:off x="228600" y="1638300"/>
                <a:ext cx="8686800" cy="5132389"/>
              </a:xfrm>
              <a:prstGeom prst="rect">
                <a:avLst/>
              </a:prstGeom>
              <a:noFill/>
              <a:ln w="9525">
                <a:noFill/>
                <a:miter lim="800000"/>
                <a:headEnd/>
                <a:tailEnd/>
              </a:ln>
            </p:spPr>
            <p:txBody>
              <a:bodyP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22" name="_s63496"/>
              <p:cNvSpPr>
                <a:spLocks noChangeArrowheads="1"/>
              </p:cNvSpPr>
              <p:nvPr/>
            </p:nvSpPr>
            <p:spPr bwMode="auto">
              <a:xfrm>
                <a:off x="1314158" y="1306513"/>
                <a:ext cx="6182017" cy="928687"/>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marL="60325" algn="ctr" defTabSz="914400" fontAlgn="base">
                  <a:spcBef>
                    <a:spcPct val="20000"/>
                  </a:spcBef>
                  <a:spcAft>
                    <a:spcPct val="0"/>
                  </a:spcAft>
                  <a:buClr>
                    <a:srgbClr val="FFFF66"/>
                  </a:buClr>
                  <a:buFont typeface="Wingdings" charset="0"/>
                  <a:buNone/>
                  <a:defRPr/>
                </a:pP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Identify each </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conti</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g</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uous 3D echo ob</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j</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ect</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
                </a:r>
                <a:b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b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seen on radar</a:t>
                </a:r>
                <a:endParaRPr lang="en-US" sz="2400"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3" name="_s63497"/>
              <p:cNvSpPr>
                <a:spLocks noChangeArrowheads="1"/>
              </p:cNvSpPr>
              <p:nvPr/>
            </p:nvSpPr>
            <p:spPr bwMode="auto">
              <a:xfrm>
                <a:off x="533400" y="2830513"/>
                <a:ext cx="3048000" cy="609600"/>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2000" b="1">
                    <a:solidFill>
                      <a:srgbClr val="FFFF66"/>
                    </a:solidFill>
                    <a:effectLst>
                      <a:outerShdw blurRad="38100" dist="38100" dir="2700000" algn="tl">
                        <a:srgbClr val="000000"/>
                      </a:outerShdw>
                    </a:effectLst>
                    <a:latin typeface="Arial" charset="0"/>
                    <a:ea typeface="ＭＳ Ｐゴシック" charset="0"/>
                    <a:cs typeface="ＭＳ Ｐゴシック" charset="0"/>
                  </a:rPr>
                  <a:t>Convective component</a:t>
                </a:r>
                <a:endParaRPr lang="en-US" sz="200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4" name="_s63498"/>
              <p:cNvSpPr>
                <a:spLocks noChangeArrowheads="1"/>
              </p:cNvSpPr>
              <p:nvPr/>
            </p:nvSpPr>
            <p:spPr bwMode="auto">
              <a:xfrm>
                <a:off x="5181600" y="2830513"/>
                <a:ext cx="3048000" cy="609600"/>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2000" b="1">
                    <a:solidFill>
                      <a:srgbClr val="FFFF66"/>
                    </a:solidFill>
                    <a:effectLst>
                      <a:outerShdw blurRad="38100" dist="38100" dir="2700000" algn="tl">
                        <a:srgbClr val="000000"/>
                      </a:outerShdw>
                    </a:effectLst>
                    <a:latin typeface="Arial" charset="0"/>
                    <a:ea typeface="ＭＳ Ｐゴシック" charset="0"/>
                    <a:cs typeface="ＭＳ Ｐゴシック" charset="0"/>
                  </a:rPr>
                  <a:t>Stratiform component</a:t>
                </a:r>
                <a:endParaRPr lang="en-US" sz="200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5" name="_s63503"/>
              <p:cNvSpPr>
                <a:spLocks noChangeArrowheads="1"/>
              </p:cNvSpPr>
              <p:nvPr/>
            </p:nvSpPr>
            <p:spPr bwMode="auto">
              <a:xfrm>
                <a:off x="381000" y="3744913"/>
                <a:ext cx="3429000" cy="990600"/>
              </a:xfrm>
              <a:prstGeom prst="roundRect">
                <a:avLst>
                  <a:gd name="adj" fmla="val 16667"/>
                </a:avLst>
              </a:prstGeom>
              <a:solidFill>
                <a:srgbClr val="3366FF"/>
              </a:solidFill>
              <a:ln w="9525">
                <a:solidFill>
                  <a:srgbClr val="FFFF66"/>
                </a:solidFill>
                <a:round/>
                <a:headEnd/>
                <a:tailEnd/>
              </a:ln>
            </p:spPr>
            <p:txBody>
              <a:bodyPr wrap="none" lIns="0" tIns="0" rIns="0" bIns="0"/>
              <a:lstStyle/>
              <a:p>
                <a:pPr algn="ctr" defTabSz="914400" fontAlgn="base">
                  <a:spcBef>
                    <a:spcPct val="20000"/>
                  </a:spcBef>
                  <a:spcAft>
                    <a:spcPct val="0"/>
                  </a:spcAft>
                  <a:buClr>
                    <a:srgbClr val="FFFF66"/>
                  </a:buClr>
                  <a:buFont typeface="Wingdings" charset="0"/>
                  <a:buNone/>
                  <a:defRPr/>
                </a:pPr>
                <a:r>
                  <a:rPr lang="en-US" sz="2000" b="1" dirty="0">
                    <a:solidFill>
                      <a:srgbClr val="FFFF66"/>
                    </a:solidFill>
                    <a:effectLst>
                      <a:outerShdw blurRad="38100" dist="38100" dir="2700000" algn="tl">
                        <a:srgbClr val="000000"/>
                      </a:outerShdw>
                    </a:effectLst>
                    <a:latin typeface="Arial" charset="0"/>
                    <a:ea typeface="ＭＳ Ｐゴシック" charset="0"/>
                    <a:cs typeface="ＭＳ Ｐゴシック" charset="0"/>
                  </a:rPr>
                  <a:t>Extreme characteristic</a:t>
                </a:r>
                <a:endPar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Contiguous 3D volume  of</a:t>
                </a:r>
                <a:b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b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convective echo &gt;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40 </a:t>
                </a:r>
                <a:r>
                  <a:rPr lang="en-US" sz="1700" b="1" dirty="0" err="1">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dBZ</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rPr>
                  <a:t> </a:t>
                </a:r>
              </a:p>
            </p:txBody>
          </p:sp>
          <p:sp>
            <p:nvSpPr>
              <p:cNvPr id="26" name="_s63505"/>
              <p:cNvSpPr>
                <a:spLocks noChangeArrowheads="1"/>
              </p:cNvSpPr>
              <p:nvPr/>
            </p:nvSpPr>
            <p:spPr bwMode="auto">
              <a:xfrm>
                <a:off x="228600" y="5570539"/>
                <a:ext cx="3619500" cy="868362"/>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Top height </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10 km</a:t>
                </a:r>
                <a:endParaRPr lang="en-US" sz="1700" b="1" u="sng"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ja-JP" altLang="en-US" sz="2400" b="1" dirty="0" smtClean="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Deep </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convective core</a:t>
                </a: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7" name="_s63507"/>
              <p:cNvSpPr>
                <a:spLocks noChangeArrowheads="1"/>
              </p:cNvSpPr>
              <p:nvPr/>
            </p:nvSpPr>
            <p:spPr bwMode="auto">
              <a:xfrm>
                <a:off x="4013200" y="5564189"/>
                <a:ext cx="3556000" cy="868362"/>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   Horizontal area  &gt;</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1 000 km</a:t>
                </a:r>
                <a:r>
                  <a:rPr lang="en-US" sz="1700" b="1" baseline="30000"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rPr>
                  <a:t>2</a:t>
                </a:r>
                <a:endParaRPr lang="en-US" sz="1700" b="1"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endParaRPr>
              </a:p>
              <a:p>
                <a:pPr algn="ctr" defTabSz="914400" fontAlgn="base">
                  <a:spcBef>
                    <a:spcPct val="20000"/>
                  </a:spcBef>
                  <a:spcAft>
                    <a:spcPct val="0"/>
                  </a:spcAft>
                  <a:buClr>
                    <a:srgbClr val="FFFF66"/>
                  </a:buClr>
                  <a:defRPr/>
                </a:pP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Wide </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convective </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core</a:t>
                </a:r>
                <a:r>
                  <a:rPr lang="ja-JP" altLang="en-US" sz="2400" b="1" dirty="0" smtClean="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8" name="_s63509"/>
              <p:cNvSpPr>
                <a:spLocks noChangeArrowheads="1"/>
              </p:cNvSpPr>
              <p:nvPr/>
            </p:nvSpPr>
            <p:spPr bwMode="auto">
              <a:xfrm>
                <a:off x="5029200" y="3744913"/>
                <a:ext cx="3886200" cy="1447800"/>
              </a:xfrm>
              <a:prstGeom prst="roundRect">
                <a:avLst>
                  <a:gd name="adj" fmla="val 16667"/>
                </a:avLst>
              </a:prstGeom>
              <a:solidFill>
                <a:srgbClr val="3366FF"/>
              </a:solidFill>
              <a:ln w="9525">
                <a:solidFill>
                  <a:srgbClr val="FFFF66"/>
                </a:solidFill>
                <a:round/>
                <a:headEnd/>
                <a:tailEnd/>
              </a:ln>
            </p:spPr>
            <p:txBody>
              <a:bodyPr wrap="none" lIns="0" tIns="0" rIns="0" bIns="0"/>
              <a:lstStyle/>
              <a:p>
                <a:pPr algn="ctr" defTabSz="914400" fontAlgn="base">
                  <a:spcBef>
                    <a:spcPct val="20000"/>
                  </a:spcBef>
                  <a:spcAft>
                    <a:spcPct val="0"/>
                  </a:spcAft>
                  <a:buClr>
                    <a:srgbClr val="FFFF66"/>
                  </a:buClr>
                  <a:buFont typeface="Wingdings" charset="0"/>
                  <a:buNone/>
                  <a:defRPr/>
                </a:pPr>
                <a:r>
                  <a:rPr lang="en-US" sz="2000" b="1" dirty="0">
                    <a:solidFill>
                      <a:srgbClr val="FFFF66"/>
                    </a:solidFill>
                    <a:effectLst>
                      <a:outerShdw blurRad="38100" dist="38100" dir="2700000" algn="tl">
                        <a:srgbClr val="000000"/>
                      </a:outerShdw>
                    </a:effectLst>
                    <a:latin typeface="Arial" charset="0"/>
                    <a:ea typeface="ＭＳ Ｐゴシック" charset="0"/>
                    <a:cs typeface="ＭＳ Ｐゴシック" charset="0"/>
                  </a:rPr>
                  <a:t>Extreme characteristic</a:t>
                </a:r>
                <a:endPar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Contiguous stratiform echo</a:t>
                </a:r>
                <a:b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b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with horizontal area </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50 000 km</a:t>
                </a:r>
                <a:r>
                  <a:rPr lang="en-US" sz="1700" b="1" baseline="30000"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rPr>
                  <a:t>2</a:t>
                </a:r>
                <a:endParaRPr lang="en-US" sz="1700" b="1"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endParaRPr>
              </a:p>
              <a:p>
                <a:pPr algn="ctr" defTabSz="914400" fontAlgn="base">
                  <a:spcBef>
                    <a:spcPct val="20000"/>
                  </a:spcBef>
                  <a:spcAft>
                    <a:spcPct val="0"/>
                  </a:spcAft>
                  <a:buClr>
                    <a:srgbClr val="FFFF66"/>
                  </a:buClr>
                  <a:buFont typeface="Wingdings" charset="0"/>
                  <a:buNone/>
                  <a:defRPr/>
                </a:pP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Broad stratiform re</a:t>
                </a:r>
                <a:r>
                  <a:rPr lang="en-US" sz="2400" b="1" i="1"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g</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ion</a:t>
                </a: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Arial" charset="0"/>
                  <a:sym typeface="Symbol" charset="0"/>
                </a:endParaRPr>
              </a:p>
            </p:txBody>
          </p:sp>
          <p:sp>
            <p:nvSpPr>
              <p:cNvPr id="29" name="Line 25"/>
              <p:cNvSpPr>
                <a:spLocks noChangeShapeType="1"/>
              </p:cNvSpPr>
              <p:nvPr/>
            </p:nvSpPr>
            <p:spPr bwMode="auto">
              <a:xfrm>
                <a:off x="2032000" y="4762501"/>
                <a:ext cx="0" cy="503238"/>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0" name="Line 26"/>
              <p:cNvSpPr>
                <a:spLocks noChangeShapeType="1"/>
              </p:cNvSpPr>
              <p:nvPr/>
            </p:nvSpPr>
            <p:spPr bwMode="auto">
              <a:xfrm flipV="1">
                <a:off x="1371600" y="5245101"/>
                <a:ext cx="3441700" cy="22225"/>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1" name="Line 27"/>
              <p:cNvSpPr>
                <a:spLocks noChangeShapeType="1"/>
              </p:cNvSpPr>
              <p:nvPr/>
            </p:nvSpPr>
            <p:spPr bwMode="auto">
              <a:xfrm>
                <a:off x="1377950" y="5259389"/>
                <a:ext cx="0" cy="304800"/>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2" name="Line 28"/>
              <p:cNvSpPr>
                <a:spLocks noChangeShapeType="1"/>
              </p:cNvSpPr>
              <p:nvPr/>
            </p:nvSpPr>
            <p:spPr bwMode="auto">
              <a:xfrm>
                <a:off x="4800600" y="5251451"/>
                <a:ext cx="0" cy="317500"/>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grpSp>
        <p:cxnSp>
          <p:nvCxnSpPr>
            <p:cNvPr id="45" name="Straight Connector 44"/>
            <p:cNvCxnSpPr/>
            <p:nvPr/>
          </p:nvCxnSpPr>
          <p:spPr>
            <a:xfrm>
              <a:off x="2057400" y="2490788"/>
              <a:ext cx="4711700" cy="1587"/>
            </a:xfrm>
            <a:prstGeom prst="line">
              <a:avLst/>
            </a:prstGeom>
            <a:ln>
              <a:solidFill>
                <a:srgbClr val="FEFB8C"/>
              </a:solidFill>
            </a:ln>
          </p:spPr>
          <p:style>
            <a:lnRef idx="2">
              <a:schemeClr val="accent1"/>
            </a:lnRef>
            <a:fillRef idx="0">
              <a:schemeClr val="accent1"/>
            </a:fillRef>
            <a:effectRef idx="1">
              <a:schemeClr val="accent1"/>
            </a:effectRef>
            <a:fontRef idx="minor">
              <a:schemeClr val="tx1"/>
            </a:fontRef>
          </p:style>
        </p:cxnSp>
      </p:grpSp>
      <p:sp>
        <p:nvSpPr>
          <p:cNvPr id="49" name="Title 1"/>
          <p:cNvSpPr txBox="1">
            <a:spLocks/>
          </p:cNvSpPr>
          <p:nvPr/>
        </p:nvSpPr>
        <p:spPr>
          <a:xfrm>
            <a:off x="0" y="85889"/>
            <a:ext cx="9144000" cy="1171411"/>
          </a:xfrm>
          <a:prstGeom prst="rect">
            <a:avLst/>
          </a:prstGeom>
        </p:spPr>
        <p:txBody>
          <a:bodyPr/>
          <a:lstStyle/>
          <a:p>
            <a:pPr algn="ctr" defTabSz="914400">
              <a:defRPr/>
            </a:pPr>
            <a:r>
              <a:rPr lang="en-US" sz="3200" b="1" kern="0" dirty="0" smtClean="0">
                <a:solidFill>
                  <a:prstClr val="white">
                    <a:lumMod val="85000"/>
                  </a:prstClr>
                </a:solidFill>
                <a:effectLst>
                  <a:outerShdw blurRad="50800" dist="38100" dir="2700000" algn="tl" rotWithShape="0">
                    <a:srgbClr val="000000">
                      <a:alpha val="43000"/>
                    </a:srgbClr>
                  </a:outerShdw>
                </a:effectLst>
                <a:latin typeface="Helvetica Neue"/>
                <a:ea typeface="ＭＳ Ｐゴシック" charset="0"/>
                <a:cs typeface="Helvetica Neue"/>
              </a:rPr>
              <a:t>Use </a:t>
            </a:r>
            <a:r>
              <a:rPr lang="en-US" sz="3200" b="1" kern="0" dirty="0" smtClean="0">
                <a:solidFill>
                  <a:prstClr val="white">
                    <a:lumMod val="85000"/>
                  </a:prstClr>
                </a:solidFill>
                <a:effectLst>
                  <a:outerShdw blurRad="50800" dist="38100" dir="2700000" algn="tl" rotWithShape="0">
                    <a:srgbClr val="000000">
                      <a:alpha val="43000"/>
                    </a:srgbClr>
                  </a:outerShdw>
                </a:effectLst>
                <a:latin typeface="Helvetica Neue"/>
                <a:ea typeface="ＭＳ Ｐゴシック" charset="0"/>
                <a:cs typeface="Helvetica Neue"/>
              </a:rPr>
              <a:t>TRMM to find the most extreme convective &amp; stratiform elements</a:t>
            </a:r>
            <a:endParaRPr lang="en-US" sz="3200" b="1" kern="0" dirty="0">
              <a:solidFill>
                <a:prstClr val="white">
                  <a:lumMod val="85000"/>
                </a:prstClr>
              </a:solidFill>
              <a:effectLst>
                <a:outerShdw blurRad="50800" dist="38100" dir="2700000" algn="tl" rotWithShape="0">
                  <a:srgbClr val="000000">
                    <a:alpha val="43000"/>
                  </a:srgbClr>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36268871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Continents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5534619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941" y="0"/>
            <a:ext cx="5827059" cy="6858000"/>
          </a:xfrm>
          <a:prstGeom prst="rect">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327" name="Group 56326"/>
          <p:cNvGrpSpPr/>
          <p:nvPr/>
        </p:nvGrpSpPr>
        <p:grpSpPr>
          <a:xfrm>
            <a:off x="6323106" y="254001"/>
            <a:ext cx="2669717" cy="2075688"/>
            <a:chOff x="6323106" y="254001"/>
            <a:chExt cx="2669717" cy="2075688"/>
          </a:xfrm>
        </p:grpSpPr>
        <p:pic>
          <p:nvPicPr>
            <p:cNvPr id="56322" name="Picture 56321"/>
            <p:cNvPicPr>
              <a:picLocks noChangeAspect="1"/>
            </p:cNvPicPr>
            <p:nvPr/>
          </p:nvPicPr>
          <p:blipFill>
            <a:blip r:embed="rId3"/>
            <a:stretch>
              <a:fillRect/>
            </a:stretch>
          </p:blipFill>
          <p:spPr>
            <a:xfrm>
              <a:off x="6323106" y="254001"/>
              <a:ext cx="2669717" cy="2075688"/>
            </a:xfrm>
            <a:prstGeom prst="rect">
              <a:avLst/>
            </a:prstGeom>
          </p:spPr>
        </p:pic>
        <p:pic>
          <p:nvPicPr>
            <p:cNvPr id="56325" name="Picture 56324"/>
            <p:cNvPicPr>
              <a:picLocks noChangeAspect="1"/>
            </p:cNvPicPr>
            <p:nvPr/>
          </p:nvPicPr>
          <p:blipFill>
            <a:blip r:embed="rId4"/>
            <a:stretch>
              <a:fillRect/>
            </a:stretch>
          </p:blipFill>
          <p:spPr>
            <a:xfrm>
              <a:off x="6466541" y="1075764"/>
              <a:ext cx="228234" cy="1097280"/>
            </a:xfrm>
            <a:prstGeom prst="rect">
              <a:avLst/>
            </a:prstGeom>
          </p:spPr>
        </p:pic>
      </p:grpSp>
      <p:grpSp>
        <p:nvGrpSpPr>
          <p:cNvPr id="56320" name="Group 56319"/>
          <p:cNvGrpSpPr/>
          <p:nvPr/>
        </p:nvGrpSpPr>
        <p:grpSpPr>
          <a:xfrm>
            <a:off x="6323106" y="2495176"/>
            <a:ext cx="2656985" cy="2066544"/>
            <a:chOff x="6323106" y="2510117"/>
            <a:chExt cx="2656985" cy="2066544"/>
          </a:xfrm>
        </p:grpSpPr>
        <p:pic>
          <p:nvPicPr>
            <p:cNvPr id="30" name="Picture 29"/>
            <p:cNvPicPr>
              <a:picLocks noChangeAspect="1"/>
            </p:cNvPicPr>
            <p:nvPr/>
          </p:nvPicPr>
          <p:blipFill>
            <a:blip r:embed="rId5"/>
            <a:stretch>
              <a:fillRect/>
            </a:stretch>
          </p:blipFill>
          <p:spPr>
            <a:xfrm>
              <a:off x="6323106" y="2510117"/>
              <a:ext cx="2656985" cy="2066544"/>
            </a:xfrm>
            <a:prstGeom prst="rect">
              <a:avLst/>
            </a:prstGeom>
          </p:spPr>
        </p:pic>
        <p:pic>
          <p:nvPicPr>
            <p:cNvPr id="31" name="Picture 30"/>
            <p:cNvPicPr>
              <a:picLocks noChangeAspect="1"/>
            </p:cNvPicPr>
            <p:nvPr/>
          </p:nvPicPr>
          <p:blipFill>
            <a:blip r:embed="rId6"/>
            <a:stretch>
              <a:fillRect/>
            </a:stretch>
          </p:blipFill>
          <p:spPr>
            <a:xfrm>
              <a:off x="6496424" y="3329642"/>
              <a:ext cx="229612" cy="1097280"/>
            </a:xfrm>
            <a:prstGeom prst="rect">
              <a:avLst/>
            </a:prstGeom>
          </p:spPr>
        </p:pic>
      </p:grpSp>
      <p:grpSp>
        <p:nvGrpSpPr>
          <p:cNvPr id="29" name="Group 28"/>
          <p:cNvGrpSpPr/>
          <p:nvPr/>
        </p:nvGrpSpPr>
        <p:grpSpPr>
          <a:xfrm>
            <a:off x="6338047" y="4661647"/>
            <a:ext cx="2663318" cy="2066544"/>
            <a:chOff x="6338047" y="4661647"/>
            <a:chExt cx="2663318" cy="2066544"/>
          </a:xfrm>
        </p:grpSpPr>
        <p:pic>
          <p:nvPicPr>
            <p:cNvPr id="19" name="Picture 18"/>
            <p:cNvPicPr>
              <a:picLocks noChangeAspect="1"/>
            </p:cNvPicPr>
            <p:nvPr/>
          </p:nvPicPr>
          <p:blipFill>
            <a:blip r:embed="rId7"/>
            <a:stretch>
              <a:fillRect/>
            </a:stretch>
          </p:blipFill>
          <p:spPr>
            <a:xfrm>
              <a:off x="6338047" y="4661647"/>
              <a:ext cx="2663318" cy="2066544"/>
            </a:xfrm>
            <a:prstGeom prst="rect">
              <a:avLst/>
            </a:prstGeom>
          </p:spPr>
        </p:pic>
        <p:pic>
          <p:nvPicPr>
            <p:cNvPr id="20" name="Picture 19"/>
            <p:cNvPicPr>
              <a:picLocks noChangeAspect="1"/>
            </p:cNvPicPr>
            <p:nvPr/>
          </p:nvPicPr>
          <p:blipFill>
            <a:blip r:embed="rId8"/>
            <a:stretch>
              <a:fillRect/>
            </a:stretch>
          </p:blipFill>
          <p:spPr>
            <a:xfrm>
              <a:off x="6529294" y="5485653"/>
              <a:ext cx="262822" cy="1097280"/>
            </a:xfrm>
            <a:prstGeom prst="rect">
              <a:avLst/>
            </a:prstGeom>
          </p:spPr>
        </p:pic>
      </p:grpSp>
      <p:pic>
        <p:nvPicPr>
          <p:cNvPr id="7" name="Picture 6"/>
          <p:cNvPicPr>
            <a:picLocks noChangeAspect="1"/>
          </p:cNvPicPr>
          <p:nvPr/>
        </p:nvPicPr>
        <p:blipFill>
          <a:blip r:embed="rId9"/>
          <a:stretch>
            <a:fillRect/>
          </a:stretch>
        </p:blipFill>
        <p:spPr>
          <a:xfrm>
            <a:off x="3514165" y="4648499"/>
            <a:ext cx="2665588" cy="2194560"/>
          </a:xfrm>
          <a:prstGeom prst="rect">
            <a:avLst/>
          </a:prstGeom>
        </p:spPr>
      </p:pic>
      <p:pic>
        <p:nvPicPr>
          <p:cNvPr id="6" name="Picture 5"/>
          <p:cNvPicPr>
            <a:picLocks noChangeAspect="1"/>
          </p:cNvPicPr>
          <p:nvPr/>
        </p:nvPicPr>
        <p:blipFill>
          <a:blip r:embed="rId10"/>
          <a:stretch>
            <a:fillRect/>
          </a:stretch>
        </p:blipFill>
        <p:spPr>
          <a:xfrm>
            <a:off x="3522382" y="2420472"/>
            <a:ext cx="2648682" cy="2203704"/>
          </a:xfrm>
          <a:prstGeom prst="rect">
            <a:avLst/>
          </a:prstGeom>
        </p:spPr>
      </p:pic>
      <p:pic>
        <p:nvPicPr>
          <p:cNvPr id="4" name="Picture 3"/>
          <p:cNvPicPr>
            <a:picLocks noChangeAspect="1"/>
          </p:cNvPicPr>
          <p:nvPr/>
        </p:nvPicPr>
        <p:blipFill>
          <a:blip r:embed="rId11"/>
          <a:stretch>
            <a:fillRect/>
          </a:stretch>
        </p:blipFill>
        <p:spPr>
          <a:xfrm>
            <a:off x="3539570" y="164355"/>
            <a:ext cx="2644640" cy="2194560"/>
          </a:xfrm>
          <a:prstGeom prst="rect">
            <a:avLst/>
          </a:prstGeom>
        </p:spPr>
      </p:pic>
      <p:sp>
        <p:nvSpPr>
          <p:cNvPr id="56321" name="Text Box 8"/>
          <p:cNvSpPr txBox="1">
            <a:spLocks noChangeArrowheads="1"/>
          </p:cNvSpPr>
          <p:nvPr/>
        </p:nvSpPr>
        <p:spPr bwMode="auto">
          <a:xfrm>
            <a:off x="1833563" y="1377950"/>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56335" name="Text Box 10"/>
          <p:cNvSpPr txBox="1">
            <a:spLocks noChangeArrowheads="1"/>
          </p:cNvSpPr>
          <p:nvPr/>
        </p:nvSpPr>
        <p:spPr bwMode="auto">
          <a:xfrm>
            <a:off x="1803681" y="5721368"/>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56332" name="Text Box 9"/>
          <p:cNvSpPr txBox="1">
            <a:spLocks noChangeArrowheads="1"/>
          </p:cNvSpPr>
          <p:nvPr/>
        </p:nvSpPr>
        <p:spPr bwMode="auto">
          <a:xfrm>
            <a:off x="1818622" y="3515709"/>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a:solidFill>
                  <a:srgbClr val="FEFB8C"/>
                </a:solidFill>
                <a:latin typeface="Helvetica Neue"/>
                <a:cs typeface="Helvetica Neue"/>
              </a:rPr>
              <a:t>Wide Convective Cores</a:t>
            </a:r>
          </a:p>
        </p:txBody>
      </p:sp>
      <p:sp>
        <p:nvSpPr>
          <p:cNvPr id="2" name="Oval 1"/>
          <p:cNvSpPr/>
          <p:nvPr/>
        </p:nvSpPr>
        <p:spPr>
          <a:xfrm>
            <a:off x="4084918" y="294344"/>
            <a:ext cx="457200"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1581935">
            <a:off x="3976540" y="2710314"/>
            <a:ext cx="1314649"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905936" y="5410943"/>
            <a:ext cx="1092200" cy="12573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38460" y="1708150"/>
            <a:ext cx="479990" cy="4545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472083" y="3820458"/>
            <a:ext cx="640976" cy="602129"/>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667812" y="6084047"/>
            <a:ext cx="490071" cy="54983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1293848">
            <a:off x="7212850" y="5207476"/>
            <a:ext cx="1015948" cy="60263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293848">
            <a:off x="8272500" y="5816791"/>
            <a:ext cx="748359" cy="812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897718" y="3416300"/>
            <a:ext cx="749300" cy="673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28661" y="126890"/>
            <a:ext cx="2427948" cy="2062103"/>
          </a:xfrm>
          <a:prstGeom prst="rect">
            <a:avLst/>
          </a:prstGeom>
          <a:noFill/>
        </p:spPr>
        <p:txBody>
          <a:bodyPr wrap="square" rtlCol="0">
            <a:spAutoFit/>
          </a:bodyPr>
          <a:lstStyle/>
          <a:p>
            <a:pPr marL="0" lvl="1">
              <a:spcAft>
                <a:spcPts val="1200"/>
              </a:spcAft>
            </a:pP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South Asia</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&amp;</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South</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America</a:t>
            </a:r>
            <a:endParaRPr lang="en-US" sz="3200" b="1" dirty="0">
              <a:solidFill>
                <a:srgbClr val="FFFFFF"/>
              </a:solidFill>
              <a:effectLst>
                <a:outerShdw blurRad="50800" dist="38100" dir="2700000" algn="tl" rotWithShape="0">
                  <a:srgbClr val="000000">
                    <a:alpha val="43000"/>
                  </a:srgbClr>
                </a:outerShdw>
              </a:effectLst>
              <a:latin typeface="Helvetica Neue"/>
              <a:cs typeface="Helvetica Neue"/>
            </a:endParaRPr>
          </a:p>
        </p:txBody>
      </p:sp>
      <p:sp>
        <p:nvSpPr>
          <p:cNvPr id="56323" name="TextBox 5"/>
          <p:cNvSpPr txBox="1">
            <a:spLocks noChangeArrowheads="1"/>
          </p:cNvSpPr>
          <p:nvPr/>
        </p:nvSpPr>
        <p:spPr bwMode="auto">
          <a:xfrm>
            <a:off x="5495458" y="111591"/>
            <a:ext cx="723900" cy="369888"/>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E"/>
                </a:solidFill>
              </a:rPr>
              <a:t>JJAS</a:t>
            </a:r>
          </a:p>
        </p:txBody>
      </p:sp>
      <p:sp>
        <p:nvSpPr>
          <p:cNvPr id="56324" name="TextBox 6"/>
          <p:cNvSpPr txBox="1">
            <a:spLocks noChangeArrowheads="1"/>
          </p:cNvSpPr>
          <p:nvPr/>
        </p:nvSpPr>
        <p:spPr bwMode="auto">
          <a:xfrm>
            <a:off x="8406840" y="126533"/>
            <a:ext cx="608013" cy="369888"/>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E"/>
                </a:solidFill>
              </a:rPr>
              <a:t>DJF</a:t>
            </a:r>
          </a:p>
        </p:txBody>
      </p:sp>
      <p:pic>
        <p:nvPicPr>
          <p:cNvPr id="11" name="Picture 10"/>
          <p:cNvPicPr>
            <a:picLocks noChangeAspect="1"/>
          </p:cNvPicPr>
          <p:nvPr/>
        </p:nvPicPr>
        <p:blipFill>
          <a:blip r:embed="rId12"/>
          <a:stretch>
            <a:fillRect/>
          </a:stretch>
        </p:blipFill>
        <p:spPr>
          <a:xfrm>
            <a:off x="3651624" y="1095935"/>
            <a:ext cx="235131" cy="1097280"/>
          </a:xfrm>
          <a:prstGeom prst="rect">
            <a:avLst/>
          </a:prstGeom>
        </p:spPr>
      </p:pic>
      <p:pic>
        <p:nvPicPr>
          <p:cNvPr id="13" name="Picture 12"/>
          <p:cNvPicPr>
            <a:picLocks noChangeAspect="1"/>
          </p:cNvPicPr>
          <p:nvPr/>
        </p:nvPicPr>
        <p:blipFill>
          <a:blip r:embed="rId13">
            <a:alphaModFix amt="76000"/>
          </a:blip>
          <a:stretch>
            <a:fillRect/>
          </a:stretch>
        </p:blipFill>
        <p:spPr>
          <a:xfrm>
            <a:off x="3647143" y="3374465"/>
            <a:ext cx="235761" cy="1097280"/>
          </a:xfrm>
          <a:prstGeom prst="rect">
            <a:avLst/>
          </a:prstGeom>
        </p:spPr>
      </p:pic>
      <p:pic>
        <p:nvPicPr>
          <p:cNvPr id="14" name="Picture 13"/>
          <p:cNvPicPr>
            <a:picLocks noChangeAspect="1"/>
          </p:cNvPicPr>
          <p:nvPr/>
        </p:nvPicPr>
        <p:blipFill>
          <a:blip r:embed="rId14">
            <a:alphaModFix amt="73000"/>
          </a:blip>
          <a:stretch>
            <a:fillRect/>
          </a:stretch>
        </p:blipFill>
        <p:spPr>
          <a:xfrm>
            <a:off x="3618006" y="5575300"/>
            <a:ext cx="264484" cy="1097280"/>
          </a:xfrm>
          <a:prstGeom prst="rect">
            <a:avLst/>
          </a:prstGeom>
        </p:spPr>
      </p:pic>
    </p:spTree>
    <p:extLst>
      <p:ext uri="{BB962C8B-B14F-4D97-AF65-F5344CB8AC3E}">
        <p14:creationId xmlns:p14="http://schemas.microsoft.com/office/powerpoint/2010/main" val="304718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1" grpId="0" animBg="1"/>
      <p:bldP spid="22" grpId="0" animBg="1"/>
      <p:bldP spid="23"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8"/>
          <p:cNvSpPr txBox="1">
            <a:spLocks noChangeArrowheads="1"/>
          </p:cNvSpPr>
          <p:nvPr/>
        </p:nvSpPr>
        <p:spPr bwMode="auto">
          <a:xfrm>
            <a:off x="593774" y="1429814"/>
            <a:ext cx="1498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Deep Convective Cores</a:t>
            </a:r>
          </a:p>
        </p:txBody>
      </p:sp>
      <p:sp>
        <p:nvSpPr>
          <p:cNvPr id="29" name="Text Box 10"/>
          <p:cNvSpPr txBox="1">
            <a:spLocks noChangeArrowheads="1"/>
          </p:cNvSpPr>
          <p:nvPr/>
        </p:nvSpPr>
        <p:spPr bwMode="auto">
          <a:xfrm>
            <a:off x="589254" y="5745436"/>
            <a:ext cx="14984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Broad</a:t>
            </a:r>
            <a:br>
              <a:rPr lang="en-US" sz="1400" dirty="0">
                <a:solidFill>
                  <a:srgbClr val="FEFB8C"/>
                </a:solidFill>
                <a:latin typeface="Helvetica Neue"/>
                <a:cs typeface="Helvetica Neue"/>
              </a:rPr>
            </a:br>
            <a:r>
              <a:rPr lang="en-US" sz="1400" dirty="0">
                <a:solidFill>
                  <a:srgbClr val="FEFB8C"/>
                </a:solidFill>
                <a:latin typeface="Helvetica Neue"/>
                <a:cs typeface="Helvetica Neue"/>
              </a:rPr>
              <a:t>Stratiform</a:t>
            </a:r>
            <a:br>
              <a:rPr lang="en-US" sz="1400" dirty="0">
                <a:solidFill>
                  <a:srgbClr val="FEFB8C"/>
                </a:solidFill>
                <a:latin typeface="Helvetica Neue"/>
                <a:cs typeface="Helvetica Neue"/>
              </a:rPr>
            </a:br>
            <a:r>
              <a:rPr lang="en-US" sz="1400" dirty="0">
                <a:solidFill>
                  <a:srgbClr val="FEFB8C"/>
                </a:solidFill>
                <a:latin typeface="Helvetica Neue"/>
                <a:cs typeface="Helvetica Neue"/>
              </a:rPr>
              <a:t>Regions</a:t>
            </a:r>
          </a:p>
        </p:txBody>
      </p:sp>
      <p:sp>
        <p:nvSpPr>
          <p:cNvPr id="30" name="Text Box 9"/>
          <p:cNvSpPr txBox="1">
            <a:spLocks noChangeArrowheads="1"/>
          </p:cNvSpPr>
          <p:nvPr/>
        </p:nvSpPr>
        <p:spPr bwMode="auto">
          <a:xfrm>
            <a:off x="574050" y="3491554"/>
            <a:ext cx="14987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Wide Convective Cores</a:t>
            </a:r>
          </a:p>
        </p:txBody>
      </p:sp>
      <p:sp>
        <p:nvSpPr>
          <p:cNvPr id="31" name="TextBox 30"/>
          <p:cNvSpPr txBox="1"/>
          <p:nvPr/>
        </p:nvSpPr>
        <p:spPr>
          <a:xfrm>
            <a:off x="117978" y="112279"/>
            <a:ext cx="1778000" cy="1384995"/>
          </a:xfrm>
          <a:prstGeom prst="rect">
            <a:avLst/>
          </a:prstGeom>
          <a:noFill/>
        </p:spPr>
        <p:txBody>
          <a:bodyPr wrap="square" rtlCol="0">
            <a:spAutoFit/>
          </a:bodyPr>
          <a:lstStyle/>
          <a:p>
            <a:pPr marL="0" lvl="1">
              <a:spcAft>
                <a:spcPts val="1200"/>
              </a:spcAft>
            </a:pPr>
            <a:r>
              <a:rPr lang="en-US" sz="2800" b="1" dirty="0" smtClean="0">
                <a:solidFill>
                  <a:srgbClr val="FFFFFF"/>
                </a:solidFill>
                <a:effectLst>
                  <a:outerShdw blurRad="50800" dist="38100" dir="2700000" algn="tl" rotWithShape="0">
                    <a:srgbClr val="000000">
                      <a:alpha val="43000"/>
                    </a:srgbClr>
                  </a:outerShdw>
                </a:effectLst>
                <a:latin typeface="Helvetica Neue"/>
                <a:cs typeface="Helvetica Neue"/>
              </a:rPr>
              <a:t>Americas and Africa</a:t>
            </a:r>
            <a:endParaRPr lang="en-US" sz="2800" b="1" dirty="0">
              <a:solidFill>
                <a:srgbClr val="FFFFFF"/>
              </a:solidFill>
              <a:effectLst>
                <a:outerShdw blurRad="50800" dist="38100" dir="2700000" algn="tl" rotWithShape="0">
                  <a:srgbClr val="000000">
                    <a:alpha val="43000"/>
                  </a:srgbClr>
                </a:outerShdw>
              </a:effectLst>
              <a:latin typeface="Helvetica Neue"/>
              <a:cs typeface="Helvetica Neue"/>
            </a:endParaRPr>
          </a:p>
        </p:txBody>
      </p:sp>
      <p:grpSp>
        <p:nvGrpSpPr>
          <p:cNvPr id="8" name="Group 7"/>
          <p:cNvGrpSpPr/>
          <p:nvPr/>
        </p:nvGrpSpPr>
        <p:grpSpPr>
          <a:xfrm>
            <a:off x="2091765" y="0"/>
            <a:ext cx="7052235" cy="6858000"/>
            <a:chOff x="2091765" y="0"/>
            <a:chExt cx="7052235" cy="6858000"/>
          </a:xfrm>
        </p:grpSpPr>
        <p:sp>
          <p:nvSpPr>
            <p:cNvPr id="17" name="Rectangle 16"/>
            <p:cNvSpPr/>
            <p:nvPr/>
          </p:nvSpPr>
          <p:spPr>
            <a:xfrm>
              <a:off x="2091765" y="0"/>
              <a:ext cx="7052235" cy="6858000"/>
            </a:xfrm>
            <a:prstGeom prst="rect">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286002" y="14943"/>
              <a:ext cx="6766560" cy="2269097"/>
            </a:xfrm>
            <a:prstGeom prst="rect">
              <a:avLst/>
            </a:prstGeom>
          </p:spPr>
        </p:pic>
        <p:pic>
          <p:nvPicPr>
            <p:cNvPr id="3" name="Picture 2"/>
            <p:cNvPicPr>
              <a:picLocks noChangeAspect="1"/>
            </p:cNvPicPr>
            <p:nvPr/>
          </p:nvPicPr>
          <p:blipFill>
            <a:blip r:embed="rId3"/>
            <a:stretch>
              <a:fillRect/>
            </a:stretch>
          </p:blipFill>
          <p:spPr>
            <a:xfrm>
              <a:off x="2286000" y="2308414"/>
              <a:ext cx="6766560" cy="2238035"/>
            </a:xfrm>
            <a:prstGeom prst="rect">
              <a:avLst/>
            </a:prstGeom>
          </p:spPr>
        </p:pic>
        <p:pic>
          <p:nvPicPr>
            <p:cNvPr id="5" name="Picture 4"/>
            <p:cNvPicPr>
              <a:picLocks noChangeAspect="1"/>
            </p:cNvPicPr>
            <p:nvPr/>
          </p:nvPicPr>
          <p:blipFill>
            <a:blip r:embed="rId4"/>
            <a:stretch>
              <a:fillRect/>
            </a:stretch>
          </p:blipFill>
          <p:spPr>
            <a:xfrm>
              <a:off x="2286000" y="4535046"/>
              <a:ext cx="6766560" cy="2247756"/>
            </a:xfrm>
            <a:prstGeom prst="rect">
              <a:avLst/>
            </a:prstGeom>
          </p:spPr>
        </p:pic>
      </p:grpSp>
      <p:sp>
        <p:nvSpPr>
          <p:cNvPr id="35" name="Oval 34"/>
          <p:cNvSpPr/>
          <p:nvPr/>
        </p:nvSpPr>
        <p:spPr>
          <a:xfrm>
            <a:off x="6485468" y="5504975"/>
            <a:ext cx="694267"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315202" y="826246"/>
            <a:ext cx="769967" cy="67683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841813" y="5456518"/>
            <a:ext cx="941293"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24097" y="110564"/>
            <a:ext cx="1054845" cy="74108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5"/>
          <p:cNvSpPr txBox="1">
            <a:spLocks noChangeArrowheads="1"/>
          </p:cNvSpPr>
          <p:nvPr/>
        </p:nvSpPr>
        <p:spPr bwMode="auto">
          <a:xfrm>
            <a:off x="5495458" y="111591"/>
            <a:ext cx="569387" cy="369332"/>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E"/>
                </a:solidFill>
              </a:rPr>
              <a:t>JJA</a:t>
            </a:r>
            <a:endParaRPr lang="en-US" sz="1800" dirty="0">
              <a:solidFill>
                <a:srgbClr val="00000E"/>
              </a:solidFill>
            </a:endParaRPr>
          </a:p>
        </p:txBody>
      </p:sp>
      <p:grpSp>
        <p:nvGrpSpPr>
          <p:cNvPr id="4" name="Group 3"/>
          <p:cNvGrpSpPr/>
          <p:nvPr/>
        </p:nvGrpSpPr>
        <p:grpSpPr>
          <a:xfrm>
            <a:off x="4109820" y="1036919"/>
            <a:ext cx="738096" cy="5226422"/>
            <a:chOff x="4109820" y="1036919"/>
            <a:chExt cx="738096" cy="5226422"/>
          </a:xfrm>
        </p:grpSpPr>
        <p:sp>
          <p:nvSpPr>
            <p:cNvPr id="19" name="Oval 18"/>
            <p:cNvSpPr/>
            <p:nvPr/>
          </p:nvSpPr>
          <p:spPr>
            <a:xfrm>
              <a:off x="4160622" y="5558118"/>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109820" y="3339852"/>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160620" y="1036919"/>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6858002" y="3185108"/>
            <a:ext cx="1388531"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645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8" grpId="0" animBg="1"/>
      <p:bldP spid="20"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1433" y="152609"/>
            <a:ext cx="3566710" cy="6552396"/>
            <a:chOff x="5113218" y="128277"/>
            <a:chExt cx="3566710" cy="6552396"/>
          </a:xfrm>
        </p:grpSpPr>
        <p:grpSp>
          <p:nvGrpSpPr>
            <p:cNvPr id="24" name="Group 23"/>
            <p:cNvGrpSpPr/>
            <p:nvPr/>
          </p:nvGrpSpPr>
          <p:grpSpPr>
            <a:xfrm>
              <a:off x="5113218" y="128277"/>
              <a:ext cx="3566710" cy="6552396"/>
              <a:chOff x="5113218" y="128277"/>
              <a:chExt cx="3566710" cy="6552396"/>
            </a:xfrm>
          </p:grpSpPr>
          <p:sp>
            <p:nvSpPr>
              <p:cNvPr id="12" name="Rectangle 11"/>
              <p:cNvSpPr/>
              <p:nvPr/>
            </p:nvSpPr>
            <p:spPr>
              <a:xfrm>
                <a:off x="5117170" y="128277"/>
                <a:ext cx="3562758" cy="655239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1" name="TextBox 20"/>
              <p:cNvSpPr txBox="1"/>
              <p:nvPr/>
            </p:nvSpPr>
            <p:spPr>
              <a:xfrm>
                <a:off x="5113218" y="181468"/>
                <a:ext cx="3529769"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Tropical Africa</a:t>
                </a:r>
              </a:p>
            </p:txBody>
          </p:sp>
          <p:grpSp>
            <p:nvGrpSpPr>
              <p:cNvPr id="23" name="Group 22"/>
              <p:cNvGrpSpPr/>
              <p:nvPr/>
            </p:nvGrpSpPr>
            <p:grpSpPr>
              <a:xfrm>
                <a:off x="5265618" y="608593"/>
                <a:ext cx="3265861" cy="6034729"/>
                <a:chOff x="5265618" y="608593"/>
                <a:chExt cx="3265861" cy="6034729"/>
              </a:xfrm>
            </p:grpSpPr>
            <p:pic>
              <p:nvPicPr>
                <p:cNvPr id="13" name="Picture 12"/>
                <p:cNvPicPr>
                  <a:picLocks noChangeAspect="1"/>
                </p:cNvPicPr>
                <p:nvPr/>
              </p:nvPicPr>
              <p:blipFill>
                <a:blip r:embed="rId3"/>
                <a:stretch>
                  <a:fillRect/>
                </a:stretch>
              </p:blipFill>
              <p:spPr>
                <a:xfrm>
                  <a:off x="5383790" y="608593"/>
                  <a:ext cx="3040380" cy="1828800"/>
                </a:xfrm>
                <a:prstGeom prst="rect">
                  <a:avLst/>
                </a:prstGeom>
              </p:spPr>
            </p:pic>
            <p:pic>
              <p:nvPicPr>
                <p:cNvPr id="14" name="Picture 13"/>
                <p:cNvPicPr>
                  <a:picLocks noChangeAspect="1"/>
                </p:cNvPicPr>
                <p:nvPr/>
              </p:nvPicPr>
              <p:blipFill>
                <a:blip r:embed="rId4"/>
                <a:stretch>
                  <a:fillRect/>
                </a:stretch>
              </p:blipFill>
              <p:spPr>
                <a:xfrm>
                  <a:off x="5395107" y="2439592"/>
                  <a:ext cx="3017747" cy="1828800"/>
                </a:xfrm>
                <a:prstGeom prst="rect">
                  <a:avLst/>
                </a:prstGeom>
              </p:spPr>
            </p:pic>
            <p:pic>
              <p:nvPicPr>
                <p:cNvPr id="15" name="Picture 14"/>
                <p:cNvPicPr>
                  <a:picLocks noChangeAspect="1"/>
                </p:cNvPicPr>
                <p:nvPr/>
              </p:nvPicPr>
              <p:blipFill>
                <a:blip r:embed="rId5"/>
                <a:stretch>
                  <a:fillRect/>
                </a:stretch>
              </p:blipFill>
              <p:spPr>
                <a:xfrm>
                  <a:off x="5376932" y="4270592"/>
                  <a:ext cx="3054096" cy="1828800"/>
                </a:xfrm>
                <a:prstGeom prst="rect">
                  <a:avLst/>
                </a:prstGeom>
              </p:spPr>
            </p:pic>
            <p:pic>
              <p:nvPicPr>
                <p:cNvPr id="22" name="Picture 21"/>
                <p:cNvPicPr>
                  <a:picLocks noChangeAspect="1"/>
                </p:cNvPicPr>
                <p:nvPr/>
              </p:nvPicPr>
              <p:blipFill>
                <a:blip r:embed="rId6"/>
                <a:stretch>
                  <a:fillRect/>
                </a:stretch>
              </p:blipFill>
              <p:spPr>
                <a:xfrm>
                  <a:off x="5265618" y="6390481"/>
                  <a:ext cx="3265861" cy="252841"/>
                </a:xfrm>
                <a:prstGeom prst="rect">
                  <a:avLst/>
                </a:prstGeom>
              </p:spPr>
            </p:pic>
          </p:grpSp>
        </p:grpSp>
        <p:sp>
          <p:nvSpPr>
            <p:cNvPr id="27" name="TextBox 26"/>
            <p:cNvSpPr txBox="1"/>
            <p:nvPr/>
          </p:nvSpPr>
          <p:spPr>
            <a:xfrm>
              <a:off x="5285625" y="613163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sp>
        <p:nvSpPr>
          <p:cNvPr id="16" name="TextBox 15"/>
          <p:cNvSpPr txBox="1"/>
          <p:nvPr/>
        </p:nvSpPr>
        <p:spPr>
          <a:xfrm>
            <a:off x="4662028" y="131963"/>
            <a:ext cx="4343824" cy="1292662"/>
          </a:xfrm>
          <a:prstGeom prst="rect">
            <a:avLst/>
          </a:prstGeom>
          <a:noFill/>
        </p:spPr>
        <p:txBody>
          <a:bodyPr wrap="square" rtlCol="0">
            <a:spAutoFit/>
          </a:bodyPr>
          <a:lstStyle/>
          <a:p>
            <a:r>
              <a:rPr lang="en-US" sz="2600" dirty="0" smtClean="0">
                <a:solidFill>
                  <a:schemeClr val="bg1"/>
                </a:solidFill>
                <a:latin typeface="Helvetica Neue"/>
                <a:cs typeface="Helvetica Neue"/>
              </a:rPr>
              <a:t>Composite 700 hPa geopotential height and wind vector anomalies</a:t>
            </a:r>
          </a:p>
        </p:txBody>
      </p:sp>
    </p:spTree>
    <p:extLst>
      <p:ext uri="{BB962C8B-B14F-4D97-AF65-F5344CB8AC3E}">
        <p14:creationId xmlns:p14="http://schemas.microsoft.com/office/powerpoint/2010/main" val="25489027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enosAires_flooding.jpg"/>
          <p:cNvPicPr>
            <a:picLocks noChangeAspect="1"/>
          </p:cNvPicPr>
          <p:nvPr/>
        </p:nvPicPr>
        <p:blipFill rotWithShape="1">
          <a:blip r:embed="rId3">
            <a:extLst>
              <a:ext uri="{28A0092B-C50C-407E-A947-70E740481C1C}">
                <a14:useLocalDpi xmlns:a14="http://schemas.microsoft.com/office/drawing/2010/main" val="0"/>
              </a:ext>
            </a:extLst>
          </a:blip>
          <a:srcRect l="14756" t="11347" r="25949" b="24468"/>
          <a:stretch/>
        </p:blipFill>
        <p:spPr>
          <a:xfrm>
            <a:off x="4572000" y="929910"/>
            <a:ext cx="4572000" cy="2782936"/>
          </a:xfrm>
          <a:prstGeom prst="rect">
            <a:avLst/>
          </a:prstGeom>
        </p:spPr>
      </p:pic>
      <p:pic>
        <p:nvPicPr>
          <p:cNvPr id="9" name="Picture 8"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r="54602" b="45552"/>
          <a:stretch/>
        </p:blipFill>
        <p:spPr>
          <a:xfrm>
            <a:off x="7318517" y="5237816"/>
            <a:ext cx="1825484" cy="1620184"/>
          </a:xfrm>
          <a:prstGeom prst="rect">
            <a:avLst/>
          </a:prstGeom>
        </p:spPr>
      </p:pic>
      <p:pic>
        <p:nvPicPr>
          <p:cNvPr id="8" name="Picture 7"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l="52074" t="55655" r="11945"/>
          <a:stretch/>
        </p:blipFill>
        <p:spPr>
          <a:xfrm>
            <a:off x="6905826" y="3197943"/>
            <a:ext cx="2238174" cy="2041240"/>
          </a:xfrm>
          <a:prstGeom prst="rect">
            <a:avLst/>
          </a:prstGeom>
        </p:spPr>
      </p:pic>
      <p:pic>
        <p:nvPicPr>
          <p:cNvPr id="2" name="Picture 1" descr="Argentina_flooding.jpg"/>
          <p:cNvPicPr>
            <a:picLocks noChangeAspect="1"/>
          </p:cNvPicPr>
          <p:nvPr/>
        </p:nvPicPr>
        <p:blipFill rotWithShape="1">
          <a:blip r:embed="rId5">
            <a:extLst>
              <a:ext uri="{28A0092B-C50C-407E-A947-70E740481C1C}">
                <a14:useLocalDpi xmlns:a14="http://schemas.microsoft.com/office/drawing/2010/main" val="0"/>
              </a:ext>
            </a:extLst>
          </a:blip>
          <a:srcRect l="10805" r="8775"/>
          <a:stretch/>
        </p:blipFill>
        <p:spPr>
          <a:xfrm>
            <a:off x="0" y="0"/>
            <a:ext cx="4572000" cy="3197943"/>
          </a:xfrm>
          <a:prstGeom prst="rect">
            <a:avLst/>
          </a:prstGeom>
        </p:spPr>
      </p:pic>
      <p:pic>
        <p:nvPicPr>
          <p:cNvPr id="6" name="Picture 5"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l="-1" t="55444" r="49319"/>
          <a:stretch/>
        </p:blipFill>
        <p:spPr>
          <a:xfrm>
            <a:off x="4572000" y="5069083"/>
            <a:ext cx="2753406" cy="1791248"/>
          </a:xfrm>
          <a:prstGeom prst="rect">
            <a:avLst/>
          </a:prstGeom>
        </p:spPr>
      </p:pic>
      <p:pic>
        <p:nvPicPr>
          <p:cNvPr id="7" name="Picture 6" descr="tornado_tucuman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175262"/>
            <a:ext cx="2751895" cy="2063921"/>
          </a:xfrm>
          <a:prstGeom prst="rect">
            <a:avLst/>
          </a:prstGeom>
        </p:spPr>
      </p:pic>
      <p:pic>
        <p:nvPicPr>
          <p:cNvPr id="10" name="Picture 9" descr="IMG_9869.jpg"/>
          <p:cNvPicPr>
            <a:picLocks noChangeAspect="1"/>
          </p:cNvPicPr>
          <p:nvPr/>
        </p:nvPicPr>
        <p:blipFill rotWithShape="1">
          <a:blip r:embed="rId7">
            <a:extLst>
              <a:ext uri="{28A0092B-C50C-407E-A947-70E740481C1C}">
                <a14:useLocalDpi xmlns:a14="http://schemas.microsoft.com/office/drawing/2010/main" val="0"/>
              </a:ext>
            </a:extLst>
          </a:blip>
          <a:srcRect l="1901" t="28834" b="13134"/>
          <a:stretch/>
        </p:blipFill>
        <p:spPr>
          <a:xfrm>
            <a:off x="0" y="3197944"/>
            <a:ext cx="4572000" cy="1803095"/>
          </a:xfrm>
          <a:prstGeom prst="rect">
            <a:avLst/>
          </a:prstGeom>
        </p:spPr>
      </p:pic>
      <p:pic>
        <p:nvPicPr>
          <p:cNvPr id="11" name="Picture 10" descr="hail_grape_damage.jpg"/>
          <p:cNvPicPr>
            <a:picLocks noChangeAspect="1"/>
          </p:cNvPicPr>
          <p:nvPr/>
        </p:nvPicPr>
        <p:blipFill rotWithShape="1">
          <a:blip r:embed="rId8">
            <a:extLst>
              <a:ext uri="{28A0092B-C50C-407E-A947-70E740481C1C}">
                <a14:useLocalDpi xmlns:a14="http://schemas.microsoft.com/office/drawing/2010/main" val="0"/>
              </a:ext>
            </a:extLst>
          </a:blip>
          <a:srcRect l="4589" r="6323"/>
          <a:stretch/>
        </p:blipFill>
        <p:spPr>
          <a:xfrm>
            <a:off x="1941208" y="5001998"/>
            <a:ext cx="2642135" cy="1856002"/>
          </a:xfrm>
          <a:prstGeom prst="rect">
            <a:avLst/>
          </a:prstGeom>
        </p:spPr>
      </p:pic>
      <p:pic>
        <p:nvPicPr>
          <p:cNvPr id="12" name="Picture 11" descr="apples_hail.jpg"/>
          <p:cNvPicPr>
            <a:picLocks noChangeAspect="1"/>
          </p:cNvPicPr>
          <p:nvPr/>
        </p:nvPicPr>
        <p:blipFill rotWithShape="1">
          <a:blip r:embed="rId9">
            <a:extLst>
              <a:ext uri="{28A0092B-C50C-407E-A947-70E740481C1C}">
                <a14:useLocalDpi xmlns:a14="http://schemas.microsoft.com/office/drawing/2010/main" val="0"/>
              </a:ext>
            </a:extLst>
          </a:blip>
          <a:srcRect l="16525" r="4060"/>
          <a:stretch/>
        </p:blipFill>
        <p:spPr>
          <a:xfrm>
            <a:off x="-1" y="5005277"/>
            <a:ext cx="1961757" cy="1852723"/>
          </a:xfrm>
          <a:prstGeom prst="rect">
            <a:avLst/>
          </a:prstGeom>
        </p:spPr>
      </p:pic>
      <p:pic>
        <p:nvPicPr>
          <p:cNvPr id="14" name="Picture 13" descr="Flooding_bolivia_2012.jpg"/>
          <p:cNvPicPr>
            <a:picLocks noChangeAspect="1"/>
          </p:cNvPicPr>
          <p:nvPr/>
        </p:nvPicPr>
        <p:blipFill rotWithShape="1">
          <a:blip r:embed="rId10">
            <a:extLst>
              <a:ext uri="{28A0092B-C50C-407E-A947-70E740481C1C}">
                <a14:useLocalDpi xmlns:a14="http://schemas.microsoft.com/office/drawing/2010/main" val="0"/>
              </a:ext>
            </a:extLst>
          </a:blip>
          <a:srcRect t="3760" b="38716"/>
          <a:stretch/>
        </p:blipFill>
        <p:spPr>
          <a:xfrm>
            <a:off x="4572000" y="-1"/>
            <a:ext cx="4572000" cy="1740419"/>
          </a:xfrm>
          <a:prstGeom prst="rect">
            <a:avLst/>
          </a:prstGeom>
        </p:spPr>
      </p:pic>
      <p:sp>
        <p:nvSpPr>
          <p:cNvPr id="3" name="TextBox 2"/>
          <p:cNvSpPr txBox="1"/>
          <p:nvPr/>
        </p:nvSpPr>
        <p:spPr>
          <a:xfrm>
            <a:off x="58738" y="0"/>
            <a:ext cx="9026525" cy="1077218"/>
          </a:xfrm>
          <a:prstGeom prst="rect">
            <a:avLst/>
          </a:prstGeom>
          <a:noFill/>
        </p:spPr>
        <p:txBody>
          <a:bodyPr>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Severe weather impacts </a:t>
            </a:r>
            <a:b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b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in South America</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cxnSp>
        <p:nvCxnSpPr>
          <p:cNvPr id="17" name="Straight Connector 16"/>
          <p:cNvCxnSpPr/>
          <p:nvPr/>
        </p:nvCxnSpPr>
        <p:spPr>
          <a:xfrm>
            <a:off x="0" y="3186603"/>
            <a:ext cx="9144000" cy="2268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72000" y="3197943"/>
            <a:ext cx="0" cy="3660057"/>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81434" y="2578576"/>
            <a:ext cx="157621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Flooding</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3" name="TextBox 22"/>
          <p:cNvSpPr txBox="1"/>
          <p:nvPr/>
        </p:nvSpPr>
        <p:spPr>
          <a:xfrm>
            <a:off x="129716" y="5883559"/>
            <a:ext cx="1684626" cy="830997"/>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Hail </a:t>
            </a:r>
          </a:p>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damage</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4" name="TextBox 23"/>
          <p:cNvSpPr txBox="1"/>
          <p:nvPr/>
        </p:nvSpPr>
        <p:spPr>
          <a:xfrm>
            <a:off x="4738593" y="6240080"/>
            <a:ext cx="207633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Tornadoes</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492703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1433" y="152609"/>
            <a:ext cx="3566710" cy="6552396"/>
            <a:chOff x="5113218" y="128277"/>
            <a:chExt cx="3566710" cy="6552396"/>
          </a:xfrm>
        </p:grpSpPr>
        <p:grpSp>
          <p:nvGrpSpPr>
            <p:cNvPr id="24" name="Group 23"/>
            <p:cNvGrpSpPr/>
            <p:nvPr/>
          </p:nvGrpSpPr>
          <p:grpSpPr>
            <a:xfrm>
              <a:off x="5113218" y="128277"/>
              <a:ext cx="3566710" cy="6552396"/>
              <a:chOff x="5113218" y="128277"/>
              <a:chExt cx="3566710" cy="6552396"/>
            </a:xfrm>
          </p:grpSpPr>
          <p:sp>
            <p:nvSpPr>
              <p:cNvPr id="12" name="Rectangle 11"/>
              <p:cNvSpPr/>
              <p:nvPr/>
            </p:nvSpPr>
            <p:spPr>
              <a:xfrm>
                <a:off x="5117170" y="128277"/>
                <a:ext cx="3562758" cy="655239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1" name="TextBox 20"/>
              <p:cNvSpPr txBox="1"/>
              <p:nvPr/>
            </p:nvSpPr>
            <p:spPr>
              <a:xfrm>
                <a:off x="5113218" y="181468"/>
                <a:ext cx="3529769"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Tropical Africa</a:t>
                </a:r>
              </a:p>
            </p:txBody>
          </p:sp>
          <p:grpSp>
            <p:nvGrpSpPr>
              <p:cNvPr id="23" name="Group 22"/>
              <p:cNvGrpSpPr/>
              <p:nvPr/>
            </p:nvGrpSpPr>
            <p:grpSpPr>
              <a:xfrm>
                <a:off x="5265618" y="608593"/>
                <a:ext cx="3265861" cy="6034729"/>
                <a:chOff x="5265618" y="608593"/>
                <a:chExt cx="3265861" cy="6034729"/>
              </a:xfrm>
            </p:grpSpPr>
            <p:pic>
              <p:nvPicPr>
                <p:cNvPr id="13" name="Picture 12"/>
                <p:cNvPicPr>
                  <a:picLocks noChangeAspect="1"/>
                </p:cNvPicPr>
                <p:nvPr/>
              </p:nvPicPr>
              <p:blipFill>
                <a:blip r:embed="rId3"/>
                <a:stretch>
                  <a:fillRect/>
                </a:stretch>
              </p:blipFill>
              <p:spPr>
                <a:xfrm>
                  <a:off x="5383790" y="608593"/>
                  <a:ext cx="3040380" cy="1828800"/>
                </a:xfrm>
                <a:prstGeom prst="rect">
                  <a:avLst/>
                </a:prstGeom>
              </p:spPr>
            </p:pic>
            <p:pic>
              <p:nvPicPr>
                <p:cNvPr id="14" name="Picture 13"/>
                <p:cNvPicPr>
                  <a:picLocks noChangeAspect="1"/>
                </p:cNvPicPr>
                <p:nvPr/>
              </p:nvPicPr>
              <p:blipFill>
                <a:blip r:embed="rId4"/>
                <a:stretch>
                  <a:fillRect/>
                </a:stretch>
              </p:blipFill>
              <p:spPr>
                <a:xfrm>
                  <a:off x="5395107" y="2439592"/>
                  <a:ext cx="3017747" cy="1828800"/>
                </a:xfrm>
                <a:prstGeom prst="rect">
                  <a:avLst/>
                </a:prstGeom>
              </p:spPr>
            </p:pic>
            <p:pic>
              <p:nvPicPr>
                <p:cNvPr id="15" name="Picture 14"/>
                <p:cNvPicPr>
                  <a:picLocks noChangeAspect="1"/>
                </p:cNvPicPr>
                <p:nvPr/>
              </p:nvPicPr>
              <p:blipFill>
                <a:blip r:embed="rId5"/>
                <a:stretch>
                  <a:fillRect/>
                </a:stretch>
              </p:blipFill>
              <p:spPr>
                <a:xfrm>
                  <a:off x="5376932" y="4270592"/>
                  <a:ext cx="3054096" cy="1828800"/>
                </a:xfrm>
                <a:prstGeom prst="rect">
                  <a:avLst/>
                </a:prstGeom>
              </p:spPr>
            </p:pic>
            <p:pic>
              <p:nvPicPr>
                <p:cNvPr id="22" name="Picture 21"/>
                <p:cNvPicPr>
                  <a:picLocks noChangeAspect="1"/>
                </p:cNvPicPr>
                <p:nvPr/>
              </p:nvPicPr>
              <p:blipFill>
                <a:blip r:embed="rId6"/>
                <a:stretch>
                  <a:fillRect/>
                </a:stretch>
              </p:blipFill>
              <p:spPr>
                <a:xfrm>
                  <a:off x="5265618" y="6390481"/>
                  <a:ext cx="3265861" cy="252841"/>
                </a:xfrm>
                <a:prstGeom prst="rect">
                  <a:avLst/>
                </a:prstGeom>
              </p:spPr>
            </p:pic>
          </p:grpSp>
        </p:grpSp>
        <p:sp>
          <p:nvSpPr>
            <p:cNvPr id="27" name="TextBox 26"/>
            <p:cNvSpPr txBox="1"/>
            <p:nvPr/>
          </p:nvSpPr>
          <p:spPr>
            <a:xfrm>
              <a:off x="5285625" y="613163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grpSp>
        <p:nvGrpSpPr>
          <p:cNvPr id="17" name="Group 16"/>
          <p:cNvGrpSpPr/>
          <p:nvPr/>
        </p:nvGrpSpPr>
        <p:grpSpPr>
          <a:xfrm>
            <a:off x="4669837" y="1673537"/>
            <a:ext cx="3810172" cy="4800188"/>
            <a:chOff x="4746339" y="1367547"/>
            <a:chExt cx="3810172" cy="4800188"/>
          </a:xfrm>
        </p:grpSpPr>
        <p:sp>
          <p:nvSpPr>
            <p:cNvPr id="6" name="Rectangle 5"/>
            <p:cNvSpPr/>
            <p:nvPr/>
          </p:nvSpPr>
          <p:spPr>
            <a:xfrm>
              <a:off x="4970289" y="1367547"/>
              <a:ext cx="3562758" cy="4800188"/>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46339" y="1368381"/>
              <a:ext cx="3810172"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WCCs in Tropical America</a:t>
              </a:r>
            </a:p>
          </p:txBody>
        </p:sp>
        <p:pic>
          <p:nvPicPr>
            <p:cNvPr id="7" name="Picture 6"/>
            <p:cNvPicPr>
              <a:picLocks noChangeAspect="1"/>
            </p:cNvPicPr>
            <p:nvPr/>
          </p:nvPicPr>
          <p:blipFill>
            <a:blip r:embed="rId7"/>
            <a:stretch>
              <a:fillRect/>
            </a:stretch>
          </p:blipFill>
          <p:spPr>
            <a:xfrm>
              <a:off x="5223781" y="1755873"/>
              <a:ext cx="3075709" cy="1828800"/>
            </a:xfrm>
            <a:prstGeom prst="rect">
              <a:avLst/>
            </a:prstGeom>
          </p:spPr>
        </p:pic>
        <p:pic>
          <p:nvPicPr>
            <p:cNvPr id="10" name="Picture 9"/>
            <p:cNvPicPr>
              <a:picLocks noChangeAspect="1"/>
            </p:cNvPicPr>
            <p:nvPr/>
          </p:nvPicPr>
          <p:blipFill>
            <a:blip r:embed="rId8"/>
            <a:stretch>
              <a:fillRect/>
            </a:stretch>
          </p:blipFill>
          <p:spPr>
            <a:xfrm>
              <a:off x="5205880" y="3614612"/>
              <a:ext cx="3121653" cy="1828800"/>
            </a:xfrm>
            <a:prstGeom prst="rect">
              <a:avLst/>
            </a:prstGeom>
          </p:spPr>
        </p:pic>
        <p:grpSp>
          <p:nvGrpSpPr>
            <p:cNvPr id="16" name="Group 15"/>
            <p:cNvGrpSpPr/>
            <p:nvPr/>
          </p:nvGrpSpPr>
          <p:grpSpPr>
            <a:xfrm>
              <a:off x="5134149" y="5466893"/>
              <a:ext cx="3223970" cy="581854"/>
              <a:chOff x="5134149" y="5466893"/>
              <a:chExt cx="3223970" cy="581854"/>
            </a:xfrm>
          </p:grpSpPr>
          <p:pic>
            <p:nvPicPr>
              <p:cNvPr id="11" name="Picture 10"/>
              <p:cNvPicPr>
                <a:picLocks noChangeAspect="1"/>
              </p:cNvPicPr>
              <p:nvPr/>
            </p:nvPicPr>
            <p:blipFill>
              <a:blip r:embed="rId9"/>
              <a:stretch>
                <a:fillRect/>
              </a:stretch>
            </p:blipFill>
            <p:spPr>
              <a:xfrm>
                <a:off x="5134149" y="5745613"/>
                <a:ext cx="3200400" cy="303134"/>
              </a:xfrm>
              <a:prstGeom prst="rect">
                <a:avLst/>
              </a:prstGeom>
            </p:spPr>
          </p:pic>
          <p:sp>
            <p:nvSpPr>
              <p:cNvPr id="28" name="TextBox 27"/>
              <p:cNvSpPr txBox="1"/>
              <p:nvPr/>
            </p:nvSpPr>
            <p:spPr>
              <a:xfrm>
                <a:off x="5137994" y="546689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grpSp>
      <p:sp>
        <p:nvSpPr>
          <p:cNvPr id="29" name="Rectangle 28"/>
          <p:cNvSpPr/>
          <p:nvPr/>
        </p:nvSpPr>
        <p:spPr>
          <a:xfrm>
            <a:off x="612024" y="114554"/>
            <a:ext cx="3656833" cy="6601925"/>
          </a:xfrm>
          <a:prstGeom prst="rect">
            <a:avLst/>
          </a:prstGeom>
          <a:solidFill>
            <a:srgbClr val="254061">
              <a:alpha val="83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662028" y="131963"/>
            <a:ext cx="4343824" cy="1292662"/>
          </a:xfrm>
          <a:prstGeom prst="rect">
            <a:avLst/>
          </a:prstGeom>
          <a:noFill/>
        </p:spPr>
        <p:txBody>
          <a:bodyPr wrap="square" rtlCol="0">
            <a:spAutoFit/>
          </a:bodyPr>
          <a:lstStyle/>
          <a:p>
            <a:r>
              <a:rPr lang="en-US" sz="2600" dirty="0" smtClean="0">
                <a:solidFill>
                  <a:schemeClr val="bg1"/>
                </a:solidFill>
                <a:latin typeface="Helvetica Neue"/>
                <a:cs typeface="Helvetica Neue"/>
              </a:rPr>
              <a:t>Composite 700 hPa geopotential height and wind vector anomalies</a:t>
            </a:r>
          </a:p>
        </p:txBody>
      </p:sp>
    </p:spTree>
    <p:extLst>
      <p:ext uri="{BB962C8B-B14F-4D97-AF65-F5344CB8AC3E}">
        <p14:creationId xmlns:p14="http://schemas.microsoft.com/office/powerpoint/2010/main" val="39234801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8471" y="1090706"/>
            <a:ext cx="8426823" cy="4885765"/>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770966" y="1270000"/>
            <a:ext cx="3994570" cy="3547872"/>
          </a:xfrm>
          <a:prstGeom prst="rect">
            <a:avLst/>
          </a:prstGeom>
        </p:spPr>
      </p:pic>
      <p:pic>
        <p:nvPicPr>
          <p:cNvPr id="12" name="Picture 11"/>
          <p:cNvPicPr>
            <a:picLocks noChangeAspect="1"/>
          </p:cNvPicPr>
          <p:nvPr/>
        </p:nvPicPr>
        <p:blipFill>
          <a:blip r:embed="rId3"/>
          <a:stretch>
            <a:fillRect/>
          </a:stretch>
        </p:blipFill>
        <p:spPr>
          <a:xfrm>
            <a:off x="4883524" y="1270001"/>
            <a:ext cx="3657600" cy="3546763"/>
          </a:xfrm>
          <a:prstGeom prst="rect">
            <a:avLst/>
          </a:prstGeom>
        </p:spPr>
      </p:pic>
      <p:pic>
        <p:nvPicPr>
          <p:cNvPr id="13" name="Picture 12"/>
          <p:cNvPicPr>
            <a:picLocks noChangeAspect="1"/>
          </p:cNvPicPr>
          <p:nvPr/>
        </p:nvPicPr>
        <p:blipFill>
          <a:blip r:embed="rId4"/>
          <a:stretch>
            <a:fillRect/>
          </a:stretch>
        </p:blipFill>
        <p:spPr>
          <a:xfrm>
            <a:off x="1792941" y="5177117"/>
            <a:ext cx="5486400" cy="596678"/>
          </a:xfrm>
          <a:prstGeom prst="rect">
            <a:avLst/>
          </a:prstGeom>
        </p:spPr>
      </p:pic>
      <p:sp>
        <p:nvSpPr>
          <p:cNvPr id="14" name="TextBox 13"/>
          <p:cNvSpPr txBox="1"/>
          <p:nvPr/>
        </p:nvSpPr>
        <p:spPr>
          <a:xfrm>
            <a:off x="851646" y="4078944"/>
            <a:ext cx="702236" cy="523220"/>
          </a:xfrm>
          <a:prstGeom prst="rect">
            <a:avLst/>
          </a:prstGeom>
          <a:solidFill>
            <a:schemeClr val="bg1">
              <a:alpha val="52000"/>
            </a:schemeClr>
          </a:solidFill>
        </p:spPr>
        <p:txBody>
          <a:bodyPr wrap="square" rtlCol="0">
            <a:spAutoFit/>
          </a:bodyPr>
          <a:lstStyle/>
          <a:p>
            <a:pPr algn="ctr"/>
            <a:r>
              <a:rPr lang="en-US" sz="2800" dirty="0" smtClean="0">
                <a:solidFill>
                  <a:srgbClr val="000000"/>
                </a:solidFill>
              </a:rPr>
              <a:t>DJF</a:t>
            </a:r>
          </a:p>
        </p:txBody>
      </p:sp>
      <p:sp>
        <p:nvSpPr>
          <p:cNvPr id="15" name="TextBox 14"/>
          <p:cNvSpPr txBox="1"/>
          <p:nvPr/>
        </p:nvSpPr>
        <p:spPr>
          <a:xfrm>
            <a:off x="5068048" y="4081932"/>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sp>
        <p:nvSpPr>
          <p:cNvPr id="9" name="TextBox 8"/>
          <p:cNvSpPr txBox="1"/>
          <p:nvPr/>
        </p:nvSpPr>
        <p:spPr>
          <a:xfrm>
            <a:off x="418353" y="164355"/>
            <a:ext cx="8352118" cy="584776"/>
          </a:xfrm>
          <a:prstGeom prst="rect">
            <a:avLst/>
          </a:prstGeom>
          <a:noFill/>
        </p:spPr>
        <p:txBody>
          <a:bodyPr wrap="square" rtlCol="0">
            <a:spAutoFit/>
          </a:bodyPr>
          <a:lstStyle/>
          <a:p>
            <a:pPr algn="ctr"/>
            <a:r>
              <a:rPr lang="en-US" sz="3200" dirty="0" smtClean="0">
                <a:solidFill>
                  <a:srgbClr val="FFFFFF"/>
                </a:solidFill>
                <a:latin typeface="Helvetica Neue"/>
                <a:cs typeface="Helvetica Neue"/>
              </a:rPr>
              <a:t>TRMM PR rainfall climatology</a:t>
            </a:r>
          </a:p>
        </p:txBody>
      </p:sp>
    </p:spTree>
    <p:extLst>
      <p:ext uri="{BB962C8B-B14F-4D97-AF65-F5344CB8AC3E}">
        <p14:creationId xmlns:p14="http://schemas.microsoft.com/office/powerpoint/2010/main" val="20298982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608" y="798497"/>
            <a:ext cx="4157153" cy="5616114"/>
          </a:xfrm>
        </p:spPr>
        <p:txBody>
          <a:bodyPr/>
          <a:lstStyle/>
          <a:p>
            <a:pPr>
              <a:lnSpc>
                <a:spcPct val="110000"/>
              </a:lnSpc>
              <a:spcAft>
                <a:spcPts val="1000"/>
              </a:spcAft>
            </a:pPr>
            <a:r>
              <a:rPr lang="en-US" sz="2000" dirty="0">
                <a:solidFill>
                  <a:schemeClr val="bg1"/>
                </a:solidFill>
                <a:latin typeface="Helvetica Neue"/>
                <a:cs typeface="Helvetica Neue"/>
              </a:rPr>
              <a:t>Our aim is understanding the rainfall from </a:t>
            </a:r>
            <a:r>
              <a:rPr lang="en-US" sz="2000" u="sng" dirty="0">
                <a:solidFill>
                  <a:schemeClr val="bg1"/>
                </a:solidFill>
                <a:latin typeface="Helvetica Neue"/>
                <a:cs typeface="Helvetica Neue"/>
              </a:rPr>
              <a:t>extreme</a:t>
            </a:r>
            <a:r>
              <a:rPr lang="en-US" sz="2000" dirty="0">
                <a:solidFill>
                  <a:schemeClr val="bg1"/>
                </a:solidFill>
                <a:latin typeface="Helvetica Neue"/>
                <a:cs typeface="Helvetica Neue"/>
              </a:rPr>
              <a:t> convective storms globally</a:t>
            </a:r>
          </a:p>
          <a:p>
            <a:pPr>
              <a:lnSpc>
                <a:spcPct val="110000"/>
              </a:lnSpc>
              <a:spcAft>
                <a:spcPts val="1000"/>
              </a:spcAft>
            </a:pPr>
            <a:r>
              <a:rPr lang="en-US" sz="2000" dirty="0" smtClean="0">
                <a:solidFill>
                  <a:schemeClr val="bg1"/>
                </a:solidFill>
                <a:latin typeface="Helvetica Neue"/>
                <a:cs typeface="Helvetica Neue"/>
              </a:rPr>
              <a:t>TRMM PR rainfall algorithm underestimates precipitation from deep convection over land (Iguchi et al. 2009)</a:t>
            </a:r>
          </a:p>
          <a:p>
            <a:pPr>
              <a:lnSpc>
                <a:spcPct val="110000"/>
              </a:lnSpc>
              <a:spcAft>
                <a:spcPts val="1000"/>
              </a:spcAft>
            </a:pPr>
            <a:r>
              <a:rPr lang="en-US" sz="2000" dirty="0" smtClean="0">
                <a:solidFill>
                  <a:schemeClr val="bg1"/>
                </a:solidFill>
                <a:latin typeface="Helvetica Neue"/>
                <a:cs typeface="Helvetica Neue"/>
              </a:rPr>
              <a:t>Need to mitigate this bias</a:t>
            </a:r>
          </a:p>
          <a:p>
            <a:pPr>
              <a:lnSpc>
                <a:spcPct val="110000"/>
              </a:lnSpc>
              <a:spcAft>
                <a:spcPts val="1000"/>
              </a:spcAft>
            </a:pPr>
            <a:r>
              <a:rPr lang="en-US" sz="2000" dirty="0" smtClean="0">
                <a:solidFill>
                  <a:schemeClr val="bg1"/>
                </a:solidFill>
                <a:latin typeface="Helvetica Neue"/>
                <a:cs typeface="Helvetica Neue"/>
              </a:rPr>
              <a:t>Use a traditional Z-R</a:t>
            </a:r>
            <a:endParaRPr lang="en-US" sz="2000" dirty="0">
              <a:solidFill>
                <a:schemeClr val="bg1"/>
              </a:solidFill>
              <a:latin typeface="Helvetica Neue"/>
              <a:cs typeface="Helvetica Neue"/>
            </a:endParaRPr>
          </a:p>
          <a:p>
            <a:pPr>
              <a:lnSpc>
                <a:spcPct val="110000"/>
              </a:lnSpc>
              <a:spcAft>
                <a:spcPts val="1000"/>
              </a:spcAft>
            </a:pPr>
            <a:r>
              <a:rPr lang="en-US" sz="2000" dirty="0" smtClean="0">
                <a:solidFill>
                  <a:schemeClr val="bg1"/>
                </a:solidFill>
                <a:latin typeface="Helvetica Neue"/>
                <a:cs typeface="Helvetica Neue"/>
              </a:rPr>
              <a:t>Finding: bias is </a:t>
            </a:r>
            <a:r>
              <a:rPr lang="en-US" sz="2000" dirty="0">
                <a:solidFill>
                  <a:schemeClr val="bg1"/>
                </a:solidFill>
                <a:latin typeface="Helvetica Neue"/>
                <a:cs typeface="Helvetica Neue"/>
              </a:rPr>
              <a:t>greater for storms with deeper echo tops and with significant mixed phase hydrometeors (Rasmussen et al. 2013</a:t>
            </a:r>
            <a:r>
              <a:rPr lang="en-US" sz="2000" dirty="0" smtClean="0">
                <a:solidFill>
                  <a:schemeClr val="bg1"/>
                </a:solidFill>
                <a:latin typeface="Helvetica Neue"/>
                <a:cs typeface="Helvetica Neue"/>
              </a:rPr>
              <a:t>) </a:t>
            </a:r>
            <a:endParaRPr lang="en-US" sz="2000" dirty="0">
              <a:solidFill>
                <a:schemeClr val="bg1"/>
              </a:solidFill>
              <a:latin typeface="Helvetica Neue"/>
              <a:cs typeface="Helvetica Neue"/>
            </a:endParaRPr>
          </a:p>
        </p:txBody>
      </p:sp>
      <p:sp>
        <p:nvSpPr>
          <p:cNvPr id="4" name="Title 3"/>
          <p:cNvSpPr>
            <a:spLocks noGrp="1"/>
          </p:cNvSpPr>
          <p:nvPr>
            <p:ph type="title"/>
          </p:nvPr>
        </p:nvSpPr>
        <p:spPr>
          <a:xfrm>
            <a:off x="467121" y="111496"/>
            <a:ext cx="8229600" cy="697636"/>
          </a:xfrm>
        </p:spPr>
        <p:txBody>
          <a:bodyPr/>
          <a:lstStyle/>
          <a:p>
            <a:r>
              <a:rPr lang="en-US" sz="3200" dirty="0" smtClean="0">
                <a:solidFill>
                  <a:schemeClr val="bg1"/>
                </a:solidFill>
                <a:latin typeface="Helvetica Neue"/>
                <a:cs typeface="Helvetica Neue"/>
              </a:rPr>
              <a:t>Rainfall estimation from TRMM </a:t>
            </a:r>
            <a:endParaRPr lang="en-US" sz="3200" dirty="0">
              <a:solidFill>
                <a:schemeClr val="bg1"/>
              </a:solidFill>
              <a:latin typeface="Helvetica Neue"/>
              <a:cs typeface="Helvetica Neue"/>
            </a:endParaRPr>
          </a:p>
        </p:txBody>
      </p:sp>
      <p:grpSp>
        <p:nvGrpSpPr>
          <p:cNvPr id="14" name="Group 13"/>
          <p:cNvGrpSpPr/>
          <p:nvPr/>
        </p:nvGrpSpPr>
        <p:grpSpPr>
          <a:xfrm>
            <a:off x="4648200" y="804949"/>
            <a:ext cx="4018250" cy="5603211"/>
            <a:chOff x="4603625" y="734167"/>
            <a:chExt cx="4018250" cy="5603211"/>
          </a:xfrm>
        </p:grpSpPr>
        <p:grpSp>
          <p:nvGrpSpPr>
            <p:cNvPr id="12" name="Group 11"/>
            <p:cNvGrpSpPr/>
            <p:nvPr/>
          </p:nvGrpSpPr>
          <p:grpSpPr>
            <a:xfrm>
              <a:off x="4603625" y="734167"/>
              <a:ext cx="4018250" cy="5603211"/>
              <a:chOff x="4940960" y="1021881"/>
              <a:chExt cx="4018250" cy="5603211"/>
            </a:xfrm>
          </p:grpSpPr>
          <p:sp>
            <p:nvSpPr>
              <p:cNvPr id="10" name="Rectangle 9"/>
              <p:cNvSpPr/>
              <p:nvPr/>
            </p:nvSpPr>
            <p:spPr>
              <a:xfrm>
                <a:off x="4940960" y="1021881"/>
                <a:ext cx="4018250" cy="56032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118871" y="1362799"/>
                <a:ext cx="3575860" cy="5198810"/>
                <a:chOff x="5118871" y="1362799"/>
                <a:chExt cx="3575860" cy="5198810"/>
              </a:xfrm>
            </p:grpSpPr>
            <p:pic>
              <p:nvPicPr>
                <p:cNvPr id="2" name="Picture 1"/>
                <p:cNvPicPr>
                  <a:picLocks noChangeAspect="1"/>
                </p:cNvPicPr>
                <p:nvPr/>
              </p:nvPicPr>
              <p:blipFill>
                <a:blip r:embed="rId3"/>
                <a:stretch>
                  <a:fillRect/>
                </a:stretch>
              </p:blipFill>
              <p:spPr>
                <a:xfrm>
                  <a:off x="5487948" y="1362799"/>
                  <a:ext cx="3157624" cy="2468880"/>
                </a:xfrm>
                <a:prstGeom prst="rect">
                  <a:avLst/>
                </a:prstGeom>
              </p:spPr>
            </p:pic>
            <p:pic>
              <p:nvPicPr>
                <p:cNvPr id="5" name="Picture 4"/>
                <p:cNvPicPr>
                  <a:picLocks noChangeAspect="1"/>
                </p:cNvPicPr>
                <p:nvPr/>
              </p:nvPicPr>
              <p:blipFill>
                <a:blip r:embed="rId4"/>
                <a:stretch>
                  <a:fillRect/>
                </a:stretch>
              </p:blipFill>
              <p:spPr>
                <a:xfrm>
                  <a:off x="5515641" y="3862932"/>
                  <a:ext cx="3136432" cy="2468880"/>
                </a:xfrm>
                <a:prstGeom prst="rect">
                  <a:avLst/>
                </a:prstGeom>
              </p:spPr>
            </p:pic>
            <p:pic>
              <p:nvPicPr>
                <p:cNvPr id="7" name="Picture 6"/>
                <p:cNvPicPr>
                  <a:picLocks noChangeAspect="1"/>
                </p:cNvPicPr>
                <p:nvPr/>
              </p:nvPicPr>
              <p:blipFill>
                <a:blip r:embed="rId5"/>
                <a:stretch>
                  <a:fillRect/>
                </a:stretch>
              </p:blipFill>
              <p:spPr>
                <a:xfrm>
                  <a:off x="5741748" y="6399147"/>
                  <a:ext cx="2952983" cy="162462"/>
                </a:xfrm>
                <a:prstGeom prst="rect">
                  <a:avLst/>
                </a:prstGeom>
              </p:spPr>
            </p:pic>
            <p:pic>
              <p:nvPicPr>
                <p:cNvPr id="9" name="Picture 8"/>
                <p:cNvPicPr>
                  <a:picLocks noChangeAspect="1"/>
                </p:cNvPicPr>
                <p:nvPr/>
              </p:nvPicPr>
              <p:blipFill>
                <a:blip r:embed="rId6"/>
                <a:stretch>
                  <a:fillRect/>
                </a:stretch>
              </p:blipFill>
              <p:spPr>
                <a:xfrm>
                  <a:off x="5118871" y="2258096"/>
                  <a:ext cx="298704" cy="3200400"/>
                </a:xfrm>
                <a:prstGeom prst="rect">
                  <a:avLst/>
                </a:prstGeom>
              </p:spPr>
            </p:pic>
          </p:grpSp>
        </p:grpSp>
        <p:sp>
          <p:nvSpPr>
            <p:cNvPr id="13" name="TextBox 12"/>
            <p:cNvSpPr txBox="1"/>
            <p:nvPr/>
          </p:nvSpPr>
          <p:spPr>
            <a:xfrm>
              <a:off x="5417198" y="763932"/>
              <a:ext cx="2867344" cy="369332"/>
            </a:xfrm>
            <a:prstGeom prst="rect">
              <a:avLst/>
            </a:prstGeom>
            <a:noFill/>
          </p:spPr>
          <p:txBody>
            <a:bodyPr wrap="square" rtlCol="0">
              <a:spAutoFit/>
            </a:bodyPr>
            <a:lstStyle/>
            <a:p>
              <a:pPr algn="ctr"/>
              <a:r>
                <a:rPr lang="en-US" dirty="0" smtClean="0"/>
                <a:t>South American storms</a:t>
              </a:r>
            </a:p>
          </p:txBody>
        </p:sp>
      </p:grpSp>
      <p:sp>
        <p:nvSpPr>
          <p:cNvPr id="6" name="TextBox 5"/>
          <p:cNvSpPr txBox="1"/>
          <p:nvPr/>
        </p:nvSpPr>
        <p:spPr>
          <a:xfrm>
            <a:off x="4318378" y="6450440"/>
            <a:ext cx="4677895" cy="338554"/>
          </a:xfrm>
          <a:prstGeom prst="rect">
            <a:avLst/>
          </a:prstGeom>
          <a:noFill/>
        </p:spPr>
        <p:txBody>
          <a:bodyPr wrap="square" rtlCol="0">
            <a:spAutoFit/>
          </a:bodyPr>
          <a:lstStyle/>
          <a:p>
            <a:pPr algn="ctr"/>
            <a:r>
              <a:rPr lang="en-US" sz="1600" dirty="0" smtClean="0">
                <a:solidFill>
                  <a:schemeClr val="bg1"/>
                </a:solidFill>
              </a:rPr>
              <a:t>Rasmussen, Choi, </a:t>
            </a:r>
            <a:r>
              <a:rPr lang="en-US" sz="1600" dirty="0" err="1" smtClean="0">
                <a:solidFill>
                  <a:schemeClr val="bg1"/>
                </a:solidFill>
              </a:rPr>
              <a:t>Zuluaga</a:t>
            </a:r>
            <a:r>
              <a:rPr lang="en-US" sz="1600" dirty="0" smtClean="0">
                <a:solidFill>
                  <a:schemeClr val="bg1"/>
                </a:solidFill>
              </a:rPr>
              <a:t>, and Houze 2013</a:t>
            </a:r>
          </a:p>
        </p:txBody>
      </p:sp>
    </p:spTree>
    <p:extLst>
      <p:ext uri="{BB962C8B-B14F-4D97-AF65-F5344CB8AC3E}">
        <p14:creationId xmlns:p14="http://schemas.microsoft.com/office/powerpoint/2010/main" val="6364722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51" y="1187675"/>
            <a:ext cx="8877794" cy="5251972"/>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cs typeface="Helvetica Neue"/>
            </a:endParaRPr>
          </a:p>
        </p:txBody>
      </p:sp>
      <p:pic>
        <p:nvPicPr>
          <p:cNvPr id="4" name="Picture 3"/>
          <p:cNvPicPr>
            <a:picLocks noChangeAspect="1"/>
          </p:cNvPicPr>
          <p:nvPr/>
        </p:nvPicPr>
        <p:blipFill rotWithShape="1">
          <a:blip r:embed="rId2"/>
          <a:srcRect b="9804"/>
          <a:stretch/>
        </p:blipFill>
        <p:spPr>
          <a:xfrm>
            <a:off x="3631889" y="3560525"/>
            <a:ext cx="2316051" cy="2061882"/>
          </a:xfrm>
          <a:prstGeom prst="rect">
            <a:avLst/>
          </a:prstGeom>
        </p:spPr>
      </p:pic>
      <p:pic>
        <p:nvPicPr>
          <p:cNvPr id="6" name="Picture 5"/>
          <p:cNvPicPr>
            <a:picLocks noChangeAspect="1"/>
          </p:cNvPicPr>
          <p:nvPr/>
        </p:nvPicPr>
        <p:blipFill rotWithShape="1">
          <a:blip r:embed="rId3"/>
          <a:srcRect b="9804"/>
          <a:stretch/>
        </p:blipFill>
        <p:spPr>
          <a:xfrm>
            <a:off x="3619188" y="1423935"/>
            <a:ext cx="2324746" cy="2061883"/>
          </a:xfrm>
          <a:prstGeom prst="rect">
            <a:avLst/>
          </a:prstGeom>
        </p:spPr>
      </p:pic>
      <p:pic>
        <p:nvPicPr>
          <p:cNvPr id="7" name="Picture 6"/>
          <p:cNvPicPr>
            <a:picLocks noChangeAspect="1"/>
          </p:cNvPicPr>
          <p:nvPr/>
        </p:nvPicPr>
        <p:blipFill rotWithShape="1">
          <a:blip r:embed="rId4"/>
          <a:srcRect b="11111"/>
          <a:stretch/>
        </p:blipFill>
        <p:spPr>
          <a:xfrm>
            <a:off x="6082241" y="3530642"/>
            <a:ext cx="2311806" cy="2032000"/>
          </a:xfrm>
          <a:prstGeom prst="rect">
            <a:avLst/>
          </a:prstGeom>
        </p:spPr>
      </p:pic>
      <p:pic>
        <p:nvPicPr>
          <p:cNvPr id="8" name="Picture 7"/>
          <p:cNvPicPr>
            <a:picLocks noChangeAspect="1"/>
          </p:cNvPicPr>
          <p:nvPr/>
        </p:nvPicPr>
        <p:blipFill rotWithShape="1">
          <a:blip r:embed="rId5"/>
          <a:srcRect b="11111"/>
          <a:stretch/>
        </p:blipFill>
        <p:spPr>
          <a:xfrm>
            <a:off x="6069542" y="1423936"/>
            <a:ext cx="2324782" cy="2032001"/>
          </a:xfrm>
          <a:prstGeom prst="rect">
            <a:avLst/>
          </a:prstGeom>
        </p:spPr>
      </p:pic>
      <p:pic>
        <p:nvPicPr>
          <p:cNvPr id="9" name="Picture 8"/>
          <p:cNvPicPr>
            <a:picLocks noChangeAspect="1"/>
          </p:cNvPicPr>
          <p:nvPr/>
        </p:nvPicPr>
        <p:blipFill>
          <a:blip r:embed="rId6"/>
          <a:stretch>
            <a:fillRect/>
          </a:stretch>
        </p:blipFill>
        <p:spPr>
          <a:xfrm>
            <a:off x="427008" y="1329765"/>
            <a:ext cx="2573821" cy="2286000"/>
          </a:xfrm>
          <a:prstGeom prst="rect">
            <a:avLst/>
          </a:prstGeom>
        </p:spPr>
      </p:pic>
      <p:sp>
        <p:nvSpPr>
          <p:cNvPr id="10" name="TextBox 9"/>
          <p:cNvSpPr txBox="1"/>
          <p:nvPr/>
        </p:nvSpPr>
        <p:spPr>
          <a:xfrm>
            <a:off x="3678205" y="3175045"/>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DCC</a:t>
            </a:r>
          </a:p>
        </p:txBody>
      </p:sp>
      <p:sp>
        <p:nvSpPr>
          <p:cNvPr id="11" name="TextBox 10"/>
          <p:cNvSpPr txBox="1"/>
          <p:nvPr/>
        </p:nvSpPr>
        <p:spPr>
          <a:xfrm>
            <a:off x="6086722" y="5165211"/>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BSR</a:t>
            </a:r>
          </a:p>
        </p:txBody>
      </p:sp>
      <p:sp>
        <p:nvSpPr>
          <p:cNvPr id="12" name="TextBox 11"/>
          <p:cNvSpPr txBox="1"/>
          <p:nvPr/>
        </p:nvSpPr>
        <p:spPr>
          <a:xfrm>
            <a:off x="3624416" y="5198081"/>
            <a:ext cx="812802"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WCC</a:t>
            </a:r>
          </a:p>
        </p:txBody>
      </p:sp>
      <p:sp>
        <p:nvSpPr>
          <p:cNvPr id="13" name="TextBox 12"/>
          <p:cNvSpPr txBox="1"/>
          <p:nvPr/>
        </p:nvSpPr>
        <p:spPr>
          <a:xfrm>
            <a:off x="6032933" y="3169069"/>
            <a:ext cx="959225"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DWCC</a:t>
            </a:r>
          </a:p>
        </p:txBody>
      </p:sp>
      <p:sp>
        <p:nvSpPr>
          <p:cNvPr id="14" name="TextBox 13"/>
          <p:cNvSpPr txBox="1"/>
          <p:nvPr/>
        </p:nvSpPr>
        <p:spPr>
          <a:xfrm>
            <a:off x="3628736" y="641176"/>
            <a:ext cx="5311148" cy="492443"/>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Rainfall contribution by storm type</a:t>
            </a:r>
          </a:p>
        </p:txBody>
      </p:sp>
      <p:sp>
        <p:nvSpPr>
          <p:cNvPr id="15" name="TextBox 14"/>
          <p:cNvSpPr txBox="1"/>
          <p:nvPr/>
        </p:nvSpPr>
        <p:spPr>
          <a:xfrm>
            <a:off x="500824" y="230339"/>
            <a:ext cx="2644588" cy="892552"/>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DJF rainfall climatology</a:t>
            </a:r>
          </a:p>
        </p:txBody>
      </p:sp>
      <p:sp>
        <p:nvSpPr>
          <p:cNvPr id="21" name="TextBox 20"/>
          <p:cNvSpPr txBox="1"/>
          <p:nvPr/>
        </p:nvSpPr>
        <p:spPr>
          <a:xfrm>
            <a:off x="298513" y="3765175"/>
            <a:ext cx="3048000" cy="1200329"/>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Contribution of convective categories to the total warm season rainfall: ~ 60%</a:t>
            </a:r>
          </a:p>
        </p:txBody>
      </p:sp>
      <p:sp>
        <p:nvSpPr>
          <p:cNvPr id="22" name="Rectangle 21"/>
          <p:cNvSpPr/>
          <p:nvPr/>
        </p:nvSpPr>
        <p:spPr>
          <a:xfrm>
            <a:off x="4631453" y="5114406"/>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3" name="TextBox 22"/>
          <p:cNvSpPr txBox="1"/>
          <p:nvPr/>
        </p:nvSpPr>
        <p:spPr>
          <a:xfrm>
            <a:off x="3600512" y="5876406"/>
            <a:ext cx="2375647" cy="369332"/>
          </a:xfrm>
          <a:prstGeom prst="rect">
            <a:avLst/>
          </a:prstGeom>
          <a:noFill/>
          <a:ln>
            <a:solidFill>
              <a:srgbClr val="FFFF66"/>
            </a:solidFill>
          </a:ln>
        </p:spPr>
        <p:txBody>
          <a:bodyPr wrap="square" rtlCol="0">
            <a:spAutoFit/>
          </a:bodyPr>
          <a:lstStyle/>
          <a:p>
            <a:r>
              <a:rPr lang="en-US" dirty="0" smtClean="0">
                <a:solidFill>
                  <a:srgbClr val="000000"/>
                </a:solidFill>
                <a:latin typeface="Helvetica Neue"/>
                <a:cs typeface="Helvetica Neue"/>
              </a:rPr>
              <a:t>~43% of total rainfall</a:t>
            </a:r>
          </a:p>
        </p:txBody>
      </p:sp>
      <p:cxnSp>
        <p:nvCxnSpPr>
          <p:cNvPr id="25" name="Straight Arrow Connector 24"/>
          <p:cNvCxnSpPr>
            <a:stCxn id="23" idx="0"/>
            <a:endCxn id="22" idx="2"/>
          </p:cNvCxnSpPr>
          <p:nvPr/>
        </p:nvCxnSpPr>
        <p:spPr>
          <a:xfrm flipV="1">
            <a:off x="4788336" y="5562642"/>
            <a:ext cx="112058" cy="313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965265" y="2995747"/>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30" name="Rectangle 29"/>
          <p:cNvSpPr/>
          <p:nvPr/>
        </p:nvSpPr>
        <p:spPr>
          <a:xfrm>
            <a:off x="4517900" y="3013677"/>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31" name="TextBox 30"/>
          <p:cNvSpPr txBox="1"/>
          <p:nvPr/>
        </p:nvSpPr>
        <p:spPr>
          <a:xfrm>
            <a:off x="298512" y="4993340"/>
            <a:ext cx="3331882" cy="1200329"/>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Including BSR precipitation, all extreme echo types contribute ~ 95% of the total warm season rainfall</a:t>
            </a:r>
          </a:p>
        </p:txBody>
      </p:sp>
      <p:sp>
        <p:nvSpPr>
          <p:cNvPr id="24" name="Rectangle 23"/>
          <p:cNvSpPr/>
          <p:nvPr/>
        </p:nvSpPr>
        <p:spPr>
          <a:xfrm>
            <a:off x="6977643" y="5061563"/>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2" name="Picture 1"/>
          <p:cNvPicPr>
            <a:picLocks noChangeAspect="1"/>
          </p:cNvPicPr>
          <p:nvPr/>
        </p:nvPicPr>
        <p:blipFill rotWithShape="1">
          <a:blip r:embed="rId7"/>
          <a:srcRect r="20594"/>
          <a:stretch/>
        </p:blipFill>
        <p:spPr>
          <a:xfrm>
            <a:off x="8515983" y="2847747"/>
            <a:ext cx="336154" cy="2743200"/>
          </a:xfrm>
          <a:prstGeom prst="rect">
            <a:avLst/>
          </a:prstGeom>
        </p:spPr>
      </p:pic>
      <p:sp>
        <p:nvSpPr>
          <p:cNvPr id="26" name="Rectangle 25"/>
          <p:cNvSpPr/>
          <p:nvPr/>
        </p:nvSpPr>
        <p:spPr>
          <a:xfrm>
            <a:off x="844948" y="1864643"/>
            <a:ext cx="1600767" cy="7852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Tree>
    <p:extLst>
      <p:ext uri="{BB962C8B-B14F-4D97-AF65-F5344CB8AC3E}">
        <p14:creationId xmlns:p14="http://schemas.microsoft.com/office/powerpoint/2010/main" val="1706916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3" grpId="1" animBg="1"/>
      <p:bldP spid="29" grpId="0" animBg="1"/>
      <p:bldP spid="30" grpId="0" animBg="1"/>
      <p:bldP spid="31" grpId="0"/>
      <p:bldP spid="24"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42237058"/>
              </p:ext>
            </p:extLst>
          </p:nvPr>
        </p:nvGraphicFramePr>
        <p:xfrm>
          <a:off x="1090706" y="1964763"/>
          <a:ext cx="6977529" cy="2816412"/>
        </p:xfrm>
        <a:graphic>
          <a:graphicData uri="http://schemas.openxmlformats.org/drawingml/2006/table">
            <a:tbl>
              <a:tblPr lastRow="1" bandRow="1">
                <a:tableStyleId>{35758FB7-9AC5-4552-8A53-C91805E547FA}</a:tableStyleId>
              </a:tblPr>
              <a:tblGrid>
                <a:gridCol w="2325843"/>
                <a:gridCol w="2325843"/>
                <a:gridCol w="2325843"/>
              </a:tblGrid>
              <a:tr h="469402">
                <a:tc>
                  <a:txBody>
                    <a:bodyPr/>
                    <a:lstStyle/>
                    <a:p>
                      <a:pPr algn="ctr"/>
                      <a:r>
                        <a:rPr lang="en-US" sz="2000" b="1" i="0" dirty="0" smtClean="0">
                          <a:latin typeface="Helvetica Neue"/>
                          <a:cs typeface="Helvetica Neue"/>
                        </a:rPr>
                        <a:t>TRMM</a:t>
                      </a:r>
                      <a:r>
                        <a:rPr lang="en-US" sz="2000" b="1" i="0" baseline="0" dirty="0" smtClean="0">
                          <a:latin typeface="Helvetica Neue"/>
                          <a:cs typeface="Helvetica Neue"/>
                        </a:rPr>
                        <a:t> echo type</a:t>
                      </a:r>
                      <a:endParaRPr lang="en-US" sz="2000" b="1" i="0" dirty="0">
                        <a:latin typeface="Helvetica Neue"/>
                        <a:cs typeface="Helvetica Neue"/>
                      </a:endParaRPr>
                    </a:p>
                  </a:txBody>
                  <a:tcPr/>
                </a:tc>
                <a:tc>
                  <a:txBody>
                    <a:bodyPr/>
                    <a:lstStyle/>
                    <a:p>
                      <a:pPr algn="ctr"/>
                      <a:r>
                        <a:rPr lang="en-US" sz="2000" b="1" i="0" dirty="0" smtClean="0">
                          <a:latin typeface="Helvetica Neue"/>
                          <a:cs typeface="Helvetica Neue"/>
                        </a:rPr>
                        <a:t>Tropics (%)</a:t>
                      </a:r>
                      <a:endParaRPr lang="en-US" sz="2000" b="1" i="0" dirty="0">
                        <a:latin typeface="Helvetica Neue"/>
                        <a:cs typeface="Helvetica Neue"/>
                      </a:endParaRPr>
                    </a:p>
                  </a:txBody>
                  <a:tcPr/>
                </a:tc>
                <a:tc>
                  <a:txBody>
                    <a:bodyPr/>
                    <a:lstStyle/>
                    <a:p>
                      <a:pPr algn="ctr"/>
                      <a:r>
                        <a:rPr lang="en-US" sz="2000" b="1" i="0" dirty="0" smtClean="0">
                          <a:latin typeface="Helvetica Neue"/>
                          <a:cs typeface="Helvetica Neue"/>
                        </a:rPr>
                        <a:t>Subtropics (%)</a:t>
                      </a:r>
                      <a:endParaRPr lang="en-US" sz="2000" b="1" i="0" dirty="0">
                        <a:latin typeface="Helvetica Neue"/>
                        <a:cs typeface="Helvetica Neue"/>
                      </a:endParaRPr>
                    </a:p>
                  </a:txBody>
                  <a:tcPr/>
                </a:tc>
              </a:tr>
              <a:tr h="469402">
                <a:tc>
                  <a:txBody>
                    <a:bodyPr/>
                    <a:lstStyle/>
                    <a:p>
                      <a:r>
                        <a:rPr lang="en-US" sz="2000" dirty="0" smtClean="0">
                          <a:latin typeface="Helvetica Neue"/>
                          <a:cs typeface="Helvetica Neue"/>
                        </a:rPr>
                        <a:t>Broad stratiform</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9.69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30.47</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Deep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0.68</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1.62</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Deep/wide</a:t>
                      </a:r>
                      <a:r>
                        <a:rPr lang="en-US" sz="2000" baseline="0" dirty="0" smtClean="0">
                          <a:latin typeface="Helvetica Neue"/>
                          <a:cs typeface="Helvetica Neue"/>
                        </a:rPr>
                        <a:t>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1.29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17.67</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Wide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15.79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33.70</a:t>
                      </a:r>
                      <a:endParaRPr lang="en-US" sz="2000" dirty="0">
                        <a:latin typeface="Helvetica Neue"/>
                        <a:cs typeface="Helvetica Neue"/>
                      </a:endParaRPr>
                    </a:p>
                  </a:txBody>
                  <a:tcPr/>
                </a:tc>
              </a:tr>
              <a:tr h="469402">
                <a:tc>
                  <a:txBody>
                    <a:bodyPr/>
                    <a:lstStyle/>
                    <a:p>
                      <a:r>
                        <a:rPr lang="en-US" sz="2000" b="1" i="1" dirty="0" smtClean="0">
                          <a:latin typeface="Helvetica Neue"/>
                          <a:cs typeface="Helvetica Neue"/>
                        </a:rPr>
                        <a:t>Total</a:t>
                      </a:r>
                      <a:endParaRPr lang="en-US" sz="2000" b="1" i="1" dirty="0">
                        <a:latin typeface="Helvetica Neue"/>
                        <a:cs typeface="Helvetica Neue"/>
                      </a:endParaRPr>
                    </a:p>
                  </a:txBody>
                  <a:tcPr/>
                </a:tc>
                <a:tc>
                  <a:txBody>
                    <a:bodyPr/>
                    <a:lstStyle/>
                    <a:p>
                      <a:pPr algn="ctr"/>
                      <a:r>
                        <a:rPr lang="en-US" sz="2000" b="1" i="1" dirty="0" smtClean="0">
                          <a:latin typeface="Helvetica Neue"/>
                          <a:cs typeface="Helvetica Neue"/>
                        </a:rPr>
                        <a:t>27.45</a:t>
                      </a:r>
                      <a:endParaRPr lang="en-US" sz="2000" b="1" i="1" dirty="0">
                        <a:latin typeface="Helvetica Neue"/>
                        <a:cs typeface="Helvetica Neue"/>
                      </a:endParaRPr>
                    </a:p>
                  </a:txBody>
                  <a:tcPr/>
                </a:tc>
                <a:tc>
                  <a:txBody>
                    <a:bodyPr/>
                    <a:lstStyle/>
                    <a:p>
                      <a:pPr algn="ctr"/>
                      <a:r>
                        <a:rPr lang="en-US" sz="2000" b="1" i="1" dirty="0" smtClean="0">
                          <a:latin typeface="Helvetica Neue"/>
                          <a:cs typeface="Helvetica Neue"/>
                        </a:rPr>
                        <a:t>83.46</a:t>
                      </a:r>
                      <a:endParaRPr lang="en-US" sz="2000" b="1" i="1" dirty="0">
                        <a:latin typeface="Helvetica Neue"/>
                        <a:cs typeface="Helvetica Neue"/>
                      </a:endParaRPr>
                    </a:p>
                  </a:txBody>
                  <a:tcPr/>
                </a:tc>
              </a:tr>
            </a:tbl>
          </a:graphicData>
        </a:graphic>
      </p:graphicFrame>
      <p:sp>
        <p:nvSpPr>
          <p:cNvPr id="6" name="Rectangle 5"/>
          <p:cNvSpPr/>
          <p:nvPr/>
        </p:nvSpPr>
        <p:spPr>
          <a:xfrm>
            <a:off x="1090707" y="1972235"/>
            <a:ext cx="6977529" cy="2345765"/>
          </a:xfrm>
          <a:prstGeom prst="rect">
            <a:avLst/>
          </a:prstGeom>
          <a:solidFill>
            <a:schemeClr val="accent1">
              <a:alpha val="73000"/>
            </a:schemeClr>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21765" y="4318000"/>
            <a:ext cx="7605059" cy="791882"/>
          </a:xfrm>
          <a:prstGeom prst="rect">
            <a:avLst/>
          </a:prstGeom>
          <a:solidFill>
            <a:srgbClr val="25405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16000" y="732123"/>
            <a:ext cx="7022355" cy="1077218"/>
          </a:xfrm>
          <a:prstGeom prst="rect">
            <a:avLst/>
          </a:prstGeom>
          <a:noFill/>
        </p:spPr>
        <p:txBody>
          <a:bodyPr wrap="square" rtlCol="0">
            <a:spAutoFit/>
          </a:bodyPr>
          <a:lstStyle/>
          <a:p>
            <a:pPr algn="ctr"/>
            <a:r>
              <a:rPr lang="en-US" sz="3200" dirty="0" smtClean="0">
                <a:solidFill>
                  <a:srgbClr val="FFFFFF"/>
                </a:solidFill>
                <a:latin typeface="Helvetica Neue"/>
                <a:cs typeface="Helvetica Neue"/>
              </a:rPr>
              <a:t>Rainfall contribution by storm type</a:t>
            </a:r>
          </a:p>
          <a:p>
            <a:pPr algn="ctr"/>
            <a:r>
              <a:rPr lang="en-US" sz="3200" dirty="0" smtClean="0">
                <a:solidFill>
                  <a:srgbClr val="FFFFFF"/>
                </a:solidFill>
                <a:latin typeface="Helvetica Neue"/>
                <a:cs typeface="Helvetica Neue"/>
              </a:rPr>
              <a:t>(entire rainy season—10 months)</a:t>
            </a:r>
          </a:p>
        </p:txBody>
      </p:sp>
    </p:spTree>
    <p:extLst>
      <p:ext uri="{BB962C8B-B14F-4D97-AF65-F5344CB8AC3E}">
        <p14:creationId xmlns:p14="http://schemas.microsoft.com/office/powerpoint/2010/main" val="813465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xit" presetSubtype="0" fill="hold" grpId="0"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319" y="1060823"/>
            <a:ext cx="8740588" cy="5543176"/>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cs typeface="Helvetica Neue"/>
            </a:endParaRPr>
          </a:p>
        </p:txBody>
      </p:sp>
      <p:pic>
        <p:nvPicPr>
          <p:cNvPr id="5" name="Picture 4"/>
          <p:cNvPicPr>
            <a:picLocks noChangeAspect="1"/>
          </p:cNvPicPr>
          <p:nvPr/>
        </p:nvPicPr>
        <p:blipFill>
          <a:blip r:embed="rId2"/>
          <a:stretch>
            <a:fillRect/>
          </a:stretch>
        </p:blipFill>
        <p:spPr>
          <a:xfrm>
            <a:off x="3316630" y="3854819"/>
            <a:ext cx="2475283" cy="2466754"/>
          </a:xfrm>
          <a:prstGeom prst="rect">
            <a:avLst/>
          </a:prstGeom>
        </p:spPr>
      </p:pic>
      <p:pic>
        <p:nvPicPr>
          <p:cNvPr id="6" name="Picture 5"/>
          <p:cNvPicPr>
            <a:picLocks noChangeAspect="1"/>
          </p:cNvPicPr>
          <p:nvPr/>
        </p:nvPicPr>
        <p:blipFill>
          <a:blip r:embed="rId3"/>
          <a:stretch>
            <a:fillRect/>
          </a:stretch>
        </p:blipFill>
        <p:spPr>
          <a:xfrm>
            <a:off x="3326341" y="1269998"/>
            <a:ext cx="2473145" cy="2468880"/>
          </a:xfrm>
          <a:prstGeom prst="rect">
            <a:avLst/>
          </a:prstGeom>
        </p:spPr>
      </p:pic>
      <p:pic>
        <p:nvPicPr>
          <p:cNvPr id="7" name="Picture 6"/>
          <p:cNvPicPr>
            <a:picLocks noChangeAspect="1"/>
          </p:cNvPicPr>
          <p:nvPr/>
        </p:nvPicPr>
        <p:blipFill>
          <a:blip r:embed="rId4"/>
          <a:stretch>
            <a:fillRect/>
          </a:stretch>
        </p:blipFill>
        <p:spPr>
          <a:xfrm>
            <a:off x="5913404" y="1270000"/>
            <a:ext cx="2483856" cy="2468880"/>
          </a:xfrm>
          <a:prstGeom prst="rect">
            <a:avLst/>
          </a:prstGeom>
        </p:spPr>
      </p:pic>
      <p:pic>
        <p:nvPicPr>
          <p:cNvPr id="8" name="Picture 7"/>
          <p:cNvPicPr>
            <a:picLocks noChangeAspect="1"/>
          </p:cNvPicPr>
          <p:nvPr/>
        </p:nvPicPr>
        <p:blipFill>
          <a:blip r:embed="rId5"/>
          <a:stretch>
            <a:fillRect/>
          </a:stretch>
        </p:blipFill>
        <p:spPr>
          <a:xfrm>
            <a:off x="5928348" y="3839879"/>
            <a:ext cx="2483908" cy="2468880"/>
          </a:xfrm>
          <a:prstGeom prst="rect">
            <a:avLst/>
          </a:prstGeom>
        </p:spPr>
      </p:pic>
      <p:sp>
        <p:nvSpPr>
          <p:cNvPr id="9" name="TextBox 8"/>
          <p:cNvSpPr txBox="1"/>
          <p:nvPr/>
        </p:nvSpPr>
        <p:spPr>
          <a:xfrm>
            <a:off x="3379385" y="3185460"/>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DCC</a:t>
            </a:r>
          </a:p>
        </p:txBody>
      </p:sp>
      <p:sp>
        <p:nvSpPr>
          <p:cNvPr id="10" name="TextBox 9"/>
          <p:cNvSpPr txBox="1"/>
          <p:nvPr/>
        </p:nvSpPr>
        <p:spPr>
          <a:xfrm>
            <a:off x="6056840" y="5773273"/>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BSR</a:t>
            </a:r>
          </a:p>
        </p:txBody>
      </p:sp>
      <p:sp>
        <p:nvSpPr>
          <p:cNvPr id="11" name="TextBox 10"/>
          <p:cNvSpPr txBox="1"/>
          <p:nvPr/>
        </p:nvSpPr>
        <p:spPr>
          <a:xfrm>
            <a:off x="3385356" y="5806143"/>
            <a:ext cx="827744"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WCC</a:t>
            </a:r>
          </a:p>
        </p:txBody>
      </p:sp>
      <p:sp>
        <p:nvSpPr>
          <p:cNvPr id="12" name="TextBox 11"/>
          <p:cNvSpPr txBox="1"/>
          <p:nvPr/>
        </p:nvSpPr>
        <p:spPr>
          <a:xfrm>
            <a:off x="5958227" y="3239249"/>
            <a:ext cx="989107"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DWCC</a:t>
            </a:r>
          </a:p>
        </p:txBody>
      </p:sp>
      <p:sp>
        <p:nvSpPr>
          <p:cNvPr id="13" name="TextBox 12"/>
          <p:cNvSpPr txBox="1"/>
          <p:nvPr/>
        </p:nvSpPr>
        <p:spPr>
          <a:xfrm>
            <a:off x="3414311" y="459724"/>
            <a:ext cx="5344137" cy="492443"/>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Rainfall contribution by storm type</a:t>
            </a:r>
          </a:p>
        </p:txBody>
      </p:sp>
      <p:sp>
        <p:nvSpPr>
          <p:cNvPr id="14" name="TextBox 13"/>
          <p:cNvSpPr txBox="1"/>
          <p:nvPr/>
        </p:nvSpPr>
        <p:spPr>
          <a:xfrm>
            <a:off x="434847" y="131365"/>
            <a:ext cx="2644588" cy="892552"/>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JJA rainfall climatology</a:t>
            </a:r>
          </a:p>
        </p:txBody>
      </p:sp>
      <p:pic>
        <p:nvPicPr>
          <p:cNvPr id="15" name="Picture 14"/>
          <p:cNvPicPr>
            <a:picLocks noChangeAspect="1"/>
          </p:cNvPicPr>
          <p:nvPr/>
        </p:nvPicPr>
        <p:blipFill>
          <a:blip r:embed="rId6"/>
          <a:stretch>
            <a:fillRect/>
          </a:stretch>
        </p:blipFill>
        <p:spPr>
          <a:xfrm>
            <a:off x="400860" y="1270001"/>
            <a:ext cx="2546033" cy="2468880"/>
          </a:xfrm>
          <a:prstGeom prst="rect">
            <a:avLst/>
          </a:prstGeom>
        </p:spPr>
      </p:pic>
      <p:sp>
        <p:nvSpPr>
          <p:cNvPr id="16" name="TextBox 15"/>
          <p:cNvSpPr txBox="1"/>
          <p:nvPr/>
        </p:nvSpPr>
        <p:spPr>
          <a:xfrm>
            <a:off x="403101" y="3765175"/>
            <a:ext cx="2644588" cy="1477328"/>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Contribution of convective categories to the total warm season rainfall: ~ 47%</a:t>
            </a:r>
          </a:p>
        </p:txBody>
      </p:sp>
      <p:sp>
        <p:nvSpPr>
          <p:cNvPr id="17" name="Rectangle 16"/>
          <p:cNvSpPr/>
          <p:nvPr/>
        </p:nvSpPr>
        <p:spPr>
          <a:xfrm>
            <a:off x="4054724" y="4577976"/>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endParaRPr lang="en-US" dirty="0">
              <a:latin typeface="Helvetica Neue"/>
              <a:cs typeface="Helvetica Neue"/>
            </a:endParaRPr>
          </a:p>
        </p:txBody>
      </p:sp>
      <p:sp>
        <p:nvSpPr>
          <p:cNvPr id="18" name="Rectangle 17"/>
          <p:cNvSpPr/>
          <p:nvPr/>
        </p:nvSpPr>
        <p:spPr>
          <a:xfrm>
            <a:off x="6627595" y="1876611"/>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9" name="Rectangle 18"/>
          <p:cNvSpPr/>
          <p:nvPr/>
        </p:nvSpPr>
        <p:spPr>
          <a:xfrm>
            <a:off x="4045760" y="1879599"/>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0" name="TextBox 19"/>
          <p:cNvSpPr txBox="1"/>
          <p:nvPr/>
        </p:nvSpPr>
        <p:spPr>
          <a:xfrm>
            <a:off x="2471544" y="6158611"/>
            <a:ext cx="2375647" cy="369332"/>
          </a:xfrm>
          <a:prstGeom prst="rect">
            <a:avLst/>
          </a:prstGeom>
          <a:noFill/>
          <a:ln>
            <a:solidFill>
              <a:srgbClr val="FFFF66"/>
            </a:solidFill>
          </a:ln>
        </p:spPr>
        <p:txBody>
          <a:bodyPr wrap="square" rtlCol="0">
            <a:spAutoFit/>
          </a:bodyPr>
          <a:lstStyle/>
          <a:p>
            <a:r>
              <a:rPr lang="en-US" dirty="0" smtClean="0">
                <a:solidFill>
                  <a:srgbClr val="000000"/>
                </a:solidFill>
                <a:latin typeface="Helvetica Neue"/>
                <a:cs typeface="Helvetica Neue"/>
              </a:rPr>
              <a:t>~36% of total rainfall</a:t>
            </a:r>
          </a:p>
        </p:txBody>
      </p:sp>
      <p:cxnSp>
        <p:nvCxnSpPr>
          <p:cNvPr id="21" name="Straight Arrow Connector 20"/>
          <p:cNvCxnSpPr>
            <a:stCxn id="20" idx="0"/>
            <a:endCxn id="17" idx="2"/>
          </p:cNvCxnSpPr>
          <p:nvPr/>
        </p:nvCxnSpPr>
        <p:spPr>
          <a:xfrm flipV="1">
            <a:off x="3659368" y="5026212"/>
            <a:ext cx="664297" cy="1132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8314" y="5262728"/>
            <a:ext cx="2895957" cy="923330"/>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Including BSR, ~ 58% of the total warm season rainfall</a:t>
            </a:r>
          </a:p>
        </p:txBody>
      </p:sp>
      <p:sp>
        <p:nvSpPr>
          <p:cNvPr id="23" name="Rectangle 22"/>
          <p:cNvSpPr/>
          <p:nvPr/>
        </p:nvSpPr>
        <p:spPr>
          <a:xfrm>
            <a:off x="6631839" y="4589272"/>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endParaRPr lang="en-US" dirty="0">
              <a:latin typeface="Helvetica Neue"/>
              <a:cs typeface="Helvetica Neue"/>
            </a:endParaRPr>
          </a:p>
        </p:txBody>
      </p:sp>
      <p:pic>
        <p:nvPicPr>
          <p:cNvPr id="24" name="Picture 23"/>
          <p:cNvPicPr>
            <a:picLocks noChangeAspect="1"/>
          </p:cNvPicPr>
          <p:nvPr/>
        </p:nvPicPr>
        <p:blipFill>
          <a:blip r:embed="rId7"/>
          <a:stretch>
            <a:fillRect/>
          </a:stretch>
        </p:blipFill>
        <p:spPr>
          <a:xfrm>
            <a:off x="8480089" y="3731584"/>
            <a:ext cx="389394" cy="2574078"/>
          </a:xfrm>
          <a:prstGeom prst="rect">
            <a:avLst/>
          </a:prstGeom>
        </p:spPr>
      </p:pic>
    </p:spTree>
    <p:extLst>
      <p:ext uri="{BB962C8B-B14F-4D97-AF65-F5344CB8AC3E}">
        <p14:creationId xmlns:p14="http://schemas.microsoft.com/office/powerpoint/2010/main" val="2276869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0" grpId="1" animBg="1"/>
      <p:bldP spid="22" grpId="0"/>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Oceans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5011723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111" name="TextBox 110"/>
          <p:cNvSpPr txBox="1"/>
          <p:nvPr/>
        </p:nvSpPr>
        <p:spPr>
          <a:xfrm>
            <a:off x="1351164" y="113124"/>
            <a:ext cx="7255748" cy="954107"/>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B9D3EF"/>
                </a:solidFill>
                <a:latin typeface="Arial" charset="0"/>
                <a:ea typeface="ＭＳ Ｐゴシック" charset="0"/>
                <a:cs typeface="ＭＳ Ｐゴシック" charset="0"/>
              </a:rPr>
              <a:t>TRMM Radar Observations of the MJO over the Indian Ocean</a:t>
            </a:r>
            <a:endParaRPr lang="en-US" sz="2800" b="1" dirty="0">
              <a:solidFill>
                <a:srgbClr val="B9D3EF"/>
              </a:solidFill>
              <a:latin typeface="Arial" charset="0"/>
              <a:ea typeface="ＭＳ Ｐゴシック" charset="0"/>
              <a:cs typeface="ＭＳ Ｐゴシック" charset="0"/>
            </a:endParaRPr>
          </a:p>
        </p:txBody>
      </p:sp>
      <p:sp>
        <p:nvSpPr>
          <p:cNvPr id="109" name="Rectangle 108"/>
          <p:cNvSpPr/>
          <p:nvPr/>
        </p:nvSpPr>
        <p:spPr bwMode="auto">
          <a:xfrm>
            <a:off x="1" y="1136953"/>
            <a:ext cx="9144000" cy="572104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00" y="4257197"/>
            <a:ext cx="3801522" cy="2499294"/>
          </a:xfrm>
          <a:prstGeom prst="rect">
            <a:avLst/>
          </a:prstGeom>
        </p:spPr>
      </p:pic>
      <p:sp>
        <p:nvSpPr>
          <p:cNvPr id="10" name="TextBox 9"/>
          <p:cNvSpPr txBox="1"/>
          <p:nvPr/>
        </p:nvSpPr>
        <p:spPr>
          <a:xfrm>
            <a:off x="5756787" y="6212377"/>
            <a:ext cx="1002470" cy="411270"/>
          </a:xfrm>
          <a:prstGeom prst="rect">
            <a:avLst/>
          </a:prstGeom>
          <a:solidFill>
            <a:sysClr val="window" lastClr="FFFFFF">
              <a:alpha val="71000"/>
            </a:sysClr>
          </a:solidFill>
        </p:spPr>
        <p:txBody>
          <a:bodyPr wrap="square" rtlCol="0">
            <a:spAutoFit/>
          </a:bodyPr>
          <a:lstStyle/>
          <a:p>
            <a:pPr algn="ctr" defTabSz="914400"/>
            <a:r>
              <a:rPr lang="en-US" sz="1600" b="1" kern="0" dirty="0" smtClean="0">
                <a:solidFill>
                  <a:sysClr val="windowText" lastClr="000000"/>
                </a:solidFill>
                <a:latin typeface="Times New Roman" pitchFamily="18" charset="0"/>
                <a:ea typeface="ＭＳ Ｐゴシック" charset="0"/>
                <a:cs typeface="Times New Roman" pitchFamily="18" charset="0"/>
              </a:rPr>
              <a:t>Phase 7</a:t>
            </a:r>
            <a:endParaRPr lang="en-US" sz="1600" b="1" kern="0" dirty="0">
              <a:solidFill>
                <a:sysClr val="windowText" lastClr="000000"/>
              </a:solidFill>
              <a:latin typeface="Times New Roman" pitchFamily="18" charset="0"/>
              <a:ea typeface="ＭＳ Ｐゴシック" charset="0"/>
              <a:cs typeface="Times New Roman" pitchFamily="18" charset="0"/>
            </a:endParaRPr>
          </a:p>
        </p:txBody>
      </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07" y="1693005"/>
            <a:ext cx="3826389" cy="2499294"/>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455" y="1693005"/>
            <a:ext cx="3826389" cy="2499294"/>
          </a:xfrm>
          <a:prstGeom prst="rect">
            <a:avLst/>
          </a:prstGeom>
        </p:spPr>
      </p:pic>
      <p:sp>
        <p:nvSpPr>
          <p:cNvPr id="127" name="Rectangle 126"/>
          <p:cNvSpPr/>
          <p:nvPr/>
        </p:nvSpPr>
        <p:spPr bwMode="auto">
          <a:xfrm>
            <a:off x="869562" y="171831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a:ea typeface="ＭＳ Ｐゴシック" charset="0"/>
              <a:cs typeface="Arial"/>
            </a:endParaRPr>
          </a:p>
        </p:txBody>
      </p:sp>
      <p:sp>
        <p:nvSpPr>
          <p:cNvPr id="128" name="Rectangle 127"/>
          <p:cNvSpPr/>
          <p:nvPr/>
        </p:nvSpPr>
        <p:spPr bwMode="auto">
          <a:xfrm>
            <a:off x="6150190" y="171831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129" name="Rectangle 128"/>
          <p:cNvSpPr/>
          <p:nvPr/>
        </p:nvSpPr>
        <p:spPr bwMode="auto">
          <a:xfrm>
            <a:off x="861980" y="4300980"/>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33" name="TextBox 32"/>
          <p:cNvSpPr txBox="1"/>
          <p:nvPr/>
        </p:nvSpPr>
        <p:spPr>
          <a:xfrm>
            <a:off x="544286" y="1210758"/>
            <a:ext cx="2854476" cy="400110"/>
          </a:xfrm>
          <a:prstGeom prst="rect">
            <a:avLst/>
          </a:prstGeom>
          <a:noFill/>
        </p:spPr>
        <p:txBody>
          <a:bodyPr wrap="square" rtlCol="0">
            <a:spAutoFit/>
          </a:bodyPr>
          <a:lstStyle/>
          <a:p>
            <a:pPr algn="ctr" defTabSz="914400"/>
            <a:r>
              <a:rPr lang="en-US" sz="2000" b="1" kern="0" dirty="0" smtClean="0">
                <a:solidFill>
                  <a:srgbClr val="000000"/>
                </a:solidFill>
                <a:latin typeface="Arial"/>
                <a:ea typeface="ＭＳ Ｐゴシック" charset="0"/>
                <a:cs typeface="Arial"/>
              </a:rPr>
              <a:t>Active Phase</a:t>
            </a:r>
            <a:endParaRPr lang="en-US" sz="2000" b="1" kern="0" dirty="0">
              <a:solidFill>
                <a:srgbClr val="000000"/>
              </a:solidFill>
              <a:latin typeface="Arial"/>
              <a:ea typeface="ＭＳ Ｐゴシック" charset="0"/>
              <a:cs typeface="Arial"/>
            </a:endParaRPr>
          </a:p>
        </p:txBody>
      </p:sp>
      <p:sp>
        <p:nvSpPr>
          <p:cNvPr id="20" name="TextBox 19"/>
          <p:cNvSpPr txBox="1"/>
          <p:nvPr/>
        </p:nvSpPr>
        <p:spPr>
          <a:xfrm>
            <a:off x="5600095" y="1210758"/>
            <a:ext cx="3084285" cy="400110"/>
          </a:xfrm>
          <a:prstGeom prst="rect">
            <a:avLst/>
          </a:prstGeom>
          <a:noFill/>
        </p:spPr>
        <p:txBody>
          <a:bodyPr wrap="square" rtlCol="0">
            <a:spAutoFit/>
          </a:bodyPr>
          <a:lstStyle/>
          <a:p>
            <a:pPr algn="ctr" defTabSz="914400"/>
            <a:r>
              <a:rPr lang="en-US" sz="2000" b="1" kern="0" dirty="0" smtClean="0">
                <a:solidFill>
                  <a:srgbClr val="000000"/>
                </a:solidFill>
                <a:latin typeface="Arial"/>
                <a:ea typeface="ＭＳ Ｐゴシック" charset="0"/>
                <a:cs typeface="Arial"/>
              </a:rPr>
              <a:t>Suppressed Phase</a:t>
            </a:r>
            <a:endParaRPr lang="en-US" sz="2000" b="1" kern="0" dirty="0">
              <a:solidFill>
                <a:srgbClr val="000000"/>
              </a:solidFill>
              <a:latin typeface="Arial"/>
              <a:ea typeface="ＭＳ Ｐゴシック" charset="0"/>
              <a:cs typeface="Arial"/>
            </a:endParaRPr>
          </a:p>
        </p:txBody>
      </p:sp>
      <p:sp>
        <p:nvSpPr>
          <p:cNvPr id="112" name="TextBox 111"/>
          <p:cNvSpPr txBox="1"/>
          <p:nvPr/>
        </p:nvSpPr>
        <p:spPr>
          <a:xfrm>
            <a:off x="3531810" y="2128266"/>
            <a:ext cx="2079684" cy="1015663"/>
          </a:xfrm>
          <a:prstGeom prst="rect">
            <a:avLst/>
          </a:prstGeom>
          <a:noFill/>
        </p:spPr>
        <p:txBody>
          <a:bodyPr wrap="square" rtlCol="0">
            <a:spAutoFit/>
          </a:bodyPr>
          <a:lstStyle/>
          <a:p>
            <a:pPr algn="ct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Deep Convective Cores</a:t>
            </a:r>
            <a:endParaRPr lang="en-US" sz="2000" b="1" dirty="0">
              <a:solidFill>
                <a:prstClr val="black"/>
              </a:solidFill>
              <a:latin typeface="Arial" charset="0"/>
              <a:ea typeface="ＭＳ Ｐゴシック" charset="0"/>
              <a:cs typeface="ＭＳ Ｐゴシック"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2362" y="4249010"/>
            <a:ext cx="3801522" cy="2499294"/>
          </a:xfrm>
          <a:prstGeom prst="rect">
            <a:avLst/>
          </a:prstGeom>
        </p:spPr>
      </p:pic>
      <p:sp>
        <p:nvSpPr>
          <p:cNvPr id="130" name="Rectangle 129"/>
          <p:cNvSpPr/>
          <p:nvPr/>
        </p:nvSpPr>
        <p:spPr bwMode="auto">
          <a:xfrm>
            <a:off x="5791846" y="427799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125" name="TextBox 124"/>
          <p:cNvSpPr txBox="1"/>
          <p:nvPr/>
        </p:nvSpPr>
        <p:spPr>
          <a:xfrm>
            <a:off x="3863060" y="4644074"/>
            <a:ext cx="1417185" cy="1323439"/>
          </a:xfrm>
          <a:prstGeom prst="rect">
            <a:avLst/>
          </a:prstGeom>
          <a:noFill/>
        </p:spPr>
        <p:txBody>
          <a:bodyPr wrap="square" rtlCol="0">
            <a:spAutoFit/>
          </a:bodyPr>
          <a:lstStyle/>
          <a:p>
            <a:pPr algn="ct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Broad Stratiform Rain Areas</a:t>
            </a:r>
            <a:endParaRPr lang="en-US" sz="2000" b="1"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9137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3212353" cy="2677656"/>
          </a:xfrm>
          <a:prstGeom prst="rect">
            <a:avLst/>
          </a:prstGeom>
          <a:noFill/>
        </p:spPr>
        <p:txBody>
          <a:bodyPr wrap="square" rtlCol="0">
            <a:spAutoFit/>
          </a:bodyPr>
          <a:lstStyle/>
          <a:p>
            <a:r>
              <a:rPr lang="en-US" sz="2800" b="1" dirty="0" smtClean="0">
                <a:solidFill>
                  <a:srgbClr val="B9D3EF"/>
                </a:solidFill>
                <a:effectLst>
                  <a:outerShdw blurRad="38100" dist="38100" dir="2700000" algn="tl">
                    <a:srgbClr val="000000">
                      <a:alpha val="43137"/>
                    </a:srgbClr>
                  </a:outerShdw>
                </a:effectLst>
                <a:latin typeface="Century Gothic"/>
                <a:cs typeface="Century Gothic"/>
              </a:rPr>
              <a:t>Indian Ocean MCSs Contribution to Rainfall by phase of the Madden-Julian Oscillation</a:t>
            </a:r>
            <a:endParaRPr lang="en-US" sz="2800" b="1" dirty="0">
              <a:solidFill>
                <a:srgbClr val="B9D3EF"/>
              </a:solidFill>
              <a:effectLst>
                <a:outerShdw blurRad="38100" dist="38100" dir="2700000" algn="tl">
                  <a:srgbClr val="000000">
                    <a:alpha val="43137"/>
                  </a:srgbClr>
                </a:outerShdw>
              </a:effectLst>
              <a:latin typeface="Century Gothic"/>
              <a:cs typeface="Century Gothic"/>
            </a:endParaRPr>
          </a:p>
        </p:txBody>
      </p:sp>
      <p:sp>
        <p:nvSpPr>
          <p:cNvPr id="23" name="TextBox 8"/>
          <p:cNvSpPr txBox="1">
            <a:spLocks noChangeArrowheads="1"/>
          </p:cNvSpPr>
          <p:nvPr/>
        </p:nvSpPr>
        <p:spPr bwMode="auto">
          <a:xfrm>
            <a:off x="381000" y="6248400"/>
            <a:ext cx="2381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sz="1600" b="1" kern="0" dirty="0" smtClean="0">
                <a:solidFill>
                  <a:srgbClr val="B9D3EF"/>
                </a:solidFill>
                <a:effectLst>
                  <a:outerShdw blurRad="38100" dist="38100" dir="2700000" algn="tl">
                    <a:srgbClr val="000000">
                      <a:alpha val="43137"/>
                    </a:srgbClr>
                  </a:outerShdw>
                </a:effectLst>
                <a:latin typeface="Calibri" charset="0"/>
              </a:rPr>
              <a:t>Yuan and Houze 2012</a:t>
            </a:r>
            <a:endParaRPr lang="en-US" sz="1600" b="1" kern="0" dirty="0">
              <a:solidFill>
                <a:srgbClr val="B9D3EF"/>
              </a:solidFill>
              <a:effectLst>
                <a:outerShdw blurRad="38100" dist="38100" dir="2700000" algn="tl">
                  <a:srgbClr val="000000">
                    <a:alpha val="43137"/>
                  </a:srgbClr>
                </a:outerShdw>
              </a:effectLst>
              <a:latin typeface="Calibri" charset="0"/>
            </a:endParaRPr>
          </a:p>
        </p:txBody>
      </p:sp>
      <p:grpSp>
        <p:nvGrpSpPr>
          <p:cNvPr id="18" name="Group 17"/>
          <p:cNvGrpSpPr/>
          <p:nvPr/>
        </p:nvGrpSpPr>
        <p:grpSpPr>
          <a:xfrm>
            <a:off x="4063157" y="179294"/>
            <a:ext cx="4603568" cy="6373906"/>
            <a:chOff x="4063157" y="179294"/>
            <a:chExt cx="4603568" cy="6373906"/>
          </a:xfrm>
        </p:grpSpPr>
        <p:sp>
          <p:nvSpPr>
            <p:cNvPr id="2" name="Rectangle 1"/>
            <p:cNvSpPr/>
            <p:nvPr/>
          </p:nvSpPr>
          <p:spPr bwMode="auto">
            <a:xfrm>
              <a:off x="4063157" y="179294"/>
              <a:ext cx="4603568" cy="637390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srgbClr val="FFFFFF"/>
                </a:solidFill>
                <a:latin typeface="Arial" pitchFamily="-110" charset="0"/>
              </a:endParaRPr>
            </a:p>
          </p:txBody>
        </p:sp>
        <p:pic>
          <p:nvPicPr>
            <p:cNvPr id="14" name="Picture 13"/>
            <p:cNvPicPr>
              <a:picLocks noChangeAspect="1"/>
            </p:cNvPicPr>
            <p:nvPr/>
          </p:nvPicPr>
          <p:blipFill rotWithShape="1">
            <a:blip r:embed="rId2"/>
            <a:srcRect l="5118" r="18923"/>
            <a:stretch/>
          </p:blipFill>
          <p:spPr>
            <a:xfrm>
              <a:off x="4265193" y="1029274"/>
              <a:ext cx="2687370" cy="5270668"/>
            </a:xfrm>
            <a:prstGeom prst="rect">
              <a:avLst/>
            </a:prstGeom>
          </p:spPr>
        </p:pic>
        <p:sp>
          <p:nvSpPr>
            <p:cNvPr id="15" name="TextBox 14"/>
            <p:cNvSpPr txBox="1"/>
            <p:nvPr/>
          </p:nvSpPr>
          <p:spPr>
            <a:xfrm>
              <a:off x="6929135" y="1645951"/>
              <a:ext cx="1208101" cy="523220"/>
            </a:xfrm>
            <a:prstGeom prst="rect">
              <a:avLst/>
            </a:prstGeom>
            <a:noFill/>
          </p:spPr>
          <p:txBody>
            <a:bodyPr wrap="square" rtlCol="0">
              <a:spAutoFit/>
            </a:bodyPr>
            <a:lstStyle/>
            <a:p>
              <a:r>
                <a:rPr lang="en-US" sz="1400" b="1" dirty="0" smtClean="0">
                  <a:solidFill>
                    <a:srgbClr val="404040"/>
                  </a:solidFill>
                  <a:latin typeface="Arial"/>
                  <a:cs typeface="Arial"/>
                </a:rPr>
                <a:t>Connected MCSs</a:t>
              </a:r>
              <a:endParaRPr lang="en-US" sz="1400" b="1" dirty="0">
                <a:solidFill>
                  <a:srgbClr val="404040"/>
                </a:solidFill>
                <a:latin typeface="Arial"/>
                <a:cs typeface="Arial"/>
              </a:endParaRPr>
            </a:p>
          </p:txBody>
        </p:sp>
        <p:sp>
          <p:nvSpPr>
            <p:cNvPr id="20" name="TextBox 19"/>
            <p:cNvSpPr txBox="1"/>
            <p:nvPr/>
          </p:nvSpPr>
          <p:spPr>
            <a:xfrm>
              <a:off x="6943567" y="2960069"/>
              <a:ext cx="1208101" cy="523220"/>
            </a:xfrm>
            <a:prstGeom prst="rect">
              <a:avLst/>
            </a:prstGeom>
            <a:noFill/>
          </p:spPr>
          <p:txBody>
            <a:bodyPr wrap="square" rtlCol="0">
              <a:spAutoFit/>
            </a:bodyPr>
            <a:lstStyle/>
            <a:p>
              <a:r>
                <a:rPr lang="en-US" sz="1400" b="1" dirty="0" smtClean="0">
                  <a:solidFill>
                    <a:srgbClr val="404040"/>
                  </a:solidFill>
                  <a:latin typeface="Arial"/>
                  <a:cs typeface="Arial"/>
                </a:rPr>
                <a:t>Separated MCSs</a:t>
              </a:r>
              <a:endParaRPr lang="en-US" sz="1400" b="1" dirty="0">
                <a:solidFill>
                  <a:srgbClr val="404040"/>
                </a:solidFill>
                <a:latin typeface="Arial"/>
                <a:cs typeface="Arial"/>
              </a:endParaRPr>
            </a:p>
          </p:txBody>
        </p:sp>
        <p:sp>
          <p:nvSpPr>
            <p:cNvPr id="21" name="TextBox 20"/>
            <p:cNvSpPr txBox="1"/>
            <p:nvPr/>
          </p:nvSpPr>
          <p:spPr>
            <a:xfrm>
              <a:off x="6943567" y="4529295"/>
              <a:ext cx="1628002" cy="523220"/>
            </a:xfrm>
            <a:prstGeom prst="rect">
              <a:avLst/>
            </a:prstGeom>
            <a:noFill/>
          </p:spPr>
          <p:txBody>
            <a:bodyPr wrap="square" rtlCol="0">
              <a:spAutoFit/>
            </a:bodyPr>
            <a:lstStyle/>
            <a:p>
              <a:r>
                <a:rPr lang="en-US" sz="1400" b="1" dirty="0" smtClean="0">
                  <a:solidFill>
                    <a:srgbClr val="404040"/>
                  </a:solidFill>
                  <a:latin typeface="Arial"/>
                  <a:cs typeface="Arial"/>
                </a:rPr>
                <a:t>Other high cloud systems</a:t>
              </a:r>
              <a:endParaRPr lang="en-US" sz="1400" b="1" dirty="0">
                <a:solidFill>
                  <a:srgbClr val="404040"/>
                </a:solidFill>
                <a:latin typeface="Arial"/>
                <a:cs typeface="Arial"/>
              </a:endParaRPr>
            </a:p>
          </p:txBody>
        </p:sp>
        <p:sp>
          <p:nvSpPr>
            <p:cNvPr id="10" name="TextBox 9"/>
            <p:cNvSpPr txBox="1"/>
            <p:nvPr/>
          </p:nvSpPr>
          <p:spPr>
            <a:xfrm>
              <a:off x="5402542" y="354106"/>
              <a:ext cx="723538" cy="307777"/>
            </a:xfrm>
            <a:prstGeom prst="rect">
              <a:avLst/>
            </a:prstGeom>
            <a:noFill/>
          </p:spPr>
          <p:txBody>
            <a:bodyPr wrap="none" rtlCol="0">
              <a:spAutoFit/>
            </a:bodyPr>
            <a:lstStyle/>
            <a:p>
              <a:r>
                <a:rPr lang="en-US" sz="1400" b="1" dirty="0" smtClean="0">
                  <a:latin typeface="Arial"/>
                  <a:cs typeface="Arial"/>
                </a:rPr>
                <a:t>Active</a:t>
              </a:r>
              <a:endParaRPr lang="en-US" sz="1400" b="1" dirty="0">
                <a:latin typeface="Arial"/>
                <a:cs typeface="Arial"/>
              </a:endParaRPr>
            </a:p>
          </p:txBody>
        </p:sp>
        <p:cxnSp>
          <p:nvCxnSpPr>
            <p:cNvPr id="7" name="Straight Connector 6"/>
            <p:cNvCxnSpPr>
              <a:endCxn id="10" idx="2"/>
            </p:cNvCxnSpPr>
            <p:nvPr/>
          </p:nvCxnSpPr>
          <p:spPr bwMode="auto">
            <a:xfrm flipV="1">
              <a:off x="5737412" y="661883"/>
              <a:ext cx="26899" cy="2279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5767295" y="660400"/>
              <a:ext cx="0" cy="388471"/>
            </a:xfrm>
            <a:prstGeom prst="line">
              <a:avLst/>
            </a:prstGeom>
            <a:solidFill>
              <a:schemeClr val="accent1"/>
            </a:solidFill>
            <a:ln w="9525" cap="flat" cmpd="sng" algn="ctr">
              <a:solidFill>
                <a:schemeClr val="tx1"/>
              </a:solidFill>
              <a:prstDash val="solid"/>
              <a:round/>
              <a:headEnd type="arrow" w="med" len="med"/>
              <a:tailEnd type="none" w="med" len="med"/>
            </a:ln>
            <a:effectLst/>
          </p:spPr>
        </p:cxnSp>
        <p:sp>
          <p:nvSpPr>
            <p:cNvPr id="22" name="TextBox 21"/>
            <p:cNvSpPr txBox="1"/>
            <p:nvPr/>
          </p:nvSpPr>
          <p:spPr>
            <a:xfrm>
              <a:off x="6107765" y="354106"/>
              <a:ext cx="1212354" cy="307777"/>
            </a:xfrm>
            <a:prstGeom prst="rect">
              <a:avLst/>
            </a:prstGeom>
            <a:noFill/>
          </p:spPr>
          <p:txBody>
            <a:bodyPr wrap="none" rtlCol="0">
              <a:spAutoFit/>
            </a:bodyPr>
            <a:lstStyle/>
            <a:p>
              <a:r>
                <a:rPr lang="en-US" sz="1400" b="1" dirty="0" smtClean="0">
                  <a:latin typeface="Arial"/>
                  <a:cs typeface="Arial"/>
                </a:rPr>
                <a:t>Suppressed</a:t>
              </a:r>
              <a:endParaRPr lang="en-US" sz="1400" b="1" dirty="0">
                <a:latin typeface="Arial"/>
                <a:cs typeface="Arial"/>
              </a:endParaRPr>
            </a:p>
          </p:txBody>
        </p:sp>
        <p:cxnSp>
          <p:nvCxnSpPr>
            <p:cNvPr id="24" name="Straight Connector 23"/>
            <p:cNvCxnSpPr>
              <a:endCxn id="22" idx="2"/>
            </p:cNvCxnSpPr>
            <p:nvPr/>
          </p:nvCxnSpPr>
          <p:spPr bwMode="auto">
            <a:xfrm>
              <a:off x="6442637" y="657786"/>
              <a:ext cx="271305" cy="4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6592048" y="660400"/>
              <a:ext cx="0" cy="1244600"/>
            </a:xfrm>
            <a:prstGeom prst="line">
              <a:avLst/>
            </a:prstGeom>
            <a:solidFill>
              <a:schemeClr val="accent1"/>
            </a:solidFill>
            <a:ln w="9525" cap="flat" cmpd="sng" algn="ctr">
              <a:solidFill>
                <a:srgbClr val="000000"/>
              </a:solidFill>
              <a:prstDash val="solid"/>
              <a:round/>
              <a:headEnd type="arrow" w="med" len="med"/>
              <a:tailEnd type="none" w="med" len="med"/>
            </a:ln>
            <a:effectLst/>
          </p:spPr>
        </p:cxnSp>
      </p:grpSp>
    </p:spTree>
    <p:extLst>
      <p:ext uri="{BB962C8B-B14F-4D97-AF65-F5344CB8AC3E}">
        <p14:creationId xmlns:p14="http://schemas.microsoft.com/office/powerpoint/2010/main" val="10839550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376237"/>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Composite MCS Lightning in the MJO</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grpSp>
        <p:nvGrpSpPr>
          <p:cNvPr id="3" name="Group 2"/>
          <p:cNvGrpSpPr/>
          <p:nvPr/>
        </p:nvGrpSpPr>
        <p:grpSpPr>
          <a:xfrm>
            <a:off x="0" y="1400614"/>
            <a:ext cx="9144000" cy="4534884"/>
            <a:chOff x="0" y="1155700"/>
            <a:chExt cx="9144000" cy="4534884"/>
          </a:xfrm>
        </p:grpSpPr>
        <p:pic>
          <p:nvPicPr>
            <p:cNvPr id="2" name="Picture 1"/>
            <p:cNvPicPr>
              <a:picLocks noChangeAspect="1"/>
            </p:cNvPicPr>
            <p:nvPr/>
          </p:nvPicPr>
          <p:blipFill>
            <a:blip r:embed="rId3"/>
            <a:stretch>
              <a:fillRect/>
            </a:stretch>
          </p:blipFill>
          <p:spPr>
            <a:xfrm>
              <a:off x="0" y="1155700"/>
              <a:ext cx="9144000" cy="4534884"/>
            </a:xfrm>
            <a:prstGeom prst="rect">
              <a:avLst/>
            </a:prstGeom>
          </p:spPr>
        </p:pic>
        <p:sp>
          <p:nvSpPr>
            <p:cNvPr id="17" name="TextBox 16"/>
            <p:cNvSpPr txBox="1"/>
            <p:nvPr/>
          </p:nvSpPr>
          <p:spPr>
            <a:xfrm>
              <a:off x="439271" y="1441824"/>
              <a:ext cx="1132567" cy="369332"/>
            </a:xfrm>
            <a:prstGeom prst="rect">
              <a:avLst/>
            </a:prstGeom>
            <a:noFill/>
          </p:spPr>
          <p:txBody>
            <a:bodyPr wrap="none" rtlCol="0">
              <a:spAutoFit/>
            </a:bodyPr>
            <a:lstStyle/>
            <a:p>
              <a:r>
                <a:rPr lang="en-US" dirty="0" smtClean="0">
                  <a:solidFill>
                    <a:srgbClr val="000000"/>
                  </a:solidFill>
                  <a:effectLst>
                    <a:outerShdw blurRad="50800" dist="38100" dir="2700000" algn="tl" rotWithShape="0">
                      <a:prstClr val="black">
                        <a:alpha val="40000"/>
                      </a:prstClr>
                    </a:outerShdw>
                  </a:effectLst>
                  <a:latin typeface="Calibri"/>
                </a:rPr>
                <a:t>Separated</a:t>
              </a:r>
              <a:endParaRPr lang="en-US" dirty="0">
                <a:solidFill>
                  <a:srgbClr val="000000"/>
                </a:solidFill>
                <a:effectLst>
                  <a:outerShdw blurRad="50800" dist="38100" dir="2700000" algn="tl" rotWithShape="0">
                    <a:prstClr val="black">
                      <a:alpha val="40000"/>
                    </a:prstClr>
                  </a:outerShdw>
                </a:effectLst>
                <a:latin typeface="Calibri"/>
              </a:endParaRPr>
            </a:p>
          </p:txBody>
        </p:sp>
        <p:sp>
          <p:nvSpPr>
            <p:cNvPr id="18" name="TextBox 17"/>
            <p:cNvSpPr txBox="1"/>
            <p:nvPr/>
          </p:nvSpPr>
          <p:spPr>
            <a:xfrm>
              <a:off x="439271" y="3566459"/>
              <a:ext cx="1132567" cy="369332"/>
            </a:xfrm>
            <a:prstGeom prst="rect">
              <a:avLst/>
            </a:prstGeom>
            <a:noFill/>
          </p:spPr>
          <p:txBody>
            <a:bodyPr wrap="none" rtlCol="0">
              <a:spAutoFit/>
            </a:bodyPr>
            <a:lstStyle/>
            <a:p>
              <a:r>
                <a:rPr lang="en-US" dirty="0" smtClean="0">
                  <a:solidFill>
                    <a:srgbClr val="000000"/>
                  </a:solidFill>
                  <a:effectLst>
                    <a:outerShdw blurRad="50800" dist="38100" dir="2700000" algn="tl" rotWithShape="0">
                      <a:prstClr val="black">
                        <a:alpha val="40000"/>
                      </a:prstClr>
                    </a:outerShdw>
                  </a:effectLst>
                  <a:latin typeface="Calibri"/>
                </a:rPr>
                <a:t>Separated</a:t>
              </a:r>
              <a:endParaRPr lang="en-US" dirty="0">
                <a:solidFill>
                  <a:srgbClr val="000000"/>
                </a:solidFill>
                <a:effectLst>
                  <a:outerShdw blurRad="50800" dist="38100" dir="2700000" algn="tl" rotWithShape="0">
                    <a:prstClr val="black">
                      <a:alpha val="40000"/>
                    </a:prstClr>
                  </a:outerShdw>
                </a:effectLst>
                <a:latin typeface="Calibri"/>
              </a:endParaRPr>
            </a:p>
          </p:txBody>
        </p:sp>
        <p:sp>
          <p:nvSpPr>
            <p:cNvPr id="6" name="Rectangle 5"/>
            <p:cNvSpPr/>
            <p:nvPr/>
          </p:nvSpPr>
          <p:spPr>
            <a:xfrm>
              <a:off x="36621" y="1918238"/>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54550" y="3803814"/>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rotWithShape="1">
            <a:blip r:embed="rId4"/>
            <a:srcRect l="53545" t="92340" r="43356" b="1167"/>
            <a:stretch/>
          </p:blipFill>
          <p:spPr>
            <a:xfrm>
              <a:off x="0" y="2300942"/>
              <a:ext cx="403411" cy="283881"/>
            </a:xfrm>
            <a:prstGeom prst="rect">
              <a:avLst/>
            </a:prstGeom>
          </p:spPr>
        </p:pic>
        <p:pic>
          <p:nvPicPr>
            <p:cNvPr id="9" name="Picture 8"/>
            <p:cNvPicPr>
              <a:picLocks noChangeAspect="1"/>
            </p:cNvPicPr>
            <p:nvPr/>
          </p:nvPicPr>
          <p:blipFill rotWithShape="1">
            <a:blip r:embed="rId4"/>
            <a:srcRect l="53545" t="92340" r="43356" b="1167"/>
            <a:stretch/>
          </p:blipFill>
          <p:spPr>
            <a:xfrm>
              <a:off x="47812" y="4261225"/>
              <a:ext cx="403411" cy="283881"/>
            </a:xfrm>
            <a:prstGeom prst="rect">
              <a:avLst/>
            </a:prstGeom>
          </p:spPr>
        </p:pic>
        <p:sp>
          <p:nvSpPr>
            <p:cNvPr id="11" name="TextBox 10"/>
            <p:cNvSpPr txBox="1"/>
            <p:nvPr/>
          </p:nvSpPr>
          <p:spPr>
            <a:xfrm>
              <a:off x="5644778" y="3778624"/>
              <a:ext cx="1541929" cy="369332"/>
            </a:xfrm>
            <a:prstGeom prst="rect">
              <a:avLst/>
            </a:prstGeom>
            <a:solidFill>
              <a:schemeClr val="bg1"/>
            </a:solidFill>
            <a:ln>
              <a:solidFill>
                <a:schemeClr val="bg1"/>
              </a:solidFill>
            </a:ln>
          </p:spPr>
          <p:txBody>
            <a:bodyPr wrap="square" rtlCol="0">
              <a:spAutoFit/>
            </a:bodyPr>
            <a:lstStyle/>
            <a:p>
              <a:pPr algn="ctr"/>
              <a:r>
                <a:rPr lang="en-US" b="1" dirty="0" smtClean="0">
                  <a:solidFill>
                    <a:srgbClr val="000000"/>
                  </a:solidFill>
                  <a:latin typeface="Calibri"/>
                </a:rPr>
                <a:t>SUPPRESSED</a:t>
              </a:r>
              <a:endParaRPr lang="en-US" b="1" dirty="0">
                <a:solidFill>
                  <a:srgbClr val="000000"/>
                </a:solidFill>
                <a:latin typeface="Calibri"/>
              </a:endParaRPr>
            </a:p>
          </p:txBody>
        </p:sp>
        <p:sp>
          <p:nvSpPr>
            <p:cNvPr id="12" name="TextBox 11"/>
            <p:cNvSpPr txBox="1"/>
            <p:nvPr/>
          </p:nvSpPr>
          <p:spPr>
            <a:xfrm>
              <a:off x="5602942" y="1645024"/>
              <a:ext cx="1541929" cy="369332"/>
            </a:xfrm>
            <a:prstGeom prst="rect">
              <a:avLst/>
            </a:prstGeom>
            <a:solidFill>
              <a:schemeClr val="bg1"/>
            </a:solidFill>
            <a:ln>
              <a:solidFill>
                <a:schemeClr val="bg1"/>
              </a:solidFill>
            </a:ln>
          </p:spPr>
          <p:txBody>
            <a:bodyPr wrap="square" rtlCol="0">
              <a:spAutoFit/>
            </a:bodyPr>
            <a:lstStyle/>
            <a:p>
              <a:pPr algn="ctr"/>
              <a:r>
                <a:rPr lang="en-US" b="1" dirty="0" smtClean="0">
                  <a:solidFill>
                    <a:srgbClr val="000000"/>
                  </a:solidFill>
                  <a:latin typeface="Calibri"/>
                </a:rPr>
                <a:t>ACTIVE</a:t>
              </a:r>
              <a:endParaRPr lang="en-US" b="1" dirty="0">
                <a:solidFill>
                  <a:srgbClr val="000000"/>
                </a:solidFill>
                <a:latin typeface="Calibri"/>
              </a:endParaRPr>
            </a:p>
          </p:txBody>
        </p:sp>
      </p:grpSp>
    </p:spTree>
    <p:extLst>
      <p:ext uri="{BB962C8B-B14F-4D97-AF65-F5344CB8AC3E}">
        <p14:creationId xmlns:p14="http://schemas.microsoft.com/office/powerpoint/2010/main" val="22155136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8269" y="868760"/>
            <a:ext cx="7427463" cy="5613410"/>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061238" y="911286"/>
            <a:ext cx="7021525" cy="5523679"/>
          </a:xfrm>
          <a:prstGeom prst="rect">
            <a:avLst/>
          </a:prstGeom>
        </p:spPr>
      </p:pic>
      <p:sp>
        <p:nvSpPr>
          <p:cNvPr id="38" name="TextBox 37"/>
          <p:cNvSpPr txBox="1"/>
          <p:nvPr/>
        </p:nvSpPr>
        <p:spPr>
          <a:xfrm rot="16200000">
            <a:off x="303834" y="5185617"/>
            <a:ext cx="1702847" cy="338554"/>
          </a:xfrm>
          <a:prstGeom prst="rect">
            <a:avLst/>
          </a:prstGeom>
          <a:noFill/>
        </p:spPr>
        <p:txBody>
          <a:bodyPr wrap="square">
            <a:spAutoFit/>
          </a:bodyPr>
          <a:lstStyle/>
          <a:p>
            <a:pPr algn="ctr">
              <a:defRPr/>
            </a:pPr>
            <a:r>
              <a:rPr lang="en-US" sz="1600" b="1" dirty="0" smtClean="0">
                <a:solidFill>
                  <a:srgbClr val="25405F"/>
                </a:solidFill>
                <a:latin typeface="Calibri"/>
                <a:ea typeface="ＭＳ Ｐゴシック" charset="0"/>
                <a:cs typeface="ＭＳ Ｐゴシック" charset="0"/>
              </a:rPr>
              <a:t>Height (km)</a:t>
            </a:r>
            <a:endParaRPr lang="en-US" sz="1600" b="1" dirty="0">
              <a:solidFill>
                <a:srgbClr val="25405F"/>
              </a:solidFill>
              <a:latin typeface="Calibri"/>
              <a:ea typeface="ＭＳ Ｐゴシック" charset="0"/>
              <a:cs typeface="ＭＳ Ｐゴシック" charset="0"/>
            </a:endParaRPr>
          </a:p>
        </p:txBody>
      </p:sp>
      <p:sp>
        <p:nvSpPr>
          <p:cNvPr id="53" name="TextBox 52"/>
          <p:cNvSpPr txBox="1"/>
          <p:nvPr/>
        </p:nvSpPr>
        <p:spPr>
          <a:xfrm>
            <a:off x="918511" y="3376301"/>
            <a:ext cx="7302726" cy="830997"/>
          </a:xfrm>
          <a:prstGeom prst="rect">
            <a:avLst/>
          </a:prstGeom>
          <a:solidFill>
            <a:schemeClr val="bg1">
              <a:alpha val="70000"/>
            </a:schemeClr>
          </a:solidFill>
        </p:spPr>
        <p:txBody>
          <a:bodyPr wrap="square">
            <a:spAutoFit/>
          </a:bodyPr>
          <a:lstStyle/>
          <a:p>
            <a:pPr algn="ctr" fontAlgn="base">
              <a:spcBef>
                <a:spcPct val="0"/>
              </a:spcBef>
              <a:spcAft>
                <a:spcPct val="0"/>
              </a:spcAft>
              <a:defRPr/>
            </a:pPr>
            <a:r>
              <a:rPr lang="en-US" sz="2400" b="1" dirty="0" smtClean="0">
                <a:effectLst>
                  <a:glow rad="101600">
                    <a:schemeClr val="bg1">
                      <a:alpha val="75000"/>
                    </a:schemeClr>
                  </a:glow>
                  <a:outerShdw blurRad="38100" dist="38100" dir="2700000" algn="tl">
                    <a:srgbClr val="000000"/>
                  </a:outerShdw>
                </a:effectLst>
                <a:latin typeface="Century Gothic" charset="0"/>
                <a:ea typeface="ＭＳ Ｐゴシック" charset="0"/>
                <a:cs typeface="Century Gothic" charset="0"/>
              </a:rPr>
              <a:t>Local media reported tornadoes, hail, flooding, and power outages during both storms</a:t>
            </a:r>
            <a:endParaRPr lang="en-US" sz="2400" dirty="0">
              <a:effectLst>
                <a:glow rad="101600">
                  <a:schemeClr val="bg1">
                    <a:alpha val="75000"/>
                  </a:schemeClr>
                </a:glow>
                <a:outerShdw blurRad="38100" dist="38100" dir="2700000" algn="tl">
                  <a:srgbClr val="000000"/>
                </a:outerShdw>
              </a:effectLst>
              <a:latin typeface="Arial" charset="0"/>
              <a:ea typeface="ＭＳ Ｐゴシック" charset="0"/>
              <a:cs typeface="ＭＳ Ｐゴシック" charset="0"/>
            </a:endParaRPr>
          </a:p>
        </p:txBody>
      </p:sp>
      <p:sp>
        <p:nvSpPr>
          <p:cNvPr id="7" name="TextBox 6"/>
          <p:cNvSpPr txBox="1"/>
          <p:nvPr/>
        </p:nvSpPr>
        <p:spPr>
          <a:xfrm>
            <a:off x="0" y="227164"/>
            <a:ext cx="914400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TRMM observations of extreme storms in S. America</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2801461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world-extreme-raised.jpg"/>
          <p:cNvPicPr>
            <a:picLocks noChangeAspect="1"/>
          </p:cNvPicPr>
          <p:nvPr/>
        </p:nvPicPr>
        <p:blipFill rotWithShape="1">
          <a:blip r:embed="rId3">
            <a:alphaModFix amt="39000"/>
            <a:extLst>
              <a:ext uri="{28A0092B-C50C-407E-A947-70E740481C1C}">
                <a14:useLocalDpi xmlns:a14="http://schemas.microsoft.com/office/drawing/2010/main" val="0"/>
              </a:ext>
            </a:extLst>
          </a:blip>
          <a:srcRect l="15340" r="14565" b="1109"/>
          <a:stretch/>
        </p:blipFill>
        <p:spPr bwMode="auto">
          <a:xfrm>
            <a:off x="0" y="1270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738" y="383540"/>
            <a:ext cx="9085262" cy="6090920"/>
            <a:chOff x="58738" y="460304"/>
            <a:chExt cx="9085262" cy="6090920"/>
          </a:xfrm>
        </p:grpSpPr>
        <p:sp>
          <p:nvSpPr>
            <p:cNvPr id="8" name="TextBox 7"/>
            <p:cNvSpPr txBox="1"/>
            <p:nvPr/>
          </p:nvSpPr>
          <p:spPr>
            <a:xfrm>
              <a:off x="58738" y="460304"/>
              <a:ext cx="9026525" cy="769441"/>
            </a:xfrm>
            <a:prstGeom prst="rect">
              <a:avLst/>
            </a:prstGeom>
            <a:noFill/>
          </p:spPr>
          <p:txBody>
            <a:bodyPr>
              <a:spAutoFit/>
            </a:bodyPr>
            <a:lstStyle/>
            <a:p>
              <a:pPr algn="ctr" fontAlgn="base">
                <a:spcBef>
                  <a:spcPct val="0"/>
                </a:spcBef>
                <a:spcAft>
                  <a:spcPct val="0"/>
                </a:spcAft>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Conclusions</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sp>
          <p:nvSpPr>
            <p:cNvPr id="6" name="TextBox 5"/>
            <p:cNvSpPr txBox="1"/>
            <p:nvPr/>
          </p:nvSpPr>
          <p:spPr>
            <a:xfrm>
              <a:off x="348874" y="1319023"/>
              <a:ext cx="8795126" cy="5232201"/>
            </a:xfrm>
            <a:prstGeom prst="rect">
              <a:avLst/>
            </a:prstGeom>
            <a:noFill/>
          </p:spPr>
          <p:txBody>
            <a:bodyPr wrap="square" rtlCol="0">
              <a:spAutoFit/>
            </a:bodyPr>
            <a:lstStyle/>
            <a:p>
              <a:pPr fontAlgn="base">
                <a:spcBef>
                  <a:spcPct val="0"/>
                </a:spcBef>
                <a:spcAft>
                  <a:spcPts val="1200"/>
                </a:spcAft>
                <a:defRPr/>
              </a:pPr>
              <a:r>
                <a:rPr lang="en-US" sz="3200" dirty="0">
                  <a:solidFill>
                    <a:srgbClr val="FFFFFF"/>
                  </a:solidFill>
                  <a:effectLst/>
                  <a:ea typeface="ＭＳ Ｐゴシック" charset="0"/>
                  <a:cs typeface="Century Gothic" charset="0"/>
                </a:rPr>
                <a:t>A-Train </a:t>
              </a:r>
              <a:r>
                <a:rPr lang="en-US" sz="3200" dirty="0" smtClean="0">
                  <a:solidFill>
                    <a:srgbClr val="FFFFFF"/>
                  </a:solidFill>
                  <a:effectLst/>
                  <a:ea typeface="ＭＳ Ｐゴシック" charset="0"/>
                  <a:cs typeface="Century Gothic" charset="0"/>
                </a:rPr>
                <a:t>data</a:t>
              </a:r>
              <a:endParaRPr lang="en-US" sz="3200" dirty="0">
                <a:solidFill>
                  <a:srgbClr val="FFFFFF"/>
                </a:solidFill>
                <a:ea typeface="ＭＳ Ｐゴシック" charset="0"/>
                <a:cs typeface="Century Gothic" charset="0"/>
              </a:endParaRP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Identifies </a:t>
              </a:r>
              <a:r>
                <a:rPr lang="en-US" sz="2400" dirty="0">
                  <a:solidFill>
                    <a:srgbClr val="FFFFFF"/>
                  </a:solidFill>
                  <a:ea typeface="ＭＳ Ｐゴシック" charset="0"/>
                  <a:cs typeface="Century Gothic" charset="0"/>
                </a:rPr>
                <a:t>MCSs globally</a:t>
              </a:r>
            </a:p>
            <a:p>
              <a:pPr marL="628650" lvl="1" indent="-171450" fontAlgn="base">
                <a:spcBef>
                  <a:spcPct val="0"/>
                </a:spcBef>
                <a:spcAft>
                  <a:spcPts val="1200"/>
                </a:spcAft>
                <a:buFont typeface="Arial"/>
                <a:buChar char="•"/>
                <a:defRPr/>
              </a:pPr>
              <a:r>
                <a:rPr lang="en-US" sz="2400" dirty="0" smtClean="0">
                  <a:solidFill>
                    <a:srgbClr val="FFFFFF"/>
                  </a:solidFill>
                  <a:effectLst/>
                  <a:ea typeface="ＭＳ Ｐゴシック" charset="0"/>
                  <a:cs typeface="Century Gothic" charset="0"/>
                </a:rPr>
                <a:t>Show </a:t>
              </a:r>
              <a:r>
                <a:rPr lang="en-US" sz="2400" dirty="0">
                  <a:solidFill>
                    <a:srgbClr val="FFFFFF"/>
                  </a:solidFill>
                  <a:effectLst/>
                  <a:ea typeface="ＭＳ Ｐゴシック" charset="0"/>
                  <a:cs typeface="Century Gothic" charset="0"/>
                </a:rPr>
                <a:t>anvils of MCSs</a:t>
              </a:r>
            </a:p>
            <a:p>
              <a:pPr marL="0" lvl="1" fontAlgn="base">
                <a:spcBef>
                  <a:spcPct val="0"/>
                </a:spcBef>
                <a:spcAft>
                  <a:spcPts val="1200"/>
                </a:spcAft>
                <a:defRPr/>
              </a:pPr>
              <a:r>
                <a:rPr lang="en-US" sz="3200" dirty="0" smtClean="0">
                  <a:solidFill>
                    <a:srgbClr val="FFFFFF"/>
                  </a:solidFill>
                  <a:ea typeface="ＭＳ Ｐゴシック" charset="0"/>
                  <a:cs typeface="Century Gothic" charset="0"/>
                </a:rPr>
                <a:t>TRMM </a:t>
              </a:r>
              <a:r>
                <a:rPr lang="en-US" sz="3200" dirty="0" smtClean="0">
                  <a:solidFill>
                    <a:srgbClr val="FFFFFF"/>
                  </a:solidFill>
                  <a:ea typeface="ＭＳ Ｐゴシック" charset="0"/>
                  <a:cs typeface="Century Gothic" charset="0"/>
                </a:rPr>
                <a:t>&amp; A-Train </a:t>
              </a:r>
              <a:r>
                <a:rPr lang="en-US" sz="3200" dirty="0" smtClean="0">
                  <a:solidFill>
                    <a:srgbClr val="FFFFFF"/>
                  </a:solidFill>
                  <a:ea typeface="ＭＳ Ｐゴシック" charset="0"/>
                  <a:cs typeface="Century Gothic" charset="0"/>
                </a:rPr>
                <a:t>together</a:t>
              </a:r>
              <a:endParaRPr lang="en-US" sz="2400" dirty="0" smtClean="0">
                <a:solidFill>
                  <a:srgbClr val="FFFFFF"/>
                </a:solidFill>
                <a:ea typeface="ＭＳ Ｐゴシック" charset="0"/>
                <a:cs typeface="Century Gothic" charset="0"/>
              </a:endParaRP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Deep </a:t>
              </a:r>
              <a:r>
                <a:rPr lang="en-US" sz="2400" dirty="0">
                  <a:solidFill>
                    <a:srgbClr val="FFFFFF"/>
                  </a:solidFill>
                  <a:ea typeface="ＭＳ Ｐゴシック" charset="0"/>
                  <a:cs typeface="Century Gothic" charset="0"/>
                </a:rPr>
                <a:t>convection takes on various forms</a:t>
              </a: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Forms </a:t>
              </a:r>
              <a:r>
                <a:rPr lang="en-US" sz="2400" dirty="0">
                  <a:solidFill>
                    <a:srgbClr val="FFFFFF"/>
                  </a:solidFill>
                  <a:ea typeface="ＭＳ Ｐゴシック" charset="0"/>
                  <a:cs typeface="Century Gothic" charset="0"/>
                </a:rPr>
                <a:t>of convection controlled by </a:t>
              </a:r>
            </a:p>
            <a:p>
              <a:pPr lvl="2" fontAlgn="base">
                <a:spcBef>
                  <a:spcPct val="0"/>
                </a:spcBef>
                <a:defRPr/>
              </a:pPr>
              <a:r>
                <a:rPr lang="en-US" sz="2400" dirty="0">
                  <a:solidFill>
                    <a:srgbClr val="FFFFFF"/>
                  </a:solidFill>
                  <a:ea typeface="ＭＳ Ｐゴシック" charset="0"/>
                  <a:cs typeface="Century Gothic" charset="0"/>
                </a:rPr>
                <a:t>Mountain ranges in Asia and South America</a:t>
              </a:r>
            </a:p>
            <a:p>
              <a:pPr lvl="2" fontAlgn="base">
                <a:spcBef>
                  <a:spcPct val="0"/>
                </a:spcBef>
                <a:defRPr/>
              </a:pPr>
              <a:r>
                <a:rPr lang="en-US" sz="2400" dirty="0">
                  <a:solidFill>
                    <a:srgbClr val="FFFFFF"/>
                  </a:solidFill>
                  <a:ea typeface="ＭＳ Ｐゴシック" charset="0"/>
                  <a:cs typeface="Century Gothic" charset="0"/>
                </a:rPr>
                <a:t>Easterly waves over </a:t>
              </a:r>
              <a:r>
                <a:rPr lang="en-US" sz="2400" dirty="0" smtClean="0">
                  <a:solidFill>
                    <a:srgbClr val="FFFFFF"/>
                  </a:solidFill>
                  <a:ea typeface="ＭＳ Ｐゴシック" charset="0"/>
                  <a:cs typeface="Century Gothic" charset="0"/>
                </a:rPr>
                <a:t>Africa</a:t>
              </a:r>
            </a:p>
            <a:p>
              <a:pPr lvl="2" fontAlgn="base">
                <a:spcBef>
                  <a:spcPct val="0"/>
                </a:spcBef>
                <a:defRPr/>
              </a:pPr>
              <a:r>
                <a:rPr lang="en-US" sz="2400" dirty="0" smtClean="0">
                  <a:solidFill>
                    <a:srgbClr val="FFFFFF"/>
                  </a:solidFill>
                  <a:ea typeface="ＭＳ Ｐゴシック" charset="0"/>
                  <a:cs typeface="Century Gothic" charset="0"/>
                </a:rPr>
                <a:t>MJO over </a:t>
              </a:r>
              <a:r>
                <a:rPr lang="en-US" sz="2400" dirty="0" smtClean="0">
                  <a:solidFill>
                    <a:srgbClr val="FFFFFF"/>
                  </a:solidFill>
                  <a:ea typeface="ＭＳ Ｐゴシック" charset="0"/>
                  <a:cs typeface="Century Gothic" charset="0"/>
                </a:rPr>
                <a:t>ocean</a:t>
              </a:r>
              <a:endParaRPr lang="en-US" sz="2400" dirty="0" smtClean="0">
                <a:solidFill>
                  <a:srgbClr val="FFFFFF"/>
                </a:solidFill>
                <a:latin typeface="Calibri" charset="0"/>
              </a:endParaRPr>
            </a:p>
            <a:p>
              <a:pPr marL="628650" lvl="1" indent="-171450">
                <a:spcBef>
                  <a:spcPct val="0"/>
                </a:spcBef>
                <a:buFont typeface="Arial"/>
                <a:buChar char="•"/>
              </a:pPr>
              <a:r>
                <a:rPr lang="en-US" sz="2400" dirty="0" smtClean="0">
                  <a:solidFill>
                    <a:srgbClr val="FFFFFF"/>
                  </a:solidFill>
                  <a:latin typeface="Calibri" charset="0"/>
                </a:rPr>
                <a:t>Warm </a:t>
              </a:r>
              <a:r>
                <a:rPr lang="en-US" sz="2400" dirty="0">
                  <a:solidFill>
                    <a:srgbClr val="FFFFFF"/>
                  </a:solidFill>
                  <a:latin typeface="Calibri" charset="0"/>
                </a:rPr>
                <a:t>season precipitation over Africa and S. America</a:t>
              </a:r>
            </a:p>
            <a:p>
              <a:pPr marL="912813" lvl="1">
                <a:spcBef>
                  <a:spcPct val="0"/>
                </a:spcBef>
              </a:pPr>
              <a:r>
                <a:rPr lang="en-US" sz="2400" dirty="0" smtClean="0">
                  <a:solidFill>
                    <a:srgbClr val="FFFFFF"/>
                  </a:solidFill>
                  <a:latin typeface="Calibri" charset="0"/>
                </a:rPr>
                <a:t>Amazon </a:t>
              </a:r>
              <a:r>
                <a:rPr lang="en-US" sz="2400" dirty="0">
                  <a:solidFill>
                    <a:srgbClr val="FFFFFF"/>
                  </a:solidFill>
                  <a:latin typeface="Calibri" charset="0"/>
                </a:rPr>
                <a:t>precipitation </a:t>
              </a:r>
              <a:r>
                <a:rPr lang="en-US" sz="2400" dirty="0" smtClean="0">
                  <a:solidFill>
                    <a:srgbClr val="FFFFFF"/>
                  </a:solidFill>
                  <a:latin typeface="Calibri" charset="0"/>
                </a:rPr>
                <a:t>affected by smaller non-extreme MCSs</a:t>
              </a:r>
              <a:endParaRPr lang="en-US" sz="2400" dirty="0">
                <a:solidFill>
                  <a:srgbClr val="FFFFFF"/>
                </a:solidFill>
                <a:latin typeface="Calibri" charset="0"/>
              </a:endParaRPr>
            </a:p>
            <a:p>
              <a:pPr marL="912813" lvl="1">
                <a:spcBef>
                  <a:spcPct val="0"/>
                </a:spcBef>
              </a:pPr>
              <a:r>
                <a:rPr lang="en-US" sz="2400" dirty="0" smtClean="0">
                  <a:solidFill>
                    <a:srgbClr val="FFFFFF"/>
                  </a:solidFill>
                  <a:latin typeface="Calibri" charset="0"/>
                </a:rPr>
                <a:t>Extreme MCSs dominate eq. Africa and </a:t>
              </a:r>
              <a:r>
                <a:rPr lang="en-US" sz="2400" dirty="0" err="1" smtClean="0">
                  <a:solidFill>
                    <a:srgbClr val="FFFFFF"/>
                  </a:solidFill>
                  <a:latin typeface="Calibri" charset="0"/>
                </a:rPr>
                <a:t>subtrop</a:t>
              </a:r>
              <a:r>
                <a:rPr lang="en-US" sz="2400" dirty="0" smtClean="0">
                  <a:solidFill>
                    <a:srgbClr val="FFFFFF"/>
                  </a:solidFill>
                  <a:latin typeface="Calibri" charset="0"/>
                </a:rPr>
                <a:t>. S. America</a:t>
              </a:r>
            </a:p>
          </p:txBody>
        </p:sp>
      </p:grpSp>
    </p:spTree>
    <p:extLst>
      <p:ext uri="{BB962C8B-B14F-4D97-AF65-F5344CB8AC3E}">
        <p14:creationId xmlns:p14="http://schemas.microsoft.com/office/powerpoint/2010/main" val="12842414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world-extreme-raised.jpg"/>
          <p:cNvPicPr>
            <a:picLocks noChangeAspect="1"/>
          </p:cNvPicPr>
          <p:nvPr/>
        </p:nvPicPr>
        <p:blipFill rotWithShape="1">
          <a:blip r:embed="rId3">
            <a:alphaModFix amt="59000"/>
            <a:extLst>
              <a:ext uri="{28A0092B-C50C-407E-A947-70E740481C1C}">
                <a14:useLocalDpi xmlns:a14="http://schemas.microsoft.com/office/drawing/2010/main" val="0"/>
              </a:ext>
            </a:extLst>
          </a:blip>
          <a:srcRect l="8532" t="-2" b="25206"/>
          <a:stretch/>
        </p:blipFill>
        <p:spPr bwMode="auto">
          <a:xfrm>
            <a:off x="537388" y="1640365"/>
            <a:ext cx="6164634" cy="341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4371130" y="5509855"/>
            <a:ext cx="44510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This research was supported by </a:t>
            </a:r>
          </a:p>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NASA </a:t>
            </a:r>
            <a:r>
              <a:rPr lang="en-US" sz="1600" dirty="0" smtClean="0">
                <a:solidFill>
                  <a:srgbClr val="B3D2F5"/>
                </a:solidFill>
                <a:effectLst>
                  <a:outerShdw blurRad="50800" dist="38100" dir="2700000" algn="tl" rotWithShape="0">
                    <a:srgbClr val="000000">
                      <a:alpha val="43000"/>
                    </a:srgbClr>
                  </a:outerShdw>
                </a:effectLst>
                <a:cs typeface="Arial" charset="0"/>
              </a:rPr>
              <a:t>grants NNX13AG71G, NNX10AH70G</a:t>
            </a:r>
            <a:r>
              <a:rPr lang="en-US" sz="1600" dirty="0">
                <a:solidFill>
                  <a:srgbClr val="B3D2F5"/>
                </a:solidFill>
                <a:effectLst>
                  <a:outerShdw blurRad="50800" dist="38100" dir="2700000" algn="tl" rotWithShape="0">
                    <a:srgbClr val="000000">
                      <a:alpha val="43000"/>
                    </a:srgbClr>
                  </a:outerShdw>
                </a:effectLst>
                <a:cs typeface="Arial" charset="0"/>
              </a:rPr>
              <a:t>, </a:t>
            </a:r>
            <a:r>
              <a:rPr lang="en-US" sz="1600" dirty="0" smtClean="0">
                <a:solidFill>
                  <a:srgbClr val="B3D2F5"/>
                </a:solidFill>
                <a:effectLst>
                  <a:outerShdw blurRad="50800" dist="38100" dir="2700000" algn="tl" rotWithShape="0">
                    <a:srgbClr val="000000">
                      <a:alpha val="43000"/>
                    </a:srgbClr>
                  </a:outerShdw>
                </a:effectLst>
                <a:cs typeface="Arial" charset="0"/>
              </a:rPr>
              <a:t>NNX11AL65H, NNX10AM28G</a:t>
            </a:r>
            <a:r>
              <a:rPr lang="en-US" sz="1600" dirty="0">
                <a:solidFill>
                  <a:srgbClr val="B3D2F5"/>
                </a:solidFill>
                <a:effectLst>
                  <a:outerShdw blurRad="50800" dist="38100" dir="2700000" algn="tl" rotWithShape="0">
                    <a:srgbClr val="000000">
                      <a:alpha val="43000"/>
                    </a:srgbClr>
                  </a:outerShdw>
                </a:effectLst>
                <a:cs typeface="Arial" charset="0"/>
              </a:rPr>
              <a:t>, </a:t>
            </a:r>
          </a:p>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 </a:t>
            </a:r>
            <a:r>
              <a:rPr lang="en-US" sz="1600" dirty="0">
                <a:solidFill>
                  <a:srgbClr val="B3D2F5"/>
                </a:solidFill>
                <a:effectLst>
                  <a:outerShdw blurRad="50800" dist="38100" dir="2700000" algn="tl" rotWithShape="0">
                    <a:srgbClr val="000000">
                      <a:alpha val="43000"/>
                    </a:srgbClr>
                  </a:outerShdw>
                </a:effectLst>
                <a:cs typeface="Arial" charset="0"/>
              </a:rPr>
              <a:t>DE-</a:t>
            </a:r>
            <a:r>
              <a:rPr lang="en-US" sz="1600" dirty="0" smtClean="0">
                <a:solidFill>
                  <a:srgbClr val="B3D2F5"/>
                </a:solidFill>
                <a:effectLst>
                  <a:outerShdw blurRad="50800" dist="38100" dir="2700000" algn="tl" rotWithShape="0">
                    <a:srgbClr val="000000">
                      <a:alpha val="43000"/>
                    </a:srgbClr>
                  </a:outerShdw>
                </a:effectLst>
                <a:cs typeface="Arial" charset="0"/>
              </a:rPr>
              <a:t>SC0008452, and </a:t>
            </a:r>
            <a:r>
              <a:rPr lang="en-US" sz="1600" dirty="0" smtClean="0">
                <a:solidFill>
                  <a:srgbClr val="B3D2F5"/>
                </a:solidFill>
                <a:effectLst>
                  <a:outerShdw blurRad="50800" dist="38100" dir="2700000" algn="tl" rotWithShape="0">
                    <a:srgbClr val="000000">
                      <a:alpha val="43000"/>
                    </a:srgbClr>
                  </a:outerShdw>
                </a:effectLst>
                <a:cs typeface="Arial" charset="0"/>
              </a:rPr>
              <a:t>NSF grant AGS1144105</a:t>
            </a:r>
            <a:endParaRPr lang="en-US" sz="1600" dirty="0">
              <a:solidFill>
                <a:srgbClr val="B3D2F5"/>
              </a:solidFill>
              <a:effectLst>
                <a:outerShdw blurRad="50800" dist="38100" dir="2700000" algn="tl" rotWithShape="0">
                  <a:srgbClr val="000000">
                    <a:alpha val="43000"/>
                  </a:srgbClr>
                </a:outerShdw>
              </a:effectLst>
              <a:cs typeface="Arial" charset="0"/>
            </a:endParaRPr>
          </a:p>
        </p:txBody>
      </p:sp>
      <p:grpSp>
        <p:nvGrpSpPr>
          <p:cNvPr id="9" name="Group 8"/>
          <p:cNvGrpSpPr/>
          <p:nvPr/>
        </p:nvGrpSpPr>
        <p:grpSpPr>
          <a:xfrm>
            <a:off x="-14690" y="3039903"/>
            <a:ext cx="7740391" cy="1949056"/>
            <a:chOff x="152400" y="3039903"/>
            <a:chExt cx="7740391" cy="1949056"/>
          </a:xfrm>
        </p:grpSpPr>
        <p:grpSp>
          <p:nvGrpSpPr>
            <p:cNvPr id="4" name="Group 3"/>
            <p:cNvGrpSpPr/>
            <p:nvPr/>
          </p:nvGrpSpPr>
          <p:grpSpPr>
            <a:xfrm>
              <a:off x="152400" y="3039903"/>
              <a:ext cx="7740391" cy="1949056"/>
              <a:chOff x="125421" y="2927743"/>
              <a:chExt cx="7740391" cy="1949056"/>
            </a:xfrm>
          </p:grpSpPr>
          <p:pic>
            <p:nvPicPr>
              <p:cNvPr id="2" name="Picture 1" descr="purewave.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5421" y="2932142"/>
                <a:ext cx="5628283" cy="1944657"/>
              </a:xfrm>
              <a:prstGeom prst="rect">
                <a:avLst/>
              </a:prstGeom>
            </p:spPr>
          </p:pic>
          <p:pic>
            <p:nvPicPr>
              <p:cNvPr id="15" name="Picture 14" descr="purewave.jpg"/>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44089"/>
              <a:stretch/>
            </p:blipFill>
            <p:spPr>
              <a:xfrm>
                <a:off x="4718978" y="2927743"/>
                <a:ext cx="3146834" cy="1944657"/>
              </a:xfrm>
              <a:prstGeom prst="rect">
                <a:avLst/>
              </a:prstGeom>
            </p:spPr>
          </p:pic>
        </p:grpSp>
        <p:sp>
          <p:nvSpPr>
            <p:cNvPr id="5" name="TextBox 4"/>
            <p:cNvSpPr txBox="1"/>
            <p:nvPr/>
          </p:nvSpPr>
          <p:spPr>
            <a:xfrm>
              <a:off x="1628134" y="3093224"/>
              <a:ext cx="832417" cy="369332"/>
            </a:xfrm>
            <a:prstGeom prst="rect">
              <a:avLst/>
            </a:prstGeom>
            <a:noFill/>
          </p:spPr>
          <p:txBody>
            <a:bodyPr wrap="none" rtlCol="0">
              <a:spAutoFit/>
            </a:bodyPr>
            <a:lstStyle/>
            <a:p>
              <a:r>
                <a:rPr lang="en-US" b="1" dirty="0" smtClean="0"/>
                <a:t>TRMM</a:t>
              </a:r>
            </a:p>
          </p:txBody>
        </p:sp>
      </p:grpSp>
      <p:grpSp>
        <p:nvGrpSpPr>
          <p:cNvPr id="8" name="Group 7"/>
          <p:cNvGrpSpPr/>
          <p:nvPr/>
        </p:nvGrpSpPr>
        <p:grpSpPr>
          <a:xfrm>
            <a:off x="-16136" y="1533978"/>
            <a:ext cx="7740391" cy="4377952"/>
            <a:chOff x="3478354" y="-1514022"/>
            <a:chExt cx="7740391" cy="4377952"/>
          </a:xfrm>
        </p:grpSpPr>
        <p:grpSp>
          <p:nvGrpSpPr>
            <p:cNvPr id="17" name="Group 16"/>
            <p:cNvGrpSpPr/>
            <p:nvPr/>
          </p:nvGrpSpPr>
          <p:grpSpPr>
            <a:xfrm>
              <a:off x="3478354" y="-1514022"/>
              <a:ext cx="7740391" cy="4377952"/>
              <a:chOff x="125421" y="2927743"/>
              <a:chExt cx="7740391" cy="1949056"/>
            </a:xfrm>
          </p:grpSpPr>
          <p:pic>
            <p:nvPicPr>
              <p:cNvPr id="28" name="Picture 27" descr="purewave.jpg"/>
              <p:cNvPicPr>
                <a:picLocks noChangeAspect="1"/>
              </p:cNvPicPr>
              <p:nvPr/>
            </p:nvPicPr>
            <p:blipFill>
              <a:blip r:embed="rId4">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5421" y="2932142"/>
                <a:ext cx="5628283" cy="1944657"/>
              </a:xfrm>
              <a:prstGeom prst="rect">
                <a:avLst/>
              </a:prstGeom>
            </p:spPr>
          </p:pic>
          <p:pic>
            <p:nvPicPr>
              <p:cNvPr id="29" name="Picture 28" descr="purewave.jpg"/>
              <p:cNvPicPr>
                <a:picLocks noChangeAspect="1"/>
              </p:cNvPicPr>
              <p:nvPr/>
            </p:nvPicPr>
            <p:blipFill rotWithShape="1">
              <a:blip r:embed="rId4">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44089"/>
              <a:stretch/>
            </p:blipFill>
            <p:spPr>
              <a:xfrm>
                <a:off x="4718978" y="2927743"/>
                <a:ext cx="3146834" cy="1944657"/>
              </a:xfrm>
              <a:prstGeom prst="rect">
                <a:avLst/>
              </a:prstGeom>
            </p:spPr>
          </p:pic>
        </p:grpSp>
        <p:sp>
          <p:nvSpPr>
            <p:cNvPr id="31" name="TextBox 30"/>
            <p:cNvSpPr txBox="1"/>
            <p:nvPr/>
          </p:nvSpPr>
          <p:spPr>
            <a:xfrm>
              <a:off x="5077326" y="-1057904"/>
              <a:ext cx="656362" cy="369332"/>
            </a:xfrm>
            <a:prstGeom prst="rect">
              <a:avLst/>
            </a:prstGeom>
            <a:noFill/>
          </p:spPr>
          <p:txBody>
            <a:bodyPr wrap="none" rtlCol="0">
              <a:spAutoFit/>
            </a:bodyPr>
            <a:lstStyle/>
            <a:p>
              <a:r>
                <a:rPr lang="en-US" b="1" dirty="0" smtClean="0"/>
                <a:t>GPM</a:t>
              </a:r>
            </a:p>
          </p:txBody>
        </p:sp>
      </p:grpSp>
      <p:sp>
        <p:nvSpPr>
          <p:cNvPr id="6" name="TextBox 5"/>
          <p:cNvSpPr txBox="1"/>
          <p:nvPr/>
        </p:nvSpPr>
        <p:spPr>
          <a:xfrm>
            <a:off x="6770148" y="2974654"/>
            <a:ext cx="2251444" cy="1277273"/>
          </a:xfrm>
          <a:prstGeom prst="rect">
            <a:avLst/>
          </a:prstGeom>
          <a:noFill/>
        </p:spPr>
        <p:txBody>
          <a:bodyPr wrap="square" rtlCol="0">
            <a:spAutoFit/>
          </a:bodyPr>
          <a:lstStyle/>
          <a:p>
            <a:pPr>
              <a:spcAft>
                <a:spcPts val="600"/>
              </a:spcAft>
            </a:pPr>
            <a:r>
              <a:rPr lang="en-US" b="1" dirty="0" smtClean="0">
                <a:solidFill>
                  <a:srgbClr val="B9D3EF"/>
                </a:solidFill>
                <a:latin typeface="Century Gothic"/>
                <a:cs typeface="Century Gothic"/>
              </a:rPr>
              <a:t>Next generation</a:t>
            </a:r>
            <a:r>
              <a:rPr lang="en-US" b="1" dirty="0">
                <a:solidFill>
                  <a:srgbClr val="B9D3EF"/>
                </a:solidFill>
                <a:latin typeface="Century Gothic"/>
                <a:cs typeface="Century Gothic"/>
              </a:rPr>
              <a:t>:</a:t>
            </a:r>
            <a:endParaRPr lang="en-US" b="1" dirty="0" smtClean="0">
              <a:solidFill>
                <a:srgbClr val="B9D3EF"/>
              </a:solidFill>
              <a:latin typeface="Century Gothic"/>
              <a:cs typeface="Century Gothic"/>
            </a:endParaRPr>
          </a:p>
          <a:p>
            <a:pPr marL="336550" lvl="1" indent="-1588">
              <a:spcAft>
                <a:spcPts val="600"/>
              </a:spcAft>
            </a:pPr>
            <a:r>
              <a:rPr lang="en-US" b="1" dirty="0" smtClean="0">
                <a:solidFill>
                  <a:srgbClr val="B9D3EF"/>
                </a:solidFill>
                <a:latin typeface="Century Gothic"/>
                <a:cs typeface="Century Gothic"/>
              </a:rPr>
              <a:t>Radars need to be in the same orbit!</a:t>
            </a:r>
          </a:p>
        </p:txBody>
      </p:sp>
      <p:grpSp>
        <p:nvGrpSpPr>
          <p:cNvPr id="16" name="Group 15"/>
          <p:cNvGrpSpPr/>
          <p:nvPr/>
        </p:nvGrpSpPr>
        <p:grpSpPr>
          <a:xfrm>
            <a:off x="618233" y="1833811"/>
            <a:ext cx="6128959" cy="3330056"/>
            <a:chOff x="618233" y="1833811"/>
            <a:chExt cx="6128959" cy="3330056"/>
          </a:xfrm>
        </p:grpSpPr>
        <p:sp>
          <p:nvSpPr>
            <p:cNvPr id="32" name="Freeform 31"/>
            <p:cNvSpPr/>
            <p:nvPr/>
          </p:nvSpPr>
          <p:spPr>
            <a:xfrm>
              <a:off x="618233" y="1833811"/>
              <a:ext cx="6115494" cy="3330056"/>
            </a:xfrm>
            <a:custGeom>
              <a:avLst/>
              <a:gdLst>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96796 w 9164097"/>
                <a:gd name="connsiteY2" fmla="*/ 3761551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96796 w 9164097"/>
                <a:gd name="connsiteY2" fmla="*/ 3761551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3231550 w 9164097"/>
                <a:gd name="connsiteY2" fmla="*/ 4163426 h 4163426"/>
                <a:gd name="connsiteX3" fmla="*/ 4276578 w 9164097"/>
                <a:gd name="connsiteY3" fmla="*/ 3986601 h 4163426"/>
                <a:gd name="connsiteX4" fmla="*/ 4887518 w 9164097"/>
                <a:gd name="connsiteY4" fmla="*/ 3632951 h 4163426"/>
                <a:gd name="connsiteX5" fmla="*/ 5482381 w 9164097"/>
                <a:gd name="connsiteY5" fmla="*/ 1494975 h 4163426"/>
                <a:gd name="connsiteX6" fmla="*/ 5964702 w 9164097"/>
                <a:gd name="connsiteY6" fmla="*/ 337575 h 4163426"/>
                <a:gd name="connsiteX7" fmla="*/ 7459896 w 9164097"/>
                <a:gd name="connsiteY7" fmla="*/ 0 h 4163426"/>
                <a:gd name="connsiteX8" fmla="*/ 8456693 w 9164097"/>
                <a:gd name="connsiteY8" fmla="*/ 128600 h 4163426"/>
                <a:gd name="connsiteX9" fmla="*/ 9164097 w 9164097"/>
                <a:gd name="connsiteY9" fmla="*/ 514400 h 4163426"/>
                <a:gd name="connsiteX0" fmla="*/ 0 w 9164097"/>
                <a:gd name="connsiteY0" fmla="*/ 594775 h 4163426"/>
                <a:gd name="connsiteX1" fmla="*/ 562708 w 9164097"/>
                <a:gd name="connsiteY1" fmla="*/ 2555926 h 4163426"/>
                <a:gd name="connsiteX2" fmla="*/ 3231550 w 9164097"/>
                <a:gd name="connsiteY2" fmla="*/ 4163426 h 4163426"/>
                <a:gd name="connsiteX3" fmla="*/ 4276578 w 9164097"/>
                <a:gd name="connsiteY3" fmla="*/ 3986601 h 4163426"/>
                <a:gd name="connsiteX4" fmla="*/ 4887518 w 9164097"/>
                <a:gd name="connsiteY4" fmla="*/ 3632951 h 4163426"/>
                <a:gd name="connsiteX5" fmla="*/ 5482381 w 9164097"/>
                <a:gd name="connsiteY5" fmla="*/ 1494975 h 4163426"/>
                <a:gd name="connsiteX6" fmla="*/ 5964702 w 9164097"/>
                <a:gd name="connsiteY6" fmla="*/ 337575 h 4163426"/>
                <a:gd name="connsiteX7" fmla="*/ 7459896 w 9164097"/>
                <a:gd name="connsiteY7" fmla="*/ 0 h 4163426"/>
                <a:gd name="connsiteX8" fmla="*/ 8456693 w 9164097"/>
                <a:gd name="connsiteY8" fmla="*/ 128600 h 4163426"/>
                <a:gd name="connsiteX9" fmla="*/ 9164097 w 9164097"/>
                <a:gd name="connsiteY9" fmla="*/ 514400 h 4163426"/>
                <a:gd name="connsiteX0" fmla="*/ 0 w 9164097"/>
                <a:gd name="connsiteY0" fmla="*/ 594775 h 4227726"/>
                <a:gd name="connsiteX1" fmla="*/ 562708 w 9164097"/>
                <a:gd name="connsiteY1" fmla="*/ 2555926 h 4227726"/>
                <a:gd name="connsiteX2" fmla="*/ 3231550 w 9164097"/>
                <a:gd name="connsiteY2" fmla="*/ 4227726 h 4227726"/>
                <a:gd name="connsiteX3" fmla="*/ 4276578 w 9164097"/>
                <a:gd name="connsiteY3" fmla="*/ 3986601 h 4227726"/>
                <a:gd name="connsiteX4" fmla="*/ 4887518 w 9164097"/>
                <a:gd name="connsiteY4" fmla="*/ 3632951 h 4227726"/>
                <a:gd name="connsiteX5" fmla="*/ 5482381 w 9164097"/>
                <a:gd name="connsiteY5" fmla="*/ 1494975 h 4227726"/>
                <a:gd name="connsiteX6" fmla="*/ 5964702 w 9164097"/>
                <a:gd name="connsiteY6" fmla="*/ 337575 h 4227726"/>
                <a:gd name="connsiteX7" fmla="*/ 7459896 w 9164097"/>
                <a:gd name="connsiteY7" fmla="*/ 0 h 4227726"/>
                <a:gd name="connsiteX8" fmla="*/ 8456693 w 9164097"/>
                <a:gd name="connsiteY8" fmla="*/ 128600 h 4227726"/>
                <a:gd name="connsiteX9" fmla="*/ 9164097 w 9164097"/>
                <a:gd name="connsiteY9"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4276578 w 9164097"/>
                <a:gd name="connsiteY3" fmla="*/ 3986601 h 4227726"/>
                <a:gd name="connsiteX4" fmla="*/ 5482381 w 9164097"/>
                <a:gd name="connsiteY4" fmla="*/ 1494975 h 4227726"/>
                <a:gd name="connsiteX5" fmla="*/ 5964702 w 9164097"/>
                <a:gd name="connsiteY5" fmla="*/ 337575 h 4227726"/>
                <a:gd name="connsiteX6" fmla="*/ 7459896 w 9164097"/>
                <a:gd name="connsiteY6" fmla="*/ 0 h 4227726"/>
                <a:gd name="connsiteX7" fmla="*/ 8456693 w 9164097"/>
                <a:gd name="connsiteY7" fmla="*/ 128600 h 4227726"/>
                <a:gd name="connsiteX8" fmla="*/ 9164097 w 9164097"/>
                <a:gd name="connsiteY8"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6109398 w 9164097"/>
                <a:gd name="connsiteY3" fmla="*/ 225050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466175 h 4099126"/>
                <a:gd name="connsiteX1" fmla="*/ 562708 w 9164097"/>
                <a:gd name="connsiteY1" fmla="*/ 2427326 h 4099126"/>
                <a:gd name="connsiteX2" fmla="*/ 3231550 w 9164097"/>
                <a:gd name="connsiteY2" fmla="*/ 4099126 h 4099126"/>
                <a:gd name="connsiteX3" fmla="*/ 6109398 w 9164097"/>
                <a:gd name="connsiteY3" fmla="*/ 96450 h 4099126"/>
                <a:gd name="connsiteX4" fmla="*/ 8456693 w 9164097"/>
                <a:gd name="connsiteY4" fmla="*/ 0 h 4099126"/>
                <a:gd name="connsiteX5" fmla="*/ 9164097 w 9164097"/>
                <a:gd name="connsiteY5" fmla="*/ 385800 h 4099126"/>
                <a:gd name="connsiteX0" fmla="*/ 0 w 9164097"/>
                <a:gd name="connsiteY0" fmla="*/ 603709 h 4236660"/>
                <a:gd name="connsiteX1" fmla="*/ 562708 w 9164097"/>
                <a:gd name="connsiteY1" fmla="*/ 2564860 h 4236660"/>
                <a:gd name="connsiteX2" fmla="*/ 3231550 w 9164097"/>
                <a:gd name="connsiteY2" fmla="*/ 4236660 h 4236660"/>
                <a:gd name="connsiteX3" fmla="*/ 6109398 w 9164097"/>
                <a:gd name="connsiteY3" fmla="*/ 233984 h 4236660"/>
                <a:gd name="connsiteX4" fmla="*/ 8456693 w 9164097"/>
                <a:gd name="connsiteY4" fmla="*/ 137534 h 4236660"/>
                <a:gd name="connsiteX5" fmla="*/ 9164097 w 9164097"/>
                <a:gd name="connsiteY5" fmla="*/ 523334 h 4236660"/>
                <a:gd name="connsiteX0" fmla="*/ 0 w 9164097"/>
                <a:gd name="connsiteY0" fmla="*/ 594670 h 4227621"/>
                <a:gd name="connsiteX1" fmla="*/ 562708 w 9164097"/>
                <a:gd name="connsiteY1" fmla="*/ 2555821 h 4227621"/>
                <a:gd name="connsiteX2" fmla="*/ 3231550 w 9164097"/>
                <a:gd name="connsiteY2" fmla="*/ 4227621 h 4227621"/>
                <a:gd name="connsiteX3" fmla="*/ 6109398 w 9164097"/>
                <a:gd name="connsiteY3" fmla="*/ 224945 h 4227621"/>
                <a:gd name="connsiteX4" fmla="*/ 9164097 w 9164097"/>
                <a:gd name="connsiteY4" fmla="*/ 514295 h 4227621"/>
                <a:gd name="connsiteX0" fmla="*/ 0 w 9164097"/>
                <a:gd name="connsiteY0" fmla="*/ 742721 h 4375672"/>
                <a:gd name="connsiteX1" fmla="*/ 562708 w 9164097"/>
                <a:gd name="connsiteY1" fmla="*/ 2703872 h 4375672"/>
                <a:gd name="connsiteX2" fmla="*/ 3231550 w 9164097"/>
                <a:gd name="connsiteY2" fmla="*/ 4375672 h 4375672"/>
                <a:gd name="connsiteX3" fmla="*/ 6109398 w 9164097"/>
                <a:gd name="connsiteY3" fmla="*/ 372996 h 4375672"/>
                <a:gd name="connsiteX4" fmla="*/ 9164097 w 9164097"/>
                <a:gd name="connsiteY4" fmla="*/ 662346 h 4375672"/>
                <a:gd name="connsiteX0" fmla="*/ 0 w 9164097"/>
                <a:gd name="connsiteY0" fmla="*/ 621631 h 4254582"/>
                <a:gd name="connsiteX1" fmla="*/ 562708 w 9164097"/>
                <a:gd name="connsiteY1" fmla="*/ 2582782 h 4254582"/>
                <a:gd name="connsiteX2" fmla="*/ 3231550 w 9164097"/>
                <a:gd name="connsiteY2" fmla="*/ 4254582 h 4254582"/>
                <a:gd name="connsiteX3" fmla="*/ 6109398 w 9164097"/>
                <a:gd name="connsiteY3" fmla="*/ 251906 h 4254582"/>
                <a:gd name="connsiteX4" fmla="*/ 9164097 w 9164097"/>
                <a:gd name="connsiteY4" fmla="*/ 541256 h 4254582"/>
                <a:gd name="connsiteX0" fmla="*/ 0 w 9164097"/>
                <a:gd name="connsiteY0" fmla="*/ 621631 h 4254582"/>
                <a:gd name="connsiteX1" fmla="*/ 562708 w 9164097"/>
                <a:gd name="connsiteY1" fmla="*/ 2582782 h 4254582"/>
                <a:gd name="connsiteX2" fmla="*/ 3231550 w 9164097"/>
                <a:gd name="connsiteY2" fmla="*/ 4254582 h 4254582"/>
                <a:gd name="connsiteX3" fmla="*/ 6109398 w 9164097"/>
                <a:gd name="connsiteY3" fmla="*/ 251906 h 4254582"/>
                <a:gd name="connsiteX4" fmla="*/ 9164097 w 9164097"/>
                <a:gd name="connsiteY4" fmla="*/ 541256 h 4254582"/>
                <a:gd name="connsiteX0" fmla="*/ 0 w 9164097"/>
                <a:gd name="connsiteY0" fmla="*/ 589404 h 4222355"/>
                <a:gd name="connsiteX1" fmla="*/ 562708 w 9164097"/>
                <a:gd name="connsiteY1" fmla="*/ 2550555 h 4222355"/>
                <a:gd name="connsiteX2" fmla="*/ 3231550 w 9164097"/>
                <a:gd name="connsiteY2" fmla="*/ 4222355 h 4222355"/>
                <a:gd name="connsiteX3" fmla="*/ 6109398 w 9164097"/>
                <a:gd name="connsiteY3" fmla="*/ 219679 h 4222355"/>
                <a:gd name="connsiteX4" fmla="*/ 9164097 w 9164097"/>
                <a:gd name="connsiteY4" fmla="*/ 509029 h 4222355"/>
                <a:gd name="connsiteX0" fmla="*/ 0 w 9164097"/>
                <a:gd name="connsiteY0" fmla="*/ 589404 h 4265226"/>
                <a:gd name="connsiteX1" fmla="*/ 562708 w 9164097"/>
                <a:gd name="connsiteY1" fmla="*/ 2550555 h 4265226"/>
                <a:gd name="connsiteX2" fmla="*/ 3231550 w 9164097"/>
                <a:gd name="connsiteY2" fmla="*/ 4222355 h 4265226"/>
                <a:gd name="connsiteX3" fmla="*/ 6109398 w 9164097"/>
                <a:gd name="connsiteY3" fmla="*/ 219679 h 4265226"/>
                <a:gd name="connsiteX4" fmla="*/ 9164097 w 9164097"/>
                <a:gd name="connsiteY4" fmla="*/ 509029 h 4265226"/>
                <a:gd name="connsiteX0" fmla="*/ 0 w 9164097"/>
                <a:gd name="connsiteY0" fmla="*/ 589404 h 4222355"/>
                <a:gd name="connsiteX1" fmla="*/ 562708 w 9164097"/>
                <a:gd name="connsiteY1" fmla="*/ 2550555 h 4222355"/>
                <a:gd name="connsiteX2" fmla="*/ 3231550 w 9164097"/>
                <a:gd name="connsiteY2" fmla="*/ 4222355 h 4222355"/>
                <a:gd name="connsiteX3" fmla="*/ 6109398 w 9164097"/>
                <a:gd name="connsiteY3" fmla="*/ 219679 h 4222355"/>
                <a:gd name="connsiteX4" fmla="*/ 9164097 w 9164097"/>
                <a:gd name="connsiteY4" fmla="*/ 509029 h 4222355"/>
                <a:gd name="connsiteX0" fmla="*/ 0 w 9164097"/>
                <a:gd name="connsiteY0" fmla="*/ 589404 h 4286655"/>
                <a:gd name="connsiteX1" fmla="*/ 562708 w 9164097"/>
                <a:gd name="connsiteY1" fmla="*/ 2550555 h 4286655"/>
                <a:gd name="connsiteX2" fmla="*/ 3488788 w 9164097"/>
                <a:gd name="connsiteY2" fmla="*/ 4286655 h 4286655"/>
                <a:gd name="connsiteX3" fmla="*/ 6109398 w 9164097"/>
                <a:gd name="connsiteY3" fmla="*/ 219679 h 4286655"/>
                <a:gd name="connsiteX4" fmla="*/ 9164097 w 9164097"/>
                <a:gd name="connsiteY4" fmla="*/ 509029 h 4286655"/>
                <a:gd name="connsiteX0" fmla="*/ 0 w 9164097"/>
                <a:gd name="connsiteY0" fmla="*/ 589404 h 4299714"/>
                <a:gd name="connsiteX1" fmla="*/ 562708 w 9164097"/>
                <a:gd name="connsiteY1" fmla="*/ 2550555 h 4299714"/>
                <a:gd name="connsiteX2" fmla="*/ 3488788 w 9164097"/>
                <a:gd name="connsiteY2" fmla="*/ 4286655 h 4299714"/>
                <a:gd name="connsiteX3" fmla="*/ 6109398 w 9164097"/>
                <a:gd name="connsiteY3" fmla="*/ 219679 h 4299714"/>
                <a:gd name="connsiteX4" fmla="*/ 9164097 w 9164097"/>
                <a:gd name="connsiteY4" fmla="*/ 509029 h 4299714"/>
                <a:gd name="connsiteX0" fmla="*/ 0 w 9164097"/>
                <a:gd name="connsiteY0" fmla="*/ 621630 h 4331940"/>
                <a:gd name="connsiteX1" fmla="*/ 562708 w 9164097"/>
                <a:gd name="connsiteY1" fmla="*/ 2582781 h 4331940"/>
                <a:gd name="connsiteX2" fmla="*/ 3488788 w 9164097"/>
                <a:gd name="connsiteY2" fmla="*/ 4318881 h 4331940"/>
                <a:gd name="connsiteX3" fmla="*/ 6109398 w 9164097"/>
                <a:gd name="connsiteY3" fmla="*/ 251905 h 4331940"/>
                <a:gd name="connsiteX4" fmla="*/ 9164097 w 9164097"/>
                <a:gd name="connsiteY4" fmla="*/ 541255 h 4331940"/>
                <a:gd name="connsiteX0" fmla="*/ 0 w 9164097"/>
                <a:gd name="connsiteY0" fmla="*/ 621630 h 4370341"/>
                <a:gd name="connsiteX1" fmla="*/ 562708 w 9164097"/>
                <a:gd name="connsiteY1" fmla="*/ 2582781 h 4370341"/>
                <a:gd name="connsiteX2" fmla="*/ 3456634 w 9164097"/>
                <a:gd name="connsiteY2" fmla="*/ 4367106 h 4370341"/>
                <a:gd name="connsiteX3" fmla="*/ 6109398 w 9164097"/>
                <a:gd name="connsiteY3" fmla="*/ 251905 h 4370341"/>
                <a:gd name="connsiteX4" fmla="*/ 9164097 w 9164097"/>
                <a:gd name="connsiteY4" fmla="*/ 541255 h 4370341"/>
                <a:gd name="connsiteX0" fmla="*/ 0 w 9164097"/>
                <a:gd name="connsiteY0" fmla="*/ 621630 h 4370341"/>
                <a:gd name="connsiteX1" fmla="*/ 562708 w 9164097"/>
                <a:gd name="connsiteY1" fmla="*/ 2582781 h 4370341"/>
                <a:gd name="connsiteX2" fmla="*/ 3456634 w 9164097"/>
                <a:gd name="connsiteY2" fmla="*/ 4367106 h 4370341"/>
                <a:gd name="connsiteX3" fmla="*/ 6109398 w 9164097"/>
                <a:gd name="connsiteY3" fmla="*/ 251905 h 4370341"/>
                <a:gd name="connsiteX4" fmla="*/ 9164097 w 9164097"/>
                <a:gd name="connsiteY4" fmla="*/ 541255 h 4370341"/>
                <a:gd name="connsiteX0" fmla="*/ 0 w 8228985"/>
                <a:gd name="connsiteY0" fmla="*/ 919022 h 4667733"/>
                <a:gd name="connsiteX1" fmla="*/ 562708 w 8228985"/>
                <a:gd name="connsiteY1" fmla="*/ 2880173 h 4667733"/>
                <a:gd name="connsiteX2" fmla="*/ 3456634 w 8228985"/>
                <a:gd name="connsiteY2" fmla="*/ 4664498 h 4667733"/>
                <a:gd name="connsiteX3" fmla="*/ 6109398 w 8228985"/>
                <a:gd name="connsiteY3" fmla="*/ 549297 h 4667733"/>
                <a:gd name="connsiteX4" fmla="*/ 8228985 w 8228985"/>
                <a:gd name="connsiteY4" fmla="*/ 338559 h 4667733"/>
                <a:gd name="connsiteX0" fmla="*/ 0 w 8228985"/>
                <a:gd name="connsiteY0" fmla="*/ 583945 h 4332656"/>
                <a:gd name="connsiteX1" fmla="*/ 562708 w 8228985"/>
                <a:gd name="connsiteY1" fmla="*/ 2545096 h 4332656"/>
                <a:gd name="connsiteX2" fmla="*/ 3456634 w 8228985"/>
                <a:gd name="connsiteY2" fmla="*/ 4329421 h 4332656"/>
                <a:gd name="connsiteX3" fmla="*/ 6109398 w 8228985"/>
                <a:gd name="connsiteY3" fmla="*/ 214220 h 4332656"/>
                <a:gd name="connsiteX4" fmla="*/ 8228985 w 8228985"/>
                <a:gd name="connsiteY4" fmla="*/ 3482 h 4332656"/>
                <a:gd name="connsiteX0" fmla="*/ 0 w 8556274"/>
                <a:gd name="connsiteY0" fmla="*/ 192571 h 4332656"/>
                <a:gd name="connsiteX1" fmla="*/ 889997 w 8556274"/>
                <a:gd name="connsiteY1" fmla="*/ 2545096 h 4332656"/>
                <a:gd name="connsiteX2" fmla="*/ 3783923 w 8556274"/>
                <a:gd name="connsiteY2" fmla="*/ 4329421 h 4332656"/>
                <a:gd name="connsiteX3" fmla="*/ 6436687 w 8556274"/>
                <a:gd name="connsiteY3" fmla="*/ 214220 h 4332656"/>
                <a:gd name="connsiteX4" fmla="*/ 8556274 w 8556274"/>
                <a:gd name="connsiteY4" fmla="*/ 3482 h 4332656"/>
                <a:gd name="connsiteX0" fmla="*/ 0 w 8556274"/>
                <a:gd name="connsiteY0" fmla="*/ 192571 h 4332656"/>
                <a:gd name="connsiteX1" fmla="*/ 889997 w 8556274"/>
                <a:gd name="connsiteY1" fmla="*/ 2545096 h 4332656"/>
                <a:gd name="connsiteX2" fmla="*/ 3783923 w 8556274"/>
                <a:gd name="connsiteY2" fmla="*/ 4329421 h 4332656"/>
                <a:gd name="connsiteX3" fmla="*/ 6436687 w 8556274"/>
                <a:gd name="connsiteY3" fmla="*/ 214220 h 4332656"/>
                <a:gd name="connsiteX4" fmla="*/ 8556274 w 8556274"/>
                <a:gd name="connsiteY4" fmla="*/ 3482 h 433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274" h="4332656">
                  <a:moveTo>
                    <a:pt x="0" y="192571"/>
                  </a:moveTo>
                  <a:cubicBezTo>
                    <a:pt x="693185" y="1050524"/>
                    <a:pt x="702428" y="1891379"/>
                    <a:pt x="889997" y="2545096"/>
                  </a:cubicBezTo>
                  <a:cubicBezTo>
                    <a:pt x="1235661" y="4779522"/>
                    <a:pt x="2393231" y="4251725"/>
                    <a:pt x="3783923" y="4329421"/>
                  </a:cubicBezTo>
                  <a:cubicBezTo>
                    <a:pt x="6291991" y="4168671"/>
                    <a:pt x="5153177" y="1224266"/>
                    <a:pt x="6436687" y="214220"/>
                  </a:cubicBezTo>
                  <a:cubicBezTo>
                    <a:pt x="7409369" y="-115318"/>
                    <a:pt x="7010933" y="45130"/>
                    <a:pt x="8556274" y="3482"/>
                  </a:cubicBezTo>
                </a:path>
              </a:pathLst>
            </a:custGeom>
            <a:ln w="5715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4" name="TextBox 13"/>
            <p:cNvSpPr txBox="1"/>
            <p:nvPr/>
          </p:nvSpPr>
          <p:spPr>
            <a:xfrm>
              <a:off x="3971297" y="1884167"/>
              <a:ext cx="2775895" cy="400110"/>
            </a:xfrm>
            <a:prstGeom prst="rect">
              <a:avLst/>
            </a:prstGeom>
            <a:noFill/>
          </p:spPr>
          <p:txBody>
            <a:bodyPr wrap="none" rtlCol="0">
              <a:spAutoFit/>
            </a:bodyPr>
            <a:lstStyle/>
            <a:p>
              <a:r>
                <a:rPr lang="en-US" sz="2000" b="1" dirty="0" smtClean="0">
                  <a:solidFill>
                    <a:srgbClr val="FFFF00"/>
                  </a:solidFill>
                  <a:effectLst>
                    <a:outerShdw blurRad="50800" dist="38100" dir="2700000" algn="tl" rotWithShape="0">
                      <a:prstClr val="black">
                        <a:alpha val="40000"/>
                      </a:prstClr>
                    </a:outerShdw>
                  </a:effectLst>
                </a:rPr>
                <a:t>CloudSat    </a:t>
              </a:r>
              <a:r>
                <a:rPr lang="en-US" sz="2000" b="1" dirty="0" smtClean="0">
                  <a:solidFill>
                    <a:srgbClr val="FFFF00"/>
                  </a:solidFill>
                  <a:effectLst>
                    <a:outerShdw blurRad="50800" dist="38100" dir="2700000" algn="tl" rotWithShape="0">
                      <a:prstClr val="black">
                        <a:alpha val="40000"/>
                      </a:prstClr>
                    </a:outerShdw>
                  </a:effectLst>
                  <a:sym typeface="Wingdings"/>
                </a:rPr>
                <a:t>  </a:t>
              </a:r>
              <a:r>
                <a:rPr lang="en-US" sz="2000" b="1" dirty="0" err="1" smtClean="0">
                  <a:solidFill>
                    <a:srgbClr val="FFFF00"/>
                  </a:solidFill>
                  <a:effectLst>
                    <a:outerShdw blurRad="50800" dist="38100" dir="2700000" algn="tl" rotWithShape="0">
                      <a:prstClr val="black">
                        <a:alpha val="40000"/>
                      </a:prstClr>
                    </a:outerShdw>
                  </a:effectLst>
                  <a:sym typeface="Wingdings"/>
                </a:rPr>
                <a:t>EarthCare</a:t>
              </a:r>
              <a:endParaRPr lang="en-US" sz="2000" b="1" dirty="0" smtClean="0">
                <a:solidFill>
                  <a:srgbClr val="FFFF00"/>
                </a:solidFill>
                <a:effectLst>
                  <a:outerShdw blurRad="50800" dist="38100" dir="2700000" algn="tl" rotWithShape="0">
                    <a:prstClr val="black">
                      <a:alpha val="40000"/>
                    </a:prstClr>
                  </a:outerShdw>
                </a:effectLst>
              </a:endParaRPr>
            </a:p>
          </p:txBody>
        </p:sp>
      </p:grpSp>
      <p:sp>
        <p:nvSpPr>
          <p:cNvPr id="3" name="Title 1"/>
          <p:cNvSpPr txBox="1">
            <a:spLocks/>
          </p:cNvSpPr>
          <p:nvPr/>
        </p:nvSpPr>
        <p:spPr>
          <a:xfrm>
            <a:off x="339400" y="213080"/>
            <a:ext cx="7324828" cy="878312"/>
          </a:xfrm>
          <a:prstGeom prst="rect">
            <a:avLst/>
          </a:prstGeom>
        </p:spPr>
        <p:txBody>
          <a:bodyPr>
            <a:noAutofit/>
          </a:bodyPr>
          <a:lstStyle/>
          <a:p>
            <a:pPr defTabSz="914400">
              <a:defRPr/>
            </a:pPr>
            <a:r>
              <a:rPr lang="en-US" sz="6000" b="1" kern="0" dirty="0" smtClean="0">
                <a:solidFill>
                  <a:srgbClr val="C0DBF4"/>
                </a:solidFill>
                <a:effectLst>
                  <a:outerShdw blurRad="50800" dist="38100" dir="2700000" algn="tl" rotWithShape="0">
                    <a:srgbClr val="000000">
                      <a:alpha val="43000"/>
                    </a:srgbClr>
                  </a:outerShdw>
                </a:effectLst>
                <a:latin typeface="Century Gothic"/>
                <a:ea typeface="ＭＳ Ｐゴシック" charset="0"/>
                <a:cs typeface="Century Gothic"/>
              </a:rPr>
              <a:t>The future?</a:t>
            </a:r>
            <a:endParaRPr lang="en-US" sz="6000" b="1" kern="0" dirty="0">
              <a:solidFill>
                <a:srgbClr val="C0DBF4"/>
              </a:solidFill>
              <a:effectLst>
                <a:outerShdw blurRad="50800" dist="38100" dir="2700000" algn="tl" rotWithShape="0">
                  <a:srgbClr val="000000">
                    <a:alpha val="43000"/>
                  </a:srgbClr>
                </a:outerShdw>
              </a:effectLst>
              <a:latin typeface="Century Gothic"/>
              <a:ea typeface="ＭＳ Ｐゴシック" charset="0"/>
              <a:cs typeface="Century Gothic"/>
            </a:endParaRPr>
          </a:p>
        </p:txBody>
      </p:sp>
    </p:spTree>
    <p:extLst>
      <p:ext uri="{BB962C8B-B14F-4D97-AF65-F5344CB8AC3E}">
        <p14:creationId xmlns:p14="http://schemas.microsoft.com/office/powerpoint/2010/main" val="3053583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599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919" y="131963"/>
            <a:ext cx="3402867"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sp>
        <p:nvSpPr>
          <p:cNvPr id="26" name="TextBox 25"/>
          <p:cNvSpPr txBox="1"/>
          <p:nvPr/>
        </p:nvSpPr>
        <p:spPr>
          <a:xfrm>
            <a:off x="546832" y="2383135"/>
            <a:ext cx="3051675" cy="1631216"/>
          </a:xfrm>
          <a:prstGeom prst="rect">
            <a:avLst/>
          </a:prstGeom>
          <a:noFill/>
        </p:spPr>
        <p:txBody>
          <a:bodyPr wrap="square" rtlCol="0">
            <a:spAutoFit/>
          </a:bodyPr>
          <a:lstStyle/>
          <a:p>
            <a:pPr marL="342900" indent="-342900">
              <a:buFont typeface="Arial"/>
              <a:buChar char="•"/>
            </a:pPr>
            <a:r>
              <a:rPr lang="en-US" sz="2000" dirty="0" smtClean="0">
                <a:solidFill>
                  <a:schemeClr val="bg1"/>
                </a:solidFill>
                <a:latin typeface="Helvetica Neue"/>
                <a:cs typeface="Helvetica Neue"/>
              </a:rPr>
              <a:t>Diurnal sea-breeze favoring convergence for the closest hour when DCC were observed</a:t>
            </a:r>
          </a:p>
        </p:txBody>
      </p:sp>
      <p:grpSp>
        <p:nvGrpSpPr>
          <p:cNvPr id="8" name="Group 7"/>
          <p:cNvGrpSpPr/>
          <p:nvPr/>
        </p:nvGrpSpPr>
        <p:grpSpPr>
          <a:xfrm>
            <a:off x="4219440" y="352777"/>
            <a:ext cx="4628227" cy="6166556"/>
            <a:chOff x="4515773" y="564444"/>
            <a:chExt cx="4628227" cy="6166556"/>
          </a:xfrm>
        </p:grpSpPr>
        <p:sp>
          <p:nvSpPr>
            <p:cNvPr id="13" name="Rectangle 12"/>
            <p:cNvSpPr/>
            <p:nvPr/>
          </p:nvSpPr>
          <p:spPr>
            <a:xfrm>
              <a:off x="4515773" y="564444"/>
              <a:ext cx="4628227" cy="6166556"/>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046133" y="695011"/>
              <a:ext cx="3840480" cy="5964409"/>
              <a:chOff x="5046133" y="695011"/>
              <a:chExt cx="3840480" cy="5964409"/>
            </a:xfrm>
          </p:grpSpPr>
          <p:sp>
            <p:nvSpPr>
              <p:cNvPr id="22" name="TextBox 21"/>
              <p:cNvSpPr txBox="1"/>
              <p:nvPr/>
            </p:nvSpPr>
            <p:spPr>
              <a:xfrm>
                <a:off x="5150022" y="695011"/>
                <a:ext cx="3475029" cy="396267"/>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Tropical America</a:t>
                </a:r>
              </a:p>
            </p:txBody>
          </p:sp>
          <p:sp>
            <p:nvSpPr>
              <p:cNvPr id="14" name="TextBox 13"/>
              <p:cNvSpPr txBox="1"/>
              <p:nvPr/>
            </p:nvSpPr>
            <p:spPr>
              <a:xfrm>
                <a:off x="5295889" y="6082883"/>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pic>
            <p:nvPicPr>
              <p:cNvPr id="3" name="Picture 2"/>
              <p:cNvPicPr>
                <a:picLocks noChangeAspect="1"/>
              </p:cNvPicPr>
              <p:nvPr/>
            </p:nvPicPr>
            <p:blipFill>
              <a:blip r:embed="rId3"/>
              <a:stretch>
                <a:fillRect/>
              </a:stretch>
            </p:blipFill>
            <p:spPr>
              <a:xfrm>
                <a:off x="5046133" y="1425220"/>
                <a:ext cx="3839790" cy="2187222"/>
              </a:xfrm>
              <a:prstGeom prst="rect">
                <a:avLst/>
              </a:prstGeom>
            </p:spPr>
          </p:pic>
          <p:pic>
            <p:nvPicPr>
              <p:cNvPr id="5" name="Picture 4"/>
              <p:cNvPicPr>
                <a:picLocks noChangeAspect="1"/>
              </p:cNvPicPr>
              <p:nvPr/>
            </p:nvPicPr>
            <p:blipFill>
              <a:blip r:embed="rId4"/>
              <a:stretch>
                <a:fillRect/>
              </a:stretch>
            </p:blipFill>
            <p:spPr>
              <a:xfrm>
                <a:off x="5046134" y="3855156"/>
                <a:ext cx="3840479" cy="2205845"/>
              </a:xfrm>
              <a:prstGeom prst="rect">
                <a:avLst/>
              </a:prstGeom>
            </p:spPr>
          </p:pic>
          <p:sp>
            <p:nvSpPr>
              <p:cNvPr id="21" name="TextBox 20"/>
              <p:cNvSpPr txBox="1"/>
              <p:nvPr/>
            </p:nvSpPr>
            <p:spPr>
              <a:xfrm>
                <a:off x="5138027" y="3503530"/>
                <a:ext cx="3357908" cy="369332"/>
              </a:xfrm>
              <a:prstGeom prst="rect">
                <a:avLst/>
              </a:prstGeom>
              <a:noFill/>
            </p:spPr>
            <p:txBody>
              <a:bodyPr wrap="square" rtlCol="0">
                <a:spAutoFit/>
              </a:bodyPr>
              <a:lstStyle/>
              <a:p>
                <a:r>
                  <a:rPr lang="en-US" dirty="0"/>
                  <a:t>b</a:t>
                </a:r>
                <a:r>
                  <a:rPr lang="en-US" dirty="0" smtClean="0"/>
                  <a:t>) 0 h</a:t>
                </a:r>
              </a:p>
            </p:txBody>
          </p:sp>
          <p:sp>
            <p:nvSpPr>
              <p:cNvPr id="16" name="TextBox 15"/>
              <p:cNvSpPr txBox="1"/>
              <p:nvPr/>
            </p:nvSpPr>
            <p:spPr>
              <a:xfrm>
                <a:off x="5146496" y="1047851"/>
                <a:ext cx="3369191" cy="369332"/>
              </a:xfrm>
              <a:prstGeom prst="rect">
                <a:avLst/>
              </a:prstGeom>
              <a:noFill/>
            </p:spPr>
            <p:txBody>
              <a:bodyPr wrap="square" rtlCol="0">
                <a:spAutoFit/>
              </a:bodyPr>
              <a:lstStyle/>
              <a:p>
                <a:r>
                  <a:rPr lang="en-US" dirty="0" smtClean="0"/>
                  <a:t>a) -12 h</a:t>
                </a:r>
              </a:p>
            </p:txBody>
          </p:sp>
          <p:pic>
            <p:nvPicPr>
              <p:cNvPr id="6" name="Picture 5"/>
              <p:cNvPicPr>
                <a:picLocks noChangeAspect="1"/>
              </p:cNvPicPr>
              <p:nvPr/>
            </p:nvPicPr>
            <p:blipFill>
              <a:blip r:embed="rId5"/>
              <a:stretch>
                <a:fillRect/>
              </a:stretch>
            </p:blipFill>
            <p:spPr>
              <a:xfrm>
                <a:off x="5271911" y="6345769"/>
                <a:ext cx="3200400" cy="313651"/>
              </a:xfrm>
              <a:prstGeom prst="rect">
                <a:avLst/>
              </a:prstGeom>
            </p:spPr>
          </p:pic>
        </p:grpSp>
      </p:grpSp>
    </p:spTree>
    <p:extLst>
      <p:ext uri="{BB962C8B-B14F-4D97-AF65-F5344CB8AC3E}">
        <p14:creationId xmlns:p14="http://schemas.microsoft.com/office/powerpoint/2010/main" val="25134576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7" name="TextBox 33"/>
          <p:cNvSpPr txBox="1">
            <a:spLocks noChangeArrowheads="1"/>
          </p:cNvSpPr>
          <p:nvPr/>
        </p:nvSpPr>
        <p:spPr bwMode="auto">
          <a:xfrm>
            <a:off x="0" y="301625"/>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a:cs typeface="Century Gothic"/>
              </a:rPr>
              <a:t>Internal structure of MCS anvils</a:t>
            </a:r>
            <a:endParaRPr lang="en-US" sz="2000" b="1" dirty="0" smtClean="0">
              <a:solidFill>
                <a:srgbClr val="B9D3EF"/>
              </a:solidFill>
              <a:effectLst>
                <a:outerShdw blurRad="38100" dist="38100" dir="2700000" algn="tl">
                  <a:srgbClr val="000000">
                    <a:alpha val="43137"/>
                  </a:srgbClr>
                </a:outerShdw>
              </a:effectLst>
              <a:latin typeface="Century Gothic"/>
              <a:cs typeface="Century Gothic"/>
            </a:endParaRPr>
          </a:p>
        </p:txBody>
      </p:sp>
      <p:grpSp>
        <p:nvGrpSpPr>
          <p:cNvPr id="22" name="Group 21"/>
          <p:cNvGrpSpPr/>
          <p:nvPr/>
        </p:nvGrpSpPr>
        <p:grpSpPr>
          <a:xfrm>
            <a:off x="364779" y="1371600"/>
            <a:ext cx="8414443" cy="4892725"/>
            <a:chOff x="364779" y="1752600"/>
            <a:chExt cx="8414443" cy="4892725"/>
          </a:xfrm>
        </p:grpSpPr>
        <p:sp>
          <p:nvSpPr>
            <p:cNvPr id="11" name="Rectangle 10"/>
            <p:cNvSpPr/>
            <p:nvPr/>
          </p:nvSpPr>
          <p:spPr>
            <a:xfrm>
              <a:off x="364779" y="1752600"/>
              <a:ext cx="8414443" cy="4892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1" name="Group 20"/>
            <p:cNvGrpSpPr/>
            <p:nvPr/>
          </p:nvGrpSpPr>
          <p:grpSpPr>
            <a:xfrm>
              <a:off x="564403" y="2590800"/>
              <a:ext cx="8115168" cy="3755244"/>
              <a:chOff x="564403" y="1813349"/>
              <a:chExt cx="8115168" cy="3755244"/>
            </a:xfrm>
          </p:grpSpPr>
          <p:pic>
            <p:nvPicPr>
              <p:cNvPr id="8" name="Picture 7"/>
              <p:cNvPicPr>
                <a:picLocks noChangeAspect="1"/>
              </p:cNvPicPr>
              <p:nvPr/>
            </p:nvPicPr>
            <p:blipFill rotWithShape="1">
              <a:blip r:embed="rId2"/>
              <a:srcRect l="1763" t="86472" b="6714"/>
              <a:stretch/>
            </p:blipFill>
            <p:spPr>
              <a:xfrm>
                <a:off x="635937" y="4788870"/>
                <a:ext cx="7972098" cy="779723"/>
              </a:xfrm>
              <a:prstGeom prst="rect">
                <a:avLst/>
              </a:prstGeom>
            </p:spPr>
          </p:pic>
          <p:pic>
            <p:nvPicPr>
              <p:cNvPr id="9" name="Picture 8"/>
              <p:cNvPicPr>
                <a:picLocks noChangeAspect="1"/>
              </p:cNvPicPr>
              <p:nvPr/>
            </p:nvPicPr>
            <p:blipFill rotWithShape="1">
              <a:blip r:embed="rId2"/>
              <a:srcRect b="73997"/>
              <a:stretch/>
            </p:blipFill>
            <p:spPr>
              <a:xfrm>
                <a:off x="564403" y="1813349"/>
                <a:ext cx="8115168" cy="2975521"/>
              </a:xfrm>
              <a:prstGeom prst="rect">
                <a:avLst/>
              </a:prstGeom>
            </p:spPr>
          </p:pic>
          <p:sp>
            <p:nvSpPr>
              <p:cNvPr id="13" name="Rectangle 12"/>
              <p:cNvSpPr/>
              <p:nvPr/>
            </p:nvSpPr>
            <p:spPr>
              <a:xfrm>
                <a:off x="615817" y="1888219"/>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5848046" y="1917329"/>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CVCV</a:t>
                </a:r>
                <a:endParaRPr lang="en-US" dirty="0">
                  <a:solidFill>
                    <a:prstClr val="white"/>
                  </a:solidFill>
                  <a:latin typeface="Calibri"/>
                </a:endParaRPr>
              </a:p>
            </p:txBody>
          </p:sp>
          <p:sp>
            <p:nvSpPr>
              <p:cNvPr id="15" name="Rectangle 14"/>
              <p:cNvSpPr/>
              <p:nvPr/>
            </p:nvSpPr>
            <p:spPr>
              <a:xfrm>
                <a:off x="3287916" y="1897123"/>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CVCV</a:t>
                </a:r>
                <a:endParaRPr lang="en-US" dirty="0">
                  <a:solidFill>
                    <a:prstClr val="white"/>
                  </a:solidFill>
                  <a:latin typeface="Calibri"/>
                </a:endParaRPr>
              </a:p>
            </p:txBody>
          </p:sp>
          <p:sp>
            <p:nvSpPr>
              <p:cNvPr id="20" name="Rectangle 19"/>
              <p:cNvSpPr/>
              <p:nvPr/>
            </p:nvSpPr>
            <p:spPr>
              <a:xfrm>
                <a:off x="2700200" y="4179527"/>
                <a:ext cx="456198" cy="431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8" name="TextBox 18"/>
            <p:cNvSpPr txBox="1">
              <a:spLocks noChangeArrowheads="1"/>
            </p:cNvSpPr>
            <p:nvPr/>
          </p:nvSpPr>
          <p:spPr bwMode="auto">
            <a:xfrm>
              <a:off x="3014498" y="1939999"/>
              <a:ext cx="31150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dirty="0" smtClean="0">
                  <a:solidFill>
                    <a:prstClr val="black">
                      <a:lumMod val="75000"/>
                      <a:lumOff val="25000"/>
                    </a:prstClr>
                  </a:solidFill>
                </a:rPr>
                <a:t>Indian Ocean Anvils  </a:t>
              </a:r>
            </a:p>
          </p:txBody>
        </p:sp>
      </p:grpSp>
    </p:spTree>
    <p:extLst>
      <p:ext uri="{BB962C8B-B14F-4D97-AF65-F5344CB8AC3E}">
        <p14:creationId xmlns:p14="http://schemas.microsoft.com/office/powerpoint/2010/main" val="35638114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3794" name="TextBox 4"/>
          <p:cNvSpPr txBox="1">
            <a:spLocks noChangeArrowheads="1"/>
          </p:cNvSpPr>
          <p:nvPr/>
        </p:nvSpPr>
        <p:spPr bwMode="auto">
          <a:xfrm flipH="1">
            <a:off x="0" y="3379285"/>
            <a:ext cx="914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600" b="1" dirty="0" smtClean="0">
                <a:solidFill>
                  <a:srgbClr val="B9D3EF"/>
                </a:solidFill>
                <a:effectLst>
                  <a:outerShdw blurRad="38100" dist="38100" dir="2700000" algn="tl">
                    <a:srgbClr val="000000">
                      <a:alpha val="43137"/>
                    </a:srgbClr>
                  </a:outerShdw>
                </a:effectLst>
                <a:latin typeface="Century Gothic" charset="0"/>
                <a:cs typeface="Century Gothic" charset="0"/>
              </a:rPr>
              <a:t>MODIS/AMSR-E</a:t>
            </a:r>
            <a:r>
              <a:rPr lang="en-US" sz="3600" dirty="0" smtClean="0">
                <a:solidFill>
                  <a:srgbClr val="B9D3EF"/>
                </a:solidFill>
                <a:effectLst>
                  <a:outerShdw blurRad="38100" dist="38100" dir="2700000" algn="tl">
                    <a:srgbClr val="000000">
                      <a:alpha val="43137"/>
                    </a:srgbClr>
                  </a:outerShdw>
                </a:effectLst>
                <a:latin typeface="Century Gothic" charset="0"/>
                <a:cs typeface="Century Gothic" charset="0"/>
              </a:rPr>
              <a:t> </a:t>
            </a:r>
          </a:p>
          <a:p>
            <a:pPr marL="282575"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identifies cold top</a:t>
            </a:r>
          </a:p>
          <a:p>
            <a:pPr marL="282575"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locates the raining core</a:t>
            </a:r>
          </a:p>
          <a:p>
            <a:pPr marL="234950"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remainder is </a:t>
            </a:r>
            <a:r>
              <a:rPr lang="en-US" sz="4000" u="sng" dirty="0" smtClean="0">
                <a:solidFill>
                  <a:srgbClr val="B9D3EF"/>
                </a:solidFill>
                <a:effectLst>
                  <a:outerShdw blurRad="38100" dist="38100" dir="2700000" algn="tl">
                    <a:srgbClr val="000000">
                      <a:alpha val="43137"/>
                    </a:srgbClr>
                  </a:outerShdw>
                </a:effectLst>
                <a:latin typeface="Century Gothic" charset="0"/>
                <a:cs typeface="Century Gothic" charset="0"/>
              </a:rPr>
              <a:t>anvil</a:t>
            </a:r>
          </a:p>
        </p:txBody>
      </p:sp>
      <p:sp>
        <p:nvSpPr>
          <p:cNvPr id="90" name="Rectangle 89"/>
          <p:cNvSpPr/>
          <p:nvPr/>
        </p:nvSpPr>
        <p:spPr>
          <a:xfrm>
            <a:off x="2078436" y="1191895"/>
            <a:ext cx="4987131" cy="1905796"/>
          </a:xfrm>
          <a:prstGeom prst="rect">
            <a:avLst/>
          </a:prstGeom>
          <a:solidFill>
            <a:srgbClr val="FFFFFF"/>
          </a:solidFill>
          <a:ln w="38100" cap="flat" cmpd="sng" algn="ctr">
            <a:noFill/>
            <a:prstDash val="solid"/>
          </a:ln>
          <a:effectLst/>
        </p:spPr>
        <p:txBody>
          <a:bodyPr rtlCol="0" anchor="ctr"/>
          <a:lstStyle/>
          <a:p>
            <a:pPr algn="ctr" defTabSz="914400"/>
            <a:endParaRPr lang="en-US" sz="1200" kern="0">
              <a:solidFill>
                <a:sysClr val="window" lastClr="FFFFFF"/>
              </a:solidFill>
              <a:latin typeface="Calibri"/>
            </a:endParaRPr>
          </a:p>
        </p:txBody>
      </p:sp>
      <p:pic>
        <p:nvPicPr>
          <p:cNvPr id="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277" y="1314792"/>
            <a:ext cx="4915886" cy="1731246"/>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92" name="Rectangle 91"/>
          <p:cNvSpPr/>
          <p:nvPr/>
        </p:nvSpPr>
        <p:spPr>
          <a:xfrm>
            <a:off x="5298698" y="2682691"/>
            <a:ext cx="1004551" cy="256481"/>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3" name="Rectangle 92"/>
          <p:cNvSpPr/>
          <p:nvPr/>
        </p:nvSpPr>
        <p:spPr>
          <a:xfrm>
            <a:off x="2846989" y="2428882"/>
            <a:ext cx="240451" cy="105086"/>
          </a:xfrm>
          <a:prstGeom prst="rect">
            <a:avLst/>
          </a:prstGeom>
          <a:solidFill>
            <a:srgbClr val="FFFFFF"/>
          </a:solidFill>
          <a:ln w="38100"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4" name="Rectangle 93"/>
          <p:cNvSpPr/>
          <p:nvPr/>
        </p:nvSpPr>
        <p:spPr>
          <a:xfrm>
            <a:off x="6457315" y="2416414"/>
            <a:ext cx="240451" cy="105086"/>
          </a:xfrm>
          <a:prstGeom prst="rect">
            <a:avLst/>
          </a:prstGeom>
          <a:solidFill>
            <a:srgbClr val="FFFFFF"/>
          </a:solidFill>
          <a:ln w="38100"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7" name="TextBox 9"/>
          <p:cNvSpPr txBox="1">
            <a:spLocks noChangeArrowheads="1"/>
          </p:cNvSpPr>
          <p:nvPr/>
        </p:nvSpPr>
        <p:spPr bwMode="auto">
          <a:xfrm>
            <a:off x="2950738" y="2238620"/>
            <a:ext cx="644765" cy="276999"/>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Anvil</a:t>
            </a:r>
            <a:endParaRPr lang="en-US" sz="1200" b="1" kern="0" dirty="0">
              <a:solidFill>
                <a:srgbClr val="4C7BB5"/>
              </a:solidFill>
              <a:latin typeface="Century Gothic" charset="0"/>
              <a:cs typeface="Century Gothic" charset="0"/>
            </a:endParaRPr>
          </a:p>
        </p:txBody>
      </p:sp>
      <p:sp>
        <p:nvSpPr>
          <p:cNvPr id="98" name="TextBox 9"/>
          <p:cNvSpPr txBox="1">
            <a:spLocks noChangeArrowheads="1"/>
          </p:cNvSpPr>
          <p:nvPr/>
        </p:nvSpPr>
        <p:spPr bwMode="auto">
          <a:xfrm>
            <a:off x="5869991" y="2238620"/>
            <a:ext cx="644765" cy="276999"/>
          </a:xfrm>
          <a:prstGeom prst="rect">
            <a:avLst/>
          </a:prstGeom>
          <a:solidFill>
            <a:sysClr val="window" lastClr="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Anvil</a:t>
            </a:r>
            <a:endParaRPr lang="en-US" sz="1200" b="1" kern="0" dirty="0">
              <a:solidFill>
                <a:srgbClr val="4C7BB5"/>
              </a:solidFill>
              <a:latin typeface="Century Gothic" charset="0"/>
              <a:cs typeface="Century Gothic" charset="0"/>
            </a:endParaRPr>
          </a:p>
        </p:txBody>
      </p:sp>
      <p:sp>
        <p:nvSpPr>
          <p:cNvPr id="102" name="Rectangle 101"/>
          <p:cNvSpPr/>
          <p:nvPr/>
        </p:nvSpPr>
        <p:spPr>
          <a:xfrm>
            <a:off x="4208653" y="2682691"/>
            <a:ext cx="1004551" cy="235108"/>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103" name="Rectangle 102"/>
          <p:cNvSpPr/>
          <p:nvPr/>
        </p:nvSpPr>
        <p:spPr>
          <a:xfrm>
            <a:off x="5213204" y="2682691"/>
            <a:ext cx="117554" cy="33841"/>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104" name="Text Box 12"/>
          <p:cNvSpPr txBox="1">
            <a:spLocks noChangeArrowheads="1" noChangeShapeType="1"/>
          </p:cNvSpPr>
          <p:nvPr/>
        </p:nvSpPr>
        <p:spPr bwMode="auto">
          <a:xfrm>
            <a:off x="5273065" y="233005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kern="0" smtClean="0">
              <a:solidFill>
                <a:prstClr val="black"/>
              </a:solidFill>
            </a:endParaRPr>
          </a:p>
        </p:txBody>
      </p:sp>
      <p:sp>
        <p:nvSpPr>
          <p:cNvPr id="105" name="TextBox 9"/>
          <p:cNvSpPr txBox="1">
            <a:spLocks noChangeArrowheads="1"/>
          </p:cNvSpPr>
          <p:nvPr/>
        </p:nvSpPr>
        <p:spPr bwMode="auto">
          <a:xfrm>
            <a:off x="4206872" y="2723084"/>
            <a:ext cx="14961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Raining core</a:t>
            </a:r>
            <a:endParaRPr lang="en-US" sz="1200" b="1" kern="0" dirty="0">
              <a:solidFill>
                <a:srgbClr val="4C7BB5"/>
              </a:solidFill>
              <a:latin typeface="Century Gothic" charset="0"/>
              <a:cs typeface="Century Gothic" charset="0"/>
            </a:endParaRPr>
          </a:p>
        </p:txBody>
      </p:sp>
      <p:sp>
        <p:nvSpPr>
          <p:cNvPr id="108" name="TextBox 9"/>
          <p:cNvSpPr txBox="1">
            <a:spLocks noChangeArrowheads="1"/>
          </p:cNvSpPr>
          <p:nvPr/>
        </p:nvSpPr>
        <p:spPr bwMode="auto">
          <a:xfrm>
            <a:off x="4163454" y="1256519"/>
            <a:ext cx="1496139" cy="276999"/>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Cold top</a:t>
            </a:r>
            <a:endParaRPr lang="en-US" sz="1200" b="1" kern="0" dirty="0">
              <a:solidFill>
                <a:srgbClr val="4C7BB5"/>
              </a:solidFill>
              <a:latin typeface="Century Gothic" charset="0"/>
              <a:cs typeface="Century Gothic" charset="0"/>
            </a:endParaRPr>
          </a:p>
        </p:txBody>
      </p:sp>
      <p:sp>
        <p:nvSpPr>
          <p:cNvPr id="115" name="Rectangle 114"/>
          <p:cNvSpPr/>
          <p:nvPr/>
        </p:nvSpPr>
        <p:spPr bwMode="auto">
          <a:xfrm>
            <a:off x="4276020" y="2528634"/>
            <a:ext cx="2381078" cy="224907"/>
          </a:xfrm>
          <a:prstGeom prst="rect">
            <a:avLst/>
          </a:prstGeom>
          <a:solidFill>
            <a:schemeClr val="tx1"/>
          </a:solidFill>
          <a:ln w="57150" cap="flat" cmpd="sng" algn="ctr">
            <a:solidFill>
              <a:schemeClr val="tx1"/>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99" name="Rectangle 98"/>
          <p:cNvSpPr/>
          <p:nvPr/>
        </p:nvSpPr>
        <p:spPr bwMode="auto">
          <a:xfrm>
            <a:off x="2359736" y="1554341"/>
            <a:ext cx="1814069" cy="689293"/>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100" name="Rectangle 99"/>
          <p:cNvSpPr/>
          <p:nvPr/>
        </p:nvSpPr>
        <p:spPr bwMode="auto">
          <a:xfrm>
            <a:off x="5711026" y="1554341"/>
            <a:ext cx="962695" cy="689293"/>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26" name="Rectangle 25"/>
          <p:cNvSpPr/>
          <p:nvPr/>
        </p:nvSpPr>
        <p:spPr bwMode="auto">
          <a:xfrm>
            <a:off x="4174978" y="1554341"/>
            <a:ext cx="1527323" cy="1148936"/>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cxnSp>
        <p:nvCxnSpPr>
          <p:cNvPr id="109" name="Straight Arrow Connector 108"/>
          <p:cNvCxnSpPr/>
          <p:nvPr/>
        </p:nvCxnSpPr>
        <p:spPr>
          <a:xfrm flipH="1">
            <a:off x="2363415" y="1423441"/>
            <a:ext cx="2137342"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10" name="Straight Arrow Connector 109"/>
          <p:cNvCxnSpPr/>
          <p:nvPr/>
        </p:nvCxnSpPr>
        <p:spPr>
          <a:xfrm>
            <a:off x="5307603" y="1437690"/>
            <a:ext cx="1357212"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919705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1" nodeType="clickEffect">
                                  <p:stCondLst>
                                    <p:cond delay="0"/>
                                  </p:stCondLst>
                                  <p:childTnLst>
                                    <p:animClr clrSpc="hsl" dir="cw">
                                      <p:cBhvr override="childStyle">
                                        <p:cTn id="6" dur="500" fill="hold"/>
                                        <p:tgtEl>
                                          <p:spTgt spid="99"/>
                                        </p:tgtEl>
                                        <p:attrNameLst>
                                          <p:attrName>style.color</p:attrName>
                                        </p:attrNameLst>
                                      </p:cBhvr>
                                      <p:by>
                                        <p:hsl h="10842353" s="0" l="0"/>
                                      </p:by>
                                    </p:animClr>
                                    <p:animClr clrSpc="hsl" dir="cw">
                                      <p:cBhvr>
                                        <p:cTn id="7" dur="500" fill="hold"/>
                                        <p:tgtEl>
                                          <p:spTgt spid="99"/>
                                        </p:tgtEl>
                                        <p:attrNameLst>
                                          <p:attrName>fillcolor</p:attrName>
                                        </p:attrNameLst>
                                      </p:cBhvr>
                                      <p:by>
                                        <p:hsl h="10842353" s="0" l="0"/>
                                      </p:by>
                                    </p:animClr>
                                    <p:animClr clrSpc="hsl" dir="cw">
                                      <p:cBhvr>
                                        <p:cTn id="8" dur="500" fill="hold"/>
                                        <p:tgtEl>
                                          <p:spTgt spid="99"/>
                                        </p:tgtEl>
                                        <p:attrNameLst>
                                          <p:attrName>stroke.color</p:attrName>
                                        </p:attrNameLst>
                                      </p:cBhvr>
                                      <p:by>
                                        <p:hsl h="10842353" s="0" l="0"/>
                                      </p:by>
                                    </p:animClr>
                                    <p:set>
                                      <p:cBhvr>
                                        <p:cTn id="9" dur="500" fill="hold"/>
                                        <p:tgtEl>
                                          <p:spTgt spid="99"/>
                                        </p:tgtEl>
                                        <p:attrNameLst>
                                          <p:attrName>fill.type</p:attrName>
                                        </p:attrNameLst>
                                      </p:cBhvr>
                                      <p:to>
                                        <p:strVal val="solid"/>
                                      </p:to>
                                    </p:set>
                                  </p:childTnLst>
                                </p:cTn>
                              </p:par>
                              <p:par>
                                <p:cTn id="10" presetID="23" presetClass="emph" presetSubtype="0" fill="hold" grpId="1" nodeType="withEffect">
                                  <p:stCondLst>
                                    <p:cond delay="0"/>
                                  </p:stCondLst>
                                  <p:childTnLst>
                                    <p:animClr clrSpc="hsl" dir="cw">
                                      <p:cBhvr override="childStyle">
                                        <p:cTn id="11" dur="500" fill="hold"/>
                                        <p:tgtEl>
                                          <p:spTgt spid="100"/>
                                        </p:tgtEl>
                                        <p:attrNameLst>
                                          <p:attrName>style.color</p:attrName>
                                        </p:attrNameLst>
                                      </p:cBhvr>
                                      <p:by>
                                        <p:hsl h="10842353" s="0" l="0"/>
                                      </p:by>
                                    </p:animClr>
                                    <p:animClr clrSpc="hsl" dir="cw">
                                      <p:cBhvr>
                                        <p:cTn id="12" dur="500" fill="hold"/>
                                        <p:tgtEl>
                                          <p:spTgt spid="100"/>
                                        </p:tgtEl>
                                        <p:attrNameLst>
                                          <p:attrName>fillcolor</p:attrName>
                                        </p:attrNameLst>
                                      </p:cBhvr>
                                      <p:by>
                                        <p:hsl h="10842353" s="0" l="0"/>
                                      </p:by>
                                    </p:animClr>
                                    <p:animClr clrSpc="hsl" dir="cw">
                                      <p:cBhvr>
                                        <p:cTn id="13" dur="500" fill="hold"/>
                                        <p:tgtEl>
                                          <p:spTgt spid="100"/>
                                        </p:tgtEl>
                                        <p:attrNameLst>
                                          <p:attrName>stroke.color</p:attrName>
                                        </p:attrNameLst>
                                      </p:cBhvr>
                                      <p:by>
                                        <p:hsl h="10842353" s="0" l="0"/>
                                      </p:by>
                                    </p:animClr>
                                    <p:set>
                                      <p:cBhvr>
                                        <p:cTn id="14" dur="500" fill="hold"/>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1" animBg="1"/>
      <p:bldP spid="10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82588"/>
            <a:ext cx="9144000" cy="30330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2"/>
          <a:stretch>
            <a:fillRect/>
          </a:stretch>
        </p:blipFill>
        <p:spPr>
          <a:xfrm>
            <a:off x="0" y="2336800"/>
            <a:ext cx="9144000" cy="2168312"/>
          </a:xfrm>
          <a:prstGeom prst="rect">
            <a:avLst/>
          </a:prstGeom>
        </p:spPr>
      </p:pic>
    </p:spTree>
    <p:extLst>
      <p:ext uri="{BB962C8B-B14F-4D97-AF65-F5344CB8AC3E}">
        <p14:creationId xmlns:p14="http://schemas.microsoft.com/office/powerpoint/2010/main" val="30726959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9192" y="2460073"/>
            <a:ext cx="3210433" cy="1938992"/>
          </a:xfrm>
          <a:prstGeom prst="rect">
            <a:avLst/>
          </a:prstGeom>
          <a:noFill/>
        </p:spPr>
        <p:txBody>
          <a:bodyPr wrap="square" rtlCol="0">
            <a:spAutoFit/>
          </a:bodyPr>
          <a:lstStyle/>
          <a:p>
            <a:pPr marL="342900" indent="-342900">
              <a:buFont typeface="Arial"/>
              <a:buChar char="•"/>
            </a:pPr>
            <a:r>
              <a:rPr lang="en-US" sz="2000" dirty="0">
                <a:solidFill>
                  <a:schemeClr val="bg1"/>
                </a:solidFill>
                <a:latin typeface="Helvetica Neue"/>
                <a:cs typeface="Helvetica Neue"/>
              </a:rPr>
              <a:t>Easterly moving disturbance </a:t>
            </a:r>
            <a:r>
              <a:rPr lang="en-US" sz="2000" dirty="0" smtClean="0">
                <a:solidFill>
                  <a:schemeClr val="bg1"/>
                </a:solidFill>
                <a:latin typeface="Helvetica Neue"/>
                <a:cs typeface="Helvetica Neue"/>
              </a:rPr>
              <a:t>(SE-NW) with maximum cross-equatorial flow for the day when BSR were observed</a:t>
            </a:r>
          </a:p>
        </p:txBody>
      </p:sp>
      <p:sp>
        <p:nvSpPr>
          <p:cNvPr id="10" name="TextBox 9"/>
          <p:cNvSpPr txBox="1"/>
          <p:nvPr/>
        </p:nvSpPr>
        <p:spPr>
          <a:xfrm>
            <a:off x="230919" y="131963"/>
            <a:ext cx="3543985"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grpSp>
        <p:nvGrpSpPr>
          <p:cNvPr id="7" name="Group 6"/>
          <p:cNvGrpSpPr/>
          <p:nvPr/>
        </p:nvGrpSpPr>
        <p:grpSpPr>
          <a:xfrm>
            <a:off x="4145345" y="282222"/>
            <a:ext cx="4575322" cy="6364111"/>
            <a:chOff x="4286456" y="493889"/>
            <a:chExt cx="4575322" cy="6364111"/>
          </a:xfrm>
        </p:grpSpPr>
        <p:sp>
          <p:nvSpPr>
            <p:cNvPr id="6" name="Rectangle 5"/>
            <p:cNvSpPr/>
            <p:nvPr/>
          </p:nvSpPr>
          <p:spPr>
            <a:xfrm>
              <a:off x="4286456" y="493889"/>
              <a:ext cx="4575322" cy="63641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728554" y="704598"/>
              <a:ext cx="3924667" cy="6000066"/>
              <a:chOff x="4728554" y="704598"/>
              <a:chExt cx="3924667" cy="6000066"/>
            </a:xfrm>
          </p:grpSpPr>
          <p:pic>
            <p:nvPicPr>
              <p:cNvPr id="19" name="Picture 18"/>
              <p:cNvPicPr>
                <a:picLocks noChangeAspect="1"/>
              </p:cNvPicPr>
              <p:nvPr/>
            </p:nvPicPr>
            <p:blipFill>
              <a:blip r:embed="rId3"/>
              <a:stretch>
                <a:fillRect/>
              </a:stretch>
            </p:blipFill>
            <p:spPr>
              <a:xfrm>
                <a:off x="5113599" y="6451823"/>
                <a:ext cx="3265861" cy="252841"/>
              </a:xfrm>
              <a:prstGeom prst="rect">
                <a:avLst/>
              </a:prstGeom>
            </p:spPr>
          </p:pic>
          <p:sp>
            <p:nvSpPr>
              <p:cNvPr id="9" name="TextBox 8"/>
              <p:cNvSpPr txBox="1"/>
              <p:nvPr/>
            </p:nvSpPr>
            <p:spPr>
              <a:xfrm>
                <a:off x="4728554" y="704598"/>
                <a:ext cx="3810172" cy="400110"/>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Tropical East Pacific</a:t>
                </a:r>
              </a:p>
            </p:txBody>
          </p:sp>
          <p:pic>
            <p:nvPicPr>
              <p:cNvPr id="2" name="Picture 1"/>
              <p:cNvPicPr>
                <a:picLocks noChangeAspect="1"/>
              </p:cNvPicPr>
              <p:nvPr/>
            </p:nvPicPr>
            <p:blipFill rotWithShape="1">
              <a:blip r:embed="rId4"/>
              <a:srcRect t="9773"/>
              <a:stretch/>
            </p:blipFill>
            <p:spPr>
              <a:xfrm>
                <a:off x="4812742" y="1545325"/>
                <a:ext cx="3840479" cy="2115606"/>
              </a:xfrm>
              <a:prstGeom prst="rect">
                <a:avLst/>
              </a:prstGeom>
            </p:spPr>
          </p:pic>
          <p:pic>
            <p:nvPicPr>
              <p:cNvPr id="3" name="Picture 2"/>
              <p:cNvPicPr>
                <a:picLocks noChangeAspect="1"/>
              </p:cNvPicPr>
              <p:nvPr/>
            </p:nvPicPr>
            <p:blipFill rotWithShape="1">
              <a:blip r:embed="rId5"/>
              <a:srcRect t="6661"/>
              <a:stretch/>
            </p:blipFill>
            <p:spPr>
              <a:xfrm>
                <a:off x="4794565" y="3969251"/>
                <a:ext cx="3840479" cy="2185644"/>
              </a:xfrm>
              <a:prstGeom prst="rect">
                <a:avLst/>
              </a:prstGeom>
            </p:spPr>
          </p:pic>
          <p:sp>
            <p:nvSpPr>
              <p:cNvPr id="23" name="TextBox 22"/>
              <p:cNvSpPr txBox="1"/>
              <p:nvPr/>
            </p:nvSpPr>
            <p:spPr>
              <a:xfrm>
                <a:off x="4847080" y="1122626"/>
                <a:ext cx="3492588" cy="369332"/>
              </a:xfrm>
              <a:prstGeom prst="rect">
                <a:avLst/>
              </a:prstGeom>
              <a:noFill/>
            </p:spPr>
            <p:txBody>
              <a:bodyPr wrap="square" rtlCol="0">
                <a:spAutoFit/>
              </a:bodyPr>
              <a:lstStyle/>
              <a:p>
                <a:r>
                  <a:rPr lang="en-US" dirty="0" smtClean="0"/>
                  <a:t>a) Day -2</a:t>
                </a:r>
              </a:p>
            </p:txBody>
          </p:sp>
          <p:sp>
            <p:nvSpPr>
              <p:cNvPr id="24" name="TextBox 23"/>
              <p:cNvSpPr txBox="1"/>
              <p:nvPr/>
            </p:nvSpPr>
            <p:spPr>
              <a:xfrm>
                <a:off x="4796272" y="3582515"/>
                <a:ext cx="3557506" cy="383206"/>
              </a:xfrm>
              <a:prstGeom prst="rect">
                <a:avLst/>
              </a:prstGeom>
              <a:noFill/>
            </p:spPr>
            <p:txBody>
              <a:bodyPr wrap="square" rtlCol="0">
                <a:spAutoFit/>
              </a:bodyPr>
              <a:lstStyle/>
              <a:p>
                <a:r>
                  <a:rPr lang="en-US" dirty="0"/>
                  <a:t>b</a:t>
                </a:r>
                <a:r>
                  <a:rPr lang="en-US" dirty="0" smtClean="0"/>
                  <a:t>) Day 0</a:t>
                </a:r>
              </a:p>
            </p:txBody>
          </p:sp>
          <p:sp>
            <p:nvSpPr>
              <p:cNvPr id="13" name="TextBox 12"/>
              <p:cNvSpPr txBox="1"/>
              <p:nvPr/>
            </p:nvSpPr>
            <p:spPr>
              <a:xfrm>
                <a:off x="5157331" y="6157287"/>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grpSp>
      </p:grpSp>
    </p:spTree>
    <p:extLst>
      <p:ext uri="{BB962C8B-B14F-4D97-AF65-F5344CB8AC3E}">
        <p14:creationId xmlns:p14="http://schemas.microsoft.com/office/powerpoint/2010/main" val="39412844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919" y="131963"/>
            <a:ext cx="3402867"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sp>
        <p:nvSpPr>
          <p:cNvPr id="26" name="TextBox 25"/>
          <p:cNvSpPr txBox="1"/>
          <p:nvPr/>
        </p:nvSpPr>
        <p:spPr>
          <a:xfrm>
            <a:off x="546832" y="2383135"/>
            <a:ext cx="3051675" cy="1938992"/>
          </a:xfrm>
          <a:prstGeom prst="rect">
            <a:avLst/>
          </a:prstGeom>
          <a:noFill/>
        </p:spPr>
        <p:txBody>
          <a:bodyPr wrap="square" rtlCol="0">
            <a:spAutoFit/>
          </a:bodyPr>
          <a:lstStyle/>
          <a:p>
            <a:pPr marL="342900" indent="-342900">
              <a:buFont typeface="Arial"/>
              <a:buChar char="•"/>
            </a:pPr>
            <a:r>
              <a:rPr lang="en-US" sz="2000" dirty="0" smtClean="0">
                <a:solidFill>
                  <a:schemeClr val="bg1"/>
                </a:solidFill>
                <a:latin typeface="Helvetica Neue"/>
                <a:cs typeface="Helvetica Neue"/>
              </a:rPr>
              <a:t>Strong diurnal sea-breeze favoring convergence for the closest hour when DCC or WCC were observed</a:t>
            </a:r>
          </a:p>
        </p:txBody>
      </p:sp>
      <p:grpSp>
        <p:nvGrpSpPr>
          <p:cNvPr id="4" name="Group 3"/>
          <p:cNvGrpSpPr/>
          <p:nvPr/>
        </p:nvGrpSpPr>
        <p:grpSpPr>
          <a:xfrm>
            <a:off x="4148884" y="211666"/>
            <a:ext cx="4628227" cy="6364111"/>
            <a:chOff x="4515773" y="493888"/>
            <a:chExt cx="4628227" cy="6364111"/>
          </a:xfrm>
        </p:grpSpPr>
        <p:sp>
          <p:nvSpPr>
            <p:cNvPr id="13" name="Rectangle 12"/>
            <p:cNvSpPr/>
            <p:nvPr/>
          </p:nvSpPr>
          <p:spPr>
            <a:xfrm>
              <a:off x="4515773" y="493888"/>
              <a:ext cx="4628227" cy="63641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5107688" y="525678"/>
              <a:ext cx="3516974" cy="6207750"/>
              <a:chOff x="5107688" y="525678"/>
              <a:chExt cx="3516974" cy="6207750"/>
            </a:xfrm>
          </p:grpSpPr>
          <p:pic>
            <p:nvPicPr>
              <p:cNvPr id="11" name="Picture 10"/>
              <p:cNvPicPr>
                <a:picLocks noChangeAspect="1"/>
              </p:cNvPicPr>
              <p:nvPr/>
            </p:nvPicPr>
            <p:blipFill>
              <a:blip r:embed="rId3"/>
              <a:stretch>
                <a:fillRect/>
              </a:stretch>
            </p:blipFill>
            <p:spPr>
              <a:xfrm>
                <a:off x="5239358" y="1253109"/>
                <a:ext cx="3381023" cy="2286000"/>
              </a:xfrm>
              <a:prstGeom prst="rect">
                <a:avLst/>
              </a:prstGeom>
            </p:spPr>
          </p:pic>
          <p:pic>
            <p:nvPicPr>
              <p:cNvPr id="12" name="Picture 11"/>
              <p:cNvPicPr>
                <a:picLocks noChangeAspect="1"/>
              </p:cNvPicPr>
              <p:nvPr/>
            </p:nvPicPr>
            <p:blipFill>
              <a:blip r:embed="rId4"/>
              <a:stretch>
                <a:fillRect/>
              </a:stretch>
            </p:blipFill>
            <p:spPr>
              <a:xfrm>
                <a:off x="5235076" y="3867541"/>
                <a:ext cx="3389586" cy="2286000"/>
              </a:xfrm>
              <a:prstGeom prst="rect">
                <a:avLst/>
              </a:prstGeom>
            </p:spPr>
          </p:pic>
          <p:pic>
            <p:nvPicPr>
              <p:cNvPr id="15" name="Picture 14"/>
              <p:cNvPicPr>
                <a:picLocks noChangeAspect="1"/>
              </p:cNvPicPr>
              <p:nvPr/>
            </p:nvPicPr>
            <p:blipFill>
              <a:blip r:embed="rId5"/>
              <a:stretch>
                <a:fillRect/>
              </a:stretch>
            </p:blipFill>
            <p:spPr>
              <a:xfrm>
                <a:off x="5298193" y="6473436"/>
                <a:ext cx="3263352" cy="259992"/>
              </a:xfrm>
              <a:prstGeom prst="rect">
                <a:avLst/>
              </a:prstGeom>
            </p:spPr>
          </p:pic>
          <p:sp>
            <p:nvSpPr>
              <p:cNvPr id="16" name="TextBox 15"/>
              <p:cNvSpPr txBox="1"/>
              <p:nvPr/>
            </p:nvSpPr>
            <p:spPr>
              <a:xfrm>
                <a:off x="5245274" y="850296"/>
                <a:ext cx="3369191" cy="369332"/>
              </a:xfrm>
              <a:prstGeom prst="rect">
                <a:avLst/>
              </a:prstGeom>
              <a:noFill/>
            </p:spPr>
            <p:txBody>
              <a:bodyPr wrap="square" rtlCol="0">
                <a:spAutoFit/>
              </a:bodyPr>
              <a:lstStyle/>
              <a:p>
                <a:r>
                  <a:rPr lang="en-US" dirty="0" smtClean="0"/>
                  <a:t>a) -12 h</a:t>
                </a:r>
              </a:p>
            </p:txBody>
          </p:sp>
          <p:sp>
            <p:nvSpPr>
              <p:cNvPr id="21" name="TextBox 20"/>
              <p:cNvSpPr txBox="1"/>
              <p:nvPr/>
            </p:nvSpPr>
            <p:spPr>
              <a:xfrm>
                <a:off x="5250915" y="3475308"/>
                <a:ext cx="3357908" cy="369332"/>
              </a:xfrm>
              <a:prstGeom prst="rect">
                <a:avLst/>
              </a:prstGeom>
              <a:noFill/>
            </p:spPr>
            <p:txBody>
              <a:bodyPr wrap="square" rtlCol="0">
                <a:spAutoFit/>
              </a:bodyPr>
              <a:lstStyle/>
              <a:p>
                <a:r>
                  <a:rPr lang="en-US" dirty="0"/>
                  <a:t>b</a:t>
                </a:r>
                <a:r>
                  <a:rPr lang="en-US" dirty="0" smtClean="0"/>
                  <a:t>) 0 h</a:t>
                </a:r>
              </a:p>
            </p:txBody>
          </p:sp>
          <p:sp>
            <p:nvSpPr>
              <p:cNvPr id="22" name="TextBox 21"/>
              <p:cNvSpPr txBox="1"/>
              <p:nvPr/>
            </p:nvSpPr>
            <p:spPr>
              <a:xfrm>
                <a:off x="5107688" y="525678"/>
                <a:ext cx="3475029" cy="396267"/>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Western Sierra Madre</a:t>
                </a:r>
              </a:p>
            </p:txBody>
          </p:sp>
          <p:sp>
            <p:nvSpPr>
              <p:cNvPr id="14" name="TextBox 13"/>
              <p:cNvSpPr txBox="1"/>
              <p:nvPr/>
            </p:nvSpPr>
            <p:spPr>
              <a:xfrm>
                <a:off x="5324111" y="6195771"/>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grpSp>
      </p:grpSp>
    </p:spTree>
    <p:extLst>
      <p:ext uri="{BB962C8B-B14F-4D97-AF65-F5344CB8AC3E}">
        <p14:creationId xmlns:p14="http://schemas.microsoft.com/office/powerpoint/2010/main" val="19602517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133945"/>
            <a:ext cx="8090297" cy="695189"/>
          </a:xfrm>
        </p:spPr>
        <p:txBody>
          <a:bodyPr/>
          <a:lstStyle/>
          <a:p>
            <a:r>
              <a:rPr lang="en-US" sz="3200" b="1" dirty="0" smtClean="0">
                <a:solidFill>
                  <a:schemeClr val="bg1"/>
                </a:solidFill>
                <a:latin typeface="Helvetica Neue"/>
                <a:cs typeface="Helvetica Neue"/>
              </a:rPr>
              <a:t>TRMM Precipitation (Method 1)</a:t>
            </a:r>
            <a:endParaRPr lang="en-US" sz="3200" b="1" dirty="0">
              <a:solidFill>
                <a:schemeClr val="bg1"/>
              </a:solidFill>
              <a:latin typeface="Helvetica Neue"/>
              <a:cs typeface="Helvetica Neue"/>
            </a:endParaRPr>
          </a:p>
        </p:txBody>
      </p:sp>
      <p:sp>
        <p:nvSpPr>
          <p:cNvPr id="7" name="Content Placeholder 6"/>
          <p:cNvSpPr>
            <a:spLocks noGrp="1"/>
          </p:cNvSpPr>
          <p:nvPr>
            <p:ph idx="1"/>
          </p:nvPr>
        </p:nvSpPr>
        <p:spPr>
          <a:xfrm>
            <a:off x="635031" y="934981"/>
            <a:ext cx="7708568" cy="5486400"/>
          </a:xfrm>
        </p:spPr>
        <p:txBody>
          <a:bodyPr/>
          <a:lstStyle/>
          <a:p>
            <a:pPr>
              <a:spcAft>
                <a:spcPts val="600"/>
              </a:spcAft>
            </a:pPr>
            <a:r>
              <a:rPr lang="en-US" sz="2000" dirty="0">
                <a:solidFill>
                  <a:srgbClr val="FFFFFF"/>
                </a:solidFill>
                <a:latin typeface="Helvetica Neue"/>
                <a:cs typeface="Helvetica Neue"/>
              </a:rPr>
              <a:t>TRMM PR near-surface rain rate algorithm (2A25 Product)</a:t>
            </a:r>
          </a:p>
          <a:p>
            <a:pPr>
              <a:spcAft>
                <a:spcPts val="600"/>
              </a:spcAft>
            </a:pPr>
            <a:r>
              <a:rPr lang="en-US" sz="2000" dirty="0">
                <a:solidFill>
                  <a:srgbClr val="FFFFFF"/>
                </a:solidFill>
                <a:latin typeface="Helvetica Neue"/>
                <a:cs typeface="Helvetica Neue"/>
              </a:rPr>
              <a:t>Negative biases of near-surface precipitation estimates from the TRMM algorithm in deep convective storms over land </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partially attributed to errors in the drop size distribution (DSD) parameter </a:t>
            </a:r>
            <a:r>
              <a:rPr lang="en-US" sz="2000" dirty="0" err="1">
                <a:solidFill>
                  <a:srgbClr val="FFFFFF"/>
                </a:solidFill>
                <a:latin typeface="Helvetica Neue"/>
                <a:cs typeface="Helvetica Neue"/>
              </a:rPr>
              <a:t>ε</a:t>
            </a:r>
            <a:r>
              <a:rPr lang="en-US" sz="2000" dirty="0">
                <a:solidFill>
                  <a:srgbClr val="FFFFFF"/>
                </a:solidFill>
                <a:latin typeface="Helvetica Neue"/>
                <a:cs typeface="Helvetica Neue"/>
              </a:rPr>
              <a:t> (Iguchi et al. 2009)</a:t>
            </a:r>
          </a:p>
          <a:p>
            <a:pPr>
              <a:spcAft>
                <a:spcPts val="600"/>
              </a:spcAft>
            </a:pPr>
            <a:endParaRPr lang="en-US" sz="2000" dirty="0">
              <a:solidFill>
                <a:srgbClr val="FFFFFF"/>
              </a:solidFill>
              <a:latin typeface="Helvetica Neue"/>
              <a:cs typeface="Helvetica Neue"/>
            </a:endParaRPr>
          </a:p>
          <a:p>
            <a:pPr>
              <a:spcAft>
                <a:spcPts val="600"/>
              </a:spcAft>
            </a:pPr>
            <a:endParaRPr lang="en-US" sz="2000" dirty="0">
              <a:solidFill>
                <a:srgbClr val="FFFFFF"/>
              </a:solidFill>
              <a:latin typeface="Helvetica Neue"/>
              <a:cs typeface="Helvetica Neue"/>
            </a:endParaRPr>
          </a:p>
          <a:p>
            <a:pPr>
              <a:spcAft>
                <a:spcPts val="600"/>
              </a:spcAft>
            </a:pPr>
            <a:endParaRPr lang="en-US" sz="2000" dirty="0" smtClean="0">
              <a:solidFill>
                <a:srgbClr val="FFFFFF"/>
              </a:solidFill>
              <a:latin typeface="Helvetica Neue"/>
              <a:cs typeface="Helvetica Neue"/>
            </a:endParaRPr>
          </a:p>
          <a:p>
            <a:pPr>
              <a:spcAft>
                <a:spcPts val="600"/>
              </a:spcAft>
            </a:pPr>
            <a:r>
              <a:rPr lang="en-US" sz="2000" dirty="0" smtClean="0">
                <a:solidFill>
                  <a:srgbClr val="FFFFFF"/>
                </a:solidFill>
                <a:latin typeface="Helvetica Neue"/>
                <a:cs typeface="Helvetica Neue"/>
              </a:rPr>
              <a:t>Non</a:t>
            </a:r>
            <a:r>
              <a:rPr lang="en-US" sz="2000" dirty="0">
                <a:solidFill>
                  <a:srgbClr val="FFFFFF"/>
                </a:solidFill>
                <a:latin typeface="Helvetica Neue"/>
                <a:cs typeface="Helvetica Neue"/>
              </a:rPr>
              <a:t>-dimensional parameter </a:t>
            </a:r>
            <a:r>
              <a:rPr lang="en-US" sz="2000" dirty="0" err="1">
                <a:solidFill>
                  <a:srgbClr val="FFFFFF"/>
                </a:solidFill>
                <a:latin typeface="Helvetica Neue"/>
                <a:cs typeface="Helvetica Neue"/>
              </a:rPr>
              <a:t>ε</a:t>
            </a:r>
            <a:r>
              <a:rPr lang="en-US" sz="2000" dirty="0">
                <a:solidFill>
                  <a:srgbClr val="FFFFFF"/>
                </a:solidFill>
                <a:latin typeface="Helvetica Neue"/>
                <a:cs typeface="Helvetica Neue"/>
              </a:rPr>
              <a:t> used as a sliding term to adjust the vertical profile model </a:t>
            </a:r>
            <a:r>
              <a:rPr lang="el-GR" sz="2000" i="1" dirty="0">
                <a:solidFill>
                  <a:srgbClr val="FFFFFF"/>
                </a:solidFill>
                <a:latin typeface="Helvetica Neue"/>
                <a:cs typeface="Helvetica Neue"/>
              </a:rPr>
              <a:t>ζ</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equivalent to estimating the DSD (</a:t>
            </a:r>
            <a:r>
              <a:rPr lang="en-US" sz="2000" dirty="0" err="1">
                <a:solidFill>
                  <a:srgbClr val="FFFFFF"/>
                </a:solidFill>
                <a:latin typeface="Helvetica Neue"/>
                <a:cs typeface="Helvetica Neue"/>
              </a:rPr>
              <a:t>Kozu</a:t>
            </a:r>
            <a:r>
              <a:rPr lang="en-US" sz="2000" dirty="0">
                <a:solidFill>
                  <a:srgbClr val="FFFFFF"/>
                </a:solidFill>
                <a:latin typeface="Helvetica Neue"/>
                <a:cs typeface="Helvetica Neue"/>
              </a:rPr>
              <a:t> et al. 2009)</a:t>
            </a:r>
          </a:p>
          <a:p>
            <a:pPr>
              <a:spcAft>
                <a:spcPts val="600"/>
              </a:spcAft>
            </a:pPr>
            <a:r>
              <a:rPr lang="en-US" sz="2000" dirty="0">
                <a:solidFill>
                  <a:srgbClr val="FFFFFF"/>
                </a:solidFill>
                <a:latin typeface="Helvetica Neue"/>
                <a:cs typeface="Helvetica Neue"/>
              </a:rPr>
              <a:t>When the storm top is high, </a:t>
            </a:r>
            <a:r>
              <a:rPr lang="en-US" sz="2000" dirty="0" err="1">
                <a:solidFill>
                  <a:srgbClr val="FFFFFF"/>
                </a:solidFill>
                <a:latin typeface="Helvetica Neue"/>
                <a:cs typeface="Helvetica Neue"/>
              </a:rPr>
              <a:t>ζ</a:t>
            </a:r>
            <a:r>
              <a:rPr lang="en-US" sz="2000" dirty="0">
                <a:solidFill>
                  <a:srgbClr val="FFFFFF"/>
                </a:solidFill>
                <a:latin typeface="Helvetica Neue"/>
                <a:cs typeface="Helvetica Neue"/>
              </a:rPr>
              <a:t> tends to be overestimated (mixed-phase attenuation parameters in ice regions; Iguchi et al. 2009)</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2118" t="8786" r="1660" b="7541"/>
          <a:stretch/>
        </p:blipFill>
        <p:spPr>
          <a:xfrm>
            <a:off x="2257360" y="2916101"/>
            <a:ext cx="4370224" cy="922019"/>
          </a:xfrm>
          <a:prstGeom prst="rect">
            <a:avLst/>
          </a:prstGeom>
        </p:spPr>
      </p:pic>
      <p:sp>
        <p:nvSpPr>
          <p:cNvPr id="10" name="TextBox 9"/>
          <p:cNvSpPr txBox="1"/>
          <p:nvPr/>
        </p:nvSpPr>
        <p:spPr>
          <a:xfrm>
            <a:off x="6734739" y="2925875"/>
            <a:ext cx="2035969" cy="926694"/>
          </a:xfrm>
          <a:prstGeom prst="rect">
            <a:avLst/>
          </a:prstGeom>
          <a:noFill/>
        </p:spPr>
        <p:txBody>
          <a:bodyPr wrap="square" lIns="64284" tIns="32142" rIns="64284" bIns="32142" rtlCol="0">
            <a:spAutoFit/>
          </a:bodyPr>
          <a:lstStyle/>
          <a:p>
            <a:pPr algn="ctr" defTabSz="642882" fontAlgn="base">
              <a:spcBef>
                <a:spcPct val="0"/>
              </a:spcBef>
              <a:spcAft>
                <a:spcPct val="0"/>
              </a:spcAft>
            </a:pPr>
            <a:r>
              <a:rPr lang="en-US" sz="800" b="1" i="1" dirty="0">
                <a:solidFill>
                  <a:srgbClr val="FFFFFF"/>
                </a:solidFill>
                <a:latin typeface="Helvetica Neue"/>
                <a:ea typeface="ヒラギノ角ゴ ProN W3" charset="0"/>
                <a:cs typeface="Helvetica Neue"/>
                <a:sym typeface="Gill Sans" charset="0"/>
              </a:rPr>
              <a:t>PIA</a:t>
            </a:r>
            <a:r>
              <a:rPr lang="en-US" sz="800" dirty="0">
                <a:solidFill>
                  <a:srgbClr val="FFFFFF"/>
                </a:solidFill>
                <a:latin typeface="Helvetica Neue"/>
                <a:ea typeface="ヒラギノ角ゴ ProN W3" charset="0"/>
                <a:cs typeface="Helvetica Neue"/>
                <a:sym typeface="Gill Sans" charset="0"/>
              </a:rPr>
              <a:t>-path-integrated attenuation; </a:t>
            </a:r>
          </a:p>
          <a:p>
            <a:pPr algn="ctr" defTabSz="642882" fontAlgn="base">
              <a:spcBef>
                <a:spcPct val="0"/>
              </a:spcBef>
              <a:spcAft>
                <a:spcPct val="0"/>
              </a:spcAft>
            </a:pPr>
            <a:r>
              <a:rPr lang="en-US" sz="800" b="1" dirty="0">
                <a:solidFill>
                  <a:srgbClr val="FFFFFF"/>
                </a:solidFill>
                <a:latin typeface="Helvetica Neue"/>
                <a:ea typeface="ヒラギノ角ゴ ProN W3" charset="0"/>
                <a:cs typeface="Helvetica Neue"/>
                <a:sym typeface="Gill Sans" charset="0"/>
              </a:rPr>
              <a:t> </a:t>
            </a:r>
            <a:r>
              <a:rPr lang="en-US" sz="800" b="1" i="1" dirty="0" err="1">
                <a:solidFill>
                  <a:srgbClr val="FFFFFF"/>
                </a:solidFill>
                <a:latin typeface="Helvetica Neue"/>
                <a:ea typeface="ヒラギノ角ゴ ProN W3" charset="0"/>
                <a:cs typeface="Helvetica Neue"/>
                <a:sym typeface="Gill Sans" charset="0"/>
              </a:rPr>
              <a:t>r</a:t>
            </a:r>
            <a:r>
              <a:rPr lang="en-US" sz="800" b="1" i="1" baseline="-25000" dirty="0" err="1">
                <a:solidFill>
                  <a:srgbClr val="FFFFFF"/>
                </a:solidFill>
                <a:latin typeface="Helvetica Neue"/>
                <a:ea typeface="ヒラギノ角ゴ ProN W3" charset="0"/>
                <a:cs typeface="Helvetica Neue"/>
                <a:sym typeface="Gill Sans" charset="0"/>
              </a:rPr>
              <a:t>b</a:t>
            </a:r>
            <a:r>
              <a:rPr lang="en-US" sz="800" i="1" dirty="0">
                <a:solidFill>
                  <a:srgbClr val="FFFFFF"/>
                </a:solidFill>
                <a:latin typeface="Helvetica Neue"/>
                <a:ea typeface="ヒラギノ角ゴ ProN W3" charset="0"/>
                <a:cs typeface="Helvetica Neue"/>
                <a:sym typeface="Gill Sans" charset="0"/>
              </a:rPr>
              <a:t>-</a:t>
            </a:r>
            <a:r>
              <a:rPr lang="en-US" sz="800" dirty="0">
                <a:solidFill>
                  <a:srgbClr val="FFFFFF"/>
                </a:solidFill>
                <a:latin typeface="Helvetica Neue"/>
                <a:ea typeface="ヒラギノ角ゴ ProN W3" charset="0"/>
                <a:cs typeface="Helvetica Neue"/>
                <a:sym typeface="Gill Sans" charset="0"/>
              </a:rPr>
              <a:t>farthest range of rain echo;</a:t>
            </a:r>
          </a:p>
          <a:p>
            <a:pPr algn="ctr" defTabSz="642882" fontAlgn="base">
              <a:spcBef>
                <a:spcPct val="0"/>
              </a:spcBef>
              <a:spcAft>
                <a:spcPct val="0"/>
              </a:spcAft>
            </a:pPr>
            <a:r>
              <a:rPr lang="en-US" sz="800" dirty="0">
                <a:solidFill>
                  <a:srgbClr val="FFFFFF"/>
                </a:solidFill>
                <a:latin typeface="Helvetica Neue"/>
                <a:ea typeface="ヒラギノ角ゴ ProN W3" charset="0"/>
                <a:cs typeface="Helvetica Neue"/>
                <a:sym typeface="Gill Sans" charset="0"/>
              </a:rPr>
              <a:t> </a:t>
            </a:r>
            <a:r>
              <a:rPr lang="en-US" sz="800" b="1" i="1" dirty="0">
                <a:solidFill>
                  <a:srgbClr val="FFFFFF"/>
                </a:solidFill>
                <a:latin typeface="Helvetica Neue"/>
                <a:ea typeface="ヒラギノ角ゴ ProN W3" charset="0"/>
                <a:cs typeface="Helvetica Neue"/>
                <a:sym typeface="Gill Sans" charset="0"/>
              </a:rPr>
              <a:t>q</a:t>
            </a:r>
            <a:r>
              <a:rPr lang="en-US" sz="800" dirty="0">
                <a:solidFill>
                  <a:srgbClr val="FFFFFF"/>
                </a:solidFill>
                <a:latin typeface="Helvetica Neue"/>
                <a:ea typeface="ヒラギノ角ゴ ProN W3" charset="0"/>
                <a:cs typeface="Helvetica Neue"/>
                <a:sym typeface="Gill Sans" charset="0"/>
              </a:rPr>
              <a:t> – dB conversion constant; </a:t>
            </a:r>
          </a:p>
          <a:p>
            <a:pPr algn="ctr" defTabSz="642882" fontAlgn="base">
              <a:spcBef>
                <a:spcPct val="0"/>
              </a:spcBef>
              <a:spcAft>
                <a:spcPct val="0"/>
              </a:spcAft>
            </a:pPr>
            <a:r>
              <a:rPr lang="en-US" sz="800" b="1" i="1" dirty="0">
                <a:solidFill>
                  <a:srgbClr val="FFFFFF"/>
                </a:solidFill>
                <a:latin typeface="Helvetica Neue"/>
                <a:ea typeface="ヒラギノ角ゴ ProN W3" charset="0"/>
                <a:cs typeface="Helvetica Neue"/>
                <a:sym typeface="Gill Sans" charset="0"/>
              </a:rPr>
              <a:t>β</a:t>
            </a:r>
            <a:r>
              <a:rPr lang="en-US" sz="800" dirty="0">
                <a:solidFill>
                  <a:srgbClr val="FFFFFF"/>
                </a:solidFill>
                <a:latin typeface="Helvetica Neue"/>
                <a:ea typeface="ヒラギノ角ゴ ProN W3" charset="0"/>
                <a:cs typeface="Helvetica Neue"/>
                <a:sym typeface="Gill Sans" charset="0"/>
              </a:rPr>
              <a:t> – exponential parameter in </a:t>
            </a:r>
            <a:r>
              <a:rPr lang="en-US" sz="800" i="1" dirty="0" err="1">
                <a:solidFill>
                  <a:srgbClr val="FFFFFF"/>
                </a:solidFill>
                <a:latin typeface="Helvetica Neue"/>
                <a:ea typeface="ヒラギノ角ゴ ProN W3" charset="0"/>
                <a:cs typeface="Helvetica Neue"/>
                <a:sym typeface="Gill Sans" charset="0"/>
              </a:rPr>
              <a:t>k</a:t>
            </a:r>
            <a:r>
              <a:rPr lang="en-US" sz="800" i="1" baseline="-25000" dirty="0" err="1">
                <a:solidFill>
                  <a:srgbClr val="FFFFFF"/>
                </a:solidFill>
                <a:latin typeface="Helvetica Neue"/>
                <a:ea typeface="ヒラギノ角ゴ ProN W3" charset="0"/>
                <a:cs typeface="Helvetica Neue"/>
                <a:sym typeface="Gill Sans" charset="0"/>
              </a:rPr>
              <a:t>p</a:t>
            </a:r>
            <a:r>
              <a:rPr lang="en-US" sz="800" i="1" dirty="0">
                <a:solidFill>
                  <a:srgbClr val="FFFFFF"/>
                </a:solidFill>
                <a:latin typeface="Helvetica Neue"/>
                <a:ea typeface="ヒラギノ角ゴ ProN W3" charset="0"/>
                <a:cs typeface="Helvetica Neue"/>
                <a:sym typeface="Gill Sans" charset="0"/>
              </a:rPr>
              <a:t>=α</a:t>
            </a:r>
            <a:r>
              <a:rPr lang="en-US" sz="800" i="1" dirty="0" err="1">
                <a:solidFill>
                  <a:srgbClr val="FFFFFF"/>
                </a:solidFill>
                <a:latin typeface="Helvetica Neue"/>
                <a:ea typeface="ヒラギノ角ゴ ProN W3" charset="0"/>
                <a:cs typeface="Helvetica Neue"/>
                <a:sym typeface="Gill Sans" charset="0"/>
              </a:rPr>
              <a:t>Z</a:t>
            </a:r>
            <a:r>
              <a:rPr lang="en-US" sz="800" i="1" baseline="-25000" dirty="0" err="1">
                <a:solidFill>
                  <a:srgbClr val="FFFFFF"/>
                </a:solidFill>
                <a:latin typeface="Helvetica Neue"/>
                <a:ea typeface="ヒラギノ角ゴ ProN W3" charset="0"/>
                <a:cs typeface="Helvetica Neue"/>
                <a:sym typeface="Gill Sans" charset="0"/>
              </a:rPr>
              <a:t>e</a:t>
            </a:r>
            <a:r>
              <a:rPr lang="en-US" sz="800" i="1" baseline="30000" dirty="0">
                <a:solidFill>
                  <a:srgbClr val="FFFFFF"/>
                </a:solidFill>
                <a:latin typeface="Helvetica Neue"/>
                <a:ea typeface="ヒラギノ角ゴ ProN W3" charset="0"/>
                <a:cs typeface="Helvetica Neue"/>
                <a:sym typeface="Gill Sans" charset="0"/>
              </a:rPr>
              <a:t>β</a:t>
            </a:r>
            <a:r>
              <a:rPr lang="en-US" sz="800" i="1" dirty="0">
                <a:solidFill>
                  <a:srgbClr val="FFFFFF"/>
                </a:solidFill>
                <a:latin typeface="Helvetica Neue"/>
                <a:ea typeface="ヒラギノ角ゴ ProN W3" charset="0"/>
                <a:cs typeface="Helvetica Neue"/>
                <a:sym typeface="Gill Sans" charset="0"/>
              </a:rPr>
              <a:t> </a:t>
            </a:r>
            <a:r>
              <a:rPr lang="en-US" sz="800" dirty="0">
                <a:solidFill>
                  <a:srgbClr val="FFFFFF"/>
                </a:solidFill>
                <a:latin typeface="Helvetica Neue"/>
                <a:ea typeface="ヒラギノ角ゴ ProN W3" charset="0"/>
                <a:cs typeface="Helvetica Neue"/>
                <a:sym typeface="Gill Sans" charset="0"/>
              </a:rPr>
              <a:t>related to the precipitation attenuation; </a:t>
            </a:r>
            <a:r>
              <a:rPr lang="en-US" sz="800" b="1" i="1" dirty="0" err="1">
                <a:solidFill>
                  <a:srgbClr val="FFFFFF"/>
                </a:solidFill>
                <a:latin typeface="Helvetica Neue"/>
                <a:ea typeface="ヒラギノ角ゴ ProN W3" charset="0"/>
                <a:cs typeface="Helvetica Neue"/>
                <a:sym typeface="Gill Sans" charset="0"/>
              </a:rPr>
              <a:t>ζ</a:t>
            </a:r>
            <a:r>
              <a:rPr lang="en-US" sz="800" dirty="0">
                <a:solidFill>
                  <a:srgbClr val="FFFFFF"/>
                </a:solidFill>
                <a:latin typeface="Helvetica Neue"/>
                <a:ea typeface="ヒラギノ角ゴ ProN W3" charset="0"/>
                <a:cs typeface="Helvetica Neue"/>
                <a:sym typeface="Gill Sans" charset="0"/>
              </a:rPr>
              <a:t> – vertical profile model to approximate </a:t>
            </a:r>
            <a:r>
              <a:rPr lang="en-US" sz="800" i="1" dirty="0">
                <a:solidFill>
                  <a:srgbClr val="FFFFFF"/>
                </a:solidFill>
                <a:latin typeface="Helvetica Neue"/>
                <a:ea typeface="ヒラギノ角ゴ ProN W3" charset="0"/>
                <a:cs typeface="Helvetica Neue"/>
                <a:sym typeface="Gill Sans" charset="0"/>
              </a:rPr>
              <a:t>α </a:t>
            </a:r>
            <a:r>
              <a:rPr lang="en-US" sz="800" dirty="0">
                <a:solidFill>
                  <a:srgbClr val="FFFFFF"/>
                </a:solidFill>
                <a:latin typeface="Helvetica Neue"/>
                <a:ea typeface="ヒラギノ角ゴ ProN W3" charset="0"/>
                <a:cs typeface="Helvetica Neue"/>
                <a:sym typeface="Gill Sans" charset="0"/>
              </a:rPr>
              <a:t>and </a:t>
            </a:r>
            <a:r>
              <a:rPr lang="en-US" sz="800" i="1" dirty="0">
                <a:solidFill>
                  <a:srgbClr val="FFFFFF"/>
                </a:solidFill>
                <a:latin typeface="Helvetica Neue"/>
                <a:ea typeface="ヒラギノ角ゴ ProN W3" charset="0"/>
                <a:cs typeface="Helvetica Neue"/>
                <a:sym typeface="Gill Sans" charset="0"/>
              </a:rPr>
              <a:t>β</a:t>
            </a:r>
            <a:r>
              <a:rPr lang="en-US" sz="800" dirty="0">
                <a:solidFill>
                  <a:srgbClr val="FFFFFF"/>
                </a:solidFill>
                <a:latin typeface="Helvetica Neue"/>
                <a:ea typeface="ヒラギノ角ゴ ProN W3" charset="0"/>
                <a:cs typeface="Helvetica Neue"/>
                <a:sym typeface="Gill Sans" charset="0"/>
              </a:rPr>
              <a:t>  </a:t>
            </a:r>
          </a:p>
        </p:txBody>
      </p:sp>
    </p:spTree>
    <p:extLst>
      <p:ext uri="{BB962C8B-B14F-4D97-AF65-F5344CB8AC3E}">
        <p14:creationId xmlns:p14="http://schemas.microsoft.com/office/powerpoint/2010/main" val="95300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05616"/>
            <a:ext cx="9144000" cy="224676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These storms are</a:t>
            </a:r>
          </a:p>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Mesoscale Convective Systems</a:t>
            </a:r>
          </a:p>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“MCSs”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77233403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133946"/>
            <a:ext cx="8090297" cy="730472"/>
          </a:xfrm>
        </p:spPr>
        <p:txBody>
          <a:bodyPr/>
          <a:lstStyle/>
          <a:p>
            <a:r>
              <a:rPr lang="en-US" sz="3200" b="1" dirty="0" smtClean="0">
                <a:solidFill>
                  <a:srgbClr val="FFFFFF"/>
                </a:solidFill>
                <a:latin typeface="Helvetica Neue"/>
                <a:cs typeface="Helvetica Neue"/>
              </a:rPr>
              <a:t>TRMM Precipitation (Method 2)</a:t>
            </a:r>
            <a:endParaRPr lang="en-US" sz="3200" b="1" dirty="0">
              <a:solidFill>
                <a:srgbClr val="FFFFFF"/>
              </a:solidFill>
              <a:latin typeface="Helvetica Neue"/>
              <a:cs typeface="Helvetica Neue"/>
            </a:endParaRPr>
          </a:p>
        </p:txBody>
      </p:sp>
      <p:sp>
        <p:nvSpPr>
          <p:cNvPr id="7" name="Content Placeholder 6"/>
          <p:cNvSpPr>
            <a:spLocks noGrp="1"/>
          </p:cNvSpPr>
          <p:nvPr>
            <p:ph idx="1"/>
          </p:nvPr>
        </p:nvSpPr>
        <p:spPr>
          <a:xfrm>
            <a:off x="901900" y="2464597"/>
            <a:ext cx="7141821" cy="3568680"/>
          </a:xfrm>
        </p:spPr>
        <p:txBody>
          <a:bodyPr/>
          <a:lstStyle/>
          <a:p>
            <a:pPr>
              <a:spcAft>
                <a:spcPts val="600"/>
              </a:spcAft>
            </a:pPr>
            <a:r>
              <a:rPr lang="en-US" sz="2000" dirty="0">
                <a:solidFill>
                  <a:srgbClr val="FFFFFF"/>
                </a:solidFill>
                <a:latin typeface="Helvetica Neue"/>
                <a:cs typeface="Helvetica Neue"/>
              </a:rPr>
              <a:t>Derived from Romatschke and Houze (2011) </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uses a more traditional Z-R relationship </a:t>
            </a:r>
          </a:p>
          <a:p>
            <a:pPr>
              <a:spcAft>
                <a:spcPts val="600"/>
              </a:spcAft>
            </a:pPr>
            <a:r>
              <a:rPr lang="en-US" sz="2000" dirty="0">
                <a:solidFill>
                  <a:srgbClr val="FFFFFF"/>
                </a:solidFill>
                <a:latin typeface="Helvetica Neue"/>
                <a:cs typeface="Helvetica Neue"/>
              </a:rPr>
              <a:t>Z is the radar reflectivity at each pixel between the surface and 2.5 km for each precipitation echo</a:t>
            </a:r>
          </a:p>
          <a:p>
            <a:pPr>
              <a:spcAft>
                <a:spcPts val="600"/>
              </a:spcAft>
            </a:pPr>
            <a:r>
              <a:rPr lang="en-US" sz="2000" dirty="0">
                <a:solidFill>
                  <a:srgbClr val="FFFFFF"/>
                </a:solidFill>
                <a:latin typeface="Helvetica Neue"/>
                <a:cs typeface="Helvetica Neue"/>
              </a:rPr>
              <a:t>Parameters </a:t>
            </a:r>
            <a:r>
              <a:rPr lang="en-US" sz="2000" i="1" dirty="0" smtClean="0">
                <a:solidFill>
                  <a:srgbClr val="FFFFFF"/>
                </a:solidFill>
                <a:latin typeface="Helvetica Neue"/>
                <a:cs typeface="Helvetica Neue"/>
              </a:rPr>
              <a:t>a</a:t>
            </a:r>
            <a:r>
              <a:rPr lang="en-US" sz="2000" dirty="0" smtClean="0">
                <a:solidFill>
                  <a:srgbClr val="FFFFFF"/>
                </a:solidFill>
                <a:latin typeface="Helvetica Neue"/>
                <a:cs typeface="Helvetica Neue"/>
              </a:rPr>
              <a:t> </a:t>
            </a:r>
            <a:r>
              <a:rPr lang="en-US" sz="2000" dirty="0">
                <a:solidFill>
                  <a:srgbClr val="FFFFFF"/>
                </a:solidFill>
                <a:latin typeface="Helvetica Neue"/>
                <a:cs typeface="Helvetica Neue"/>
              </a:rPr>
              <a:t>and </a:t>
            </a:r>
            <a:r>
              <a:rPr lang="en-US" sz="2000" i="1" dirty="0">
                <a:solidFill>
                  <a:srgbClr val="FFFFFF"/>
                </a:solidFill>
                <a:latin typeface="Helvetica Neue"/>
                <a:cs typeface="Helvetica Neue"/>
              </a:rPr>
              <a:t>b</a:t>
            </a:r>
            <a:r>
              <a:rPr lang="en-US" sz="2000" dirty="0">
                <a:solidFill>
                  <a:srgbClr val="FFFFFF"/>
                </a:solidFill>
                <a:latin typeface="Helvetica Neue"/>
                <a:cs typeface="Helvetica Neue"/>
              </a:rPr>
              <a:t> are constants that depend on the rain type (Convective, Stratiform, or Other) and were calibrated in Romatschke and Houze (2011) to match the climatological near-surface rain rate over subtropical land regions</a:t>
            </a:r>
          </a:p>
          <a:p>
            <a:pPr>
              <a:spcAft>
                <a:spcPts val="600"/>
              </a:spcAft>
            </a:pPr>
            <a:endParaRPr lang="en-US" sz="2000" dirty="0">
              <a:solidFill>
                <a:srgbClr val="FFFFFF"/>
              </a:solidFill>
              <a:latin typeface="Helvetica Neue"/>
              <a:cs typeface="Helvetica Neue"/>
            </a:endParaRPr>
          </a:p>
        </p:txBody>
      </p:sp>
      <p:pic>
        <p:nvPicPr>
          <p:cNvPr id="3" name="Picture 2"/>
          <p:cNvPicPr>
            <a:picLocks noChangeAspect="1"/>
          </p:cNvPicPr>
          <p:nvPr/>
        </p:nvPicPr>
        <p:blipFill>
          <a:blip r:embed="rId2"/>
          <a:stretch>
            <a:fillRect/>
          </a:stretch>
        </p:blipFill>
        <p:spPr>
          <a:xfrm>
            <a:off x="3498070" y="1146709"/>
            <a:ext cx="2027039" cy="803672"/>
          </a:xfrm>
          <a:prstGeom prst="rect">
            <a:avLst/>
          </a:prstGeom>
        </p:spPr>
      </p:pic>
    </p:spTree>
    <p:extLst>
      <p:ext uri="{BB962C8B-B14F-4D97-AF65-F5344CB8AC3E}">
        <p14:creationId xmlns:p14="http://schemas.microsoft.com/office/powerpoint/2010/main" val="230977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7" y="133946"/>
            <a:ext cx="8358188" cy="730472"/>
          </a:xfrm>
        </p:spPr>
        <p:txBody>
          <a:bodyPr/>
          <a:lstStyle/>
          <a:p>
            <a:r>
              <a:rPr lang="en-US" sz="3200" b="1" dirty="0" smtClean="0">
                <a:solidFill>
                  <a:srgbClr val="FFFFFF"/>
                </a:solidFill>
                <a:latin typeface="Helvetica Neue"/>
                <a:cs typeface="Helvetica Neue"/>
              </a:rPr>
              <a:t>TRMM Precipitation Data Processing</a:t>
            </a:r>
            <a:endParaRPr lang="en-US" sz="3200" b="1" dirty="0">
              <a:solidFill>
                <a:srgbClr val="FFFFFF"/>
              </a:solidFill>
              <a:latin typeface="Helvetica Neue"/>
              <a:cs typeface="Helvetica Neue"/>
            </a:endParaRPr>
          </a:p>
        </p:txBody>
      </p:sp>
      <p:grpSp>
        <p:nvGrpSpPr>
          <p:cNvPr id="27" name="Group 26"/>
          <p:cNvGrpSpPr/>
          <p:nvPr/>
        </p:nvGrpSpPr>
        <p:grpSpPr>
          <a:xfrm>
            <a:off x="678479" y="1609455"/>
            <a:ext cx="7661672" cy="3857625"/>
            <a:chOff x="939800" y="2133600"/>
            <a:chExt cx="10896600" cy="5486400"/>
          </a:xfrm>
        </p:grpSpPr>
        <p:sp>
          <p:nvSpPr>
            <p:cNvPr id="26" name="Rectangle 25"/>
            <p:cNvSpPr/>
            <p:nvPr/>
          </p:nvSpPr>
          <p:spPr bwMode="auto">
            <a:xfrm>
              <a:off x="939800" y="2133600"/>
              <a:ext cx="10896600" cy="548640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algn="ctr" defTabSz="642849" fontAlgn="base">
                <a:spcBef>
                  <a:spcPct val="0"/>
                </a:spcBef>
                <a:spcAft>
                  <a:spcPct val="0"/>
                </a:spcAft>
              </a:pPr>
              <a:endParaRPr lang="en-US" sz="2700">
                <a:solidFill>
                  <a:srgbClr val="FFFFFF"/>
                </a:solidFill>
                <a:latin typeface="Gill Sans" charset="0"/>
                <a:ea typeface="ヒラギノ角ゴ ProN W3" charset="0"/>
                <a:cs typeface="ヒラギノ角ゴ ProN W3" charset="0"/>
                <a:sym typeface="Gill Sans" charset="0"/>
              </a:endParaRPr>
            </a:p>
          </p:txBody>
        </p:sp>
        <p:pic>
          <p:nvPicPr>
            <p:cNvPr id="4" name="Picture 3" descr="07_20031227_ZoomReg_DeepWideCoreFlashes.png"/>
            <p:cNvPicPr>
              <a:picLocks noChangeAspect="1"/>
            </p:cNvPicPr>
            <p:nvPr/>
          </p:nvPicPr>
          <p:blipFill rotWithShape="1">
            <a:blip r:embed="rId2" cstate="email">
              <a:extLst>
                <a:ext uri="{28A0092B-C50C-407E-A947-70E740481C1C}">
                  <a14:useLocalDpi xmlns:a14="http://schemas.microsoft.com/office/drawing/2010/main"/>
                </a:ext>
              </a:extLst>
            </a:blip>
            <a:srcRect t="13627" b="10584"/>
            <a:stretch/>
          </p:blipFill>
          <p:spPr>
            <a:xfrm>
              <a:off x="6533478" y="2362200"/>
              <a:ext cx="5150522" cy="2404508"/>
            </a:xfrm>
            <a:prstGeom prst="rect">
              <a:avLst/>
            </a:prstGeom>
          </p:spPr>
        </p:pic>
        <p:pic>
          <p:nvPicPr>
            <p:cNvPr id="5" name="Picture 4" descr="02_20031227_ZoomReg_FullStorm.png"/>
            <p:cNvPicPr>
              <a:picLocks noChangeAspect="1"/>
            </p:cNvPicPr>
            <p:nvPr/>
          </p:nvPicPr>
          <p:blipFill rotWithShape="1">
            <a:blip r:embed="rId3" cstate="email">
              <a:extLst>
                <a:ext uri="{28A0092B-C50C-407E-A947-70E740481C1C}">
                  <a14:useLocalDpi xmlns:a14="http://schemas.microsoft.com/office/drawing/2010/main"/>
                </a:ext>
              </a:extLst>
            </a:blip>
            <a:srcRect t="13840" b="9933"/>
            <a:stretch/>
          </p:blipFill>
          <p:spPr>
            <a:xfrm>
              <a:off x="1213142" y="2378752"/>
              <a:ext cx="5119368" cy="2370812"/>
            </a:xfrm>
            <a:prstGeom prst="rect">
              <a:avLst/>
            </a:prstGeom>
          </p:spPr>
        </p:pic>
        <p:pic>
          <p:nvPicPr>
            <p:cNvPr id="6" name="Picture 5" descr="03_20031227_ZoomReg_NearSurfRain.png"/>
            <p:cNvPicPr>
              <a:picLocks noChangeAspect="1"/>
            </p:cNvPicPr>
            <p:nvPr/>
          </p:nvPicPr>
          <p:blipFill rotWithShape="1">
            <a:blip r:embed="rId4" cstate="email">
              <a:extLst>
                <a:ext uri="{28A0092B-C50C-407E-A947-70E740481C1C}">
                  <a14:useLocalDpi xmlns:a14="http://schemas.microsoft.com/office/drawing/2010/main"/>
                </a:ext>
              </a:extLst>
            </a:blip>
            <a:srcRect t="13738" b="3494"/>
            <a:stretch/>
          </p:blipFill>
          <p:spPr>
            <a:xfrm>
              <a:off x="1213142" y="4938207"/>
              <a:ext cx="5132721" cy="2605593"/>
            </a:xfrm>
            <a:prstGeom prst="rect">
              <a:avLst/>
            </a:prstGeom>
          </p:spPr>
        </p:pic>
        <p:pic>
          <p:nvPicPr>
            <p:cNvPr id="7" name="Picture 6" descr="06_20031228_ZoomReg_DeepWideCore.png"/>
            <p:cNvPicPr>
              <a:picLocks noChangeAspect="1"/>
            </p:cNvPicPr>
            <p:nvPr/>
          </p:nvPicPr>
          <p:blipFill rotWithShape="1">
            <a:blip r:embed="rId5" cstate="email">
              <a:extLst>
                <a:ext uri="{28A0092B-C50C-407E-A947-70E740481C1C}">
                  <a14:useLocalDpi xmlns:a14="http://schemas.microsoft.com/office/drawing/2010/main"/>
                </a:ext>
              </a:extLst>
            </a:blip>
            <a:srcRect t="13234" b="10356"/>
            <a:stretch/>
          </p:blipFill>
          <p:spPr>
            <a:xfrm>
              <a:off x="6533478" y="4953000"/>
              <a:ext cx="5150521" cy="2404080"/>
            </a:xfrm>
            <a:prstGeom prst="rect">
              <a:avLst/>
            </a:prstGeom>
          </p:spPr>
        </p:pic>
        <p:sp>
          <p:nvSpPr>
            <p:cNvPr id="12" name="TextBox 11"/>
            <p:cNvSpPr txBox="1"/>
            <p:nvPr/>
          </p:nvSpPr>
          <p:spPr>
            <a:xfrm>
              <a:off x="1013059" y="2476875"/>
              <a:ext cx="1813170" cy="525272"/>
            </a:xfrm>
            <a:prstGeom prst="rect">
              <a:avLst/>
            </a:prstGeom>
            <a:noFill/>
          </p:spPr>
          <p:txBody>
            <a:bodyPr wrap="none" rtlCol="0">
              <a:spAutoFit/>
            </a:bodyPr>
            <a:lstStyle/>
            <a:p>
              <a:pPr algn="ct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Full Storm</a:t>
              </a:r>
            </a:p>
          </p:txBody>
        </p:sp>
        <p:sp>
          <p:nvSpPr>
            <p:cNvPr id="13" name="TextBox 12"/>
            <p:cNvSpPr txBox="1"/>
            <p:nvPr/>
          </p:nvSpPr>
          <p:spPr>
            <a:xfrm>
              <a:off x="6625930" y="5029200"/>
              <a:ext cx="2823002"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Wide Convective </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Core</a:t>
              </a:r>
            </a:p>
          </p:txBody>
        </p:sp>
        <p:cxnSp>
          <p:nvCxnSpPr>
            <p:cNvPr id="15" name="Straight Arrow Connector 14"/>
            <p:cNvCxnSpPr/>
            <p:nvPr/>
          </p:nvCxnSpPr>
          <p:spPr bwMode="auto">
            <a:xfrm>
              <a:off x="7531478" y="5486400"/>
              <a:ext cx="1676400" cy="533400"/>
            </a:xfrm>
            <a:prstGeom prst="straightConnector1">
              <a:avLst/>
            </a:prstGeom>
            <a:ln>
              <a:solidFill>
                <a:srgbClr val="FF0000"/>
              </a:solidFill>
              <a:tailEnd type="arrow"/>
            </a:ln>
            <a:extLst/>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6613354" y="2410015"/>
              <a:ext cx="3583003"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Convective/Stratiform</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with LIS lightning</a:t>
              </a:r>
            </a:p>
          </p:txBody>
        </p:sp>
        <p:sp>
          <p:nvSpPr>
            <p:cNvPr id="20" name="TextBox 19"/>
            <p:cNvSpPr txBox="1"/>
            <p:nvPr/>
          </p:nvSpPr>
          <p:spPr>
            <a:xfrm>
              <a:off x="1288958" y="5004050"/>
              <a:ext cx="2245872"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TRMM 2A25 </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near-</a:t>
              </a:r>
              <a:r>
                <a:rPr lang="en-US" dirty="0" err="1">
                  <a:solidFill>
                    <a:srgbClr val="000000"/>
                  </a:solidFill>
                  <a:latin typeface="Helvetica Neue Medium"/>
                  <a:ea typeface="ヒラギノ角ゴ ProN W3" charset="0"/>
                  <a:cs typeface="Helvetica Neue Medium"/>
                  <a:sym typeface="Gill Sans" charset="0"/>
                </a:rPr>
                <a:t>sfc</a:t>
              </a:r>
              <a:r>
                <a:rPr lang="en-US" dirty="0">
                  <a:solidFill>
                    <a:srgbClr val="000000"/>
                  </a:solidFill>
                  <a:latin typeface="Helvetica Neue Medium"/>
                  <a:ea typeface="ヒラギノ角ゴ ProN W3" charset="0"/>
                  <a:cs typeface="Helvetica Neue Medium"/>
                  <a:sym typeface="Gill Sans" charset="0"/>
                </a:rPr>
                <a:t>. rain</a:t>
              </a:r>
            </a:p>
          </p:txBody>
        </p:sp>
      </p:grpSp>
      <p:sp>
        <p:nvSpPr>
          <p:cNvPr id="28" name="TextBox 27"/>
          <p:cNvSpPr txBox="1"/>
          <p:nvPr/>
        </p:nvSpPr>
        <p:spPr>
          <a:xfrm>
            <a:off x="583780" y="5732862"/>
            <a:ext cx="7983141" cy="680473"/>
          </a:xfrm>
          <a:prstGeom prst="rect">
            <a:avLst/>
          </a:prstGeom>
          <a:noFill/>
        </p:spPr>
        <p:txBody>
          <a:bodyPr wrap="square" lIns="64284" tIns="32142" rIns="64284" bIns="32142" rtlCol="0">
            <a:spAutoFit/>
          </a:bodyPr>
          <a:lstStyle/>
          <a:p>
            <a:pPr algn="ctr" defTabSz="642882" fontAlgn="base">
              <a:spcBef>
                <a:spcPct val="0"/>
              </a:spcBef>
              <a:spcAft>
                <a:spcPct val="0"/>
              </a:spcAft>
            </a:pPr>
            <a:r>
              <a:rPr lang="en-US" sz="2000" dirty="0">
                <a:solidFill>
                  <a:srgbClr val="FFFFFF"/>
                </a:solidFill>
                <a:latin typeface="Helvetica Neue"/>
                <a:ea typeface="ヒラギノ角ゴ ProN W3" charset="0"/>
                <a:cs typeface="Helvetica Neue"/>
                <a:sym typeface="Gill Sans" charset="0"/>
              </a:rPr>
              <a:t>Precipitation from each TRMM PR overpass was calculated using both methods for the “full storm” and “core storm”</a:t>
            </a:r>
          </a:p>
        </p:txBody>
      </p:sp>
    </p:spTree>
    <p:extLst>
      <p:ext uri="{BB962C8B-B14F-4D97-AF65-F5344CB8AC3E}">
        <p14:creationId xmlns:p14="http://schemas.microsoft.com/office/powerpoint/2010/main" val="3486093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28" y="133945"/>
            <a:ext cx="8465344" cy="748113"/>
          </a:xfrm>
        </p:spPr>
        <p:txBody>
          <a:bodyPr/>
          <a:lstStyle/>
          <a:p>
            <a:r>
              <a:rPr lang="en-US" sz="3200" dirty="0">
                <a:solidFill>
                  <a:srgbClr val="FFFFFF"/>
                </a:solidFill>
                <a:latin typeface="Helvetica Neue"/>
                <a:cs typeface="Helvetica Neue"/>
              </a:rPr>
              <a:t>Contribution to total rain from intense storms</a:t>
            </a:r>
          </a:p>
        </p:txBody>
      </p:sp>
      <p:sp>
        <p:nvSpPr>
          <p:cNvPr id="5" name="Content Placeholder 4"/>
          <p:cNvSpPr>
            <a:spLocks noGrp="1"/>
          </p:cNvSpPr>
          <p:nvPr>
            <p:ph idx="1"/>
          </p:nvPr>
        </p:nvSpPr>
        <p:spPr>
          <a:xfrm>
            <a:off x="896317" y="1146675"/>
            <a:ext cx="7358063" cy="3336028"/>
          </a:xfrm>
        </p:spPr>
        <p:txBody>
          <a:bodyPr/>
          <a:lstStyle/>
          <a:p>
            <a:pPr>
              <a:spcAft>
                <a:spcPts val="800"/>
              </a:spcAft>
            </a:pPr>
            <a:r>
              <a:rPr lang="en-US" sz="2000" dirty="0">
                <a:solidFill>
                  <a:srgbClr val="FFFFFF"/>
                </a:solidFill>
                <a:latin typeface="Helvetica Neue"/>
                <a:cs typeface="Helvetica Neue"/>
              </a:rPr>
              <a:t>Precipitation bias study was necessary to facilitate this investigation</a:t>
            </a:r>
          </a:p>
          <a:p>
            <a:pPr>
              <a:spcAft>
                <a:spcPts val="800"/>
              </a:spcAft>
            </a:pPr>
            <a:r>
              <a:rPr lang="en-US" sz="2000" dirty="0">
                <a:solidFill>
                  <a:srgbClr val="FFFFFF"/>
                </a:solidFill>
                <a:latin typeface="Helvetica Neue"/>
                <a:cs typeface="Helvetica Neue"/>
              </a:rPr>
              <a:t>Assess the relative contribution of precipitation from the TRMM-identified core echoes to each separate storm in which the cores are embedded within</a:t>
            </a:r>
          </a:p>
          <a:p>
            <a:pPr>
              <a:spcAft>
                <a:spcPts val="800"/>
              </a:spcAft>
            </a:pPr>
            <a:r>
              <a:rPr lang="en-US" sz="2000" dirty="0">
                <a:solidFill>
                  <a:srgbClr val="FFFFFF"/>
                </a:solidFill>
                <a:latin typeface="Helvetica Neue"/>
                <a:cs typeface="Helvetica Neue"/>
              </a:rPr>
              <a:t>Assess the contribution of precipitation from intense storms to the climatological precipitation</a:t>
            </a:r>
          </a:p>
          <a:p>
            <a:pPr>
              <a:spcAft>
                <a:spcPts val="800"/>
              </a:spcAft>
            </a:pPr>
            <a:endParaRPr lang="en-US" sz="2000" dirty="0">
              <a:solidFill>
                <a:srgbClr val="FFFFFF"/>
              </a:solidFill>
              <a:latin typeface="Helvetica Neue"/>
              <a:cs typeface="Helvetica Neue"/>
            </a:endParaRPr>
          </a:p>
        </p:txBody>
      </p:sp>
      <p:grpSp>
        <p:nvGrpSpPr>
          <p:cNvPr id="6" name="Group 5"/>
          <p:cNvGrpSpPr/>
          <p:nvPr/>
        </p:nvGrpSpPr>
        <p:grpSpPr>
          <a:xfrm>
            <a:off x="4679156" y="4277408"/>
            <a:ext cx="3982463" cy="1984500"/>
            <a:chOff x="939800" y="2133600"/>
            <a:chExt cx="10896600" cy="5486400"/>
          </a:xfrm>
        </p:grpSpPr>
        <p:sp>
          <p:nvSpPr>
            <p:cNvPr id="7" name="Rectangle 6"/>
            <p:cNvSpPr/>
            <p:nvPr/>
          </p:nvSpPr>
          <p:spPr bwMode="auto">
            <a:xfrm>
              <a:off x="939800" y="2133600"/>
              <a:ext cx="10896600" cy="548640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en-US" sz="2700">
                <a:solidFill>
                  <a:srgbClr val="FFFFFF"/>
                </a:solidFill>
                <a:latin typeface="Gill Sans" charset="0"/>
                <a:ea typeface="ヒラギノ角ゴ ProN W3" charset="0"/>
                <a:cs typeface="ヒラギノ角ゴ ProN W3" charset="0"/>
                <a:sym typeface="Gill Sans" charset="0"/>
              </a:endParaRPr>
            </a:p>
          </p:txBody>
        </p:sp>
        <p:pic>
          <p:nvPicPr>
            <p:cNvPr id="8" name="Picture 7" descr="07_20031227_ZoomReg_DeepWideCoreFlashes.png"/>
            <p:cNvPicPr>
              <a:picLocks noChangeAspect="1"/>
            </p:cNvPicPr>
            <p:nvPr/>
          </p:nvPicPr>
          <p:blipFill rotWithShape="1">
            <a:blip r:embed="rId2" cstate="email">
              <a:extLst>
                <a:ext uri="{28A0092B-C50C-407E-A947-70E740481C1C}">
                  <a14:useLocalDpi xmlns:a14="http://schemas.microsoft.com/office/drawing/2010/main"/>
                </a:ext>
              </a:extLst>
            </a:blip>
            <a:srcRect t="13627" b="10584"/>
            <a:stretch/>
          </p:blipFill>
          <p:spPr>
            <a:xfrm>
              <a:off x="6533478" y="2362200"/>
              <a:ext cx="5150522" cy="2404508"/>
            </a:xfrm>
            <a:prstGeom prst="rect">
              <a:avLst/>
            </a:prstGeom>
          </p:spPr>
        </p:pic>
        <p:pic>
          <p:nvPicPr>
            <p:cNvPr id="9" name="Picture 8" descr="02_20031227_ZoomReg_FullStorm.png"/>
            <p:cNvPicPr>
              <a:picLocks noChangeAspect="1"/>
            </p:cNvPicPr>
            <p:nvPr/>
          </p:nvPicPr>
          <p:blipFill rotWithShape="1">
            <a:blip r:embed="rId3" cstate="email">
              <a:extLst>
                <a:ext uri="{28A0092B-C50C-407E-A947-70E740481C1C}">
                  <a14:useLocalDpi xmlns:a14="http://schemas.microsoft.com/office/drawing/2010/main"/>
                </a:ext>
              </a:extLst>
            </a:blip>
            <a:srcRect t="13840" b="9933"/>
            <a:stretch/>
          </p:blipFill>
          <p:spPr>
            <a:xfrm>
              <a:off x="1213142" y="2378752"/>
              <a:ext cx="5119368" cy="2370812"/>
            </a:xfrm>
            <a:prstGeom prst="rect">
              <a:avLst/>
            </a:prstGeom>
          </p:spPr>
        </p:pic>
        <p:pic>
          <p:nvPicPr>
            <p:cNvPr id="10" name="Picture 9" descr="03_20031227_ZoomReg_NearSurfRain.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3142" y="4938207"/>
              <a:ext cx="5132721" cy="2605593"/>
            </a:xfrm>
            <a:prstGeom prst="rect">
              <a:avLst/>
            </a:prstGeom>
          </p:spPr>
        </p:pic>
        <p:pic>
          <p:nvPicPr>
            <p:cNvPr id="11" name="Picture 10" descr="06_20031228_ZoomReg_DeepWideCore.png"/>
            <p:cNvPicPr>
              <a:picLocks noChangeAspect="1"/>
            </p:cNvPicPr>
            <p:nvPr/>
          </p:nvPicPr>
          <p:blipFill rotWithShape="1">
            <a:blip r:embed="rId5" cstate="email">
              <a:extLst>
                <a:ext uri="{28A0092B-C50C-407E-A947-70E740481C1C}">
                  <a14:useLocalDpi xmlns:a14="http://schemas.microsoft.com/office/drawing/2010/main"/>
                </a:ext>
              </a:extLst>
            </a:blip>
            <a:srcRect t="13234" b="10356"/>
            <a:stretch/>
          </p:blipFill>
          <p:spPr>
            <a:xfrm>
              <a:off x="6533478" y="4953000"/>
              <a:ext cx="5150521" cy="2404080"/>
            </a:xfrm>
            <a:prstGeom prst="rect">
              <a:avLst/>
            </a:prstGeom>
          </p:spPr>
        </p:pic>
        <p:sp>
          <p:nvSpPr>
            <p:cNvPr id="12" name="TextBox 11"/>
            <p:cNvSpPr txBox="1"/>
            <p:nvPr/>
          </p:nvSpPr>
          <p:spPr>
            <a:xfrm>
              <a:off x="1159389" y="2476875"/>
              <a:ext cx="1665328" cy="553077"/>
            </a:xfrm>
            <a:prstGeom prst="rect">
              <a:avLst/>
            </a:prstGeom>
            <a:noFill/>
          </p:spPr>
          <p:txBody>
            <a:bodyPr wrap="none" rtlCol="0">
              <a:spAutoFit/>
            </a:bodyPr>
            <a:lstStyle/>
            <a:p>
              <a:r>
                <a:rPr lang="en-US" sz="700" dirty="0">
                  <a:solidFill>
                    <a:schemeClr val="bg1"/>
                  </a:solidFill>
                  <a:latin typeface="Helvetica Neue Medium"/>
                  <a:cs typeface="Helvetica Neue Medium"/>
                </a:rPr>
                <a:t>Full Storm</a:t>
              </a:r>
            </a:p>
          </p:txBody>
        </p:sp>
        <p:sp>
          <p:nvSpPr>
            <p:cNvPr id="13" name="TextBox 12"/>
            <p:cNvSpPr txBox="1"/>
            <p:nvPr/>
          </p:nvSpPr>
          <p:spPr>
            <a:xfrm>
              <a:off x="6625930" y="5029200"/>
              <a:ext cx="2435134"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Wide Convective </a:t>
              </a:r>
            </a:p>
            <a:p>
              <a:pPr algn="l"/>
              <a:r>
                <a:rPr lang="en-US" sz="700" dirty="0">
                  <a:solidFill>
                    <a:schemeClr val="bg1"/>
                  </a:solidFill>
                  <a:latin typeface="Helvetica Neue Medium"/>
                  <a:cs typeface="Helvetica Neue Medium"/>
                </a:rPr>
                <a:t>Core</a:t>
              </a:r>
            </a:p>
          </p:txBody>
        </p:sp>
        <p:cxnSp>
          <p:nvCxnSpPr>
            <p:cNvPr id="14" name="Straight Arrow Connector 13"/>
            <p:cNvCxnSpPr/>
            <p:nvPr/>
          </p:nvCxnSpPr>
          <p:spPr bwMode="auto">
            <a:xfrm>
              <a:off x="7531478" y="5486400"/>
              <a:ext cx="1676400" cy="533400"/>
            </a:xfrm>
            <a:prstGeom prst="straightConnector1">
              <a:avLst/>
            </a:prstGeom>
            <a:ln>
              <a:solidFill>
                <a:srgbClr val="FF0000"/>
              </a:solidFill>
              <a:tailEnd type="arrow"/>
            </a:ln>
            <a:ex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6613355" y="2410013"/>
              <a:ext cx="1873721"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Convective/</a:t>
              </a:r>
            </a:p>
            <a:p>
              <a:pPr algn="l"/>
              <a:r>
                <a:rPr lang="en-US" sz="700" dirty="0">
                  <a:solidFill>
                    <a:schemeClr val="bg1"/>
                  </a:solidFill>
                  <a:latin typeface="Helvetica Neue Medium"/>
                  <a:cs typeface="Helvetica Neue Medium"/>
                </a:rPr>
                <a:t>Stratiform</a:t>
              </a:r>
            </a:p>
          </p:txBody>
        </p:sp>
        <p:sp>
          <p:nvSpPr>
            <p:cNvPr id="16" name="TextBox 15"/>
            <p:cNvSpPr txBox="1"/>
            <p:nvPr/>
          </p:nvSpPr>
          <p:spPr>
            <a:xfrm>
              <a:off x="1288957" y="5004050"/>
              <a:ext cx="1989063"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TRMM 2A25 </a:t>
              </a:r>
            </a:p>
            <a:p>
              <a:pPr algn="l"/>
              <a:r>
                <a:rPr lang="en-US" sz="700" dirty="0">
                  <a:solidFill>
                    <a:schemeClr val="bg1"/>
                  </a:solidFill>
                  <a:latin typeface="Helvetica Neue Medium"/>
                  <a:cs typeface="Helvetica Neue Medium"/>
                </a:rPr>
                <a:t>near-</a:t>
              </a:r>
              <a:r>
                <a:rPr lang="en-US" sz="700" dirty="0" err="1">
                  <a:solidFill>
                    <a:schemeClr val="bg1"/>
                  </a:solidFill>
                  <a:latin typeface="Helvetica Neue Medium"/>
                  <a:cs typeface="Helvetica Neue Medium"/>
                </a:rPr>
                <a:t>sfc</a:t>
              </a:r>
              <a:r>
                <a:rPr lang="en-US" sz="700" dirty="0">
                  <a:solidFill>
                    <a:schemeClr val="bg1"/>
                  </a:solidFill>
                  <a:latin typeface="Helvetica Neue Medium"/>
                  <a:cs typeface="Helvetica Neue Medium"/>
                </a:rPr>
                <a:t>. rain</a:t>
              </a:r>
            </a:p>
          </p:txBody>
        </p:sp>
      </p:grpSp>
    </p:spTree>
    <p:extLst>
      <p:ext uri="{BB962C8B-B14F-4D97-AF65-F5344CB8AC3E}">
        <p14:creationId xmlns:p14="http://schemas.microsoft.com/office/powerpoint/2010/main" val="141745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10"/>
            <a:ext cx="8229600" cy="730908"/>
          </a:xfrm>
        </p:spPr>
        <p:txBody>
          <a:bodyPr/>
          <a:lstStyle/>
          <a:p>
            <a:r>
              <a:rPr lang="en-US" sz="3200" dirty="0">
                <a:solidFill>
                  <a:schemeClr val="bg1"/>
                </a:solidFill>
                <a:latin typeface="Helvetica Neue"/>
                <a:cs typeface="Helvetica Neue"/>
              </a:rPr>
              <a:t>Rainfall estimation from TRMM </a:t>
            </a:r>
            <a:endParaRPr lang="en-US" sz="3200" dirty="0"/>
          </a:p>
        </p:txBody>
      </p:sp>
      <p:sp>
        <p:nvSpPr>
          <p:cNvPr id="3" name="Content Placeholder 2"/>
          <p:cNvSpPr>
            <a:spLocks noGrp="1"/>
          </p:cNvSpPr>
          <p:nvPr>
            <p:ph idx="1"/>
          </p:nvPr>
        </p:nvSpPr>
        <p:spPr>
          <a:xfrm>
            <a:off x="862914" y="1511994"/>
            <a:ext cx="7515962" cy="4525963"/>
          </a:xfrm>
        </p:spPr>
        <p:txBody>
          <a:bodyPr/>
          <a:lstStyle/>
          <a:p>
            <a:r>
              <a:rPr lang="en-US" sz="2000" dirty="0">
                <a:solidFill>
                  <a:schemeClr val="bg1"/>
                </a:solidFill>
                <a:latin typeface="Helvetica Neue"/>
                <a:cs typeface="Helvetica Neue"/>
              </a:rPr>
              <a:t>To mitigate this bias we employ a more traditional Z-R relationship </a:t>
            </a:r>
            <a:r>
              <a:rPr lang="en-US" sz="2000" dirty="0" smtClean="0">
                <a:solidFill>
                  <a:schemeClr val="bg1"/>
                </a:solidFill>
                <a:latin typeface="Helvetica Neue"/>
                <a:cs typeface="Helvetica Neue"/>
              </a:rPr>
              <a:t>to include </a:t>
            </a:r>
            <a:r>
              <a:rPr lang="en-US" sz="2000" dirty="0">
                <a:solidFill>
                  <a:schemeClr val="bg1"/>
                </a:solidFill>
                <a:latin typeface="Helvetica Neue"/>
                <a:cs typeface="Helvetica Neue"/>
              </a:rPr>
              <a:t>the hydrological impacts </a:t>
            </a:r>
            <a:r>
              <a:rPr lang="en-US" sz="2000" dirty="0" smtClean="0">
                <a:solidFill>
                  <a:schemeClr val="bg1"/>
                </a:solidFill>
                <a:latin typeface="Helvetica Neue"/>
                <a:cs typeface="Helvetica Neue"/>
              </a:rPr>
              <a:t>of extreme storms </a:t>
            </a:r>
            <a:r>
              <a:rPr lang="en-US" sz="2000" dirty="0">
                <a:solidFill>
                  <a:schemeClr val="bg1"/>
                </a:solidFill>
                <a:latin typeface="Helvetica Neue"/>
                <a:cs typeface="Helvetica Neue"/>
              </a:rPr>
              <a:t>on the climatological </a:t>
            </a:r>
            <a:r>
              <a:rPr lang="en-US" sz="2000" dirty="0" smtClean="0">
                <a:solidFill>
                  <a:schemeClr val="bg1"/>
                </a:solidFill>
                <a:latin typeface="Helvetica Neue"/>
                <a:cs typeface="Helvetica Neue"/>
              </a:rPr>
              <a:t>rainfall</a:t>
            </a:r>
          </a:p>
          <a:p>
            <a:pPr lvl="1"/>
            <a:r>
              <a:rPr lang="en-US" sz="1600" dirty="0">
                <a:solidFill>
                  <a:schemeClr val="bg1"/>
                </a:solidFill>
                <a:latin typeface="Helvetica Neue"/>
                <a:cs typeface="Helvetica Neue"/>
              </a:rPr>
              <a:t>The method is described in Rasmussen et al. 2013, and uses conservative values for the Z-R equation</a:t>
            </a:r>
            <a:endParaRPr lang="en-US" sz="1600" dirty="0" smtClean="0">
              <a:solidFill>
                <a:schemeClr val="bg1"/>
              </a:solidFill>
              <a:latin typeface="Helvetica Neue"/>
              <a:cs typeface="Helvetica Neue"/>
            </a:endParaRPr>
          </a:p>
          <a:p>
            <a:endParaRPr lang="en-US" sz="2000" dirty="0">
              <a:solidFill>
                <a:schemeClr val="bg1"/>
              </a:solidFill>
              <a:latin typeface="Helvetica Neue"/>
              <a:cs typeface="Helvetica Neue"/>
            </a:endParaRPr>
          </a:p>
          <a:p>
            <a:r>
              <a:rPr lang="en-US" sz="2000" dirty="0">
                <a:solidFill>
                  <a:srgbClr val="FFFFFF"/>
                </a:solidFill>
                <a:latin typeface="Helvetica Neue"/>
                <a:cs typeface="Helvetica Neue"/>
              </a:rPr>
              <a:t>Assess the contribution of precipitation from intense storms to the climatological precipitation</a:t>
            </a:r>
          </a:p>
          <a:p>
            <a:endParaRPr lang="en-US" sz="2000" dirty="0" smtClean="0">
              <a:solidFill>
                <a:schemeClr val="bg1"/>
              </a:solidFill>
              <a:latin typeface="Helvetica Neue"/>
              <a:cs typeface="Helvetica Neue"/>
            </a:endParaRPr>
          </a:p>
          <a:p>
            <a:endParaRPr lang="en-US" sz="2000" dirty="0">
              <a:solidFill>
                <a:schemeClr val="bg1"/>
              </a:solidFill>
              <a:latin typeface="Helvetica Neue"/>
              <a:cs typeface="Helvetica Neue"/>
            </a:endParaRPr>
          </a:p>
          <a:p>
            <a:endParaRPr lang="en-US" sz="2000" dirty="0">
              <a:solidFill>
                <a:schemeClr val="bg1"/>
              </a:solidFill>
              <a:latin typeface="Helvetica Neue"/>
              <a:cs typeface="Helvetica Neue"/>
            </a:endParaRPr>
          </a:p>
          <a:p>
            <a:endParaRPr lang="en-US" sz="2000" dirty="0">
              <a:latin typeface="Helvetica Neue"/>
              <a:cs typeface="Helvetica Neue"/>
            </a:endParaRPr>
          </a:p>
        </p:txBody>
      </p:sp>
    </p:spTree>
    <p:extLst>
      <p:ext uri="{BB962C8B-B14F-4D97-AF65-F5344CB8AC3E}">
        <p14:creationId xmlns:p14="http://schemas.microsoft.com/office/powerpoint/2010/main" val="91773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0234" y="224118"/>
            <a:ext cx="6308165" cy="6394823"/>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3137647" y="410136"/>
            <a:ext cx="5486400" cy="1708265"/>
            <a:chOff x="3137647" y="410136"/>
            <a:chExt cx="5486400" cy="1708265"/>
          </a:xfrm>
        </p:grpSpPr>
        <p:pic>
          <p:nvPicPr>
            <p:cNvPr id="4" name="Picture 3"/>
            <p:cNvPicPr>
              <a:picLocks noChangeAspect="1"/>
            </p:cNvPicPr>
            <p:nvPr/>
          </p:nvPicPr>
          <p:blipFill>
            <a:blip r:embed="rId2"/>
            <a:stretch>
              <a:fillRect/>
            </a:stretch>
          </p:blipFill>
          <p:spPr>
            <a:xfrm>
              <a:off x="3137647" y="410136"/>
              <a:ext cx="5486400" cy="1708265"/>
            </a:xfrm>
            <a:prstGeom prst="rect">
              <a:avLst/>
            </a:prstGeom>
          </p:spPr>
        </p:pic>
        <p:pic>
          <p:nvPicPr>
            <p:cNvPr id="6" name="Picture 5"/>
            <p:cNvPicPr>
              <a:picLocks noChangeAspect="1"/>
            </p:cNvPicPr>
            <p:nvPr/>
          </p:nvPicPr>
          <p:blipFill>
            <a:blip r:embed="rId3"/>
            <a:stretch>
              <a:fillRect/>
            </a:stretch>
          </p:blipFill>
          <p:spPr>
            <a:xfrm>
              <a:off x="3331136" y="1035424"/>
              <a:ext cx="279105" cy="914400"/>
            </a:xfrm>
            <a:prstGeom prst="rect">
              <a:avLst/>
            </a:prstGeom>
          </p:spPr>
        </p:pic>
      </p:grpSp>
      <p:grpSp>
        <p:nvGrpSpPr>
          <p:cNvPr id="11" name="Group 10"/>
          <p:cNvGrpSpPr/>
          <p:nvPr/>
        </p:nvGrpSpPr>
        <p:grpSpPr>
          <a:xfrm>
            <a:off x="3122706" y="2486959"/>
            <a:ext cx="5486400" cy="1712157"/>
            <a:chOff x="3122706" y="2486959"/>
            <a:chExt cx="5486400" cy="1712157"/>
          </a:xfrm>
        </p:grpSpPr>
        <p:pic>
          <p:nvPicPr>
            <p:cNvPr id="8" name="Picture 7"/>
            <p:cNvPicPr>
              <a:picLocks noChangeAspect="1"/>
            </p:cNvPicPr>
            <p:nvPr/>
          </p:nvPicPr>
          <p:blipFill>
            <a:blip r:embed="rId4"/>
            <a:stretch>
              <a:fillRect/>
            </a:stretch>
          </p:blipFill>
          <p:spPr>
            <a:xfrm>
              <a:off x="3122706" y="2486959"/>
              <a:ext cx="5486400" cy="1712157"/>
            </a:xfrm>
            <a:prstGeom prst="rect">
              <a:avLst/>
            </a:prstGeom>
          </p:spPr>
        </p:pic>
        <p:pic>
          <p:nvPicPr>
            <p:cNvPr id="9" name="Picture 8"/>
            <p:cNvPicPr>
              <a:picLocks noChangeAspect="1"/>
            </p:cNvPicPr>
            <p:nvPr/>
          </p:nvPicPr>
          <p:blipFill>
            <a:blip r:embed="rId5"/>
            <a:stretch>
              <a:fillRect/>
            </a:stretch>
          </p:blipFill>
          <p:spPr>
            <a:xfrm>
              <a:off x="3331137" y="3118224"/>
              <a:ext cx="286603" cy="914400"/>
            </a:xfrm>
            <a:prstGeom prst="rect">
              <a:avLst/>
            </a:prstGeom>
          </p:spPr>
        </p:pic>
      </p:grpSp>
      <p:grpSp>
        <p:nvGrpSpPr>
          <p:cNvPr id="14" name="Group 13"/>
          <p:cNvGrpSpPr/>
          <p:nvPr/>
        </p:nvGrpSpPr>
        <p:grpSpPr>
          <a:xfrm>
            <a:off x="3122706" y="4518958"/>
            <a:ext cx="5486400" cy="1719183"/>
            <a:chOff x="3122706" y="4518958"/>
            <a:chExt cx="5486400" cy="1719183"/>
          </a:xfrm>
        </p:grpSpPr>
        <p:pic>
          <p:nvPicPr>
            <p:cNvPr id="12" name="Picture 11"/>
            <p:cNvPicPr>
              <a:picLocks noChangeAspect="1"/>
            </p:cNvPicPr>
            <p:nvPr/>
          </p:nvPicPr>
          <p:blipFill>
            <a:blip r:embed="rId6"/>
            <a:stretch>
              <a:fillRect/>
            </a:stretch>
          </p:blipFill>
          <p:spPr>
            <a:xfrm>
              <a:off x="3122706" y="4518958"/>
              <a:ext cx="5486400" cy="1719183"/>
            </a:xfrm>
            <a:prstGeom prst="rect">
              <a:avLst/>
            </a:prstGeom>
          </p:spPr>
        </p:pic>
        <p:pic>
          <p:nvPicPr>
            <p:cNvPr id="13" name="Picture 12"/>
            <p:cNvPicPr>
              <a:picLocks noChangeAspect="1"/>
            </p:cNvPicPr>
            <p:nvPr/>
          </p:nvPicPr>
          <p:blipFill>
            <a:blip r:embed="rId7"/>
            <a:stretch>
              <a:fillRect/>
            </a:stretch>
          </p:blipFill>
          <p:spPr>
            <a:xfrm>
              <a:off x="3329641" y="5150224"/>
              <a:ext cx="319358" cy="914400"/>
            </a:xfrm>
            <a:prstGeom prst="rect">
              <a:avLst/>
            </a:prstGeom>
          </p:spPr>
        </p:pic>
      </p:grpSp>
      <p:sp>
        <p:nvSpPr>
          <p:cNvPr id="15" name="Text Box 8"/>
          <p:cNvSpPr txBox="1">
            <a:spLocks noChangeArrowheads="1"/>
          </p:cNvSpPr>
          <p:nvPr/>
        </p:nvSpPr>
        <p:spPr bwMode="auto">
          <a:xfrm>
            <a:off x="962644" y="1224100"/>
            <a:ext cx="149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Deep Convective Cores</a:t>
            </a:r>
          </a:p>
        </p:txBody>
      </p:sp>
      <p:sp>
        <p:nvSpPr>
          <p:cNvPr id="16" name="Text Box 10"/>
          <p:cNvSpPr txBox="1">
            <a:spLocks noChangeArrowheads="1"/>
          </p:cNvSpPr>
          <p:nvPr/>
        </p:nvSpPr>
        <p:spPr bwMode="auto">
          <a:xfrm>
            <a:off x="962783" y="5272936"/>
            <a:ext cx="14984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Broad</a:t>
            </a:r>
            <a:br>
              <a:rPr lang="en-US" sz="2000" dirty="0">
                <a:solidFill>
                  <a:srgbClr val="FEFB8C"/>
                </a:solidFill>
                <a:latin typeface="Calibri" charset="0"/>
              </a:rPr>
            </a:br>
            <a:r>
              <a:rPr lang="en-US" sz="2000" dirty="0">
                <a:solidFill>
                  <a:srgbClr val="FEFB8C"/>
                </a:solidFill>
                <a:latin typeface="Calibri" charset="0"/>
              </a:rPr>
              <a:t>Stratiform</a:t>
            </a:r>
            <a:br>
              <a:rPr lang="en-US" sz="2000" dirty="0">
                <a:solidFill>
                  <a:srgbClr val="FEFB8C"/>
                </a:solidFill>
                <a:latin typeface="Calibri" charset="0"/>
              </a:rPr>
            </a:br>
            <a:r>
              <a:rPr lang="en-US" sz="2000" dirty="0">
                <a:solidFill>
                  <a:srgbClr val="FEFB8C"/>
                </a:solidFill>
                <a:latin typeface="Calibri" charset="0"/>
              </a:rPr>
              <a:t>Regions</a:t>
            </a:r>
          </a:p>
        </p:txBody>
      </p:sp>
      <p:sp>
        <p:nvSpPr>
          <p:cNvPr id="17" name="Text Box 9"/>
          <p:cNvSpPr txBox="1">
            <a:spLocks noChangeArrowheads="1"/>
          </p:cNvSpPr>
          <p:nvPr/>
        </p:nvSpPr>
        <p:spPr bwMode="auto">
          <a:xfrm>
            <a:off x="977462" y="3183407"/>
            <a:ext cx="14987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Wide Convective Cores</a:t>
            </a:r>
          </a:p>
        </p:txBody>
      </p:sp>
      <p:sp>
        <p:nvSpPr>
          <p:cNvPr id="18" name="TextBox 17"/>
          <p:cNvSpPr txBox="1"/>
          <p:nvPr/>
        </p:nvSpPr>
        <p:spPr>
          <a:xfrm>
            <a:off x="134471" y="178259"/>
            <a:ext cx="2017057" cy="1077218"/>
          </a:xfrm>
          <a:prstGeom prst="rect">
            <a:avLst/>
          </a:prstGeom>
          <a:noFill/>
        </p:spPr>
        <p:txBody>
          <a:bodyPr wrap="square" rtlCol="0">
            <a:spAutoFit/>
          </a:bodyPr>
          <a:lstStyle/>
          <a:p>
            <a:pPr marL="0" lvl="1">
              <a:spcAft>
                <a:spcPts val="1200"/>
              </a:spcAft>
            </a:pPr>
            <a:r>
              <a:rPr lang="en-US" sz="3200" b="1" dirty="0" smtClean="0">
                <a:solidFill>
                  <a:srgbClr val="B9D3EF"/>
                </a:solidFill>
                <a:effectLst>
                  <a:outerShdw blurRad="50800" dist="38100" dir="2700000" algn="tl" rotWithShape="0">
                    <a:srgbClr val="000000">
                      <a:alpha val="43000"/>
                    </a:srgbClr>
                  </a:outerShdw>
                </a:effectLst>
                <a:latin typeface="Century Gothic"/>
                <a:cs typeface="Century Gothic"/>
              </a:rPr>
              <a:t>North America</a:t>
            </a:r>
            <a:endParaRPr lang="en-US" sz="32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20780486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529" y="104588"/>
            <a:ext cx="7119608" cy="954107"/>
          </a:xfrm>
          <a:prstGeom prst="rect">
            <a:avLst/>
          </a:prstGeom>
          <a:solidFill>
            <a:srgbClr val="FFFFFF"/>
          </a:solidFill>
        </p:spPr>
        <p:txBody>
          <a:bodyPr wrap="none" rtlCol="0">
            <a:spAutoFit/>
          </a:bodyPr>
          <a:lstStyle/>
          <a:p>
            <a:r>
              <a:rPr lang="en-US" sz="2800" dirty="0" smtClean="0">
                <a:solidFill>
                  <a:srgbClr val="FF0000"/>
                </a:solidFill>
              </a:rPr>
              <a:t>North AUS Probability and rainfall climatologies</a:t>
            </a:r>
          </a:p>
          <a:p>
            <a:r>
              <a:rPr lang="en-US" sz="2800" dirty="0" smtClean="0">
                <a:solidFill>
                  <a:srgbClr val="FF0000"/>
                </a:solidFill>
              </a:rPr>
              <a:t>- Summer</a:t>
            </a:r>
          </a:p>
        </p:txBody>
      </p:sp>
      <p:grpSp>
        <p:nvGrpSpPr>
          <p:cNvPr id="6" name="Group 5"/>
          <p:cNvGrpSpPr/>
          <p:nvPr/>
        </p:nvGrpSpPr>
        <p:grpSpPr>
          <a:xfrm>
            <a:off x="361577" y="1553882"/>
            <a:ext cx="8426823" cy="3899648"/>
            <a:chOff x="361577" y="1553882"/>
            <a:chExt cx="8426823" cy="3899648"/>
          </a:xfrm>
        </p:grpSpPr>
        <p:sp>
          <p:nvSpPr>
            <p:cNvPr id="4" name="Rectangle 3"/>
            <p:cNvSpPr/>
            <p:nvPr/>
          </p:nvSpPr>
          <p:spPr>
            <a:xfrm>
              <a:off x="361577" y="1553882"/>
              <a:ext cx="8426823" cy="3899648"/>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255058" y="1830294"/>
              <a:ext cx="6875025" cy="2278530"/>
            </a:xfrm>
            <a:prstGeom prst="rect">
              <a:avLst/>
            </a:prstGeom>
          </p:spPr>
        </p:pic>
        <p:pic>
          <p:nvPicPr>
            <p:cNvPr id="3" name="Picture 2"/>
            <p:cNvPicPr>
              <a:picLocks noChangeAspect="1"/>
            </p:cNvPicPr>
            <p:nvPr/>
          </p:nvPicPr>
          <p:blipFill>
            <a:blip r:embed="rId3"/>
            <a:stretch>
              <a:fillRect/>
            </a:stretch>
          </p:blipFill>
          <p:spPr>
            <a:xfrm>
              <a:off x="1972235" y="4510743"/>
              <a:ext cx="5438588" cy="529130"/>
            </a:xfrm>
            <a:prstGeom prst="rect">
              <a:avLst/>
            </a:prstGeom>
          </p:spPr>
        </p:pic>
      </p:grpSp>
      <p:sp>
        <p:nvSpPr>
          <p:cNvPr id="7" name="TextBox 6"/>
          <p:cNvSpPr txBox="1"/>
          <p:nvPr/>
        </p:nvSpPr>
        <p:spPr>
          <a:xfrm>
            <a:off x="1347695" y="3349814"/>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spTree>
    <p:extLst>
      <p:ext uri="{BB962C8B-B14F-4D97-AF65-F5344CB8AC3E}">
        <p14:creationId xmlns:p14="http://schemas.microsoft.com/office/powerpoint/2010/main" val="44688010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475891" y="1453483"/>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9" name="Text Box 10"/>
          <p:cNvSpPr txBox="1">
            <a:spLocks noChangeArrowheads="1"/>
          </p:cNvSpPr>
          <p:nvPr/>
        </p:nvSpPr>
        <p:spPr bwMode="auto">
          <a:xfrm>
            <a:off x="1476030" y="5502319"/>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10" name="Text Box 9"/>
          <p:cNvSpPr txBox="1">
            <a:spLocks noChangeArrowheads="1"/>
          </p:cNvSpPr>
          <p:nvPr/>
        </p:nvSpPr>
        <p:spPr bwMode="auto">
          <a:xfrm>
            <a:off x="1490709" y="3412790"/>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Wide Convective Cores</a:t>
            </a:r>
          </a:p>
        </p:txBody>
      </p:sp>
      <p:sp>
        <p:nvSpPr>
          <p:cNvPr id="11" name="TextBox 10"/>
          <p:cNvSpPr txBox="1"/>
          <p:nvPr/>
        </p:nvSpPr>
        <p:spPr>
          <a:xfrm>
            <a:off x="134472" y="178259"/>
            <a:ext cx="2181410" cy="1200328"/>
          </a:xfrm>
          <a:prstGeom prst="rect">
            <a:avLst/>
          </a:prstGeom>
          <a:noFill/>
        </p:spPr>
        <p:txBody>
          <a:bodyPr wrap="square" rtlCol="0">
            <a:spAutoFit/>
          </a:bodyPr>
          <a:lstStyle/>
          <a:p>
            <a:pPr marL="0" lvl="1">
              <a:spcAft>
                <a:spcPts val="1200"/>
              </a:spcAft>
            </a:pPr>
            <a:r>
              <a:rPr lang="en-US" sz="2400" b="1" dirty="0" smtClean="0">
                <a:solidFill>
                  <a:srgbClr val="B9D3EF"/>
                </a:solidFill>
                <a:effectLst>
                  <a:outerShdw blurRad="50800" dist="38100" dir="2700000" algn="tl" rotWithShape="0">
                    <a:srgbClr val="000000">
                      <a:alpha val="43000"/>
                    </a:srgbClr>
                  </a:outerShdw>
                </a:effectLst>
                <a:latin typeface="Helvetica Neue"/>
                <a:cs typeface="Helvetica Neue"/>
              </a:rPr>
              <a:t>Rainfall contribution by storm type</a:t>
            </a:r>
            <a:endParaRPr lang="en-US" sz="2400" b="1" dirty="0">
              <a:solidFill>
                <a:srgbClr val="B9D3EF"/>
              </a:solidFill>
              <a:effectLst>
                <a:outerShdw blurRad="50800" dist="38100" dir="2700000" algn="tl" rotWithShape="0">
                  <a:srgbClr val="000000">
                    <a:alpha val="43000"/>
                  </a:srgbClr>
                </a:outerShdw>
              </a:effectLst>
              <a:latin typeface="Helvetica Neue"/>
              <a:cs typeface="Helvetica Neue"/>
            </a:endParaRPr>
          </a:p>
        </p:txBody>
      </p:sp>
      <p:grpSp>
        <p:nvGrpSpPr>
          <p:cNvPr id="14" name="Group 13"/>
          <p:cNvGrpSpPr/>
          <p:nvPr/>
        </p:nvGrpSpPr>
        <p:grpSpPr>
          <a:xfrm>
            <a:off x="3067932" y="224118"/>
            <a:ext cx="5805976" cy="6394823"/>
            <a:chOff x="2948404" y="224118"/>
            <a:chExt cx="5805976" cy="6394823"/>
          </a:xfrm>
        </p:grpSpPr>
        <p:sp>
          <p:nvSpPr>
            <p:cNvPr id="4" name="Rectangle 3"/>
            <p:cNvSpPr/>
            <p:nvPr/>
          </p:nvSpPr>
          <p:spPr>
            <a:xfrm>
              <a:off x="2948404" y="224118"/>
              <a:ext cx="5805976" cy="6394823"/>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130175" y="2522696"/>
              <a:ext cx="5486400" cy="1835767"/>
            </a:xfrm>
            <a:prstGeom prst="rect">
              <a:avLst/>
            </a:prstGeom>
          </p:spPr>
        </p:pic>
        <p:pic>
          <p:nvPicPr>
            <p:cNvPr id="7" name="Picture 6"/>
            <p:cNvPicPr>
              <a:picLocks noChangeAspect="1"/>
            </p:cNvPicPr>
            <p:nvPr/>
          </p:nvPicPr>
          <p:blipFill>
            <a:blip r:embed="rId3"/>
            <a:stretch>
              <a:fillRect/>
            </a:stretch>
          </p:blipFill>
          <p:spPr>
            <a:xfrm>
              <a:off x="3130175" y="4504766"/>
              <a:ext cx="5486400" cy="1825303"/>
            </a:xfrm>
            <a:prstGeom prst="rect">
              <a:avLst/>
            </a:prstGeom>
          </p:spPr>
        </p:pic>
        <p:pic>
          <p:nvPicPr>
            <p:cNvPr id="13" name="Picture 12"/>
            <p:cNvPicPr>
              <a:picLocks noChangeAspect="1"/>
            </p:cNvPicPr>
            <p:nvPr/>
          </p:nvPicPr>
          <p:blipFill>
            <a:blip r:embed="rId4"/>
            <a:stretch>
              <a:fillRect/>
            </a:stretch>
          </p:blipFill>
          <p:spPr>
            <a:xfrm>
              <a:off x="3137648" y="592422"/>
              <a:ext cx="5462063" cy="1828800"/>
            </a:xfrm>
            <a:prstGeom prst="rect">
              <a:avLst/>
            </a:prstGeom>
          </p:spPr>
        </p:pic>
      </p:grpSp>
    </p:spTree>
    <p:extLst>
      <p:ext uri="{BB962C8B-B14F-4D97-AF65-F5344CB8AC3E}">
        <p14:creationId xmlns:p14="http://schemas.microsoft.com/office/powerpoint/2010/main" val="370089849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37069" y="1151554"/>
            <a:ext cx="6944079" cy="4885765"/>
            <a:chOff x="1237069" y="1151554"/>
            <a:chExt cx="6944079" cy="4885765"/>
          </a:xfrm>
        </p:grpSpPr>
        <p:grpSp>
          <p:nvGrpSpPr>
            <p:cNvPr id="2" name="Group 1"/>
            <p:cNvGrpSpPr/>
            <p:nvPr/>
          </p:nvGrpSpPr>
          <p:grpSpPr>
            <a:xfrm>
              <a:off x="1237069" y="1151554"/>
              <a:ext cx="6944079" cy="4885765"/>
              <a:chOff x="1055632" y="854635"/>
              <a:chExt cx="6944079" cy="4885765"/>
            </a:xfrm>
          </p:grpSpPr>
          <p:sp>
            <p:nvSpPr>
              <p:cNvPr id="5" name="Rectangle 4"/>
              <p:cNvSpPr/>
              <p:nvPr/>
            </p:nvSpPr>
            <p:spPr>
              <a:xfrm>
                <a:off x="1055632" y="854635"/>
                <a:ext cx="6944079" cy="4885765"/>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688352" y="1089212"/>
                <a:ext cx="5913120" cy="3547872"/>
              </a:xfrm>
              <a:prstGeom prst="rect">
                <a:avLst/>
              </a:prstGeom>
            </p:spPr>
          </p:pic>
          <p:pic>
            <p:nvPicPr>
              <p:cNvPr id="6" name="Picture 5"/>
              <p:cNvPicPr>
                <a:picLocks noChangeAspect="1"/>
              </p:cNvPicPr>
              <p:nvPr/>
            </p:nvPicPr>
            <p:blipFill>
              <a:blip r:embed="rId3"/>
              <a:stretch>
                <a:fillRect/>
              </a:stretch>
            </p:blipFill>
            <p:spPr>
              <a:xfrm>
                <a:off x="1792941" y="4908176"/>
                <a:ext cx="5486400" cy="596678"/>
              </a:xfrm>
              <a:prstGeom prst="rect">
                <a:avLst/>
              </a:prstGeom>
            </p:spPr>
          </p:pic>
        </p:grpSp>
        <p:sp>
          <p:nvSpPr>
            <p:cNvPr id="7" name="TextBox 6"/>
            <p:cNvSpPr txBox="1"/>
            <p:nvPr/>
          </p:nvSpPr>
          <p:spPr>
            <a:xfrm>
              <a:off x="2023744" y="4097475"/>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grpSp>
      <p:sp>
        <p:nvSpPr>
          <p:cNvPr id="8" name="TextBox 7"/>
          <p:cNvSpPr txBox="1"/>
          <p:nvPr/>
        </p:nvSpPr>
        <p:spPr>
          <a:xfrm>
            <a:off x="239059" y="179295"/>
            <a:ext cx="4737194" cy="523220"/>
          </a:xfrm>
          <a:prstGeom prst="rect">
            <a:avLst/>
          </a:prstGeom>
          <a:solidFill>
            <a:schemeClr val="bg1"/>
          </a:solidFill>
        </p:spPr>
        <p:txBody>
          <a:bodyPr wrap="none" rtlCol="0">
            <a:spAutoFit/>
          </a:bodyPr>
          <a:lstStyle/>
          <a:p>
            <a:r>
              <a:rPr lang="en-US" sz="2800" dirty="0" err="1" smtClean="0">
                <a:solidFill>
                  <a:srgbClr val="FF0000"/>
                </a:solidFill>
              </a:rPr>
              <a:t>Meso</a:t>
            </a:r>
            <a:r>
              <a:rPr lang="en-US" sz="2800" dirty="0" smtClean="0">
                <a:solidFill>
                  <a:srgbClr val="FF0000"/>
                </a:solidFill>
              </a:rPr>
              <a:t>-America rain climatology</a:t>
            </a:r>
          </a:p>
        </p:txBody>
      </p:sp>
    </p:spTree>
    <p:extLst>
      <p:ext uri="{BB962C8B-B14F-4D97-AF65-F5344CB8AC3E}">
        <p14:creationId xmlns:p14="http://schemas.microsoft.com/office/powerpoint/2010/main" val="36734038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60691" y="0"/>
            <a:ext cx="5254340" cy="6858000"/>
            <a:chOff x="3892643" y="0"/>
            <a:chExt cx="5254340" cy="6858000"/>
          </a:xfrm>
        </p:grpSpPr>
        <p:sp>
          <p:nvSpPr>
            <p:cNvPr id="5" name="Rectangle 4"/>
            <p:cNvSpPr/>
            <p:nvPr/>
          </p:nvSpPr>
          <p:spPr>
            <a:xfrm>
              <a:off x="3892643" y="0"/>
              <a:ext cx="5254340" cy="6858000"/>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232425" y="159871"/>
              <a:ext cx="4586941" cy="6563675"/>
              <a:chOff x="4347883" y="159871"/>
              <a:chExt cx="4586941" cy="6563675"/>
            </a:xfrm>
          </p:grpSpPr>
          <p:pic>
            <p:nvPicPr>
              <p:cNvPr id="13" name="Picture 12"/>
              <p:cNvPicPr>
                <a:picLocks noChangeAspect="1"/>
              </p:cNvPicPr>
              <p:nvPr/>
            </p:nvPicPr>
            <p:blipFill>
              <a:blip r:embed="rId2"/>
              <a:stretch>
                <a:fillRect/>
              </a:stretch>
            </p:blipFill>
            <p:spPr>
              <a:xfrm>
                <a:off x="4362824" y="159871"/>
                <a:ext cx="4572000" cy="2133017"/>
              </a:xfrm>
              <a:prstGeom prst="rect">
                <a:avLst/>
              </a:prstGeom>
            </p:spPr>
          </p:pic>
          <p:pic>
            <p:nvPicPr>
              <p:cNvPr id="14" name="Picture 13"/>
              <p:cNvPicPr>
                <a:picLocks noChangeAspect="1"/>
              </p:cNvPicPr>
              <p:nvPr/>
            </p:nvPicPr>
            <p:blipFill>
              <a:blip r:embed="rId3"/>
              <a:stretch>
                <a:fillRect/>
              </a:stretch>
            </p:blipFill>
            <p:spPr>
              <a:xfrm>
                <a:off x="4347883" y="2376247"/>
                <a:ext cx="4572000" cy="2125096"/>
              </a:xfrm>
              <a:prstGeom prst="rect">
                <a:avLst/>
              </a:prstGeom>
            </p:spPr>
          </p:pic>
          <p:pic>
            <p:nvPicPr>
              <p:cNvPr id="15" name="Picture 14"/>
              <p:cNvPicPr>
                <a:picLocks noChangeAspect="1"/>
              </p:cNvPicPr>
              <p:nvPr/>
            </p:nvPicPr>
            <p:blipFill>
              <a:blip r:embed="rId4"/>
              <a:stretch>
                <a:fillRect/>
              </a:stretch>
            </p:blipFill>
            <p:spPr>
              <a:xfrm>
                <a:off x="4362824" y="4584701"/>
                <a:ext cx="4572000" cy="2138845"/>
              </a:xfrm>
              <a:prstGeom prst="rect">
                <a:avLst/>
              </a:prstGeom>
            </p:spPr>
          </p:pic>
        </p:grpSp>
      </p:grpSp>
      <p:sp>
        <p:nvSpPr>
          <p:cNvPr id="16" name="Text Box 8"/>
          <p:cNvSpPr txBox="1">
            <a:spLocks noChangeArrowheads="1"/>
          </p:cNvSpPr>
          <p:nvPr/>
        </p:nvSpPr>
        <p:spPr bwMode="auto">
          <a:xfrm>
            <a:off x="2203170" y="1321518"/>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17" name="Text Box 10"/>
          <p:cNvSpPr txBox="1">
            <a:spLocks noChangeArrowheads="1"/>
          </p:cNvSpPr>
          <p:nvPr/>
        </p:nvSpPr>
        <p:spPr bwMode="auto">
          <a:xfrm>
            <a:off x="2236298" y="5617786"/>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18" name="Text Box 9"/>
          <p:cNvSpPr txBox="1">
            <a:spLocks noChangeArrowheads="1"/>
          </p:cNvSpPr>
          <p:nvPr/>
        </p:nvSpPr>
        <p:spPr bwMode="auto">
          <a:xfrm>
            <a:off x="2217988" y="3412789"/>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Wide Convective Cores</a:t>
            </a:r>
          </a:p>
        </p:txBody>
      </p:sp>
      <p:sp>
        <p:nvSpPr>
          <p:cNvPr id="19" name="TextBox 18"/>
          <p:cNvSpPr txBox="1"/>
          <p:nvPr/>
        </p:nvSpPr>
        <p:spPr>
          <a:xfrm>
            <a:off x="267958" y="145267"/>
            <a:ext cx="2470088" cy="2677656"/>
          </a:xfrm>
          <a:prstGeom prst="rect">
            <a:avLst/>
          </a:prstGeom>
          <a:noFill/>
        </p:spPr>
        <p:txBody>
          <a:bodyPr wrap="square" rtlCol="0">
            <a:spAutoFit/>
          </a:bodyPr>
          <a:lstStyle/>
          <a:p>
            <a:pPr marL="0" lvl="1">
              <a:spcAft>
                <a:spcPts val="1200"/>
              </a:spcAft>
            </a:pPr>
            <a:r>
              <a:rPr lang="en-US" sz="2800" b="1" dirty="0" smtClean="0">
                <a:solidFill>
                  <a:srgbClr val="B9D3EF"/>
                </a:solidFill>
                <a:effectLst>
                  <a:outerShdw blurRad="50800" dist="38100" dir="2700000" algn="tl" rotWithShape="0">
                    <a:srgbClr val="000000">
                      <a:alpha val="43000"/>
                    </a:srgbClr>
                  </a:outerShdw>
                </a:effectLst>
                <a:latin typeface="Helvetica Neue"/>
                <a:cs typeface="Helvetica Neue"/>
              </a:rPr>
              <a:t>Rainfall contribution by storm type in </a:t>
            </a:r>
            <a:r>
              <a:rPr lang="en-US" sz="2800" b="1" dirty="0" err="1" smtClean="0">
                <a:solidFill>
                  <a:srgbClr val="B9D3EF"/>
                </a:solidFill>
                <a:effectLst>
                  <a:outerShdw blurRad="50800" dist="38100" dir="2700000" algn="tl" rotWithShape="0">
                    <a:srgbClr val="000000">
                      <a:alpha val="43000"/>
                    </a:srgbClr>
                  </a:outerShdw>
                </a:effectLst>
                <a:latin typeface="Helvetica Neue"/>
                <a:cs typeface="Helvetica Neue"/>
              </a:rPr>
              <a:t>Meso</a:t>
            </a:r>
            <a:r>
              <a:rPr lang="en-US" sz="2800" b="1" dirty="0" smtClean="0">
                <a:solidFill>
                  <a:srgbClr val="B9D3EF"/>
                </a:solidFill>
                <a:effectLst>
                  <a:outerShdw blurRad="50800" dist="38100" dir="2700000" algn="tl" rotWithShape="0">
                    <a:srgbClr val="000000">
                      <a:alpha val="43000"/>
                    </a:srgbClr>
                  </a:outerShdw>
                </a:effectLst>
                <a:latin typeface="Helvetica Neue"/>
                <a:cs typeface="Helvetica Neue"/>
              </a:rPr>
              <a:t>-America</a:t>
            </a:r>
            <a:endParaRPr lang="en-US" sz="2800" b="1" dirty="0">
              <a:solidFill>
                <a:srgbClr val="B9D3EF"/>
              </a:solidFill>
              <a:effectLst>
                <a:outerShdw blurRad="50800" dist="38100" dir="2700000" algn="tl" rotWithShape="0">
                  <a:srgbClr val="000000">
                    <a:alpha val="43000"/>
                  </a:srgbClr>
                </a:outerShdw>
              </a:effectLst>
              <a:latin typeface="Helvetica Neue"/>
              <a:cs typeface="Helvetica Neue"/>
            </a:endParaRPr>
          </a:p>
        </p:txBody>
      </p:sp>
    </p:spTree>
    <p:extLst>
      <p:ext uri="{BB962C8B-B14F-4D97-AF65-F5344CB8AC3E}">
        <p14:creationId xmlns:p14="http://schemas.microsoft.com/office/powerpoint/2010/main" val="40430543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24176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Composite MCS Lightning</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sp>
        <p:nvSpPr>
          <p:cNvPr id="11" name="TextBox 10"/>
          <p:cNvSpPr txBox="1"/>
          <p:nvPr/>
        </p:nvSpPr>
        <p:spPr>
          <a:xfrm>
            <a:off x="2119230" y="5996226"/>
            <a:ext cx="5042967" cy="861774"/>
          </a:xfrm>
          <a:prstGeom prst="rect">
            <a:avLst/>
          </a:prstGeom>
          <a:noFill/>
        </p:spPr>
        <p:txBody>
          <a:bodyPr wrap="none" rtlCol="0">
            <a:spAutoFit/>
          </a:bodyPr>
          <a:lstStyle/>
          <a:p>
            <a:pPr algn="ctr" fontAlgn="base">
              <a:spcBef>
                <a:spcPct val="0"/>
              </a:spcBef>
              <a:spcAft>
                <a:spcPct val="0"/>
              </a:spcAft>
            </a:pPr>
            <a:r>
              <a:rPr lang="en-US" sz="3200" b="1" dirty="0">
                <a:solidFill>
                  <a:srgbClr val="B9D3EF"/>
                </a:solidFill>
                <a:effectLst>
                  <a:outerShdw blurRad="50800" dist="38100" dir="2700000" algn="tl" rotWithShape="0">
                    <a:prstClr val="black">
                      <a:alpha val="40000"/>
                    </a:prstClr>
                  </a:outerShdw>
                </a:effectLst>
                <a:latin typeface="Century Gothic" charset="0"/>
                <a:cs typeface="Arial" charset="0"/>
              </a:rPr>
              <a:t>Determined from WWLLN</a:t>
            </a:r>
            <a:endParaRPr lang="en-US" sz="2000" b="1" dirty="0">
              <a:solidFill>
                <a:srgbClr val="B9D3EF"/>
              </a:solidFill>
              <a:effectLst>
                <a:outerShdw blurRad="50800" dist="38100" dir="2700000" algn="tl" rotWithShape="0">
                  <a:prstClr val="black">
                    <a:alpha val="40000"/>
                  </a:prstClr>
                </a:outerShdw>
              </a:effectLst>
              <a:latin typeface="Century Gothic" charset="0"/>
              <a:cs typeface="Arial" charset="0"/>
            </a:endParaRPr>
          </a:p>
          <a:p>
            <a:endParaRPr lang="en-US" dirty="0">
              <a:solidFill>
                <a:prstClr val="black"/>
              </a:solidFill>
              <a:latin typeface="Calibri"/>
            </a:endParaRPr>
          </a:p>
        </p:txBody>
      </p:sp>
      <p:sp>
        <p:nvSpPr>
          <p:cNvPr id="9" name="Rectangle 8"/>
          <p:cNvSpPr/>
          <p:nvPr/>
        </p:nvSpPr>
        <p:spPr>
          <a:xfrm>
            <a:off x="0" y="1131049"/>
            <a:ext cx="9144000" cy="47064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 name="Group 3"/>
          <p:cNvGrpSpPr/>
          <p:nvPr/>
        </p:nvGrpSpPr>
        <p:grpSpPr>
          <a:xfrm>
            <a:off x="255877" y="1192096"/>
            <a:ext cx="8632247" cy="4473808"/>
            <a:chOff x="0" y="1192096"/>
            <a:chExt cx="8632247" cy="4473808"/>
          </a:xfrm>
        </p:grpSpPr>
        <p:pic>
          <p:nvPicPr>
            <p:cNvPr id="17" name="Picture 16"/>
            <p:cNvPicPr>
              <a:picLocks noChangeAspect="1"/>
            </p:cNvPicPr>
            <p:nvPr/>
          </p:nvPicPr>
          <p:blipFill rotWithShape="1">
            <a:blip r:embed="rId3"/>
            <a:srcRect l="79442" r="1096"/>
            <a:stretch/>
          </p:blipFill>
          <p:spPr>
            <a:xfrm>
              <a:off x="6098990" y="1293698"/>
              <a:ext cx="2533257" cy="4372206"/>
            </a:xfrm>
            <a:prstGeom prst="rect">
              <a:avLst/>
            </a:prstGeom>
          </p:spPr>
        </p:pic>
        <p:pic>
          <p:nvPicPr>
            <p:cNvPr id="18" name="Picture 17"/>
            <p:cNvPicPr>
              <a:picLocks noChangeAspect="1"/>
            </p:cNvPicPr>
            <p:nvPr/>
          </p:nvPicPr>
          <p:blipFill rotWithShape="1">
            <a:blip r:embed="rId3"/>
            <a:srcRect l="47157" r="21477"/>
            <a:stretch/>
          </p:blipFill>
          <p:spPr>
            <a:xfrm>
              <a:off x="345907" y="1293698"/>
              <a:ext cx="4082575" cy="4372206"/>
            </a:xfrm>
            <a:prstGeom prst="rect">
              <a:avLst/>
            </a:prstGeom>
          </p:spPr>
        </p:pic>
        <p:sp>
          <p:nvSpPr>
            <p:cNvPr id="37" name="TextBox 36"/>
            <p:cNvSpPr txBox="1"/>
            <p:nvPr/>
          </p:nvSpPr>
          <p:spPr>
            <a:xfrm>
              <a:off x="587948" y="3543836"/>
              <a:ext cx="1132567" cy="369332"/>
            </a:xfrm>
            <a:prstGeom prst="rect">
              <a:avLst/>
            </a:prstGeom>
            <a:noFill/>
          </p:spPr>
          <p:txBody>
            <a:bodyPr wrap="none" rtlCol="0">
              <a:spAutoFit/>
            </a:bodyPr>
            <a:lstStyle/>
            <a:p>
              <a:r>
                <a:rPr lang="en-US" dirty="0" smtClean="0">
                  <a:solidFill>
                    <a:srgbClr val="000000"/>
                  </a:solidFill>
                  <a:latin typeface="Calibri"/>
                </a:rPr>
                <a:t>Separated</a:t>
              </a:r>
              <a:endParaRPr lang="en-US" dirty="0">
                <a:solidFill>
                  <a:srgbClr val="000000"/>
                </a:solidFill>
                <a:latin typeface="Calibri"/>
              </a:endParaRPr>
            </a:p>
          </p:txBody>
        </p:sp>
        <p:pic>
          <p:nvPicPr>
            <p:cNvPr id="19" name="Picture 18"/>
            <p:cNvPicPr>
              <a:picLocks noChangeAspect="1"/>
            </p:cNvPicPr>
            <p:nvPr/>
          </p:nvPicPr>
          <p:blipFill rotWithShape="1">
            <a:blip r:embed="rId3"/>
            <a:srcRect r="96341" b="5199"/>
            <a:stretch/>
          </p:blipFill>
          <p:spPr>
            <a:xfrm>
              <a:off x="0" y="1293698"/>
              <a:ext cx="476241" cy="4144890"/>
            </a:xfrm>
            <a:prstGeom prst="rect">
              <a:avLst/>
            </a:prstGeom>
          </p:spPr>
        </p:pic>
        <p:sp>
          <p:nvSpPr>
            <p:cNvPr id="7" name="Rectangle 6"/>
            <p:cNvSpPr/>
            <p:nvPr/>
          </p:nvSpPr>
          <p:spPr>
            <a:xfrm>
              <a:off x="186033" y="1918239"/>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203962" y="3803815"/>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21"/>
            <p:cNvPicPr>
              <a:picLocks noChangeAspect="1"/>
            </p:cNvPicPr>
            <p:nvPr/>
          </p:nvPicPr>
          <p:blipFill rotWithShape="1">
            <a:blip r:embed="rId3"/>
            <a:srcRect l="53545" t="92340" r="43356" b="1167"/>
            <a:stretch/>
          </p:blipFill>
          <p:spPr>
            <a:xfrm>
              <a:off x="149412" y="2300943"/>
              <a:ext cx="403411" cy="283881"/>
            </a:xfrm>
            <a:prstGeom prst="rect">
              <a:avLst/>
            </a:prstGeom>
          </p:spPr>
        </p:pic>
        <p:pic>
          <p:nvPicPr>
            <p:cNvPr id="23" name="Picture 22"/>
            <p:cNvPicPr>
              <a:picLocks noChangeAspect="1"/>
            </p:cNvPicPr>
            <p:nvPr/>
          </p:nvPicPr>
          <p:blipFill rotWithShape="1">
            <a:blip r:embed="rId3"/>
            <a:srcRect l="53545" t="92340" r="43356" b="1167"/>
            <a:stretch/>
          </p:blipFill>
          <p:spPr>
            <a:xfrm>
              <a:off x="197224" y="4261226"/>
              <a:ext cx="403411" cy="283881"/>
            </a:xfrm>
            <a:prstGeom prst="rect">
              <a:avLst/>
            </a:prstGeom>
          </p:spPr>
        </p:pic>
        <p:pic>
          <p:nvPicPr>
            <p:cNvPr id="26" name="Picture 25"/>
            <p:cNvPicPr>
              <a:picLocks noChangeAspect="1"/>
            </p:cNvPicPr>
            <p:nvPr/>
          </p:nvPicPr>
          <p:blipFill rotWithShape="1">
            <a:blip r:embed="rId3"/>
            <a:srcRect l="63417" r="21477"/>
            <a:stretch/>
          </p:blipFill>
          <p:spPr>
            <a:xfrm>
              <a:off x="2330824" y="1281746"/>
              <a:ext cx="1966176" cy="4372206"/>
            </a:xfrm>
            <a:prstGeom prst="rect">
              <a:avLst/>
            </a:prstGeom>
          </p:spPr>
        </p:pic>
        <p:pic>
          <p:nvPicPr>
            <p:cNvPr id="25" name="Picture 24"/>
            <p:cNvPicPr>
              <a:picLocks noChangeAspect="1"/>
            </p:cNvPicPr>
            <p:nvPr/>
          </p:nvPicPr>
          <p:blipFill rotWithShape="1">
            <a:blip r:embed="rId3"/>
            <a:srcRect l="3661" r="82288"/>
            <a:stretch/>
          </p:blipFill>
          <p:spPr>
            <a:xfrm>
              <a:off x="4240308" y="1293698"/>
              <a:ext cx="1828854" cy="4372206"/>
            </a:xfrm>
            <a:prstGeom prst="rect">
              <a:avLst/>
            </a:prstGeom>
          </p:spPr>
        </p:pic>
        <p:sp>
          <p:nvSpPr>
            <p:cNvPr id="8" name="TextBox 7"/>
            <p:cNvSpPr txBox="1"/>
            <p:nvPr/>
          </p:nvSpPr>
          <p:spPr>
            <a:xfrm>
              <a:off x="4374781" y="1192096"/>
              <a:ext cx="1348972" cy="369332"/>
            </a:xfrm>
            <a:prstGeom prst="rect">
              <a:avLst/>
            </a:prstGeom>
            <a:solidFill>
              <a:srgbClr val="FFFFFF"/>
            </a:solidFill>
          </p:spPr>
          <p:txBody>
            <a:bodyPr wrap="none" rtlCol="0">
              <a:spAutoFit/>
            </a:bodyPr>
            <a:lstStyle/>
            <a:p>
              <a:r>
                <a:rPr lang="en-US" b="1" dirty="0" smtClean="0">
                  <a:solidFill>
                    <a:srgbClr val="000000"/>
                  </a:solidFill>
                  <a:latin typeface="Calibri"/>
                </a:rPr>
                <a:t>West Pacific</a:t>
              </a:r>
              <a:endParaRPr lang="en-US" b="1" dirty="0">
                <a:solidFill>
                  <a:srgbClr val="000000"/>
                </a:solidFill>
                <a:latin typeface="Calibri"/>
              </a:endParaRPr>
            </a:p>
          </p:txBody>
        </p:sp>
        <p:sp>
          <p:nvSpPr>
            <p:cNvPr id="31" name="TextBox 30"/>
            <p:cNvSpPr txBox="1"/>
            <p:nvPr/>
          </p:nvSpPr>
          <p:spPr>
            <a:xfrm>
              <a:off x="815702" y="1192096"/>
              <a:ext cx="1097175" cy="369332"/>
            </a:xfrm>
            <a:prstGeom prst="rect">
              <a:avLst/>
            </a:prstGeom>
            <a:solidFill>
              <a:srgbClr val="FFFFFF"/>
            </a:solidFill>
          </p:spPr>
          <p:txBody>
            <a:bodyPr wrap="none" rtlCol="0">
              <a:spAutoFit/>
            </a:bodyPr>
            <a:lstStyle/>
            <a:p>
              <a:r>
                <a:rPr lang="en-US" b="1" dirty="0" smtClean="0">
                  <a:solidFill>
                    <a:srgbClr val="000000"/>
                  </a:solidFill>
                  <a:latin typeface="Calibri"/>
                </a:rPr>
                <a:t>Eq. Africa</a:t>
              </a:r>
              <a:endParaRPr lang="en-US" b="1" dirty="0">
                <a:solidFill>
                  <a:srgbClr val="000000"/>
                </a:solidFill>
                <a:latin typeface="Calibri"/>
              </a:endParaRPr>
            </a:p>
          </p:txBody>
        </p:sp>
        <p:sp>
          <p:nvSpPr>
            <p:cNvPr id="32" name="TextBox 31"/>
            <p:cNvSpPr txBox="1"/>
            <p:nvPr/>
          </p:nvSpPr>
          <p:spPr>
            <a:xfrm>
              <a:off x="6258136" y="1192096"/>
              <a:ext cx="1281120" cy="369332"/>
            </a:xfrm>
            <a:prstGeom prst="rect">
              <a:avLst/>
            </a:prstGeom>
            <a:solidFill>
              <a:srgbClr val="FFFFFF"/>
            </a:solidFill>
          </p:spPr>
          <p:txBody>
            <a:bodyPr wrap="none" rtlCol="0">
              <a:spAutoFit/>
            </a:bodyPr>
            <a:lstStyle/>
            <a:p>
              <a:r>
                <a:rPr lang="en-US" b="1" dirty="0" smtClean="0">
                  <a:solidFill>
                    <a:srgbClr val="000000"/>
                  </a:solidFill>
                  <a:latin typeface="Calibri"/>
                </a:rPr>
                <a:t>Eq. Atlantic</a:t>
              </a:r>
              <a:endParaRPr lang="en-US" b="1" dirty="0">
                <a:solidFill>
                  <a:srgbClr val="000000"/>
                </a:solidFill>
                <a:latin typeface="Calibri"/>
              </a:endParaRPr>
            </a:p>
          </p:txBody>
        </p:sp>
        <p:sp>
          <p:nvSpPr>
            <p:cNvPr id="33" name="TextBox 32"/>
            <p:cNvSpPr txBox="1"/>
            <p:nvPr/>
          </p:nvSpPr>
          <p:spPr>
            <a:xfrm>
              <a:off x="2790925" y="1192096"/>
              <a:ext cx="1129073" cy="369332"/>
            </a:xfrm>
            <a:prstGeom prst="rect">
              <a:avLst/>
            </a:prstGeom>
            <a:solidFill>
              <a:srgbClr val="FFFFFF"/>
            </a:solidFill>
          </p:spPr>
          <p:txBody>
            <a:bodyPr wrap="none" rtlCol="0">
              <a:spAutoFit/>
            </a:bodyPr>
            <a:lstStyle/>
            <a:p>
              <a:r>
                <a:rPr lang="en-US" b="1" dirty="0" smtClean="0">
                  <a:solidFill>
                    <a:srgbClr val="000000"/>
                  </a:solidFill>
                  <a:latin typeface="Calibri"/>
                </a:rPr>
                <a:t>Argentina</a:t>
              </a:r>
              <a:endParaRPr lang="en-US" b="1" dirty="0">
                <a:solidFill>
                  <a:srgbClr val="000000"/>
                </a:solidFill>
                <a:latin typeface="Calibri"/>
              </a:endParaRPr>
            </a:p>
          </p:txBody>
        </p:sp>
        <p:sp>
          <p:nvSpPr>
            <p:cNvPr id="36" name="TextBox 35"/>
            <p:cNvSpPr txBox="1"/>
            <p:nvPr/>
          </p:nvSpPr>
          <p:spPr>
            <a:xfrm>
              <a:off x="587948" y="1583554"/>
              <a:ext cx="1195460" cy="369332"/>
            </a:xfrm>
            <a:prstGeom prst="rect">
              <a:avLst/>
            </a:prstGeom>
            <a:noFill/>
          </p:spPr>
          <p:txBody>
            <a:bodyPr wrap="none" rtlCol="0">
              <a:spAutoFit/>
            </a:bodyPr>
            <a:lstStyle/>
            <a:p>
              <a:r>
                <a:rPr lang="en-US" dirty="0" smtClean="0">
                  <a:solidFill>
                    <a:srgbClr val="000000"/>
                  </a:solidFill>
                  <a:latin typeface="Calibri"/>
                </a:rPr>
                <a:t>Connected</a:t>
              </a:r>
              <a:endParaRPr lang="en-US" dirty="0">
                <a:solidFill>
                  <a:srgbClr val="000000"/>
                </a:solidFill>
                <a:latin typeface="Calibri"/>
              </a:endParaRPr>
            </a:p>
          </p:txBody>
        </p:sp>
      </p:grpSp>
    </p:spTree>
    <p:extLst>
      <p:ext uri="{BB962C8B-B14F-4D97-AF65-F5344CB8AC3E}">
        <p14:creationId xmlns:p14="http://schemas.microsoft.com/office/powerpoint/2010/main" val="25269064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pic>
        <p:nvPicPr>
          <p:cNvPr id="20483" name="Picture 2" descr="200405131500"/>
          <p:cNvPicPr>
            <a:picLocks noChangeAspect="1" noChangeArrowheads="1"/>
          </p:cNvPicPr>
          <p:nvPr/>
        </p:nvPicPr>
        <p:blipFill>
          <a:blip r:embed="rId2">
            <a:extLst>
              <a:ext uri="{28A0092B-C50C-407E-A947-70E740481C1C}">
                <a14:useLocalDpi xmlns:a14="http://schemas.microsoft.com/office/drawing/2010/main" val="0"/>
              </a:ext>
            </a:extLst>
          </a:blip>
          <a:srcRect l="23683" t="41998" r="11682" b="3558"/>
          <a:stretch>
            <a:fillRect/>
          </a:stretch>
        </p:blipFill>
        <p:spPr bwMode="auto">
          <a:xfrm>
            <a:off x="920750" y="1760538"/>
            <a:ext cx="7302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1597025" y="2755900"/>
            <a:ext cx="2917825" cy="1563688"/>
            <a:chOff x="1378" y="2039"/>
            <a:chExt cx="1838" cy="985"/>
          </a:xfrm>
        </p:grpSpPr>
        <p:sp>
          <p:nvSpPr>
            <p:cNvPr id="20485" name="Line 3"/>
            <p:cNvSpPr>
              <a:spLocks noChangeShapeType="1"/>
            </p:cNvSpPr>
            <p:nvPr/>
          </p:nvSpPr>
          <p:spPr bwMode="auto">
            <a:xfrm flipV="1">
              <a:off x="2326" y="2039"/>
              <a:ext cx="890" cy="534"/>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6" name="Line 4"/>
            <p:cNvSpPr>
              <a:spLocks noChangeShapeType="1"/>
            </p:cNvSpPr>
            <p:nvPr/>
          </p:nvSpPr>
          <p:spPr bwMode="auto">
            <a:xfrm flipV="1">
              <a:off x="2326" y="2573"/>
              <a:ext cx="794" cy="115"/>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7" name="Line 5"/>
            <p:cNvSpPr>
              <a:spLocks noChangeShapeType="1"/>
            </p:cNvSpPr>
            <p:nvPr/>
          </p:nvSpPr>
          <p:spPr bwMode="auto">
            <a:xfrm>
              <a:off x="2326" y="2804"/>
              <a:ext cx="890" cy="22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8" name="Text Box 7"/>
            <p:cNvSpPr txBox="1">
              <a:spLocks noChangeArrowheads="1"/>
            </p:cNvSpPr>
            <p:nvPr/>
          </p:nvSpPr>
          <p:spPr bwMode="auto">
            <a:xfrm>
              <a:off x="1378" y="2573"/>
              <a:ext cx="933" cy="407"/>
            </a:xfrm>
            <a:prstGeom prst="rect">
              <a:avLst/>
            </a:prstGeom>
            <a:solidFill>
              <a:srgbClr val="CBECFD"/>
            </a:solidFill>
            <a:ln w="38100">
              <a:solidFill>
                <a:srgbClr val="D01B9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CC0099"/>
                  </a:solidFill>
                </a:rPr>
                <a:t>Large areas</a:t>
              </a:r>
            </a:p>
            <a:p>
              <a:pPr algn="ctr" eaLnBrk="1" fontAlgn="base" hangingPunct="1">
                <a:spcBef>
                  <a:spcPct val="0"/>
                </a:spcBef>
                <a:spcAft>
                  <a:spcPct val="0"/>
                </a:spcAft>
              </a:pPr>
              <a:r>
                <a:rPr lang="en-US" sz="1800" b="1" smtClean="0">
                  <a:solidFill>
                    <a:srgbClr val="CC0099"/>
                  </a:solidFill>
                </a:rPr>
                <a:t>of cold top</a:t>
              </a:r>
            </a:p>
          </p:txBody>
        </p:sp>
      </p:grpSp>
      <p:sp>
        <p:nvSpPr>
          <p:cNvPr id="9" name="Title 1"/>
          <p:cNvSpPr txBox="1">
            <a:spLocks/>
          </p:cNvSpPr>
          <p:nvPr/>
        </p:nvSpPr>
        <p:spPr>
          <a:xfrm>
            <a:off x="0" y="423863"/>
            <a:ext cx="9143999" cy="1100137"/>
          </a:xfrm>
          <a:prstGeom prst="rect">
            <a:avLst/>
          </a:prstGeom>
        </p:spPr>
        <p:txBody>
          <a:bodyPr>
            <a:normAutofit fontScale="97500"/>
          </a:bodyPr>
          <a:lstStyle/>
          <a:p>
            <a:pPr algn="ctr" defTabSz="914400" fontAlgn="auto">
              <a:spcBef>
                <a:spcPts val="0"/>
              </a:spcBef>
              <a:spcAft>
                <a:spcPts val="0"/>
              </a:spcAft>
              <a:defRPr/>
            </a:pPr>
            <a:r>
              <a:rPr lang="en-US" sz="4400" b="1" kern="0" dirty="0" smtClean="0">
                <a:solidFill>
                  <a:srgbClr val="C5E2F8"/>
                </a:solidFill>
                <a:effectLst>
                  <a:outerShdw blurRad="50800" dist="38100" dir="2700000" algn="tl" rotWithShape="0">
                    <a:srgbClr val="000000">
                      <a:alpha val="43000"/>
                    </a:srgbClr>
                  </a:outerShdw>
                </a:effectLst>
                <a:latin typeface="Century Gothic"/>
                <a:cs typeface="Century Gothic"/>
              </a:rPr>
              <a:t>Example outbreak of MCSs</a:t>
            </a:r>
            <a:endParaRPr lang="en-US" sz="4400" b="1" kern="0" dirty="0">
              <a:solidFill>
                <a:srgbClr val="C5E2F8"/>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2032468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_63144887_5fdc8e08-f205-47da-b92b-9157a80be71b.jpg"/>
          <p:cNvPicPr>
            <a:picLocks noChangeAspect="1"/>
          </p:cNvPicPr>
          <p:nvPr/>
        </p:nvPicPr>
        <p:blipFill rotWithShape="1">
          <a:blip r:embed="rId3">
            <a:extLst>
              <a:ext uri="{28A0092B-C50C-407E-A947-70E740481C1C}">
                <a14:useLocalDpi xmlns:a14="http://schemas.microsoft.com/office/drawing/2010/main" val="0"/>
              </a:ext>
            </a:extLst>
          </a:blip>
          <a:srcRect l="12199" t="336" r="12793" b="-33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738" y="0"/>
            <a:ext cx="9026525" cy="1077218"/>
          </a:xfrm>
          <a:prstGeom prst="rect">
            <a:avLst/>
          </a:prstGeom>
          <a:noFill/>
        </p:spPr>
        <p:txBody>
          <a:bodyPr>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Epic Floods </a:t>
            </a:r>
            <a:r>
              <a:rPr lang="en-US" sz="3200" b="1"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in </a:t>
            </a: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Pakistan</a:t>
            </a:r>
            <a:b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b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2010, 2011, 2012</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282476425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658" y="1038087"/>
            <a:ext cx="9609590" cy="5819913"/>
            <a:chOff x="0" y="1038087"/>
            <a:chExt cx="9609590" cy="5819913"/>
          </a:xfrm>
        </p:grpSpPr>
        <p:sp>
          <p:nvSpPr>
            <p:cNvPr id="3" name="Rectangle 2"/>
            <p:cNvSpPr/>
            <p:nvPr/>
          </p:nvSpPr>
          <p:spPr>
            <a:xfrm>
              <a:off x="0" y="1038087"/>
              <a:ext cx="9144000" cy="58199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Calibri"/>
              </a:endParaRPr>
            </a:p>
          </p:txBody>
        </p:sp>
        <p:pic>
          <p:nvPicPr>
            <p:cNvPr id="162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292" y="4543875"/>
              <a:ext cx="3038754"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2046" y="4543875"/>
              <a:ext cx="3038753"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p:cNvPicPr>
              <a:picLocks noChangeAspect="1"/>
            </p:cNvPicPr>
            <p:nvPr/>
          </p:nvPicPr>
          <p:blipFill rotWithShape="1">
            <a:blip r:embed="rId4">
              <a:extLst>
                <a:ext uri="{28A0092B-C50C-407E-A947-70E740481C1C}">
                  <a14:useLocalDpi xmlns:a14="http://schemas.microsoft.com/office/drawing/2010/main" val="0"/>
                </a:ext>
              </a:extLst>
            </a:blip>
            <a:srcRect r="9726"/>
            <a:stretch/>
          </p:blipFill>
          <p:spPr bwMode="auto">
            <a:xfrm>
              <a:off x="6400801" y="4543875"/>
              <a:ext cx="2743200"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292" y="1553621"/>
              <a:ext cx="3038754"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2046" y="1553621"/>
              <a:ext cx="3038753"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p:cNvPicPr>
              <a:picLocks noChangeAspect="1"/>
            </p:cNvPicPr>
            <p:nvPr/>
          </p:nvPicPr>
          <p:blipFill rotWithShape="1">
            <a:blip r:embed="rId7">
              <a:extLst>
                <a:ext uri="{28A0092B-C50C-407E-A947-70E740481C1C}">
                  <a14:useLocalDpi xmlns:a14="http://schemas.microsoft.com/office/drawing/2010/main" val="0"/>
                </a:ext>
              </a:extLst>
            </a:blip>
            <a:srcRect r="9726"/>
            <a:stretch/>
          </p:blipFill>
          <p:spPr bwMode="auto">
            <a:xfrm>
              <a:off x="6400800" y="1553621"/>
              <a:ext cx="2743200"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3292" y="1524000"/>
              <a:ext cx="8820708" cy="2963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4385734"/>
              <a:ext cx="9144000" cy="3323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3142" y="191135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434792" y="196850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470092" y="191770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979151" y="1862616"/>
              <a:ext cx="164849" cy="2549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0208" y="317679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25N</a:t>
              </a:r>
              <a:endParaRPr lang="en-US" sz="1600" b="1" dirty="0">
                <a:solidFill>
                  <a:srgbClr val="D9D9D9"/>
                </a:solidFill>
                <a:latin typeface="Calibri"/>
                <a:ea typeface="ＭＳ Ｐゴシック" charset="0"/>
                <a:cs typeface="ＭＳ Ｐゴシック" charset="0"/>
              </a:endParaRPr>
            </a:p>
          </p:txBody>
        </p:sp>
        <p:sp>
          <p:nvSpPr>
            <p:cNvPr id="16" name="TextBox 15"/>
            <p:cNvSpPr txBox="1"/>
            <p:nvPr/>
          </p:nvSpPr>
          <p:spPr>
            <a:xfrm>
              <a:off x="50208" y="1887749"/>
              <a:ext cx="54608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30N</a:t>
              </a:r>
              <a:endParaRPr lang="en-US" sz="1600" b="1" dirty="0">
                <a:solidFill>
                  <a:srgbClr val="D9D9D9"/>
                </a:solidFill>
                <a:latin typeface="Calibri"/>
                <a:ea typeface="ＭＳ Ｐゴシック" charset="0"/>
                <a:cs typeface="ＭＳ Ｐゴシック" charset="0"/>
              </a:endParaRPr>
            </a:p>
          </p:txBody>
        </p:sp>
        <p:sp>
          <p:nvSpPr>
            <p:cNvPr id="23" name="Rectangle 22"/>
            <p:cNvSpPr/>
            <p:nvPr/>
          </p:nvSpPr>
          <p:spPr>
            <a:xfrm>
              <a:off x="5956644" y="1810540"/>
              <a:ext cx="406077" cy="26125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883033" y="4659889"/>
              <a:ext cx="406077" cy="20142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941279" y="4672385"/>
              <a:ext cx="202721" cy="20142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5692" y="4324350"/>
              <a:ext cx="8521700" cy="2384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364515"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27" name="TextBox 26"/>
            <p:cNvSpPr txBox="1"/>
            <p:nvPr/>
          </p:nvSpPr>
          <p:spPr>
            <a:xfrm>
              <a:off x="5656865"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29" name="TextBox 28"/>
            <p:cNvSpPr txBox="1"/>
            <p:nvPr/>
          </p:nvSpPr>
          <p:spPr>
            <a:xfrm>
              <a:off x="456215"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30" name="TextBox 29"/>
            <p:cNvSpPr txBox="1"/>
            <p:nvPr/>
          </p:nvSpPr>
          <p:spPr>
            <a:xfrm>
              <a:off x="2748565"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31" name="TextBox 30"/>
            <p:cNvSpPr txBox="1"/>
            <p:nvPr/>
          </p:nvSpPr>
          <p:spPr>
            <a:xfrm>
              <a:off x="6472702"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32" name="TextBox 31"/>
            <p:cNvSpPr txBox="1"/>
            <p:nvPr/>
          </p:nvSpPr>
          <p:spPr>
            <a:xfrm>
              <a:off x="8765052"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9" name="TextBox 8"/>
            <p:cNvSpPr txBox="1"/>
            <p:nvPr/>
          </p:nvSpPr>
          <p:spPr>
            <a:xfrm>
              <a:off x="1180708" y="1276399"/>
              <a:ext cx="958286"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2010</a:t>
              </a:r>
            </a:p>
          </p:txBody>
        </p:sp>
        <p:sp>
          <p:nvSpPr>
            <p:cNvPr id="11" name="TextBox 10"/>
            <p:cNvSpPr txBox="1"/>
            <p:nvPr/>
          </p:nvSpPr>
          <p:spPr>
            <a:xfrm>
              <a:off x="4304754" y="1289987"/>
              <a:ext cx="958286"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2011</a:t>
              </a:r>
            </a:p>
          </p:txBody>
        </p:sp>
        <p:sp>
          <p:nvSpPr>
            <p:cNvPr id="10" name="TextBox 9"/>
            <p:cNvSpPr txBox="1"/>
            <p:nvPr/>
          </p:nvSpPr>
          <p:spPr>
            <a:xfrm>
              <a:off x="7426293" y="1318209"/>
              <a:ext cx="956614"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2012</a:t>
              </a:r>
            </a:p>
          </p:txBody>
        </p:sp>
        <p:sp>
          <p:nvSpPr>
            <p:cNvPr id="34" name="Rectangle 33"/>
            <p:cNvSpPr/>
            <p:nvPr/>
          </p:nvSpPr>
          <p:spPr>
            <a:xfrm>
              <a:off x="0" y="6399937"/>
              <a:ext cx="9144000" cy="3323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0" y="4245413"/>
              <a:ext cx="548882" cy="26125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77956" y="4752139"/>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16 </a:t>
              </a:r>
              <a:endParaRPr lang="en-US" sz="1600" b="1" dirty="0">
                <a:solidFill>
                  <a:srgbClr val="D9D9D9"/>
                </a:solidFill>
                <a:latin typeface="Calibri"/>
                <a:ea typeface="ＭＳ Ｐゴシック" charset="0"/>
                <a:cs typeface="ＭＳ Ｐゴシック" charset="0"/>
              </a:endParaRPr>
            </a:p>
          </p:txBody>
        </p:sp>
        <p:sp>
          <p:nvSpPr>
            <p:cNvPr id="35" name="TextBox 34"/>
            <p:cNvSpPr txBox="1"/>
            <p:nvPr/>
          </p:nvSpPr>
          <p:spPr>
            <a:xfrm>
              <a:off x="277956" y="6019666"/>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38" name="TextBox 37"/>
            <p:cNvSpPr txBox="1"/>
            <p:nvPr/>
          </p:nvSpPr>
          <p:spPr>
            <a:xfrm rot="16200000">
              <a:off x="-671379" y="5360156"/>
              <a:ext cx="1702847" cy="338554"/>
            </a:xfrm>
            <a:prstGeom prst="rect">
              <a:avLst/>
            </a:prstGeom>
            <a:noFill/>
          </p:spPr>
          <p:txBody>
            <a:bodyPr wrap="square">
              <a:spAutoFit/>
            </a:bodyPr>
            <a:lstStyle/>
            <a:p>
              <a:pPr algn="ctr">
                <a:defRPr/>
              </a:pPr>
              <a:r>
                <a:rPr lang="en-US" sz="1600" b="1" dirty="0" smtClean="0">
                  <a:solidFill>
                    <a:srgbClr val="D9D9D9"/>
                  </a:solidFill>
                  <a:latin typeface="Calibri"/>
                  <a:ea typeface="ＭＳ Ｐゴシック" charset="0"/>
                  <a:cs typeface="ＭＳ Ｐゴシック" charset="0"/>
                </a:rPr>
                <a:t>Height (km)</a:t>
              </a:r>
              <a:endParaRPr lang="en-US" sz="1600" b="1" dirty="0">
                <a:solidFill>
                  <a:srgbClr val="D9D9D9"/>
                </a:solidFill>
                <a:latin typeface="Calibri"/>
                <a:ea typeface="ＭＳ Ｐゴシック" charset="0"/>
                <a:cs typeface="ＭＳ Ｐゴシック" charset="0"/>
              </a:endParaRPr>
            </a:p>
          </p:txBody>
        </p:sp>
        <p:sp>
          <p:nvSpPr>
            <p:cNvPr id="39" name="TextBox 38"/>
            <p:cNvSpPr txBox="1"/>
            <p:nvPr/>
          </p:nvSpPr>
          <p:spPr>
            <a:xfrm>
              <a:off x="277956" y="5431870"/>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8 </a:t>
              </a:r>
              <a:endParaRPr lang="en-US" sz="1600" b="1" dirty="0">
                <a:solidFill>
                  <a:srgbClr val="D9D9D9"/>
                </a:solidFill>
                <a:latin typeface="Calibri"/>
                <a:ea typeface="ＭＳ Ｐゴシック" charset="0"/>
                <a:cs typeface="ＭＳ Ｐゴシック" charset="0"/>
              </a:endParaRPr>
            </a:p>
          </p:txBody>
        </p:sp>
        <p:sp>
          <p:nvSpPr>
            <p:cNvPr id="45" name="TextBox 44"/>
            <p:cNvSpPr txBox="1"/>
            <p:nvPr/>
          </p:nvSpPr>
          <p:spPr>
            <a:xfrm>
              <a:off x="4081461" y="6332220"/>
              <a:ext cx="1709410"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Distance (km) </a:t>
              </a:r>
              <a:endParaRPr lang="en-US" sz="1600" b="1" dirty="0">
                <a:solidFill>
                  <a:srgbClr val="D9D9D9"/>
                </a:solidFill>
                <a:latin typeface="Calibri"/>
                <a:ea typeface="ＭＳ Ｐゴシック" charset="0"/>
                <a:cs typeface="ＭＳ Ｐゴシック" charset="0"/>
              </a:endParaRPr>
            </a:p>
          </p:txBody>
        </p:sp>
        <p:sp>
          <p:nvSpPr>
            <p:cNvPr id="50" name="Rectangle 49"/>
            <p:cNvSpPr/>
            <p:nvPr/>
          </p:nvSpPr>
          <p:spPr>
            <a:xfrm>
              <a:off x="228600" y="6260033"/>
              <a:ext cx="8866067" cy="1540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481590"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287 </a:t>
              </a:r>
              <a:endParaRPr lang="en-US" sz="1600" b="1" dirty="0">
                <a:solidFill>
                  <a:srgbClr val="D9D9D9"/>
                </a:solidFill>
                <a:latin typeface="Calibri"/>
                <a:ea typeface="ＭＳ Ｐゴシック" charset="0"/>
                <a:cs typeface="ＭＳ Ｐゴシック" charset="0"/>
              </a:endParaRPr>
            </a:p>
          </p:txBody>
        </p:sp>
        <p:sp>
          <p:nvSpPr>
            <p:cNvPr id="41" name="TextBox 40"/>
            <p:cNvSpPr txBox="1"/>
            <p:nvPr/>
          </p:nvSpPr>
          <p:spPr>
            <a:xfrm>
              <a:off x="383790"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46" name="TextBox 45"/>
            <p:cNvSpPr txBox="1"/>
            <p:nvPr/>
          </p:nvSpPr>
          <p:spPr>
            <a:xfrm>
              <a:off x="5604411"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232 </a:t>
              </a:r>
              <a:endParaRPr lang="en-US" sz="1600" b="1" dirty="0">
                <a:solidFill>
                  <a:srgbClr val="D9D9D9"/>
                </a:solidFill>
                <a:latin typeface="Calibri"/>
                <a:ea typeface="ＭＳ Ｐゴシック" charset="0"/>
                <a:cs typeface="ＭＳ Ｐゴシック" charset="0"/>
              </a:endParaRPr>
            </a:p>
          </p:txBody>
        </p:sp>
        <p:sp>
          <p:nvSpPr>
            <p:cNvPr id="47" name="TextBox 46"/>
            <p:cNvSpPr txBox="1"/>
            <p:nvPr/>
          </p:nvSpPr>
          <p:spPr>
            <a:xfrm>
              <a:off x="3506611"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48" name="TextBox 47"/>
            <p:cNvSpPr txBox="1"/>
            <p:nvPr/>
          </p:nvSpPr>
          <p:spPr>
            <a:xfrm>
              <a:off x="8598083"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241 </a:t>
              </a:r>
              <a:endParaRPr lang="en-US" sz="1600" b="1" dirty="0">
                <a:solidFill>
                  <a:srgbClr val="D9D9D9"/>
                </a:solidFill>
                <a:latin typeface="Calibri"/>
                <a:ea typeface="ＭＳ Ｐゴシック" charset="0"/>
                <a:cs typeface="ＭＳ Ｐゴシック" charset="0"/>
              </a:endParaRPr>
            </a:p>
          </p:txBody>
        </p:sp>
        <p:sp>
          <p:nvSpPr>
            <p:cNvPr id="49" name="TextBox 48"/>
            <p:cNvSpPr txBox="1"/>
            <p:nvPr/>
          </p:nvSpPr>
          <p:spPr>
            <a:xfrm>
              <a:off x="6500283"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grpSp>
      <p:sp>
        <p:nvSpPr>
          <p:cNvPr id="52" name="TextBox 51"/>
          <p:cNvSpPr txBox="1"/>
          <p:nvPr/>
        </p:nvSpPr>
        <p:spPr>
          <a:xfrm>
            <a:off x="165099" y="3028063"/>
            <a:ext cx="1473201" cy="369332"/>
          </a:xfrm>
          <a:prstGeom prst="rect">
            <a:avLst/>
          </a:prstGeom>
          <a:noFill/>
        </p:spPr>
        <p:txBody>
          <a:bodyPr wrap="square">
            <a:spAutoFit/>
          </a:bodyPr>
          <a:lstStyle/>
          <a:p>
            <a:pPr algn="ctr" fontAlgn="base">
              <a:spcBef>
                <a:spcPct val="0"/>
              </a:spcBef>
              <a:spcAft>
                <a:spcPct val="0"/>
              </a:spcAft>
              <a:defRPr/>
            </a:pPr>
            <a:r>
              <a:rPr lang="en-US" b="1" i="1" dirty="0" smtClean="0">
                <a:effectLst>
                  <a:glow rad="101600">
                    <a:schemeClr val="bg1">
                      <a:alpha val="75000"/>
                    </a:schemeClr>
                  </a:glow>
                  <a:outerShdw blurRad="38100" dist="38100" dir="2700000" algn="tl">
                    <a:srgbClr val="000000"/>
                  </a:outerShdw>
                </a:effectLst>
                <a:latin typeface="Century Gothic" charset="0"/>
                <a:ea typeface="ＭＳ Ｐゴシック" charset="0"/>
                <a:cs typeface="Century Gothic" charset="0"/>
              </a:rPr>
              <a:t>Sindh</a:t>
            </a:r>
            <a:endParaRPr lang="en-US" i="1" dirty="0">
              <a:effectLst>
                <a:glow rad="101600">
                  <a:schemeClr val="bg1">
                    <a:alpha val="75000"/>
                  </a:schemeClr>
                </a:glow>
                <a:outerShdw blurRad="38100" dist="38100" dir="2700000" algn="tl">
                  <a:srgbClr val="000000"/>
                </a:outerShdw>
              </a:effectLst>
              <a:latin typeface="Arial" charset="0"/>
              <a:ea typeface="ＭＳ Ｐゴシック" charset="0"/>
              <a:cs typeface="ＭＳ Ｐゴシック" charset="0"/>
            </a:endParaRPr>
          </a:p>
        </p:txBody>
      </p:sp>
      <p:sp>
        <p:nvSpPr>
          <p:cNvPr id="51" name="TextBox 50"/>
          <p:cNvSpPr txBox="1"/>
          <p:nvPr/>
        </p:nvSpPr>
        <p:spPr>
          <a:xfrm>
            <a:off x="58738" y="211680"/>
            <a:ext cx="9026525" cy="538609"/>
          </a:xfrm>
          <a:prstGeom prst="rect">
            <a:avLst/>
          </a:prstGeom>
          <a:noFill/>
        </p:spPr>
        <p:txBody>
          <a:bodyPr>
            <a:spAutoFit/>
          </a:bodyPr>
          <a:lstStyle/>
          <a:p>
            <a:pPr algn="ctr" fontAlgn="base">
              <a:spcBef>
                <a:spcPct val="0"/>
              </a:spcBef>
              <a:spcAft>
                <a:spcPct val="0"/>
              </a:spcAft>
              <a:defRPr/>
            </a:pPr>
            <a:r>
              <a:rPr lang="en-US" sz="29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TRMM PR showing storms producing the floods</a:t>
            </a:r>
            <a:endParaRPr lang="en-US" sz="29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29623781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35842" name="Picture 9" descr="200405131458-croppednor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3349625" cy="233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11" descr="200405131458-croppedfarnort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2125663"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2" descr="200405131458"/>
          <p:cNvPicPr>
            <a:picLocks noChangeAspect="1" noChangeArrowheads="1"/>
          </p:cNvPicPr>
          <p:nvPr/>
        </p:nvPicPr>
        <p:blipFill>
          <a:blip r:embed="rId5">
            <a:extLst>
              <a:ext uri="{28A0092B-C50C-407E-A947-70E740481C1C}">
                <a14:useLocalDpi xmlns:a14="http://schemas.microsoft.com/office/drawing/2010/main" val="0"/>
              </a:ext>
            </a:extLst>
          </a:blip>
          <a:srcRect l="3668" r="3668" b="1221"/>
          <a:stretch>
            <a:fillRect/>
          </a:stretch>
        </p:blipFill>
        <p:spPr bwMode="auto">
          <a:xfrm>
            <a:off x="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7" descr="200405131458-cropped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14800"/>
            <a:ext cx="4572000" cy="2422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6" name="Rectangle 3"/>
          <p:cNvSpPr>
            <a:spLocks noChangeArrowheads="1"/>
          </p:cNvSpPr>
          <p:nvPr/>
        </p:nvSpPr>
        <p:spPr bwMode="auto">
          <a:xfrm>
            <a:off x="0" y="6523038"/>
            <a:ext cx="9144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999999"/>
                </a:solidFill>
              </a:rPr>
              <a:t>1458GMT 13 May 2004</a:t>
            </a:r>
          </a:p>
        </p:txBody>
      </p:sp>
      <p:grpSp>
        <p:nvGrpSpPr>
          <p:cNvPr id="2" name="Group 14"/>
          <p:cNvGrpSpPr>
            <a:grpSpLocks/>
          </p:cNvGrpSpPr>
          <p:nvPr/>
        </p:nvGrpSpPr>
        <p:grpSpPr bwMode="auto">
          <a:xfrm>
            <a:off x="374650" y="4810125"/>
            <a:ext cx="3903663" cy="1057275"/>
            <a:chOff x="374090" y="4810114"/>
            <a:chExt cx="3904223" cy="1057288"/>
          </a:xfrm>
        </p:grpSpPr>
        <p:sp>
          <p:nvSpPr>
            <p:cNvPr id="35853" name="Line 12"/>
            <p:cNvSpPr>
              <a:spLocks noChangeShapeType="1"/>
            </p:cNvSpPr>
            <p:nvPr/>
          </p:nvSpPr>
          <p:spPr bwMode="auto">
            <a:xfrm>
              <a:off x="2120998" y="5279696"/>
              <a:ext cx="2157315" cy="58770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4" name="Rectangle 13"/>
            <p:cNvSpPr>
              <a:spLocks noChangeArrowheads="1"/>
            </p:cNvSpPr>
            <p:nvPr/>
          </p:nvSpPr>
          <p:spPr bwMode="auto">
            <a:xfrm>
              <a:off x="374090" y="4810114"/>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Convective</a:t>
              </a:r>
              <a:br>
                <a:rPr lang="en-US" sz="2400">
                  <a:solidFill>
                    <a:srgbClr val="000000"/>
                  </a:solidFill>
                </a:rPr>
              </a:br>
              <a:r>
                <a:rPr lang="en-US" sz="2400">
                  <a:solidFill>
                    <a:srgbClr val="000000"/>
                  </a:solidFill>
                </a:rPr>
                <a:t>Precipitation</a:t>
              </a:r>
            </a:p>
          </p:txBody>
        </p:sp>
      </p:grpSp>
      <p:grpSp>
        <p:nvGrpSpPr>
          <p:cNvPr id="3" name="Group 15"/>
          <p:cNvGrpSpPr>
            <a:grpSpLocks/>
          </p:cNvGrpSpPr>
          <p:nvPr/>
        </p:nvGrpSpPr>
        <p:grpSpPr bwMode="auto">
          <a:xfrm>
            <a:off x="5040313" y="3159125"/>
            <a:ext cx="3549650" cy="1489075"/>
            <a:chOff x="5040310" y="3159205"/>
            <a:chExt cx="3549721" cy="1488995"/>
          </a:xfrm>
        </p:grpSpPr>
        <p:sp>
          <p:nvSpPr>
            <p:cNvPr id="35851" name="Line 14"/>
            <p:cNvSpPr>
              <a:spLocks noChangeShapeType="1"/>
            </p:cNvSpPr>
            <p:nvPr/>
          </p:nvSpPr>
          <p:spPr bwMode="auto">
            <a:xfrm flipH="1">
              <a:off x="5040310" y="3581400"/>
              <a:ext cx="1819184"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2" name="Rectangle 15"/>
            <p:cNvSpPr>
              <a:spLocks noChangeArrowheads="1"/>
            </p:cNvSpPr>
            <p:nvPr/>
          </p:nvSpPr>
          <p:spPr bwMode="auto">
            <a:xfrm>
              <a:off x="6711692" y="3159205"/>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Stratiform</a:t>
              </a:r>
              <a:br>
                <a:rPr lang="en-US" sz="2400">
                  <a:solidFill>
                    <a:srgbClr val="000000"/>
                  </a:solidFill>
                </a:rPr>
              </a:br>
              <a:r>
                <a:rPr lang="en-US" sz="2400">
                  <a:solidFill>
                    <a:srgbClr val="000000"/>
                  </a:solidFill>
                </a:rPr>
                <a:t>Precipitation</a:t>
              </a:r>
            </a:p>
          </p:txBody>
        </p:sp>
      </p:grpSp>
      <p:sp>
        <p:nvSpPr>
          <p:cNvPr id="35849" name="Rectangle 18"/>
          <p:cNvSpPr>
            <a:spLocks noChangeArrowheads="1"/>
          </p:cNvSpPr>
          <p:nvPr/>
        </p:nvSpPr>
        <p:spPr bwMode="auto">
          <a:xfrm>
            <a:off x="6953250" y="6477000"/>
            <a:ext cx="2190750"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850" name="Rectangle 19"/>
          <p:cNvSpPr>
            <a:spLocks noChangeArrowheads="1"/>
          </p:cNvSpPr>
          <p:nvPr/>
        </p:nvSpPr>
        <p:spPr bwMode="auto">
          <a:xfrm>
            <a:off x="546100" y="776288"/>
            <a:ext cx="8305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00"/>
                </a:solidFill>
                <a:latin typeface="Century Gothic" charset="0"/>
                <a:cs typeface="Century Gothic" charset="0"/>
              </a:rPr>
              <a:t>Radar echoes showing </a:t>
            </a:r>
            <a:br>
              <a:rPr lang="en-US" sz="3200" b="1">
                <a:solidFill>
                  <a:srgbClr val="000000"/>
                </a:solidFill>
                <a:latin typeface="Century Gothic" charset="0"/>
                <a:cs typeface="Century Gothic" charset="0"/>
              </a:rPr>
            </a:br>
            <a:r>
              <a:rPr lang="en-US" sz="3200" b="1">
                <a:solidFill>
                  <a:srgbClr val="000000"/>
                </a:solidFill>
                <a:latin typeface="Century Gothic" charset="0"/>
                <a:cs typeface="Century Gothic" charset="0"/>
              </a:rPr>
              <a:t>the precipitation </a:t>
            </a:r>
            <a:br>
              <a:rPr lang="en-US" sz="3200" b="1">
                <a:solidFill>
                  <a:srgbClr val="000000"/>
                </a:solidFill>
                <a:latin typeface="Century Gothic" charset="0"/>
                <a:cs typeface="Century Gothic" charset="0"/>
              </a:rPr>
            </a:br>
            <a:r>
              <a:rPr lang="en-US" sz="3200" b="1">
                <a:solidFill>
                  <a:srgbClr val="000000"/>
                </a:solidFill>
                <a:latin typeface="Century Gothic" charset="0"/>
                <a:cs typeface="Century Gothic" charset="0"/>
              </a:rPr>
              <a:t>in the 3 MCSs</a:t>
            </a:r>
          </a:p>
        </p:txBody>
      </p:sp>
    </p:spTree>
    <p:extLst>
      <p:ext uri="{BB962C8B-B14F-4D97-AF65-F5344CB8AC3E}">
        <p14:creationId xmlns:p14="http://schemas.microsoft.com/office/powerpoint/2010/main" val="4107012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3191"/>
                                        </p:tgtEl>
                                        <p:attrNameLst>
                                          <p:attrName>style.visibility</p:attrName>
                                        </p:attrNameLst>
                                      </p:cBhvr>
                                      <p:to>
                                        <p:strVal val="visible"/>
                                      </p:to>
                                    </p:set>
                                    <p:anim calcmode="lin" valueType="num">
                                      <p:cBhvr>
                                        <p:cTn id="7" dur="500" fill="hold"/>
                                        <p:tgtEl>
                                          <p:spTgt spid="733191"/>
                                        </p:tgtEl>
                                        <p:attrNameLst>
                                          <p:attrName>ppt_w</p:attrName>
                                        </p:attrNameLst>
                                      </p:cBhvr>
                                      <p:tavLst>
                                        <p:tav tm="0">
                                          <p:val>
                                            <p:fltVal val="0"/>
                                          </p:val>
                                        </p:tav>
                                        <p:tav tm="100000">
                                          <p:val>
                                            <p:strVal val="#ppt_w"/>
                                          </p:val>
                                        </p:tav>
                                      </p:tavLst>
                                    </p:anim>
                                    <p:anim calcmode="lin" valueType="num">
                                      <p:cBhvr>
                                        <p:cTn id="8" dur="500" fill="hold"/>
                                        <p:tgtEl>
                                          <p:spTgt spid="7331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9504"/>
            <a:ext cx="9144000" cy="1938992"/>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e gothic"/>
                <a:cs typeface="Centure gothic"/>
              </a:rPr>
              <a:t>TRMM and CloudSat radars &amp; other data have helped us map MCS occurrence globally</a:t>
            </a:r>
            <a:endParaRPr lang="en-US" sz="4000" b="1" dirty="0">
              <a:solidFill>
                <a:srgbClr val="B9D3EF"/>
              </a:solidFill>
              <a:effectLst>
                <a:outerShdw blurRad="50800" dist="38100" dir="2700000" algn="tl" rotWithShape="0">
                  <a:srgbClr val="000000">
                    <a:alpha val="43000"/>
                  </a:srgbClr>
                </a:outerShdw>
              </a:effectLst>
              <a:latin typeface="Centure gothic"/>
              <a:cs typeface="Centure gothic"/>
            </a:endParaRPr>
          </a:p>
        </p:txBody>
      </p:sp>
    </p:spTree>
    <p:extLst>
      <p:ext uri="{BB962C8B-B14F-4D97-AF65-F5344CB8AC3E}">
        <p14:creationId xmlns:p14="http://schemas.microsoft.com/office/powerpoint/2010/main" val="37723340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A-Train</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6791650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8872</TotalTime>
  <Words>3280</Words>
  <Application>Microsoft Macintosh PowerPoint</Application>
  <PresentationFormat>On-screen Show (4:3)</PresentationFormat>
  <Paragraphs>430</Paragraphs>
  <Slides>61</Slides>
  <Notes>33</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A-Train sees the whole MCS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Rainfall estimation from TRMM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TRMM Precipitation (Method 1)</vt:lpstr>
      <vt:lpstr>TRMM Precipitation (Method 2)</vt:lpstr>
      <vt:lpstr>TRMM Precipitation Data Processing</vt:lpstr>
      <vt:lpstr>Contribution to total rain from intense storms</vt:lpstr>
      <vt:lpstr>Rainfall estimation from TRMM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370</cp:revision>
  <dcterms:created xsi:type="dcterms:W3CDTF">2012-10-25T23:32:46Z</dcterms:created>
  <dcterms:modified xsi:type="dcterms:W3CDTF">2013-10-15T17:17:00Z</dcterms:modified>
</cp:coreProperties>
</file>