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1" r:id="rId3"/>
    <p:sldMasterId id="2147483653" r:id="rId4"/>
    <p:sldMasterId id="2147483654" r:id="rId5"/>
    <p:sldMasterId id="2147483655" r:id="rId6"/>
    <p:sldMasterId id="2147483658" r:id="rId7"/>
    <p:sldMasterId id="2147483659" r:id="rId8"/>
    <p:sldMasterId id="2147483660" r:id="rId9"/>
    <p:sldMasterId id="2147483661" r:id="rId10"/>
    <p:sldMasterId id="2147483662" r:id="rId11"/>
    <p:sldMasterId id="2147483663" r:id="rId12"/>
    <p:sldMasterId id="2147483664" r:id="rId13"/>
  </p:sldMasterIdLst>
  <p:notesMasterIdLst>
    <p:notesMasterId r:id="rId40"/>
  </p:notesMasterIdLst>
  <p:handoutMasterIdLst>
    <p:handoutMasterId r:id="rId41"/>
  </p:handoutMasterIdLst>
  <p:sldIdLst>
    <p:sldId id="278" r:id="rId14"/>
    <p:sldId id="264" r:id="rId15"/>
    <p:sldId id="407" r:id="rId16"/>
    <p:sldId id="402" r:id="rId17"/>
    <p:sldId id="403" r:id="rId18"/>
    <p:sldId id="279" r:id="rId19"/>
    <p:sldId id="400" r:id="rId20"/>
    <p:sldId id="332" r:id="rId21"/>
    <p:sldId id="271" r:id="rId22"/>
    <p:sldId id="321" r:id="rId23"/>
    <p:sldId id="405" r:id="rId24"/>
    <p:sldId id="395" r:id="rId25"/>
    <p:sldId id="410" r:id="rId26"/>
    <p:sldId id="409" r:id="rId27"/>
    <p:sldId id="396" r:id="rId28"/>
    <p:sldId id="413" r:id="rId29"/>
    <p:sldId id="411" r:id="rId30"/>
    <p:sldId id="414" r:id="rId31"/>
    <p:sldId id="354" r:id="rId32"/>
    <p:sldId id="368" r:id="rId33"/>
    <p:sldId id="380" r:id="rId34"/>
    <p:sldId id="415" r:id="rId35"/>
    <p:sldId id="311" r:id="rId36"/>
    <p:sldId id="399" r:id="rId37"/>
    <p:sldId id="412" r:id="rId38"/>
    <p:sldId id="401" r:id="rId39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8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38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38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38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38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38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38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38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38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3F3F"/>
    <a:srgbClr val="2D7B00"/>
    <a:srgbClr val="0103FF"/>
    <a:srgbClr val="F00101"/>
    <a:srgbClr val="0204F5"/>
    <a:srgbClr val="800000"/>
    <a:srgbClr val="400080"/>
    <a:srgbClr val="004080"/>
    <a:srgbClr val="DF6258"/>
    <a:srgbClr val="E5E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 horzBarState="maximized">
    <p:restoredLeft sz="15620"/>
    <p:restoredTop sz="99761" autoAdjust="0"/>
  </p:normalViewPr>
  <p:slideViewPr>
    <p:cSldViewPr showGuides="1">
      <p:cViewPr>
        <p:scale>
          <a:sx n="103" d="100"/>
          <a:sy n="103" d="100"/>
        </p:scale>
        <p:origin x="-1240" y="8"/>
      </p:cViewPr>
      <p:guideLst>
        <p:guide orient="horz" pos="3072"/>
        <p:guide pos="409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3" d="100"/>
        <a:sy n="6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7.xml"/><Relationship Id="rId21" Type="http://schemas.openxmlformats.org/officeDocument/2006/relationships/slide" Target="slides/slide8.xml"/><Relationship Id="rId22" Type="http://schemas.openxmlformats.org/officeDocument/2006/relationships/slide" Target="slides/slide9.xml"/><Relationship Id="rId23" Type="http://schemas.openxmlformats.org/officeDocument/2006/relationships/slide" Target="slides/slide10.xml"/><Relationship Id="rId24" Type="http://schemas.openxmlformats.org/officeDocument/2006/relationships/slide" Target="slides/slide11.xml"/><Relationship Id="rId25" Type="http://schemas.openxmlformats.org/officeDocument/2006/relationships/slide" Target="slides/slide12.xml"/><Relationship Id="rId26" Type="http://schemas.openxmlformats.org/officeDocument/2006/relationships/slide" Target="slides/slide13.xml"/><Relationship Id="rId27" Type="http://schemas.openxmlformats.org/officeDocument/2006/relationships/slide" Target="slides/slide14.xml"/><Relationship Id="rId28" Type="http://schemas.openxmlformats.org/officeDocument/2006/relationships/slide" Target="slides/slide15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17.xml"/><Relationship Id="rId31" Type="http://schemas.openxmlformats.org/officeDocument/2006/relationships/slide" Target="slides/slide18.xml"/><Relationship Id="rId32" Type="http://schemas.openxmlformats.org/officeDocument/2006/relationships/slide" Target="slides/slide19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0.xml"/><Relationship Id="rId34" Type="http://schemas.openxmlformats.org/officeDocument/2006/relationships/slide" Target="slides/slide21.xml"/><Relationship Id="rId35" Type="http://schemas.openxmlformats.org/officeDocument/2006/relationships/slide" Target="slides/slide22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" Target="slides/slide1.xml"/><Relationship Id="rId15" Type="http://schemas.openxmlformats.org/officeDocument/2006/relationships/slide" Target="slides/slide2.xml"/><Relationship Id="rId16" Type="http://schemas.openxmlformats.org/officeDocument/2006/relationships/slide" Target="slides/slide3.xml"/><Relationship Id="rId17" Type="http://schemas.openxmlformats.org/officeDocument/2006/relationships/slide" Target="slides/slide4.xml"/><Relationship Id="rId18" Type="http://schemas.openxmlformats.org/officeDocument/2006/relationships/slide" Target="slides/slide5.xml"/><Relationship Id="rId19" Type="http://schemas.openxmlformats.org/officeDocument/2006/relationships/slide" Target="slides/slide6.xml"/><Relationship Id="rId37" Type="http://schemas.openxmlformats.org/officeDocument/2006/relationships/slide" Target="slides/slide24.xml"/><Relationship Id="rId38" Type="http://schemas.openxmlformats.org/officeDocument/2006/relationships/slide" Target="slides/slide25.xml"/><Relationship Id="rId39" Type="http://schemas.openxmlformats.org/officeDocument/2006/relationships/slide" Target="slides/slide26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D8D03F8-7733-C642-9372-83C79C1DAFD5}" type="datetimeFigureOut">
              <a:rPr lang="en-US"/>
              <a:pPr>
                <a:defRPr/>
              </a:pPr>
              <a:t>8/7/13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E564BB9-6C85-2B4D-8683-A59B3E5C80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057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3010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61860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94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Get rid of top tier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Radar is 3D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63937-E989-284D-97C5-6FD76FCC7B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185431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60E46-8E59-A24B-8955-E2AD87D474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824976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FC6D9-0C1B-AD40-B789-A7E71932EE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659416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80360-CE02-3F45-A9CD-0967503618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674592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1C364-0BD3-5947-BF35-73839AE7AB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6948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2EFC7-18D7-D347-975F-8328FD11F3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364570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9EEDA-9448-0941-9089-CDB2CC4FB5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44121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2E9BF2-AD13-EE4F-9816-9D044CAEE2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0675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F7F31C-CFD6-BF41-A635-0A1492887F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33567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1FE09-44FF-B541-A6A0-98784AFF3A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071975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D2A19-82BE-F44E-B691-186E32F729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115503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320A2-990A-274F-BD70-685023DED3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23470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31300" y="190500"/>
            <a:ext cx="2616200" cy="8293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82700" y="190500"/>
            <a:ext cx="7696200" cy="82931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1C13F-D51D-EE4A-ABDB-BD1E3C27A4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164350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DAD23-77CA-B545-BAF9-B9E2E85473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71606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C90E4-E5C0-AB4B-B851-7800933D02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56671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051F1-B9BF-EB44-B6C5-71F3358E4B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914768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AFB90-0DCC-1C45-8396-5158173244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009072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4C7A7-997D-2046-9F19-7044894C2C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929622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77499-955E-624C-864C-16FDD8610F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25226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23509-83B0-DB41-AFB6-50226F631B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49030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7E8DA-23CC-8845-AE07-D377957E4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19948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C202E-F763-C745-9792-B56B56CF6D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38990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07410-D003-A843-9D0A-981A46E40D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56875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BFA621-CC68-C144-BE76-E0F1D89807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857614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A99BC-9626-484F-8CC4-FD92537C53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19101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-266700"/>
            <a:ext cx="2925762" cy="8978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-266700"/>
            <a:ext cx="8624888" cy="89789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396C3-CC5F-0748-9423-93A695EDC6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4558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F5DA89-599A-774C-8C21-803A5E72E4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326281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C8702-70ED-354E-B2D6-4489898005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674540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84DD7-C123-F540-A50D-25C8F1094A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049139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C804E-9051-4849-A882-8782F8DCD8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310711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6C68B-912E-BA4F-A968-DBB84B392A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022325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EA253-FD45-794B-82A9-E2C6A00D0C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18565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1EF8C6-7B34-3A4A-8C54-EADA33C48D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0171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F421A-21D7-0045-9F49-3296BBF6C1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866729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3E11E-F08D-CA4C-8B8A-71368BB426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665907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B0839D-CAB5-E943-8BF1-C6691B552A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727340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54FE7-2774-FE40-AB4C-9E67E5093F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002935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-266700"/>
            <a:ext cx="2925762" cy="8978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-266700"/>
            <a:ext cx="8624888" cy="89789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F08ED-5513-2B4D-B3F1-27EDCA7A5F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940483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61370-70FE-5A41-9307-324C12EA55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812428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C6A02-AA20-8046-AE2C-B2A7552C43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58814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140C68-02D1-BE42-9C7E-30CFDF54A2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001563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1CD5F-626E-6145-88FC-E1788261DD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046441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DAD26-7D50-6849-96CD-FD35DE537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527878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2A58B5-8A4A-A746-82BC-7AE6B05EC5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749542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97D9E6-1AA2-DA4C-9DAE-563521717B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66794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493F7-D9B1-F34D-8446-6952D651BE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337279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BA60F-FEA0-E948-96C2-5ECA6DB698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802183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D2150-FFD2-CD42-AA1B-6249CBB841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595762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6C3E2-481D-5741-921B-BB10ECB9F9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474242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BB5CD-39C1-B74D-A444-090F55E25C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54188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851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425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69A1C-D289-8C45-8314-92C5967BDF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650564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DDA1A-FBEC-6348-855F-40AC8E7E8A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91643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BE6BE-E269-8E42-8CFC-8D73A1D1C8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485628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873D5-2CDF-6443-943F-D7E54BCBFD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092175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A5488-4282-CB49-AA43-C058A26D1E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15203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810DC0-80DE-1841-9F71-4BE464FB0C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6840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09DB4-A606-E148-95DB-ED80A5B6C9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294115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710A8-91EC-E14D-BDE7-1F258711CB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432884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31300" y="-254000"/>
            <a:ext cx="2616200" cy="8737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82700" y="-254000"/>
            <a:ext cx="7696200" cy="8737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BB45D-0DD2-B446-B2DF-A2CE47AD97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88871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FDAC5-495A-4449-B48B-2C020BD991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58532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ECE2E-D4DE-EF40-A4CC-3F9CD99187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31690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4324A-D731-CC4B-962A-91B35D74C9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86136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63941-F915-5044-B96B-32AA4F9AEB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708162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9FECD-7F95-0F44-8BA3-FEF7397FD9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27317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FB291-C170-AA41-8ABE-4765CC6C6A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5801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B824D-8297-8A40-949A-04F15855C5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240073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711D4-08CF-9A44-B94F-992065E9C1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370389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BF5228-A730-6040-B1CC-EBAF1FED8A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303023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80F0A-A9B1-E14D-894B-D3DECAC0F1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1682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B5957-A524-7848-806A-A94B3B6E78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625810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-266700"/>
            <a:ext cx="2925762" cy="8978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-266700"/>
            <a:ext cx="8624888" cy="89789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2DDBE6-94CF-E745-BA46-77A59D1DB8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93270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B5348-F1C2-B64B-8F7D-FEE1DEBD30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223505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59039-FBD6-174A-A7CE-3B95EDED0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501993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2568C-F28A-1B4E-B238-B165AA031A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346248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F79F7-59AB-D344-8532-DBFA363DCD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46531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7CC19-C2C0-6A49-B69C-F108823F38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79918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C0AD9-770A-964A-9DD6-D0B5595DC0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94048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27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913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3F0FF-1CD1-1F46-B4B2-032898885B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589260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9D9B2-4C40-BB40-B039-291B3BE635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685785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22B2A7-D135-9D40-B61B-1809790FA8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596899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8D2C4-32EF-9043-9F40-5012849239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12195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B963F-DDE2-384C-A6D7-8A282A8910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399016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786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786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293C2-D828-2E4C-ACAF-4B80100A2B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095242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86665-85F2-C244-A973-19BD2AAA76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24304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D59A9-F0D6-5D41-BAA0-48F168612E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588232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C998D-AFDA-C647-BFAA-10082E4734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16690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28B51-A95A-9A41-8BC5-0DF565AAA0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536555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93AE2-3A83-6F47-B40D-E16B2200A8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671184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2F0BE-3BDF-D442-9E8C-46EA20B94F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7031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8A3DD-1A4A-D14C-9DC3-059BE36389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408149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85102-F424-FD4A-8264-9D399D1C2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11389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4CEFCE-AE19-4348-A626-EA9DE9484E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077436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31648-6935-B945-BCB8-1090F3C69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67865"/>
      </p:ext>
    </p:extLst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DBDEC-CB3A-5947-B8D4-8743FD5F4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73824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498600"/>
            <a:ext cx="1466850" cy="6705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498600"/>
            <a:ext cx="4248150" cy="6705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989B6-381F-824A-A503-87806F54CE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006264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FD1CF-0609-674C-BB82-687E3FDDA5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999613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F8A5E-F361-4D4F-8BF0-48864524D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66074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4B926-926D-C248-A571-C4B222BB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187641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E77D0-F720-2448-AD09-ECAF03D822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009586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1F9B13-5887-394E-AD72-3805712EEF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5346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6F814-D04A-9042-985E-535FC3DA06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86452"/>
      </p:ext>
    </p:extLst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A5B1EA-28A6-ED4E-B5C1-A92079BFFF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105875"/>
      </p:ext>
    </p:extLst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3F59B1-2061-1E44-9466-AAFE7A26D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669131"/>
      </p:ext>
    </p:extLst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D0098-EF8A-E148-989F-3148618278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234842"/>
      </p:ext>
    </p:extLst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DDBA-BA30-484C-892B-AB770E5962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65892"/>
      </p:ext>
    </p:extLst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93D73-BDA2-6549-959F-D41B1F2771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984034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498600"/>
            <a:ext cx="1466850" cy="6705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498600"/>
            <a:ext cx="4248150" cy="6705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E8C85-EFD4-3247-AB0A-E2D7DF3CD6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603397"/>
      </p:ext>
    </p:extLst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65B5E8-CC52-D343-AF1E-1030BC0B4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45039"/>
      </p:ext>
    </p:extLst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2ACB48-DF21-914E-B961-8485E39D57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018595"/>
      </p:ext>
    </p:extLst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A805B-575C-3545-B5B8-0FFD56E6FE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772758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56C01-38EF-B544-8EDD-6BAC300089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494453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27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798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1B3B8-BB92-C642-9343-23560268D0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40370"/>
      </p:ext>
    </p:extLst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8FA5A-AAA9-8B4D-AE52-3BEF00644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186529"/>
      </p:ext>
    </p:extLst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02599-4967-F54A-ABCE-F32A5FC468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06206"/>
      </p:ext>
    </p:extLst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88AA05-AC08-DB42-8E1D-A995BD0E58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11404"/>
      </p:ext>
    </p:extLst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1DB4D-C9EB-AA40-BE6E-6F1B6B9D63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603228"/>
      </p:ext>
    </p:extLst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CD66B3-946B-AD44-A2BE-21BF329980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10573"/>
      </p:ext>
    </p:extLst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2E85F-A091-8649-B8FE-3D8D2E5EF0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70255"/>
      </p:ext>
    </p:extLst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31300" y="-177800"/>
            <a:ext cx="2616200" cy="8661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82700" y="-177800"/>
            <a:ext cx="7696200" cy="8661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54903-9465-0040-BB18-2E91AD095A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13585"/>
      </p:ext>
    </p:extLst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D37B5-0CE1-7A4F-B064-AFBD7F6538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237418"/>
      </p:ext>
    </p:extLst>
  </p:cSld>
  <p:clrMapOvr>
    <a:masterClrMapping/>
  </p:clrMapOvr>
  <p:transition xmlns:p14="http://schemas.microsoft.com/office/powerpoint/2010/main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5CA95-E420-EA4D-83CD-E7AE392779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82226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5F9093-396D-8B4E-A15C-31427C6FA0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706319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21B61-433F-A743-903D-6A21325E12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03962"/>
      </p:ext>
    </p:extLst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2700" y="1270000"/>
            <a:ext cx="5156200" cy="7226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91300" y="1270000"/>
            <a:ext cx="5156200" cy="7226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3DD81-3C03-8A46-9393-5A3FD6C7C3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593731"/>
      </p:ext>
    </p:extLst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A962D-E80C-BF4C-83D1-151F4F6E15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83513"/>
      </p:ext>
    </p:extLst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24961-47B4-EF46-A1D6-9E7D5829ED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679306"/>
      </p:ext>
    </p:extLst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06915-D2EB-C141-9741-5A222DA52E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342228"/>
      </p:ext>
    </p:extLst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E28BA9-8E3D-C84A-9056-162655910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386540"/>
      </p:ext>
    </p:extLst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E098F-E30A-B648-B922-FE21A5776C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990946"/>
      </p:ext>
    </p:extLst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69382-7FAA-FB43-A6FB-48AD96E992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607881"/>
      </p:ext>
    </p:extLst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1057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1057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3CFF0-1F38-B046-B298-26C6B288F3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293634"/>
      </p:ext>
    </p:extLst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AA7E8-6948-1542-AD89-E160CB0C64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140489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Palatino Linotyp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91C1C-2C0B-0544-93A6-B4F7B084ED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38044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AA2D8F-A0EA-3743-8AD7-5EFFDF7D8C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345740"/>
      </p:ext>
    </p:extLst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A6F9E-D3A6-6141-B48B-EAE7B0EFA1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074400"/>
      </p:ext>
    </p:extLst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27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798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0B8AE7-6DE5-014C-A595-B090D9B6E6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897986"/>
      </p:ext>
    </p:extLst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270864-BA8E-104E-9B7E-5239FCDC94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799602"/>
      </p:ext>
    </p:extLst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4C9A9-EBD2-8142-A463-E70B6B10ED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77695"/>
      </p:ext>
    </p:extLst>
  </p:cSld>
  <p:clrMapOvr>
    <a:masterClrMapping/>
  </p:clrMapOvr>
  <p:transition xmlns:p14="http://schemas.microsoft.com/office/powerpoint/2010/main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369B8-D18C-2041-9929-68C56AAD98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001237"/>
      </p:ext>
    </p:extLst>
  </p:cSld>
  <p:clrMapOvr>
    <a:masterClrMapping/>
  </p:clrMapOvr>
  <p:transition xmlns:p14="http://schemas.microsoft.com/office/powerpoint/2010/main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54F40-0F26-1D4D-A594-4AFEF438CB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833848"/>
      </p:ext>
    </p:extLst>
  </p:cSld>
  <p:clrMapOvr>
    <a:masterClrMapping/>
  </p:clrMapOvr>
  <p:transition xmlns:p14="http://schemas.microsoft.com/office/powerpoint/2010/main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7843A-7897-114E-A304-81C537B8DF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709336"/>
      </p:ext>
    </p:extLst>
  </p:cSld>
  <p:clrMapOvr>
    <a:masterClrMapping/>
  </p:clrMapOvr>
  <p:transition xmlns:p14="http://schemas.microsoft.com/office/powerpoint/2010/main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1277D-119E-C346-B960-3E5786408E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316538"/>
      </p:ext>
    </p:extLst>
  </p:cSld>
  <p:clrMapOvr>
    <a:masterClrMapping/>
  </p:clrMapOvr>
  <p:transition xmlns:p14="http://schemas.microsoft.com/office/powerpoint/2010/main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313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827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8917C-2DA9-414F-BF43-26C44D3175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84448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82700" y="190500"/>
            <a:ext cx="10464800" cy="149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latino Linotype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827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latino Linotype" charset="0"/>
              </a:rPr>
              <a:t>Click to edit Master text styles</a:t>
            </a:r>
          </a:p>
          <a:p>
            <a:pPr lvl="1"/>
            <a:r>
              <a:rPr lang="en-US">
                <a:sym typeface="Palatino Linotype" charset="0"/>
              </a:rPr>
              <a:t>Second level</a:t>
            </a:r>
          </a:p>
          <a:p>
            <a:pPr lvl="2"/>
            <a:r>
              <a:rPr lang="en-US">
                <a:sym typeface="Palatino Linotype" charset="0"/>
              </a:rPr>
              <a:t>Third level</a:t>
            </a:r>
          </a:p>
          <a:p>
            <a:pPr lvl="3"/>
            <a:r>
              <a:rPr lang="en-US">
                <a:sym typeface="Palatino Linotype" charset="0"/>
              </a:rPr>
              <a:t>Fourth level</a:t>
            </a:r>
          </a:p>
          <a:p>
            <a:pPr lvl="4"/>
            <a:r>
              <a:rPr lang="en-US">
                <a:sym typeface="Palatino Linotype" charset="0"/>
              </a:rPr>
              <a:t>Fifth level</a:t>
            </a:r>
          </a:p>
        </p:txBody>
      </p:sp>
      <p:sp>
        <p:nvSpPr>
          <p:cNvPr id="1028" name="Line 3"/>
          <p:cNvSpPr>
            <a:spLocks noChangeShapeType="1"/>
          </p:cNvSpPr>
          <p:nvPr/>
        </p:nvSpPr>
        <p:spPr bwMode="auto">
          <a:xfrm rot="10800000" flipH="1">
            <a:off x="914400" y="1485900"/>
            <a:ext cx="11163300" cy="0"/>
          </a:xfrm>
          <a:prstGeom prst="line">
            <a:avLst/>
          </a:prstGeom>
          <a:noFill/>
          <a:ln w="12700">
            <a:solidFill>
              <a:srgbClr val="CDCDC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51588" y="9283700"/>
            <a:ext cx="2921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ea typeface="ＭＳ Ｐゴシック" charset="0"/>
                <a:cs typeface="Palatino Linotype" charset="0"/>
                <a:sym typeface="Palatino Linotype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AC1D6D36-15F5-3243-987E-6A0E1C25B5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+mj-lt"/>
          <a:ea typeface="+mj-ea"/>
          <a:cs typeface="+mj-cs"/>
          <a:sym typeface="Palatino Linotyp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Palatino Linotype" charset="0"/>
          <a:ea typeface="ヒラギノ明朝 ProN W3" charset="0"/>
          <a:cs typeface="ヒラギノ明朝 ProN W3" charset="0"/>
          <a:sym typeface="Palatino Linotyp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Palatino Linotype" charset="0"/>
          <a:ea typeface="ヒラギノ明朝 ProN W3" charset="0"/>
          <a:cs typeface="ヒラギノ明朝 ProN W3" charset="0"/>
          <a:sym typeface="Palatino Linotyp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Palatino Linotype" charset="0"/>
          <a:ea typeface="ヒラギノ明朝 ProN W3" charset="0"/>
          <a:cs typeface="ヒラギノ明朝 ProN W3" charset="0"/>
          <a:sym typeface="Palatino Linotyp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Palatino Linotype" charset="0"/>
          <a:ea typeface="ヒラギノ明朝 ProN W3" charset="0"/>
          <a:cs typeface="ヒラギノ明朝 ProN W3" charset="0"/>
          <a:sym typeface="Palatino Linotyp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Palatino Linotype" charset="0"/>
          <a:ea typeface="ヒラギノ明朝 ProN W3" charset="0"/>
          <a:cs typeface="ヒラギノ明朝 ProN W3" charset="0"/>
          <a:sym typeface="Palatino Linotyp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Palatino Linotype" charset="0"/>
          <a:ea typeface="ヒラギノ明朝 ProN W3" charset="0"/>
          <a:cs typeface="ヒラギノ明朝 ProN W3" charset="0"/>
          <a:sym typeface="Palatino Linotyp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Palatino Linotype" charset="0"/>
          <a:ea typeface="ヒラギノ明朝 ProN W3" charset="0"/>
          <a:cs typeface="ヒラギノ明朝 ProN W3" charset="0"/>
          <a:sym typeface="Palatino Linotyp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Palatino Linotype" charset="0"/>
          <a:ea typeface="ヒラギノ明朝 ProN W3" charset="0"/>
          <a:cs typeface="ヒラギノ明朝 ProN W3" charset="0"/>
          <a:sym typeface="Palatino Linotype" charset="0"/>
        </a:defRPr>
      </a:lvl9pPr>
    </p:titleStyle>
    <p:bodyStyle>
      <a:lvl1pPr marL="838200" indent="-571500" algn="l" rtl="0" eaLnBrk="0" fontAlgn="base" hangingPunct="0">
        <a:spcBef>
          <a:spcPts val="2600"/>
        </a:spcBef>
        <a:spcAft>
          <a:spcPct val="0"/>
        </a:spcAft>
        <a:buSzPct val="100000"/>
        <a:buFont typeface="Palatino Linotype" charset="0"/>
        <a:buChar char="•"/>
        <a:defRPr sz="3800">
          <a:solidFill>
            <a:srgbClr val="E5E5E5"/>
          </a:solidFill>
          <a:latin typeface="+mn-lt"/>
          <a:ea typeface="+mn-ea"/>
          <a:cs typeface="+mn-cs"/>
          <a:sym typeface="Palatino Linotype" charset="0"/>
        </a:defRPr>
      </a:lvl1pPr>
      <a:lvl2pPr marL="1282700" indent="-571500" algn="l" rtl="0" eaLnBrk="0" fontAlgn="base" hangingPunct="0">
        <a:spcBef>
          <a:spcPts val="2600"/>
        </a:spcBef>
        <a:spcAft>
          <a:spcPct val="0"/>
        </a:spcAft>
        <a:buSzPct val="100000"/>
        <a:buFont typeface="Palatino Linotype" charset="0"/>
        <a:buChar char="•"/>
        <a:defRPr sz="3800">
          <a:solidFill>
            <a:srgbClr val="E5E5E5"/>
          </a:solidFill>
          <a:latin typeface="+mn-lt"/>
          <a:ea typeface="+mn-ea"/>
          <a:cs typeface="+mn-cs"/>
          <a:sym typeface="Palatino Linotype" charset="0"/>
        </a:defRPr>
      </a:lvl2pPr>
      <a:lvl3pPr marL="1727200" indent="-571500" algn="l" rtl="0" eaLnBrk="0" fontAlgn="base" hangingPunct="0">
        <a:spcBef>
          <a:spcPts val="2600"/>
        </a:spcBef>
        <a:spcAft>
          <a:spcPct val="0"/>
        </a:spcAft>
        <a:buSzPct val="100000"/>
        <a:buFont typeface="Palatino Linotype" charset="0"/>
        <a:buChar char="•"/>
        <a:defRPr sz="3800">
          <a:solidFill>
            <a:srgbClr val="E5E5E5"/>
          </a:solidFill>
          <a:latin typeface="+mn-lt"/>
          <a:ea typeface="+mn-ea"/>
          <a:cs typeface="+mn-cs"/>
          <a:sym typeface="Palatino Linotype" charset="0"/>
        </a:defRPr>
      </a:lvl3pPr>
      <a:lvl4pPr marL="2171700" indent="-571500" algn="l" rtl="0" eaLnBrk="0" fontAlgn="base" hangingPunct="0">
        <a:spcBef>
          <a:spcPts val="2600"/>
        </a:spcBef>
        <a:spcAft>
          <a:spcPct val="0"/>
        </a:spcAft>
        <a:buSzPct val="100000"/>
        <a:buFont typeface="Palatino Linotype" charset="0"/>
        <a:buChar char="•"/>
        <a:defRPr sz="3800">
          <a:solidFill>
            <a:srgbClr val="E5E5E5"/>
          </a:solidFill>
          <a:latin typeface="+mn-lt"/>
          <a:ea typeface="+mn-ea"/>
          <a:cs typeface="+mn-cs"/>
          <a:sym typeface="Palatino Linotype" charset="0"/>
        </a:defRPr>
      </a:lvl4pPr>
      <a:lvl5pPr marL="2616200" indent="-571500" algn="l" rtl="0" eaLnBrk="0" fontAlgn="base" hangingPunct="0">
        <a:spcBef>
          <a:spcPts val="2600"/>
        </a:spcBef>
        <a:spcAft>
          <a:spcPct val="0"/>
        </a:spcAft>
        <a:buSzPct val="100000"/>
        <a:buFont typeface="Palatino Linotype" charset="0"/>
        <a:buChar char="•"/>
        <a:defRPr sz="3800">
          <a:solidFill>
            <a:srgbClr val="E5E5E5"/>
          </a:solidFill>
          <a:latin typeface="+mn-lt"/>
          <a:ea typeface="+mn-ea"/>
          <a:cs typeface="+mn-cs"/>
          <a:sym typeface="Palatino Linotype" charset="0"/>
        </a:defRPr>
      </a:lvl5pPr>
      <a:lvl6pPr marL="3073400" indent="-571500" algn="l" rtl="0" fontAlgn="base">
        <a:spcBef>
          <a:spcPts val="2600"/>
        </a:spcBef>
        <a:spcAft>
          <a:spcPct val="0"/>
        </a:spcAft>
        <a:buSzPct val="100000"/>
        <a:buFont typeface="Palatino Linotype" charset="0"/>
        <a:buChar char="•"/>
        <a:defRPr sz="3800">
          <a:solidFill>
            <a:srgbClr val="E5E5E5"/>
          </a:solidFill>
          <a:latin typeface="+mn-lt"/>
          <a:ea typeface="+mn-ea"/>
          <a:cs typeface="+mn-cs"/>
          <a:sym typeface="Palatino Linotype" charset="0"/>
        </a:defRPr>
      </a:lvl6pPr>
      <a:lvl7pPr marL="3530600" indent="-571500" algn="l" rtl="0" fontAlgn="base">
        <a:spcBef>
          <a:spcPts val="2600"/>
        </a:spcBef>
        <a:spcAft>
          <a:spcPct val="0"/>
        </a:spcAft>
        <a:buSzPct val="100000"/>
        <a:buFont typeface="Palatino Linotype" charset="0"/>
        <a:buChar char="•"/>
        <a:defRPr sz="3800">
          <a:solidFill>
            <a:srgbClr val="E5E5E5"/>
          </a:solidFill>
          <a:latin typeface="+mn-lt"/>
          <a:ea typeface="+mn-ea"/>
          <a:cs typeface="+mn-cs"/>
          <a:sym typeface="Palatino Linotype" charset="0"/>
        </a:defRPr>
      </a:lvl7pPr>
      <a:lvl8pPr marL="3987800" indent="-571500" algn="l" rtl="0" fontAlgn="base">
        <a:spcBef>
          <a:spcPts val="2600"/>
        </a:spcBef>
        <a:spcAft>
          <a:spcPct val="0"/>
        </a:spcAft>
        <a:buSzPct val="100000"/>
        <a:buFont typeface="Palatino Linotype" charset="0"/>
        <a:buChar char="•"/>
        <a:defRPr sz="3800">
          <a:solidFill>
            <a:srgbClr val="E5E5E5"/>
          </a:solidFill>
          <a:latin typeface="+mn-lt"/>
          <a:ea typeface="+mn-ea"/>
          <a:cs typeface="+mn-cs"/>
          <a:sym typeface="Palatino Linotype" charset="0"/>
        </a:defRPr>
      </a:lvl8pPr>
      <a:lvl9pPr marL="4445000" indent="-571500" algn="l" rtl="0" fontAlgn="base">
        <a:spcBef>
          <a:spcPts val="2600"/>
        </a:spcBef>
        <a:spcAft>
          <a:spcPct val="0"/>
        </a:spcAft>
        <a:buSzPct val="100000"/>
        <a:buFont typeface="Palatino Linotype" charset="0"/>
        <a:buChar char="•"/>
        <a:defRPr sz="3800">
          <a:solidFill>
            <a:srgbClr val="E5E5E5"/>
          </a:solidFill>
          <a:latin typeface="+mn-lt"/>
          <a:ea typeface="+mn-ea"/>
          <a:cs typeface="+mn-cs"/>
          <a:sym typeface="Palatino Linotyp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3898900"/>
            <a:ext cx="10464800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title style</a:t>
            </a:r>
          </a:p>
        </p:txBody>
      </p:sp>
      <p:sp>
        <p:nvSpPr>
          <p:cNvPr id="14338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51588" y="9321800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ea typeface="ＭＳ Ｐゴシック" charset="0"/>
                <a:cs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pPr>
              <a:defRPr/>
            </a:pPr>
            <a:fld id="{AE25E123-F6D1-494B-AD11-8F834588F5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ransition xmlns:p14="http://schemas.microsoft.com/office/powerpoint/2010/main">
    <p:dissolve/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999999"/>
          </a:solidFill>
          <a:latin typeface="+mj-lt"/>
          <a:ea typeface="+mj-ea"/>
          <a:cs typeface="+mj-cs"/>
          <a:sym typeface="Helvetica Neu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999999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999999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999999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999999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999999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999999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999999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999999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82700" y="-2667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title style</a:t>
            </a:r>
          </a:p>
        </p:txBody>
      </p:sp>
      <p:sp>
        <p:nvSpPr>
          <p:cNvPr id="160771" name="Line 2"/>
          <p:cNvSpPr>
            <a:spLocks noChangeShapeType="1"/>
          </p:cNvSpPr>
          <p:nvPr/>
        </p:nvSpPr>
        <p:spPr bwMode="auto">
          <a:xfrm rot="10800000" flipH="1">
            <a:off x="914400" y="1485900"/>
            <a:ext cx="11163300" cy="0"/>
          </a:xfrm>
          <a:prstGeom prst="line">
            <a:avLst/>
          </a:prstGeom>
          <a:noFill/>
          <a:ln w="12700">
            <a:solidFill>
              <a:srgbClr val="CDCDC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51588" y="9321800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ea typeface="ＭＳ Ｐゴシック" charset="0"/>
                <a:cs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pPr>
              <a:defRPr/>
            </a:pPr>
            <a:fld id="{F1FCCC8E-C574-1643-B11D-1388595F12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ransition xmlns:p14="http://schemas.microsoft.com/office/powerpoint/2010/main">
    <p:dissolve/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+mj-lt"/>
          <a:ea typeface="+mj-ea"/>
          <a:cs typeface="+mj-cs"/>
          <a:sym typeface="Helvetica Neu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9pPr>
    </p:titleStyle>
    <p:bodyStyle>
      <a:lvl1pPr marL="889000" indent="-571500" algn="l" rtl="0" eaLnBrk="0" fontAlgn="base" hangingPunct="0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82700" y="-2667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title style</a:t>
            </a:r>
          </a:p>
        </p:txBody>
      </p:sp>
      <p:sp>
        <p:nvSpPr>
          <p:cNvPr id="173059" name="Line 2"/>
          <p:cNvSpPr>
            <a:spLocks noChangeShapeType="1"/>
          </p:cNvSpPr>
          <p:nvPr/>
        </p:nvSpPr>
        <p:spPr bwMode="auto">
          <a:xfrm rot="10800000" flipH="1">
            <a:off x="914400" y="1485900"/>
            <a:ext cx="11163300" cy="0"/>
          </a:xfrm>
          <a:prstGeom prst="line">
            <a:avLst/>
          </a:prstGeom>
          <a:noFill/>
          <a:ln w="12700">
            <a:solidFill>
              <a:srgbClr val="CDCDC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51588" y="9321800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ea typeface="ＭＳ Ｐゴシック" charset="0"/>
                <a:cs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pPr>
              <a:defRPr/>
            </a:pPr>
            <a:fld id="{998DD600-2DFC-904C-B415-F344B86F2E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ransition xmlns:p14="http://schemas.microsoft.com/office/powerpoint/2010/main">
    <p:dissolve/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+mj-lt"/>
          <a:ea typeface="+mj-ea"/>
          <a:cs typeface="+mj-cs"/>
          <a:sym typeface="Helvetica Neu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9pPr>
    </p:titleStyle>
    <p:bodyStyle>
      <a:lvl1pPr marL="889000" indent="-571500" algn="l" rtl="0" eaLnBrk="0" fontAlgn="base" hangingPunct="0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title style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768600"/>
            <a:ext cx="39624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185348" name="Line 3"/>
          <p:cNvSpPr>
            <a:spLocks noChangeShapeType="1"/>
          </p:cNvSpPr>
          <p:nvPr/>
        </p:nvSpPr>
        <p:spPr bwMode="auto">
          <a:xfrm rot="10800000" flipH="1">
            <a:off x="914400" y="1485900"/>
            <a:ext cx="11163300" cy="0"/>
          </a:xfrm>
          <a:prstGeom prst="line">
            <a:avLst/>
          </a:prstGeom>
          <a:noFill/>
          <a:ln w="12700">
            <a:solidFill>
              <a:srgbClr val="CDCDC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4600" y="9258300"/>
            <a:ext cx="3429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A74A26E1-70AD-0540-A1B5-8BC73A01C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ransition xmlns:p14="http://schemas.microsoft.com/office/powerpoint/2010/main" spd="med">
    <p:fade thruBlk="1"/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BFBFBF"/>
          </a:solidFill>
          <a:latin typeface="+mj-lt"/>
          <a:ea typeface="+mj-ea"/>
          <a:cs typeface="+mj-cs"/>
          <a:sym typeface="Helvetica Neu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00000"/>
        <a:buFont typeface="Helvetica Neue" charset="0"/>
        <a:buChar char="•"/>
        <a:defRPr sz="3200">
          <a:solidFill>
            <a:srgbClr val="E5E5E5"/>
          </a:solidFill>
          <a:latin typeface="+mn-lt"/>
          <a:ea typeface="+mn-ea"/>
          <a:cs typeface="+mn-cs"/>
          <a:sym typeface="Helvetica Neue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00000"/>
        <a:buFont typeface="Helvetica Neue" charset="0"/>
        <a:buChar char="•"/>
        <a:defRPr sz="3200">
          <a:solidFill>
            <a:srgbClr val="E5E5E5"/>
          </a:solidFill>
          <a:latin typeface="+mn-lt"/>
          <a:ea typeface="+mn-ea"/>
          <a:cs typeface="+mn-cs"/>
          <a:sym typeface="Helvetica Neue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00000"/>
        <a:buFont typeface="Helvetica Neue" charset="0"/>
        <a:buChar char="•"/>
        <a:defRPr sz="3200">
          <a:solidFill>
            <a:srgbClr val="E5E5E5"/>
          </a:solidFill>
          <a:latin typeface="+mn-lt"/>
          <a:ea typeface="+mn-ea"/>
          <a:cs typeface="+mn-cs"/>
          <a:sym typeface="Helvetica Neue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00000"/>
        <a:buFont typeface="Helvetica Neue" charset="0"/>
        <a:buChar char="•"/>
        <a:defRPr sz="3200">
          <a:solidFill>
            <a:srgbClr val="E5E5E5"/>
          </a:solidFill>
          <a:latin typeface="+mn-lt"/>
          <a:ea typeface="+mn-ea"/>
          <a:cs typeface="+mn-cs"/>
          <a:sym typeface="Helvetica Neue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00000"/>
        <a:buFont typeface="Helvetica Neue" charset="0"/>
        <a:buChar char="•"/>
        <a:defRPr sz="3200">
          <a:solidFill>
            <a:srgbClr val="E5E5E5"/>
          </a:solidFill>
          <a:latin typeface="+mn-lt"/>
          <a:ea typeface="+mn-ea"/>
          <a:cs typeface="+mn-cs"/>
          <a:sym typeface="Helvetica Neue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00000"/>
        <a:buFont typeface="Helvetica Neue" charset="0"/>
        <a:buChar char="•"/>
        <a:defRPr sz="3200">
          <a:solidFill>
            <a:srgbClr val="E5E5E5"/>
          </a:solidFill>
          <a:latin typeface="+mn-lt"/>
          <a:ea typeface="+mn-ea"/>
          <a:cs typeface="+mn-cs"/>
          <a:sym typeface="Helvetica Neue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00000"/>
        <a:buFont typeface="Helvetica Neue" charset="0"/>
        <a:buChar char="•"/>
        <a:defRPr sz="3200">
          <a:solidFill>
            <a:srgbClr val="E5E5E5"/>
          </a:solidFill>
          <a:latin typeface="+mn-lt"/>
          <a:ea typeface="+mn-ea"/>
          <a:cs typeface="+mn-cs"/>
          <a:sym typeface="Helvetica Neue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00000"/>
        <a:buFont typeface="Helvetica Neue" charset="0"/>
        <a:buChar char="•"/>
        <a:defRPr sz="3200">
          <a:solidFill>
            <a:srgbClr val="E5E5E5"/>
          </a:solidFill>
          <a:latin typeface="+mn-lt"/>
          <a:ea typeface="+mn-ea"/>
          <a:cs typeface="+mn-cs"/>
          <a:sym typeface="Helvetica Neue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00000"/>
        <a:buFont typeface="Helvetica Neue" charset="0"/>
        <a:buChar char="•"/>
        <a:defRPr sz="3200">
          <a:solidFill>
            <a:srgbClr val="E5E5E5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82700" y="-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85100" y="2768600"/>
            <a:ext cx="39624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13316" name="Line 3"/>
          <p:cNvSpPr>
            <a:spLocks noChangeShapeType="1"/>
          </p:cNvSpPr>
          <p:nvPr/>
        </p:nvSpPr>
        <p:spPr bwMode="auto">
          <a:xfrm rot="10800000" flipH="1">
            <a:off x="914400" y="1485900"/>
            <a:ext cx="11163300" cy="0"/>
          </a:xfrm>
          <a:prstGeom prst="line">
            <a:avLst/>
          </a:prstGeom>
          <a:noFill/>
          <a:ln w="12700">
            <a:solidFill>
              <a:srgbClr val="CDCDC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51588" y="9321800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F60F9459-C3C4-F94B-9AB6-8C27DDFD90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ransition xmlns:p14="http://schemas.microsoft.com/office/powerpoint/2010/main" spd="med">
    <p:fade thruBlk="1"/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999999"/>
          </a:solidFill>
          <a:latin typeface="+mj-lt"/>
          <a:ea typeface="+mj-ea"/>
          <a:cs typeface="+mj-cs"/>
          <a:sym typeface="Helvetica Neu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999999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999999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999999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999999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999999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999999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999999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999999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9pPr>
    </p:titleStyle>
    <p:bodyStyle>
      <a:lvl1pPr marL="760413" indent="-493713" algn="l" rtl="0" eaLnBrk="0" fontAlgn="base" hangingPunct="0">
        <a:spcBef>
          <a:spcPts val="3900"/>
        </a:spcBef>
        <a:spcAft>
          <a:spcPct val="0"/>
        </a:spcAft>
        <a:buSzPct val="100000"/>
        <a:buFont typeface="Helvetica Neue" charset="0"/>
        <a:buChar char="•"/>
        <a:defRPr sz="3200">
          <a:solidFill>
            <a:srgbClr val="CCCCCC"/>
          </a:solidFill>
          <a:latin typeface="+mn-lt"/>
          <a:ea typeface="+mn-ea"/>
          <a:cs typeface="+mn-cs"/>
          <a:sym typeface="Helvetica Neue" charset="0"/>
        </a:defRPr>
      </a:lvl1pPr>
      <a:lvl2pPr marL="1204913" indent="-493713" algn="l" rtl="0" eaLnBrk="0" fontAlgn="base" hangingPunct="0">
        <a:spcBef>
          <a:spcPts val="3900"/>
        </a:spcBef>
        <a:spcAft>
          <a:spcPct val="0"/>
        </a:spcAft>
        <a:buSzPct val="100000"/>
        <a:buFont typeface="Helvetica Neue" charset="0"/>
        <a:buChar char="•"/>
        <a:defRPr sz="3200">
          <a:solidFill>
            <a:srgbClr val="CCCCCC"/>
          </a:solidFill>
          <a:latin typeface="+mn-lt"/>
          <a:ea typeface="+mn-ea"/>
          <a:cs typeface="+mn-cs"/>
          <a:sym typeface="Helvetica Neue" charset="0"/>
        </a:defRPr>
      </a:lvl2pPr>
      <a:lvl3pPr marL="1649413" indent="-493713" algn="l" rtl="0" eaLnBrk="0" fontAlgn="base" hangingPunct="0">
        <a:spcBef>
          <a:spcPts val="3900"/>
        </a:spcBef>
        <a:spcAft>
          <a:spcPct val="0"/>
        </a:spcAft>
        <a:buSzPct val="100000"/>
        <a:buFont typeface="Helvetica Neue" charset="0"/>
        <a:buChar char="•"/>
        <a:defRPr sz="3200">
          <a:solidFill>
            <a:srgbClr val="CCCCCC"/>
          </a:solidFill>
          <a:latin typeface="+mn-lt"/>
          <a:ea typeface="+mn-ea"/>
          <a:cs typeface="+mn-cs"/>
          <a:sym typeface="Helvetica Neue" charset="0"/>
        </a:defRPr>
      </a:lvl3pPr>
      <a:lvl4pPr marL="2093913" indent="-493713" algn="l" rtl="0" eaLnBrk="0" fontAlgn="base" hangingPunct="0">
        <a:spcBef>
          <a:spcPts val="3900"/>
        </a:spcBef>
        <a:spcAft>
          <a:spcPct val="0"/>
        </a:spcAft>
        <a:buSzPct val="100000"/>
        <a:buFont typeface="Helvetica Neue" charset="0"/>
        <a:buChar char="•"/>
        <a:defRPr sz="3200">
          <a:solidFill>
            <a:srgbClr val="CCCCCC"/>
          </a:solidFill>
          <a:latin typeface="+mn-lt"/>
          <a:ea typeface="+mn-ea"/>
          <a:cs typeface="+mn-cs"/>
          <a:sym typeface="Helvetica Neue" charset="0"/>
        </a:defRPr>
      </a:lvl4pPr>
      <a:lvl5pPr marL="2538413" indent="-493713" algn="l" rtl="0" eaLnBrk="0" fontAlgn="base" hangingPunct="0">
        <a:spcBef>
          <a:spcPts val="3900"/>
        </a:spcBef>
        <a:spcAft>
          <a:spcPct val="0"/>
        </a:spcAft>
        <a:buSzPct val="100000"/>
        <a:buFont typeface="Helvetica Neue" charset="0"/>
        <a:buChar char="•"/>
        <a:defRPr sz="3200">
          <a:solidFill>
            <a:srgbClr val="CCCCCC"/>
          </a:solidFill>
          <a:latin typeface="+mn-lt"/>
          <a:ea typeface="+mn-ea"/>
          <a:cs typeface="+mn-cs"/>
          <a:sym typeface="Helvetica Neue" charset="0"/>
        </a:defRPr>
      </a:lvl5pPr>
      <a:lvl6pPr marL="2995613" indent="-493713" algn="l" rtl="0" fontAlgn="base">
        <a:spcBef>
          <a:spcPts val="3900"/>
        </a:spcBef>
        <a:spcAft>
          <a:spcPct val="0"/>
        </a:spcAft>
        <a:buSzPct val="100000"/>
        <a:buFont typeface="Helvetica Neue" charset="0"/>
        <a:buChar char="•"/>
        <a:defRPr sz="3200">
          <a:solidFill>
            <a:srgbClr val="CCCCCC"/>
          </a:solidFill>
          <a:latin typeface="+mn-lt"/>
          <a:ea typeface="+mn-ea"/>
          <a:cs typeface="+mn-cs"/>
          <a:sym typeface="Helvetica Neue" charset="0"/>
        </a:defRPr>
      </a:lvl6pPr>
      <a:lvl7pPr marL="3452813" indent="-493713" algn="l" rtl="0" fontAlgn="base">
        <a:spcBef>
          <a:spcPts val="3900"/>
        </a:spcBef>
        <a:spcAft>
          <a:spcPct val="0"/>
        </a:spcAft>
        <a:buSzPct val="100000"/>
        <a:buFont typeface="Helvetica Neue" charset="0"/>
        <a:buChar char="•"/>
        <a:defRPr sz="3200">
          <a:solidFill>
            <a:srgbClr val="CCCCCC"/>
          </a:solidFill>
          <a:latin typeface="+mn-lt"/>
          <a:ea typeface="+mn-ea"/>
          <a:cs typeface="+mn-cs"/>
          <a:sym typeface="Helvetica Neue" charset="0"/>
        </a:defRPr>
      </a:lvl7pPr>
      <a:lvl8pPr marL="3910013" indent="-493713" algn="l" rtl="0" fontAlgn="base">
        <a:spcBef>
          <a:spcPts val="3900"/>
        </a:spcBef>
        <a:spcAft>
          <a:spcPct val="0"/>
        </a:spcAft>
        <a:buSzPct val="100000"/>
        <a:buFont typeface="Helvetica Neue" charset="0"/>
        <a:buChar char="•"/>
        <a:defRPr sz="3200">
          <a:solidFill>
            <a:srgbClr val="CCCCCC"/>
          </a:solidFill>
          <a:latin typeface="+mn-lt"/>
          <a:ea typeface="+mn-ea"/>
          <a:cs typeface="+mn-cs"/>
          <a:sym typeface="Helvetica Neue" charset="0"/>
        </a:defRPr>
      </a:lvl8pPr>
      <a:lvl9pPr marL="4367213" indent="-493713" algn="l" rtl="0" fontAlgn="base">
        <a:spcBef>
          <a:spcPts val="3900"/>
        </a:spcBef>
        <a:spcAft>
          <a:spcPct val="0"/>
        </a:spcAft>
        <a:buSzPct val="100000"/>
        <a:buFont typeface="Helvetica Neue" charset="0"/>
        <a:buChar char="•"/>
        <a:defRPr sz="3200">
          <a:solidFill>
            <a:srgbClr val="CCCCCC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82700" y="-2667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latino Linotype" charset="0"/>
              </a:rPr>
              <a:t>Click to edit Master title style</a:t>
            </a:r>
          </a:p>
        </p:txBody>
      </p:sp>
      <p:sp>
        <p:nvSpPr>
          <p:cNvPr id="37891" name="Line 2"/>
          <p:cNvSpPr>
            <a:spLocks noChangeShapeType="1"/>
          </p:cNvSpPr>
          <p:nvPr/>
        </p:nvSpPr>
        <p:spPr bwMode="auto">
          <a:xfrm rot="10800000" flipH="1">
            <a:off x="914400" y="1485900"/>
            <a:ext cx="11163300" cy="0"/>
          </a:xfrm>
          <a:prstGeom prst="line">
            <a:avLst/>
          </a:prstGeom>
          <a:noFill/>
          <a:ln w="12700">
            <a:solidFill>
              <a:srgbClr val="CDCDC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51588" y="9283700"/>
            <a:ext cx="2921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j-lt"/>
                <a:ea typeface="ＭＳ Ｐゴシック" charset="0"/>
                <a:cs typeface="Palatino Linotype" charset="0"/>
                <a:sym typeface="Palatino Linotype" charset="0"/>
              </a:defRPr>
            </a:lvl1pPr>
            <a:lvl2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pPr>
              <a:defRPr/>
            </a:pPr>
            <a:fld id="{B20D28D8-3745-AB47-91C3-69E79C0218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xmlns:p14="http://schemas.microsoft.com/office/powerpoint/2010/main">
    <p:dissolve/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+mj-lt"/>
          <a:ea typeface="+mj-ea"/>
          <a:cs typeface="+mj-cs"/>
          <a:sym typeface="Palatino Linotyp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Palatino Linotype" charset="0"/>
          <a:ea typeface="ヒラギノ明朝 ProN W3" charset="0"/>
          <a:cs typeface="ヒラギノ明朝 ProN W3" charset="0"/>
          <a:sym typeface="Palatino Linotyp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Palatino Linotype" charset="0"/>
          <a:ea typeface="ヒラギノ明朝 ProN W3" charset="0"/>
          <a:cs typeface="ヒラギノ明朝 ProN W3" charset="0"/>
          <a:sym typeface="Palatino Linotyp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Palatino Linotype" charset="0"/>
          <a:ea typeface="ヒラギノ明朝 ProN W3" charset="0"/>
          <a:cs typeface="ヒラギノ明朝 ProN W3" charset="0"/>
          <a:sym typeface="Palatino Linotyp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Palatino Linotype" charset="0"/>
          <a:ea typeface="ヒラギノ明朝 ProN W3" charset="0"/>
          <a:cs typeface="ヒラギノ明朝 ProN W3" charset="0"/>
          <a:sym typeface="Palatino Linotyp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Palatino Linotype" charset="0"/>
          <a:ea typeface="ヒラギノ明朝 ProN W3" charset="0"/>
          <a:cs typeface="ヒラギノ明朝 ProN W3" charset="0"/>
          <a:sym typeface="Palatino Linotyp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Palatino Linotype" charset="0"/>
          <a:ea typeface="ヒラギノ明朝 ProN W3" charset="0"/>
          <a:cs typeface="ヒラギノ明朝 ProN W3" charset="0"/>
          <a:sym typeface="Palatino Linotyp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Palatino Linotype" charset="0"/>
          <a:ea typeface="ヒラギノ明朝 ProN W3" charset="0"/>
          <a:cs typeface="ヒラギノ明朝 ProN W3" charset="0"/>
          <a:sym typeface="Palatino Linotyp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Palatino Linotype" charset="0"/>
          <a:ea typeface="ヒラギノ明朝 ProN W3" charset="0"/>
          <a:cs typeface="ヒラギノ明朝 ProN W3" charset="0"/>
          <a:sym typeface="Palatino Linotype" charset="0"/>
        </a:defRPr>
      </a:lvl9pPr>
    </p:titleStyle>
    <p:bodyStyle>
      <a:lvl1pPr marL="889000" indent="-571500" algn="l" rtl="0" eaLnBrk="0" fontAlgn="base" hangingPunct="0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82700" y="7366000"/>
            <a:ext cx="10464800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50179" name="Line 2"/>
          <p:cNvSpPr>
            <a:spLocks noChangeShapeType="1"/>
          </p:cNvSpPr>
          <p:nvPr/>
        </p:nvSpPr>
        <p:spPr bwMode="auto">
          <a:xfrm rot="10800000" flipH="1">
            <a:off x="914400" y="1485900"/>
            <a:ext cx="11163300" cy="0"/>
          </a:xfrm>
          <a:prstGeom prst="line">
            <a:avLst/>
          </a:prstGeom>
          <a:noFill/>
          <a:ln w="12700">
            <a:solidFill>
              <a:srgbClr val="CDCDC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51588" y="9321800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ea typeface="ＭＳ Ｐゴシック" charset="0"/>
                <a:cs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pPr>
              <a:defRPr/>
            </a:pPr>
            <a:fld id="{7423151E-D148-964C-A317-68883475F9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xmlns:p14="http://schemas.microsoft.com/office/powerpoint/2010/main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4986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title style</a:t>
            </a:r>
          </a:p>
        </p:txBody>
      </p:sp>
      <p:sp>
        <p:nvSpPr>
          <p:cNvPr id="62468" name="Line 3"/>
          <p:cNvSpPr>
            <a:spLocks noChangeShapeType="1"/>
          </p:cNvSpPr>
          <p:nvPr/>
        </p:nvSpPr>
        <p:spPr bwMode="auto">
          <a:xfrm rot="10800000" flipH="1">
            <a:off x="914400" y="1485900"/>
            <a:ext cx="11163300" cy="0"/>
          </a:xfrm>
          <a:prstGeom prst="line">
            <a:avLst/>
          </a:prstGeom>
          <a:noFill/>
          <a:ln w="12700">
            <a:solidFill>
              <a:srgbClr val="CDCDC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51588" y="9321800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60459AE8-A078-3E40-8058-B736A2A747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 xmlns:p14="http://schemas.microsoft.com/office/powerpoint/2010/main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800">
          <a:solidFill>
            <a:srgbClr val="BFBFBF"/>
          </a:solidFill>
          <a:latin typeface="+mj-lt"/>
          <a:ea typeface="+mj-ea"/>
          <a:cs typeface="+mj-cs"/>
          <a:sym typeface="Helvetica Neu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8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8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8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8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8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8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8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8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4986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title style</a:t>
            </a:r>
          </a:p>
        </p:txBody>
      </p:sp>
      <p:sp>
        <p:nvSpPr>
          <p:cNvPr id="74756" name="Line 3"/>
          <p:cNvSpPr>
            <a:spLocks noChangeShapeType="1"/>
          </p:cNvSpPr>
          <p:nvPr/>
        </p:nvSpPr>
        <p:spPr bwMode="auto">
          <a:xfrm rot="10800000" flipH="1">
            <a:off x="914400" y="1485900"/>
            <a:ext cx="11163300" cy="0"/>
          </a:xfrm>
          <a:prstGeom prst="line">
            <a:avLst/>
          </a:prstGeom>
          <a:noFill/>
          <a:ln w="12700">
            <a:solidFill>
              <a:srgbClr val="CDCDC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51588" y="9321800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2C19FF44-9256-C84B-92AC-7EB1ADF261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ransition xmlns:p14="http://schemas.microsoft.com/office/powerpoint/2010/main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800">
          <a:solidFill>
            <a:srgbClr val="BFBFBF"/>
          </a:solidFill>
          <a:latin typeface="+mj-lt"/>
          <a:ea typeface="+mj-ea"/>
          <a:cs typeface="+mj-cs"/>
          <a:sym typeface="Helvetica Neu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8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8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8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8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8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8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8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8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82700" y="-1778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827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111620" name="Line 3"/>
          <p:cNvSpPr>
            <a:spLocks noChangeShapeType="1"/>
          </p:cNvSpPr>
          <p:nvPr/>
        </p:nvSpPr>
        <p:spPr bwMode="auto">
          <a:xfrm rot="10800000" flipH="1">
            <a:off x="914400" y="1485900"/>
            <a:ext cx="11163300" cy="0"/>
          </a:xfrm>
          <a:prstGeom prst="line">
            <a:avLst/>
          </a:prstGeom>
          <a:noFill/>
          <a:ln w="12700">
            <a:solidFill>
              <a:srgbClr val="CDCDC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51588" y="9321800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F0646612-B38A-184E-A3A8-4DF68A9B12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ransition xmlns:p14="http://schemas.microsoft.com/office/powerpoint/2010/main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BFBFBF"/>
          </a:solidFill>
          <a:latin typeface="+mj-lt"/>
          <a:ea typeface="+mj-ea"/>
          <a:cs typeface="+mj-cs"/>
          <a:sym typeface="Helvetica Neu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9pPr>
    </p:titleStyle>
    <p:bodyStyle>
      <a:lvl1pPr marL="760413" indent="-493713" algn="l" rtl="0" eaLnBrk="0" fontAlgn="base" hangingPunct="0">
        <a:spcBef>
          <a:spcPts val="3900"/>
        </a:spcBef>
        <a:spcAft>
          <a:spcPct val="0"/>
        </a:spcAft>
        <a:buSzPct val="100000"/>
        <a:buFont typeface="Helvetica Neue" charset="0"/>
        <a:buChar char="•"/>
        <a:defRPr sz="3200">
          <a:solidFill>
            <a:srgbClr val="E5E5E5"/>
          </a:solidFill>
          <a:latin typeface="+mn-lt"/>
          <a:ea typeface="+mn-ea"/>
          <a:cs typeface="+mn-cs"/>
          <a:sym typeface="Helvetica Neue" charset="0"/>
        </a:defRPr>
      </a:lvl1pPr>
      <a:lvl2pPr marL="1204913" indent="-493713" algn="l" rtl="0" eaLnBrk="0" fontAlgn="base" hangingPunct="0">
        <a:spcBef>
          <a:spcPts val="3900"/>
        </a:spcBef>
        <a:spcAft>
          <a:spcPct val="0"/>
        </a:spcAft>
        <a:buSzPct val="100000"/>
        <a:buFont typeface="Helvetica Neue" charset="0"/>
        <a:buChar char="•"/>
        <a:defRPr sz="3200">
          <a:solidFill>
            <a:srgbClr val="E5E5E5"/>
          </a:solidFill>
          <a:latin typeface="+mn-lt"/>
          <a:ea typeface="+mn-ea"/>
          <a:cs typeface="+mn-cs"/>
          <a:sym typeface="Helvetica Neue" charset="0"/>
        </a:defRPr>
      </a:lvl2pPr>
      <a:lvl3pPr marL="1649413" indent="-493713" algn="l" rtl="0" eaLnBrk="0" fontAlgn="base" hangingPunct="0">
        <a:spcBef>
          <a:spcPts val="3900"/>
        </a:spcBef>
        <a:spcAft>
          <a:spcPct val="0"/>
        </a:spcAft>
        <a:buSzPct val="100000"/>
        <a:buFont typeface="Helvetica Neue" charset="0"/>
        <a:buChar char="•"/>
        <a:defRPr sz="3200">
          <a:solidFill>
            <a:srgbClr val="E5E5E5"/>
          </a:solidFill>
          <a:latin typeface="+mn-lt"/>
          <a:ea typeface="+mn-ea"/>
          <a:cs typeface="+mn-cs"/>
          <a:sym typeface="Helvetica Neue" charset="0"/>
        </a:defRPr>
      </a:lvl3pPr>
      <a:lvl4pPr marL="2093913" indent="-493713" algn="l" rtl="0" eaLnBrk="0" fontAlgn="base" hangingPunct="0">
        <a:spcBef>
          <a:spcPts val="3900"/>
        </a:spcBef>
        <a:spcAft>
          <a:spcPct val="0"/>
        </a:spcAft>
        <a:buSzPct val="100000"/>
        <a:buFont typeface="Helvetica Neue" charset="0"/>
        <a:buChar char="•"/>
        <a:defRPr sz="3200">
          <a:solidFill>
            <a:srgbClr val="E5E5E5"/>
          </a:solidFill>
          <a:latin typeface="+mn-lt"/>
          <a:ea typeface="+mn-ea"/>
          <a:cs typeface="+mn-cs"/>
          <a:sym typeface="Helvetica Neue" charset="0"/>
        </a:defRPr>
      </a:lvl4pPr>
      <a:lvl5pPr marL="2538413" indent="-493713" algn="l" rtl="0" eaLnBrk="0" fontAlgn="base" hangingPunct="0">
        <a:spcBef>
          <a:spcPts val="3900"/>
        </a:spcBef>
        <a:spcAft>
          <a:spcPct val="0"/>
        </a:spcAft>
        <a:buSzPct val="100000"/>
        <a:buFont typeface="Helvetica Neue" charset="0"/>
        <a:buChar char="•"/>
        <a:defRPr sz="3200">
          <a:solidFill>
            <a:srgbClr val="E5E5E5"/>
          </a:solidFill>
          <a:latin typeface="+mn-lt"/>
          <a:ea typeface="+mn-ea"/>
          <a:cs typeface="+mn-cs"/>
          <a:sym typeface="Helvetica Neue" charset="0"/>
        </a:defRPr>
      </a:lvl5pPr>
      <a:lvl6pPr marL="2995613" indent="-493713" algn="l" rtl="0" fontAlgn="base">
        <a:spcBef>
          <a:spcPts val="3900"/>
        </a:spcBef>
        <a:spcAft>
          <a:spcPct val="0"/>
        </a:spcAft>
        <a:buSzPct val="100000"/>
        <a:buFont typeface="Helvetica Neue" charset="0"/>
        <a:buChar char="•"/>
        <a:defRPr sz="3200">
          <a:solidFill>
            <a:srgbClr val="E5E5E5"/>
          </a:solidFill>
          <a:latin typeface="+mn-lt"/>
          <a:ea typeface="+mn-ea"/>
          <a:cs typeface="+mn-cs"/>
          <a:sym typeface="Helvetica Neue" charset="0"/>
        </a:defRPr>
      </a:lvl6pPr>
      <a:lvl7pPr marL="3452813" indent="-493713" algn="l" rtl="0" fontAlgn="base">
        <a:spcBef>
          <a:spcPts val="3900"/>
        </a:spcBef>
        <a:spcAft>
          <a:spcPct val="0"/>
        </a:spcAft>
        <a:buSzPct val="100000"/>
        <a:buFont typeface="Helvetica Neue" charset="0"/>
        <a:buChar char="•"/>
        <a:defRPr sz="3200">
          <a:solidFill>
            <a:srgbClr val="E5E5E5"/>
          </a:solidFill>
          <a:latin typeface="+mn-lt"/>
          <a:ea typeface="+mn-ea"/>
          <a:cs typeface="+mn-cs"/>
          <a:sym typeface="Helvetica Neue" charset="0"/>
        </a:defRPr>
      </a:lvl7pPr>
      <a:lvl8pPr marL="3910013" indent="-493713" algn="l" rtl="0" fontAlgn="base">
        <a:spcBef>
          <a:spcPts val="3900"/>
        </a:spcBef>
        <a:spcAft>
          <a:spcPct val="0"/>
        </a:spcAft>
        <a:buSzPct val="100000"/>
        <a:buFont typeface="Helvetica Neue" charset="0"/>
        <a:buChar char="•"/>
        <a:defRPr sz="3200">
          <a:solidFill>
            <a:srgbClr val="E5E5E5"/>
          </a:solidFill>
          <a:latin typeface="+mn-lt"/>
          <a:ea typeface="+mn-ea"/>
          <a:cs typeface="+mn-cs"/>
          <a:sym typeface="Helvetica Neue" charset="0"/>
        </a:defRPr>
      </a:lvl8pPr>
      <a:lvl9pPr marL="4367213" indent="-493713" algn="l" rtl="0" fontAlgn="base">
        <a:spcBef>
          <a:spcPts val="3900"/>
        </a:spcBef>
        <a:spcAft>
          <a:spcPct val="0"/>
        </a:spcAft>
        <a:buSzPct val="100000"/>
        <a:buFont typeface="Helvetica Neue" charset="0"/>
        <a:buChar char="•"/>
        <a:defRPr sz="3200">
          <a:solidFill>
            <a:srgbClr val="E5E5E5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82700" y="1270000"/>
            <a:ext cx="10464800" cy="722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  <p:sp>
        <p:nvSpPr>
          <p:cNvPr id="123907" name="Line 2"/>
          <p:cNvSpPr>
            <a:spLocks noChangeShapeType="1"/>
          </p:cNvSpPr>
          <p:nvPr/>
        </p:nvSpPr>
        <p:spPr bwMode="auto">
          <a:xfrm rot="10800000" flipH="1">
            <a:off x="914400" y="1485900"/>
            <a:ext cx="11163300" cy="0"/>
          </a:xfrm>
          <a:prstGeom prst="line">
            <a:avLst/>
          </a:prstGeom>
          <a:noFill/>
          <a:ln w="12700">
            <a:solidFill>
              <a:srgbClr val="CDCDC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51588" y="9321800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j-lt"/>
                <a:ea typeface="ＭＳ Ｐゴシック" charset="0"/>
                <a:cs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+mj-lt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+mj-lt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+mj-lt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+mj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ＭＳ Ｐゴシック" charset="0"/>
              </a:defRPr>
            </a:lvl9pPr>
          </a:lstStyle>
          <a:p>
            <a:pPr>
              <a:defRPr/>
            </a:pPr>
            <a:fld id="{9855A5EE-7C97-764B-B049-D1EBDAADFB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ransition xmlns:p14="http://schemas.microsoft.com/office/powerpoint/2010/main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5100"/>
        </a:spcBef>
        <a:spcAft>
          <a:spcPct val="0"/>
        </a:spcAft>
        <a:buSzPct val="100000"/>
        <a:buFont typeface="Helvetica Neue Light" charset="0"/>
        <a:buChar char="•"/>
        <a:defRPr sz="38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1pPr>
      <a:lvl2pPr marL="1282700" indent="-571500" algn="l" rtl="0" eaLnBrk="0" fontAlgn="base" hangingPunct="0">
        <a:spcBef>
          <a:spcPts val="5100"/>
        </a:spcBef>
        <a:spcAft>
          <a:spcPct val="0"/>
        </a:spcAft>
        <a:buSzPct val="100000"/>
        <a:buFont typeface="Helvetica Neue Light" charset="0"/>
        <a:buChar char="•"/>
        <a:defRPr sz="38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2pPr>
      <a:lvl3pPr marL="1727200" indent="-571500" algn="l" rtl="0" eaLnBrk="0" fontAlgn="base" hangingPunct="0">
        <a:spcBef>
          <a:spcPts val="5100"/>
        </a:spcBef>
        <a:spcAft>
          <a:spcPct val="0"/>
        </a:spcAft>
        <a:buSzPct val="100000"/>
        <a:buFont typeface="Helvetica Neue Light" charset="0"/>
        <a:buChar char="•"/>
        <a:defRPr sz="38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3pPr>
      <a:lvl4pPr marL="2171700" indent="-571500" algn="l" rtl="0" eaLnBrk="0" fontAlgn="base" hangingPunct="0">
        <a:spcBef>
          <a:spcPts val="5100"/>
        </a:spcBef>
        <a:spcAft>
          <a:spcPct val="0"/>
        </a:spcAft>
        <a:buSzPct val="100000"/>
        <a:buFont typeface="Helvetica Neue Light" charset="0"/>
        <a:buChar char="•"/>
        <a:defRPr sz="38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4pPr>
      <a:lvl5pPr marL="2616200" indent="-571500" algn="l" rtl="0" eaLnBrk="0" fontAlgn="base" hangingPunct="0">
        <a:spcBef>
          <a:spcPts val="5100"/>
        </a:spcBef>
        <a:spcAft>
          <a:spcPct val="0"/>
        </a:spcAft>
        <a:buSzPct val="100000"/>
        <a:buFont typeface="Helvetica Neue Light" charset="0"/>
        <a:buChar char="•"/>
        <a:defRPr sz="38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5pPr>
      <a:lvl6pPr marL="3073400" indent="-571500" algn="l" rtl="0" fontAlgn="base">
        <a:spcBef>
          <a:spcPts val="5100"/>
        </a:spcBef>
        <a:spcAft>
          <a:spcPct val="0"/>
        </a:spcAft>
        <a:buSzPct val="100000"/>
        <a:buFont typeface="Helvetica Neue Light" charset="0"/>
        <a:buChar char="•"/>
        <a:defRPr sz="38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6pPr>
      <a:lvl7pPr marL="3530600" indent="-571500" algn="l" rtl="0" fontAlgn="base">
        <a:spcBef>
          <a:spcPts val="5100"/>
        </a:spcBef>
        <a:spcAft>
          <a:spcPct val="0"/>
        </a:spcAft>
        <a:buSzPct val="100000"/>
        <a:buFont typeface="Helvetica Neue Light" charset="0"/>
        <a:buChar char="•"/>
        <a:defRPr sz="38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7pPr>
      <a:lvl8pPr marL="3987800" indent="-571500" algn="l" rtl="0" fontAlgn="base">
        <a:spcBef>
          <a:spcPts val="5100"/>
        </a:spcBef>
        <a:spcAft>
          <a:spcPct val="0"/>
        </a:spcAft>
        <a:buSzPct val="100000"/>
        <a:buFont typeface="Helvetica Neue Light" charset="0"/>
        <a:buChar char="•"/>
        <a:defRPr sz="38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8pPr>
      <a:lvl9pPr marL="4445000" indent="-571500" algn="l" rtl="0" fontAlgn="base">
        <a:spcBef>
          <a:spcPts val="5100"/>
        </a:spcBef>
        <a:spcAft>
          <a:spcPct val="0"/>
        </a:spcAft>
        <a:buSzPct val="100000"/>
        <a:buFont typeface="Helvetica Neue Light" charset="0"/>
        <a:buChar char="•"/>
        <a:defRPr sz="38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827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827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title style</a:t>
            </a:r>
          </a:p>
        </p:txBody>
      </p:sp>
      <p:sp>
        <p:nvSpPr>
          <p:cNvPr id="136196" name="Line 3"/>
          <p:cNvSpPr>
            <a:spLocks noChangeShapeType="1"/>
          </p:cNvSpPr>
          <p:nvPr/>
        </p:nvSpPr>
        <p:spPr bwMode="auto">
          <a:xfrm rot="10800000" flipH="1">
            <a:off x="914400" y="1485900"/>
            <a:ext cx="11163300" cy="0"/>
          </a:xfrm>
          <a:prstGeom prst="line">
            <a:avLst/>
          </a:prstGeom>
          <a:noFill/>
          <a:ln w="12700">
            <a:solidFill>
              <a:srgbClr val="CDCDC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51588" y="9321800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4BF4DCBE-24F9-7B44-98BC-EA2DE771BD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ransition xmlns:p14="http://schemas.microsoft.com/office/powerpoint/2010/main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BFBFBF"/>
          </a:solidFill>
          <a:latin typeface="+mj-lt"/>
          <a:ea typeface="+mj-ea"/>
          <a:cs typeface="+mj-cs"/>
          <a:sym typeface="Helvetica Neu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9pPr>
    </p:titleStyle>
    <p:bodyStyle>
      <a:lvl1pPr marL="760413" indent="-493713" algn="l" rtl="0" eaLnBrk="0" fontAlgn="base" hangingPunct="0">
        <a:spcBef>
          <a:spcPts val="3900"/>
        </a:spcBef>
        <a:spcAft>
          <a:spcPct val="0"/>
        </a:spcAft>
        <a:buSzPct val="100000"/>
        <a:buFont typeface="Helvetica Neue Light" charset="0"/>
        <a:buChar char="•"/>
        <a:defRPr sz="32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1pPr>
      <a:lvl2pPr marL="1204913" indent="-493713" algn="l" rtl="0" eaLnBrk="0" fontAlgn="base" hangingPunct="0">
        <a:spcBef>
          <a:spcPts val="3900"/>
        </a:spcBef>
        <a:spcAft>
          <a:spcPct val="0"/>
        </a:spcAft>
        <a:buSzPct val="100000"/>
        <a:buFont typeface="Helvetica Neue Light" charset="0"/>
        <a:buChar char="•"/>
        <a:defRPr sz="32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2pPr>
      <a:lvl3pPr marL="1649413" indent="-493713" algn="l" rtl="0" eaLnBrk="0" fontAlgn="base" hangingPunct="0">
        <a:spcBef>
          <a:spcPts val="3900"/>
        </a:spcBef>
        <a:spcAft>
          <a:spcPct val="0"/>
        </a:spcAft>
        <a:buSzPct val="100000"/>
        <a:buFont typeface="Helvetica Neue Light" charset="0"/>
        <a:buChar char="•"/>
        <a:defRPr sz="32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3pPr>
      <a:lvl4pPr marL="2093913" indent="-493713" algn="l" rtl="0" eaLnBrk="0" fontAlgn="base" hangingPunct="0">
        <a:spcBef>
          <a:spcPts val="3900"/>
        </a:spcBef>
        <a:spcAft>
          <a:spcPct val="0"/>
        </a:spcAft>
        <a:buSzPct val="100000"/>
        <a:buFont typeface="Helvetica Neue Light" charset="0"/>
        <a:buChar char="•"/>
        <a:defRPr sz="32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4pPr>
      <a:lvl5pPr marL="2538413" indent="-493713" algn="l" rtl="0" eaLnBrk="0" fontAlgn="base" hangingPunct="0">
        <a:spcBef>
          <a:spcPts val="3900"/>
        </a:spcBef>
        <a:spcAft>
          <a:spcPct val="0"/>
        </a:spcAft>
        <a:buSzPct val="100000"/>
        <a:buFont typeface="Helvetica Neue Light" charset="0"/>
        <a:buChar char="•"/>
        <a:defRPr sz="32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5pPr>
      <a:lvl6pPr marL="2995613" indent="-493713" algn="l" rtl="0" fontAlgn="base">
        <a:spcBef>
          <a:spcPts val="3900"/>
        </a:spcBef>
        <a:spcAft>
          <a:spcPct val="0"/>
        </a:spcAft>
        <a:buSzPct val="100000"/>
        <a:buFont typeface="Helvetica Neue Light" charset="0"/>
        <a:buChar char="•"/>
        <a:defRPr sz="32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6pPr>
      <a:lvl7pPr marL="3452813" indent="-493713" algn="l" rtl="0" fontAlgn="base">
        <a:spcBef>
          <a:spcPts val="3900"/>
        </a:spcBef>
        <a:spcAft>
          <a:spcPct val="0"/>
        </a:spcAft>
        <a:buSzPct val="100000"/>
        <a:buFont typeface="Helvetica Neue Light" charset="0"/>
        <a:buChar char="•"/>
        <a:defRPr sz="32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7pPr>
      <a:lvl8pPr marL="3910013" indent="-493713" algn="l" rtl="0" fontAlgn="base">
        <a:spcBef>
          <a:spcPts val="3900"/>
        </a:spcBef>
        <a:spcAft>
          <a:spcPct val="0"/>
        </a:spcAft>
        <a:buSzPct val="100000"/>
        <a:buFont typeface="Helvetica Neue Light" charset="0"/>
        <a:buChar char="•"/>
        <a:defRPr sz="32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8pPr>
      <a:lvl9pPr marL="4367213" indent="-493713" algn="l" rtl="0" fontAlgn="base">
        <a:spcBef>
          <a:spcPts val="3900"/>
        </a:spcBef>
        <a:spcAft>
          <a:spcPct val="0"/>
        </a:spcAft>
        <a:buSzPct val="100000"/>
        <a:buFont typeface="Helvetica Neue Light" charset="0"/>
        <a:buChar char="•"/>
        <a:defRPr sz="32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gif"/><Relationship Id="rId8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png"/><Relationship Id="rId5" Type="http://schemas.openxmlformats.org/officeDocument/2006/relationships/image" Target="../media/image37.emf"/><Relationship Id="rId6" Type="http://schemas.openxmlformats.org/officeDocument/2006/relationships/image" Target="../media/image38.png"/><Relationship Id="rId7" Type="http://schemas.openxmlformats.org/officeDocument/2006/relationships/image" Target="../media/image39.emf"/><Relationship Id="rId8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996_edited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3004801" cy="9753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14288"/>
            <a:ext cx="13071475" cy="976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>
          <a:xfrm>
            <a:off x="732631" y="3352800"/>
            <a:ext cx="11549063" cy="2667000"/>
          </a:xfrm>
          <a:effectLst/>
        </p:spPr>
        <p:txBody>
          <a:bodyPr anchor="b"/>
          <a:lstStyle/>
          <a:p>
            <a:pPr eaLnBrk="1" hangingPunct="1">
              <a:defRPr/>
            </a:pPr>
            <a:r>
              <a:rPr lang="en-US" sz="5000" b="1" dirty="0" smtClean="0">
                <a:solidFill>
                  <a:srgbClr val="0707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/>
                <a:cs typeface="Helvetica Neue"/>
                <a:sym typeface="Helvetica Neue" charset="0"/>
              </a:rPr>
              <a:t>The mesoscale organization and dynamics of extreme convection in subtropical South America</a:t>
            </a:r>
            <a:endParaRPr lang="en-US" sz="5000" dirty="0" smtClean="0">
              <a:solidFill>
                <a:srgbClr val="0707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elvetica Neue Medium"/>
              <a:ea typeface="ヒラギノ角ゴ ProN W6" charset="0"/>
              <a:cs typeface="Helvetica Neue Medium"/>
              <a:sym typeface="Helvetica Neue" charset="0"/>
            </a:endParaRP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854200" y="6781800"/>
            <a:ext cx="10464800" cy="2362200"/>
          </a:xfrm>
        </p:spPr>
        <p:txBody>
          <a:bodyPr anchor="t"/>
          <a:lstStyle/>
          <a:p>
            <a:pPr marL="0" indent="0" algn="r" eaLnBrk="1" hangingPunct="1">
              <a:lnSpc>
                <a:spcPct val="110000"/>
              </a:lnSpc>
              <a:spcBef>
                <a:spcPct val="0"/>
              </a:spcBef>
              <a:buFont typeface="Palatino Linotype" charset="0"/>
              <a:buNone/>
              <a:defRPr/>
            </a:pPr>
            <a:r>
              <a:rPr lang="en-US" sz="35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 charset="0"/>
                <a:cs typeface="Helvetica Neue" charset="0"/>
                <a:sym typeface="Helvetica Neue" charset="0"/>
              </a:rPr>
              <a:t>Kristen </a:t>
            </a:r>
            <a:r>
              <a:rPr lang="en-US" sz="3500" b="1" dirty="0" err="1" smtClean="0">
                <a:solidFill>
                  <a:schemeClr val="tx1">
                    <a:lumMod val="95000"/>
                  </a:schemeClr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 charset="0"/>
                <a:cs typeface="Helvetica Neue" charset="0"/>
                <a:sym typeface="Helvetica Neue" charset="0"/>
              </a:rPr>
              <a:t>Lani</a:t>
            </a:r>
            <a:r>
              <a:rPr lang="en-US" sz="35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 charset="0"/>
                <a:cs typeface="Helvetica Neue" charset="0"/>
                <a:sym typeface="Helvetica Neue" charset="0"/>
              </a:rPr>
              <a:t> Rasmussen</a:t>
            </a:r>
            <a:endParaRPr lang="en-US" sz="3500" b="1" dirty="0" smtClean="0">
              <a:solidFill>
                <a:schemeClr val="tx1">
                  <a:lumMod val="95000"/>
                </a:schemeClr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Helvetica Neue" charset="0"/>
              <a:ea typeface="ヒラギノ角ゴ ProN W6" charset="0"/>
              <a:cs typeface="ヒラギノ角ゴ ProN W6" charset="0"/>
              <a:sym typeface="Helvetica Neue" charset="0"/>
            </a:endParaRPr>
          </a:p>
          <a:p>
            <a:pPr marL="0" indent="0" algn="r" eaLnBrk="1" hangingPunct="1">
              <a:lnSpc>
                <a:spcPct val="110000"/>
              </a:lnSpc>
              <a:spcBef>
                <a:spcPct val="0"/>
              </a:spcBef>
              <a:buFont typeface="Palatino Linotype" charset="0"/>
              <a:buNone/>
              <a:defRPr/>
            </a:pPr>
            <a:endParaRPr lang="en-US" sz="1600" dirty="0" smtClean="0">
              <a:solidFill>
                <a:schemeClr val="tx1">
                  <a:lumMod val="85000"/>
                </a:schemeClr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Helvetica Neue Medium" charset="0"/>
              <a:ea typeface="ヒラギノ角ゴ ProN W3" charset="0"/>
              <a:cs typeface="ヒラギノ角ゴ ProN W3" charset="0"/>
              <a:sym typeface="Helvetica Neue Medium" charset="0"/>
            </a:endParaRPr>
          </a:p>
          <a:p>
            <a:pPr marL="0" indent="0" algn="r" eaLnBrk="1" hangingPunct="1">
              <a:lnSpc>
                <a:spcPct val="110000"/>
              </a:lnSpc>
              <a:spcBef>
                <a:spcPct val="0"/>
              </a:spcBef>
              <a:buFont typeface="Palatino Linotype" charset="0"/>
              <a:buNone/>
              <a:defRPr/>
            </a:pP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 Medium" charset="0"/>
                <a:ea typeface="ヒラギノ角ゴ ProN W3" charset="0"/>
                <a:cs typeface="ヒラギノ角ゴ ProN W3" charset="0"/>
                <a:sym typeface="Helvetica Neue Medium" charset="0"/>
              </a:rPr>
              <a:t>Robert A. Houze, Jr</a:t>
            </a: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 Medium" charset="0"/>
                <a:ea typeface="ヒラギノ角ゴ ProN W3" charset="0"/>
                <a:cs typeface="ヒラギノ角ゴ ProN W3" charset="0"/>
                <a:sym typeface="Helvetica Neue Medium" charset="0"/>
              </a:rPr>
              <a:t>., Anil Kumar</a:t>
            </a:r>
            <a:endParaRPr lang="en-US" sz="1400" dirty="0" smtClean="0">
              <a:solidFill>
                <a:schemeClr val="tx1">
                  <a:lumMod val="95000"/>
                </a:schemeClr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Helvetica Neue Medium" charset="0"/>
              <a:ea typeface="ヒラギノ角ゴ ProN W3" charset="0"/>
              <a:cs typeface="ヒラギノ角ゴ ProN W3" charset="0"/>
              <a:sym typeface="Helvetica Neue Medium" charset="0"/>
            </a:endParaRPr>
          </a:p>
          <a:p>
            <a:pPr marL="0" indent="0" algn="r" eaLnBrk="1" hangingPunct="1">
              <a:lnSpc>
                <a:spcPct val="110000"/>
              </a:lnSpc>
              <a:spcBef>
                <a:spcPct val="0"/>
              </a:spcBef>
              <a:buFont typeface="Palatino Linotype" charset="0"/>
              <a:buNone/>
              <a:defRPr/>
            </a:pP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 Medium" charset="0"/>
                <a:cs typeface="Helvetica Neue Medium" charset="0"/>
                <a:sym typeface="Helvetica Neue Medium" charset="0"/>
              </a:rPr>
              <a:t>2013 Mesoscale Processes, Portland, OR </a:t>
            </a:r>
          </a:p>
          <a:p>
            <a:pPr marL="0" indent="0" algn="r" eaLnBrk="1" hangingPunct="1">
              <a:lnSpc>
                <a:spcPct val="110000"/>
              </a:lnSpc>
              <a:spcBef>
                <a:spcPct val="0"/>
              </a:spcBef>
              <a:buFont typeface="Palatino Linotype" charset="0"/>
              <a:buNone/>
              <a:defRPr/>
            </a:pP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 Medium" charset="0"/>
                <a:cs typeface="Helvetica Neue Medium" charset="0"/>
                <a:sym typeface="Helvetica Neue Medium" charset="0"/>
              </a:rPr>
              <a:t>9 August 2013</a:t>
            </a:r>
            <a:endParaRPr lang="en-US" sz="2400" dirty="0" smtClean="0">
              <a:solidFill>
                <a:schemeClr val="tx1">
                  <a:lumMod val="95000"/>
                </a:schemeClr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Helvetica Neue Medium" charset="0"/>
              <a:ea typeface="ヒラギノ角ゴ ProN W3" charset="0"/>
              <a:cs typeface="ヒラギノ角ゴ ProN W3" charset="0"/>
              <a:sym typeface="Helvetica Neue Medium" charset="0"/>
            </a:endParaRPr>
          </a:p>
          <a:p>
            <a:pPr marL="0" lvl="2" indent="0" algn="r" eaLnBrk="1" hangingPunct="1">
              <a:spcBef>
                <a:spcPct val="0"/>
              </a:spcBef>
              <a:buFont typeface="Palatino Linotype" charset="0"/>
              <a:buNone/>
              <a:defRPr/>
            </a:pPr>
            <a:endParaRPr lang="en-US" sz="2900" dirty="0" smtClean="0">
              <a:solidFill>
                <a:srgbClr val="070707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Helvetica Neue Medium" charset="0"/>
              <a:ea typeface="ヒラギノ角ゴ ProN W3" charset="0"/>
              <a:cs typeface="ヒラギノ角ゴ ProN W3" charset="0"/>
              <a:sym typeface="Helvetica Neue Medium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8900" y="1601788"/>
            <a:ext cx="10148888" cy="740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Helvetica Neue" charset="0"/>
                <a:cs typeface="Helvetica Neue" charset="0"/>
                <a:sym typeface="Helvetica Neue" charset="0"/>
              </a:rPr>
              <a:t>Hypothesis of Storm Life-Cycle</a:t>
            </a:r>
            <a:endParaRPr lang="en-US" dirty="0" smtClean="0">
              <a:latin typeface="Helvetica Neue" charset="0"/>
              <a:ea typeface="ヒラギノ角ゴ ProN W3" charset="0"/>
              <a:cs typeface="ヒラギノ角ゴ ProN W3" charset="0"/>
              <a:sym typeface="Helvetica Neue" charset="0"/>
            </a:endParaRPr>
          </a:p>
        </p:txBody>
      </p:sp>
      <p:sp>
        <p:nvSpPr>
          <p:cNvPr id="26627" name="Oval 3"/>
          <p:cNvSpPr>
            <a:spLocks/>
          </p:cNvSpPr>
          <p:nvPr/>
        </p:nvSpPr>
        <p:spPr bwMode="auto">
          <a:xfrm>
            <a:off x="4495800" y="6769100"/>
            <a:ext cx="990600" cy="1409700"/>
          </a:xfrm>
          <a:prstGeom prst="ellipse">
            <a:avLst/>
          </a:prstGeom>
          <a:solidFill>
            <a:srgbClr val="0000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628" name="Rectangle 4"/>
          <p:cNvSpPr>
            <a:spLocks/>
          </p:cNvSpPr>
          <p:nvPr/>
        </p:nvSpPr>
        <p:spPr bwMode="auto">
          <a:xfrm>
            <a:off x="4111625" y="5645150"/>
            <a:ext cx="173355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>
                <a:solidFill>
                  <a:srgbClr val="191919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Deep</a:t>
            </a:r>
          </a:p>
          <a:p>
            <a:pPr>
              <a:lnSpc>
                <a:spcPct val="80000"/>
              </a:lnSpc>
            </a:pPr>
            <a:r>
              <a:rPr lang="en-US" sz="2400" b="1">
                <a:solidFill>
                  <a:srgbClr val="191919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Convective</a:t>
            </a:r>
          </a:p>
          <a:p>
            <a:pPr>
              <a:lnSpc>
                <a:spcPct val="80000"/>
              </a:lnSpc>
            </a:pPr>
            <a:r>
              <a:rPr lang="en-US" sz="2400" b="1">
                <a:solidFill>
                  <a:srgbClr val="191919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Cores</a:t>
            </a:r>
          </a:p>
        </p:txBody>
      </p:sp>
      <p:sp>
        <p:nvSpPr>
          <p:cNvPr id="26629" name="Oval 5"/>
          <p:cNvSpPr>
            <a:spLocks/>
          </p:cNvSpPr>
          <p:nvPr/>
        </p:nvSpPr>
        <p:spPr bwMode="auto">
          <a:xfrm>
            <a:off x="5245100" y="5638800"/>
            <a:ext cx="2286000" cy="2641600"/>
          </a:xfrm>
          <a:prstGeom prst="ellipse">
            <a:avLst/>
          </a:prstGeom>
          <a:solidFill>
            <a:srgbClr val="0000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630" name="Rectangle 6"/>
          <p:cNvSpPr>
            <a:spLocks/>
          </p:cNvSpPr>
          <p:nvPr/>
        </p:nvSpPr>
        <p:spPr bwMode="auto">
          <a:xfrm>
            <a:off x="5508625" y="4514850"/>
            <a:ext cx="173355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>
                <a:solidFill>
                  <a:srgbClr val="191919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Wide</a:t>
            </a:r>
          </a:p>
          <a:p>
            <a:pPr>
              <a:lnSpc>
                <a:spcPct val="80000"/>
              </a:lnSpc>
            </a:pPr>
            <a:r>
              <a:rPr lang="en-US" sz="2400" b="1">
                <a:solidFill>
                  <a:srgbClr val="191919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Convective</a:t>
            </a:r>
          </a:p>
          <a:p>
            <a:pPr>
              <a:lnSpc>
                <a:spcPct val="80000"/>
              </a:lnSpc>
            </a:pPr>
            <a:r>
              <a:rPr lang="en-US" sz="2400" b="1">
                <a:solidFill>
                  <a:srgbClr val="191919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Cores</a:t>
            </a:r>
          </a:p>
        </p:txBody>
      </p:sp>
      <p:sp>
        <p:nvSpPr>
          <p:cNvPr id="26631" name="Line 7"/>
          <p:cNvSpPr>
            <a:spLocks noChangeShapeType="1"/>
          </p:cNvSpPr>
          <p:nvPr/>
        </p:nvSpPr>
        <p:spPr bwMode="auto">
          <a:xfrm flipH="1">
            <a:off x="5207000" y="7277100"/>
            <a:ext cx="571500" cy="38100"/>
          </a:xfrm>
          <a:prstGeom prst="line">
            <a:avLst/>
          </a:prstGeom>
          <a:noFill/>
          <a:ln w="50800">
            <a:solidFill>
              <a:srgbClr val="191919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2" name="Oval 8"/>
          <p:cNvSpPr>
            <a:spLocks/>
          </p:cNvSpPr>
          <p:nvPr/>
        </p:nvSpPr>
        <p:spPr bwMode="auto">
          <a:xfrm>
            <a:off x="6642100" y="4368800"/>
            <a:ext cx="4572000" cy="4787900"/>
          </a:xfrm>
          <a:prstGeom prst="ellipse">
            <a:avLst/>
          </a:prstGeom>
          <a:solidFill>
            <a:srgbClr val="0000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633" name="Rectangle 9"/>
          <p:cNvSpPr>
            <a:spLocks/>
          </p:cNvSpPr>
          <p:nvPr/>
        </p:nvSpPr>
        <p:spPr bwMode="auto">
          <a:xfrm>
            <a:off x="8124825" y="3244850"/>
            <a:ext cx="158115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>
                <a:solidFill>
                  <a:srgbClr val="191919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Broad</a:t>
            </a:r>
          </a:p>
          <a:p>
            <a:pPr>
              <a:lnSpc>
                <a:spcPct val="80000"/>
              </a:lnSpc>
            </a:pPr>
            <a:r>
              <a:rPr lang="en-US" sz="2400" b="1">
                <a:solidFill>
                  <a:srgbClr val="191919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Stratiform</a:t>
            </a:r>
          </a:p>
          <a:p>
            <a:pPr>
              <a:lnSpc>
                <a:spcPct val="80000"/>
              </a:lnSpc>
            </a:pPr>
            <a:r>
              <a:rPr lang="en-US" sz="2400" b="1">
                <a:solidFill>
                  <a:srgbClr val="191919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Regions</a:t>
            </a:r>
          </a:p>
        </p:txBody>
      </p:sp>
      <p:sp>
        <p:nvSpPr>
          <p:cNvPr id="26634" name="Line 10"/>
          <p:cNvSpPr>
            <a:spLocks noChangeShapeType="1"/>
          </p:cNvSpPr>
          <p:nvPr/>
        </p:nvSpPr>
        <p:spPr bwMode="auto">
          <a:xfrm flipH="1">
            <a:off x="6959600" y="7277100"/>
            <a:ext cx="571500" cy="38100"/>
          </a:xfrm>
          <a:prstGeom prst="line">
            <a:avLst/>
          </a:prstGeom>
          <a:noFill/>
          <a:ln w="50800">
            <a:solidFill>
              <a:srgbClr val="191919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955" name="Rectangle 11"/>
          <p:cNvSpPr>
            <a:spLocks/>
          </p:cNvSpPr>
          <p:nvPr/>
        </p:nvSpPr>
        <p:spPr bwMode="auto">
          <a:xfrm>
            <a:off x="2314575" y="8991600"/>
            <a:ext cx="817721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Romatschke and Houze (2010)</a:t>
            </a:r>
          </a:p>
          <a:p>
            <a:r>
              <a:rPr lang="en-US" sz="2000">
                <a:solidFill>
                  <a:schemeClr val="tx1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Suggested by Rasmussen and Houze (2011), Matsudo and Salio (2011)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animBg="1"/>
      <p:bldP spid="26628" grpId="0" autoUpdateAnimBg="0"/>
      <p:bldP spid="26629" grpId="0" animBg="1"/>
      <p:bldP spid="26630" grpId="0" autoUpdateAnimBg="0"/>
      <p:bldP spid="26631" grpId="0" animBg="1"/>
      <p:bldP spid="26632" grpId="0" animBg="1"/>
      <p:bldP spid="26633" grpId="0"/>
      <p:bldP spid="266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600" y="-266700"/>
            <a:ext cx="11201400" cy="2438400"/>
          </a:xfrm>
        </p:spPr>
        <p:txBody>
          <a:bodyPr/>
          <a:lstStyle/>
          <a:p>
            <a:r>
              <a:rPr lang="en-US" sz="4900" dirty="0">
                <a:latin typeface="Helvetica Neue"/>
                <a:cs typeface="Helvetica Neue"/>
              </a:rPr>
              <a:t>Top 50 Storms Composite Hodographs</a:t>
            </a:r>
            <a:endParaRPr lang="en-US" sz="4900" dirty="0">
              <a:latin typeface="Helvetica Neue"/>
              <a:cs typeface="Helvetica Neue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08604" y="2593011"/>
            <a:ext cx="11815284" cy="6096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4689" y="2593011"/>
            <a:ext cx="6081311" cy="609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617"/>
          <a:stretch/>
        </p:blipFill>
        <p:spPr>
          <a:xfrm>
            <a:off x="669350" y="2742191"/>
            <a:ext cx="5757873" cy="579441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153898" y="8849380"/>
            <a:ext cx="25926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err="1">
                <a:latin typeface="Helvetica Neue"/>
                <a:cs typeface="Helvetica Neue"/>
              </a:rPr>
              <a:t>Maddox</a:t>
            </a:r>
            <a:r>
              <a:rPr lang="fr-FR" sz="2800" dirty="0">
                <a:latin typeface="Helvetica Neue"/>
                <a:cs typeface="Helvetica Neue"/>
              </a:rPr>
              <a:t> (1986)</a:t>
            </a:r>
            <a:endParaRPr lang="en-US" sz="2800" dirty="0">
              <a:latin typeface="Helvetica Neue"/>
              <a:cs typeface="Helvetica Neue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58885" y="1929824"/>
            <a:ext cx="506251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 smtClean="0">
                <a:latin typeface="Helvetica Neue"/>
                <a:cs typeface="Helvetica Neue"/>
              </a:rPr>
              <a:t>South </a:t>
            </a:r>
            <a:r>
              <a:rPr lang="fr-FR" sz="3200" dirty="0" err="1" smtClean="0">
                <a:latin typeface="Helvetica Neue"/>
                <a:cs typeface="Helvetica Neue"/>
              </a:rPr>
              <a:t>America</a:t>
            </a:r>
            <a:r>
              <a:rPr lang="fr-FR" sz="3200" dirty="0" smtClean="0">
                <a:latin typeface="Helvetica Neue"/>
                <a:cs typeface="Helvetica Neue"/>
              </a:rPr>
              <a:t> </a:t>
            </a:r>
            <a:r>
              <a:rPr lang="fr-FR" sz="2400" dirty="0" smtClean="0">
                <a:latin typeface="Helvetica Neue"/>
                <a:cs typeface="Helvetica Neue"/>
              </a:rPr>
              <a:t>(Top 50 </a:t>
            </a:r>
            <a:r>
              <a:rPr lang="fr-FR" sz="2400" dirty="0" err="1" smtClean="0">
                <a:latin typeface="Helvetica Neue"/>
                <a:cs typeface="Helvetica Neue"/>
              </a:rPr>
              <a:t>WCCs</a:t>
            </a:r>
            <a:r>
              <a:rPr lang="fr-FR" sz="2400" dirty="0" smtClean="0">
                <a:latin typeface="Helvetica Neue"/>
                <a:cs typeface="Helvetica Neue"/>
              </a:rPr>
              <a:t>)</a:t>
            </a:r>
            <a:endParaRPr lang="en-US" sz="2400" dirty="0">
              <a:latin typeface="Helvetica Neue"/>
              <a:cs typeface="Helvetica Neue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83400" y="1981200"/>
            <a:ext cx="541585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 smtClean="0">
                <a:latin typeface="Helvetica Neue"/>
                <a:cs typeface="Helvetica Neue"/>
              </a:rPr>
              <a:t>U.S. </a:t>
            </a:r>
            <a:r>
              <a:rPr lang="fr-FR" sz="2400" dirty="0" smtClean="0">
                <a:latin typeface="Helvetica Neue"/>
                <a:cs typeface="Helvetica Neue"/>
              </a:rPr>
              <a:t>(</a:t>
            </a:r>
            <a:r>
              <a:rPr lang="fr-FR" sz="2400" dirty="0" err="1" smtClean="0">
                <a:latin typeface="Helvetica Neue"/>
                <a:cs typeface="Helvetica Neue"/>
              </a:rPr>
              <a:t>Tornado</a:t>
            </a:r>
            <a:r>
              <a:rPr lang="fr-FR" sz="2400" dirty="0" smtClean="0">
                <a:latin typeface="Helvetica Neue"/>
                <a:cs typeface="Helvetica Neue"/>
              </a:rPr>
              <a:t> </a:t>
            </a:r>
            <a:r>
              <a:rPr lang="fr-FR" sz="2400" dirty="0" err="1" smtClean="0">
                <a:latin typeface="Helvetica Neue"/>
                <a:cs typeface="Helvetica Neue"/>
              </a:rPr>
              <a:t>outbreak</a:t>
            </a:r>
            <a:r>
              <a:rPr lang="fr-FR" sz="2400" dirty="0">
                <a:latin typeface="Helvetica Neue"/>
                <a:cs typeface="Helvetica Neue"/>
              </a:rPr>
              <a:t> </a:t>
            </a:r>
            <a:r>
              <a:rPr lang="fr-FR" sz="2400" dirty="0" err="1" smtClean="0">
                <a:latin typeface="Helvetica Neue"/>
                <a:cs typeface="Helvetica Neue"/>
              </a:rPr>
              <a:t>hodographs</a:t>
            </a:r>
            <a:r>
              <a:rPr lang="fr-FR" sz="2400" dirty="0" smtClean="0">
                <a:latin typeface="Helvetica Neue"/>
                <a:cs typeface="Helvetica Neue"/>
              </a:rPr>
              <a:t>)</a:t>
            </a:r>
            <a:endParaRPr lang="en-US" sz="2400" dirty="0">
              <a:latin typeface="Helvetica Neue"/>
              <a:cs typeface="Helvetica Neue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93871" y="8915400"/>
            <a:ext cx="49800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smtClean="0">
                <a:latin typeface="Helvetica Neue"/>
                <a:cs typeface="Helvetica Neue"/>
              </a:rPr>
              <a:t>Rasmussen and Houze (2011)</a:t>
            </a:r>
            <a:endParaRPr lang="en-US" sz="280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91605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xfrm>
            <a:off x="342900" y="-266700"/>
            <a:ext cx="12166600" cy="2438400"/>
          </a:xfrm>
        </p:spPr>
        <p:txBody>
          <a:bodyPr/>
          <a:lstStyle/>
          <a:p>
            <a:pPr eaLnBrk="1" hangingPunct="1">
              <a:defRPr/>
            </a:pPr>
            <a:r>
              <a:rPr lang="en-US" sz="5500" dirty="0" smtClean="0">
                <a:solidFill>
                  <a:srgbClr val="BFBFBF"/>
                </a:solidFill>
              </a:rPr>
              <a:t>Oklahoma Archetype</a:t>
            </a:r>
          </a:p>
        </p:txBody>
      </p:sp>
      <p:sp>
        <p:nvSpPr>
          <p:cNvPr id="218114" name="Rectangle 4"/>
          <p:cNvSpPr>
            <a:spLocks/>
          </p:cNvSpPr>
          <p:nvPr/>
        </p:nvSpPr>
        <p:spPr bwMode="auto">
          <a:xfrm>
            <a:off x="2241550" y="9078912"/>
            <a:ext cx="8550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400">
                <a:solidFill>
                  <a:schemeClr val="tx1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Houze et al. (1990), modified by Rasmussen and Houze (2011)</a:t>
            </a:r>
          </a:p>
        </p:txBody>
      </p:sp>
      <p:pic>
        <p:nvPicPr>
          <p:cNvPr id="218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238" y="1600200"/>
            <a:ext cx="7904162" cy="735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0739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190500"/>
            <a:ext cx="11734800" cy="1498600"/>
          </a:xfrm>
        </p:spPr>
        <p:txBody>
          <a:bodyPr/>
          <a:lstStyle/>
          <a:p>
            <a:r>
              <a:rPr lang="en-US" dirty="0" smtClean="0"/>
              <a:t>Rating System for 10 Characteristics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3600" y="1905000"/>
            <a:ext cx="11277600" cy="68580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dirty="0"/>
              <a:t>1 or -1 points if the feature or threshold was unambiguously present or absent</a:t>
            </a:r>
          </a:p>
          <a:p>
            <a:pPr>
              <a:lnSpc>
                <a:spcPct val="120000"/>
              </a:lnSpc>
            </a:pPr>
            <a:r>
              <a:rPr lang="en-US" dirty="0"/>
              <a:t>0.5 or -0.5 points if characteristic was to some degree present or absent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Sum </a:t>
            </a:r>
            <a:r>
              <a:rPr lang="en-US" dirty="0"/>
              <a:t>of points for all 10 characteristics is the “C” or </a:t>
            </a:r>
            <a:r>
              <a:rPr lang="en-US" b="1" i="1" dirty="0" smtClean="0"/>
              <a:t>“</a:t>
            </a:r>
            <a:r>
              <a:rPr lang="en-US" b="1" i="1" dirty="0" err="1"/>
              <a:t>C</a:t>
            </a:r>
            <a:r>
              <a:rPr lang="en-US" b="1" i="1" dirty="0" err="1" smtClean="0"/>
              <a:t>lassifiability</a:t>
            </a:r>
            <a:r>
              <a:rPr lang="en-US" b="1" i="1" dirty="0" smtClean="0"/>
              <a:t> score”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3334543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59" y="1676400"/>
            <a:ext cx="12599741" cy="76962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58800" y="190500"/>
            <a:ext cx="11887200" cy="1498600"/>
          </a:xfrm>
        </p:spPr>
        <p:txBody>
          <a:bodyPr/>
          <a:lstStyle/>
          <a:p>
            <a:r>
              <a:rPr lang="en-US" sz="5300" dirty="0" smtClean="0"/>
              <a:t>Examples of Mesoscale Organization</a:t>
            </a:r>
            <a:endParaRPr lang="en-US" sz="5300" dirty="0"/>
          </a:p>
        </p:txBody>
      </p:sp>
    </p:spTree>
    <p:extLst>
      <p:ext uri="{BB962C8B-B14F-4D97-AF65-F5344CB8AC3E}">
        <p14:creationId xmlns:p14="http://schemas.microsoft.com/office/powerpoint/2010/main" val="3720576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Helvetica Neue" charset="0"/>
                <a:cs typeface="Helvetica Neue" charset="0"/>
                <a:sym typeface="Helvetica Neue" charset="0"/>
              </a:rPr>
              <a:t>Mesoscale Organization</a:t>
            </a:r>
            <a:endParaRPr lang="en-US" smtClean="0">
              <a:latin typeface="Helvetica Neue" charset="0"/>
              <a:ea typeface="ヒラギノ角ゴ ProN W3" charset="0"/>
              <a:cs typeface="ヒラギノ角ゴ ProN W3" charset="0"/>
              <a:sym typeface="Helvetica Neue" charset="0"/>
            </a:endParaRPr>
          </a:p>
        </p:txBody>
      </p:sp>
      <p:sp>
        <p:nvSpPr>
          <p:cNvPr id="36866" name="Rectangle 2"/>
          <p:cNvSpPr>
            <a:spLocks/>
          </p:cNvSpPr>
          <p:nvPr/>
        </p:nvSpPr>
        <p:spPr bwMode="auto">
          <a:xfrm>
            <a:off x="5918200" y="1917700"/>
            <a:ext cx="6515100" cy="4318000"/>
          </a:xfrm>
          <a:prstGeom prst="rect">
            <a:avLst/>
          </a:prstGeom>
          <a:solidFill>
            <a:srgbClr val="0000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6867" name="Group 3"/>
          <p:cNvGraphicFramePr>
            <a:graphicFrameLocks noGrp="1"/>
          </p:cNvGraphicFramePr>
          <p:nvPr/>
        </p:nvGraphicFramePr>
        <p:xfrm>
          <a:off x="571500" y="1930400"/>
          <a:ext cx="11849100" cy="6985001"/>
        </p:xfrm>
        <a:graphic>
          <a:graphicData uri="http://schemas.openxmlformats.org/drawingml/2006/table">
            <a:tbl>
              <a:tblPr/>
              <a:tblGrid>
                <a:gridCol w="3673475"/>
                <a:gridCol w="1658938"/>
                <a:gridCol w="2501900"/>
                <a:gridCol w="1922462"/>
                <a:gridCol w="2092325"/>
              </a:tblGrid>
              <a:tr h="1673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Degree of Organization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4980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Range of Scores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4980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South America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4980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Oklahoma (Houze et al. 1990)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4980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Switzerland (Schiesser et al. 1995)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49803"/>
                      </a:schemeClr>
                    </a:solidFill>
                  </a:tcPr>
                </a:tc>
              </a:tr>
              <a:tr h="885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Strongly Classifiable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4980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C &gt; 5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11 (20%)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14 (22.2%)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0 (0%)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4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Moderately Classifiable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4980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0 ≤ C ≥ 5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30 (54.5%)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18 (28.6%)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12 (21.4%)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5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Weakly Classifiable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4980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C &lt; 0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7 (12.7%)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10 (15.9%)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18 (32.1%)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4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All Classifiable Systems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4980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All C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48 (87.3%)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42 (66.7%)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30 (53.6%)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5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All Unclassifiable Systems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4980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---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7 (12.7%)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21 (33.3%)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26 (46.4%)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5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Total Number of Storms Analyzed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4980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---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55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63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56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Rectangle 3"/>
          <p:cNvSpPr>
            <a:spLocks/>
          </p:cNvSpPr>
          <p:nvPr/>
        </p:nvSpPr>
        <p:spPr bwMode="auto">
          <a:xfrm>
            <a:off x="4879623" y="9079468"/>
            <a:ext cx="32898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400" dirty="0" smtClean="0">
                <a:solidFill>
                  <a:srgbClr val="D8D8D8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Rasmussen et al. (2011)</a:t>
            </a:r>
            <a:endParaRPr lang="en-US" sz="2400" dirty="0">
              <a:solidFill>
                <a:srgbClr val="D8D8D8"/>
              </a:solidFill>
              <a:latin typeface="Helvetica Neue" charset="0"/>
              <a:ea typeface="ＭＳ Ｐゴシック" charset="0"/>
              <a:cs typeface="ＭＳ Ｐゴシック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592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190500"/>
            <a:ext cx="11963400" cy="1498600"/>
          </a:xfrm>
        </p:spPr>
        <p:txBody>
          <a:bodyPr/>
          <a:lstStyle/>
          <a:p>
            <a:r>
              <a:rPr lang="en-US" sz="4000" dirty="0" smtClean="0">
                <a:latin typeface="Helvetica Neue"/>
                <a:cs typeface="Helvetica Neue"/>
              </a:rPr>
              <a:t>Average storm reports by mesoscale organization</a:t>
            </a:r>
            <a:endParaRPr lang="en-US" sz="4000" dirty="0">
              <a:latin typeface="Helvetica Neue"/>
              <a:cs typeface="Helvetica Neue"/>
            </a:endParaRPr>
          </a:p>
        </p:txBody>
      </p:sp>
      <p:pic>
        <p:nvPicPr>
          <p:cNvPr id="4" name="Picture 3" descr="Screen shot 2013-08-09 at 12.28.28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7" t="20680" r="8952" b="7324"/>
          <a:stretch/>
        </p:blipFill>
        <p:spPr>
          <a:xfrm>
            <a:off x="144862" y="2133600"/>
            <a:ext cx="12694712" cy="692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128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6351588" y="9321800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ctr"/>
            <a:fld id="{4C7F8577-49AD-2444-BE28-117A6CEF3976}" type="slidenum">
              <a:rPr lang="en-US" sz="1400">
                <a:cs typeface="Gill Sans" charset="0"/>
              </a:rPr>
              <a:pPr algn="ctr"/>
              <a:t>17</a:t>
            </a:fld>
            <a:endParaRPr lang="en-US" sz="1400">
              <a:cs typeface="Gill Sans" charset="0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title"/>
          </p:nvPr>
        </p:nvSpPr>
        <p:spPr>
          <a:xfrm>
            <a:off x="427038" y="3886200"/>
            <a:ext cx="12331700" cy="21971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6500" dirty="0" smtClean="0">
                <a:solidFill>
                  <a:srgbClr val="E5E5E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 Medium"/>
                <a:cs typeface="Helvetica Neue Medium"/>
                <a:sym typeface="Helvetica Neue Medium" charset="0"/>
              </a:rPr>
              <a:t>Work in Progress</a:t>
            </a:r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09" y="1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/>
          </p:cNvSpPr>
          <p:nvPr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27038" y="3302500"/>
            <a:ext cx="12331700" cy="219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BFBFBF"/>
                </a:solidFill>
                <a:latin typeface="+mj-lt"/>
                <a:ea typeface="+mj-ea"/>
                <a:cs typeface="+mj-cs"/>
                <a:sym typeface="Palatino Linotype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BFBFBF"/>
                </a:solidFill>
                <a:latin typeface="Palatino Linotype" charset="0"/>
                <a:ea typeface="ヒラギノ明朝 ProN W3" charset="0"/>
                <a:cs typeface="ヒラギノ明朝 ProN W3" charset="0"/>
                <a:sym typeface="Palatino Linotype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BFBFBF"/>
                </a:solidFill>
                <a:latin typeface="Palatino Linotype" charset="0"/>
                <a:ea typeface="ヒラギノ明朝 ProN W3" charset="0"/>
                <a:cs typeface="ヒラギノ明朝 ProN W3" charset="0"/>
                <a:sym typeface="Palatino Linotype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BFBFBF"/>
                </a:solidFill>
                <a:latin typeface="Palatino Linotype" charset="0"/>
                <a:ea typeface="ヒラギノ明朝 ProN W3" charset="0"/>
                <a:cs typeface="ヒラギノ明朝 ProN W3" charset="0"/>
                <a:sym typeface="Palatino Linotype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BFBFBF"/>
                </a:solidFill>
                <a:latin typeface="Palatino Linotype" charset="0"/>
                <a:ea typeface="ヒラギノ明朝 ProN W3" charset="0"/>
                <a:cs typeface="ヒラギノ明朝 ProN W3" charset="0"/>
                <a:sym typeface="Palatino Linotype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5500">
                <a:solidFill>
                  <a:srgbClr val="BFBFBF"/>
                </a:solidFill>
                <a:latin typeface="Palatino Linotype" charset="0"/>
                <a:ea typeface="ヒラギノ明朝 ProN W3" charset="0"/>
                <a:cs typeface="ヒラギノ明朝 ProN W3" charset="0"/>
                <a:sym typeface="Palatino Linotype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5500">
                <a:solidFill>
                  <a:srgbClr val="BFBFBF"/>
                </a:solidFill>
                <a:latin typeface="Palatino Linotype" charset="0"/>
                <a:ea typeface="ヒラギノ明朝 ProN W3" charset="0"/>
                <a:cs typeface="ヒラギノ明朝 ProN W3" charset="0"/>
                <a:sym typeface="Palatino Linotype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5500">
                <a:solidFill>
                  <a:srgbClr val="BFBFBF"/>
                </a:solidFill>
                <a:latin typeface="Palatino Linotype" charset="0"/>
                <a:ea typeface="ヒラギノ明朝 ProN W3" charset="0"/>
                <a:cs typeface="ヒラギノ明朝 ProN W3" charset="0"/>
                <a:sym typeface="Palatino Linotype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5500">
                <a:solidFill>
                  <a:srgbClr val="BFBFBF"/>
                </a:solidFill>
                <a:latin typeface="Palatino Linotype" charset="0"/>
                <a:ea typeface="ヒラギノ明朝 ProN W3" charset="0"/>
                <a:cs typeface="ヒラギノ明朝 ProN W3" charset="0"/>
                <a:sym typeface="Palatino Linotype" charset="0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n-US" sz="65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 Medium"/>
                <a:cs typeface="Helvetica Neue Medium"/>
                <a:sym typeface="Helvetica Neue Medium" charset="0"/>
              </a:rPr>
              <a:t>WRF Simulations</a:t>
            </a:r>
            <a:endParaRPr lang="en-US" sz="6500" dirty="0" smtClean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elvetica Neue Medium"/>
              <a:cs typeface="Helvetica Neue Medium"/>
              <a:sym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282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Rectangle 2"/>
          <p:cNvSpPr>
            <a:spLocks/>
          </p:cNvSpPr>
          <p:nvPr/>
        </p:nvSpPr>
        <p:spPr bwMode="auto">
          <a:xfrm>
            <a:off x="2513013" y="1536700"/>
            <a:ext cx="9502775" cy="6826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1905000"/>
            <a:ext cx="6019800" cy="24384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latin typeface="Helvetica Neue" charset="0"/>
                <a:cs typeface="Helvetica Neue" charset="0"/>
                <a:sym typeface="Helvetica Neue" charset="0"/>
              </a:rPr>
              <a:t>27 December 2003 </a:t>
            </a:r>
            <a:br>
              <a:rPr lang="en-US" sz="4000" dirty="0" smtClean="0">
                <a:latin typeface="Helvetica Neue" charset="0"/>
                <a:cs typeface="Helvetica Neue" charset="0"/>
                <a:sym typeface="Helvetica Neue" charset="0"/>
              </a:rPr>
            </a:br>
            <a:r>
              <a:rPr lang="en-US" sz="4000" dirty="0" smtClean="0">
                <a:latin typeface="Helvetica Neue" charset="0"/>
                <a:cs typeface="Helvetica Neue" charset="0"/>
                <a:sym typeface="Helvetica Neue" charset="0"/>
              </a:rPr>
              <a:t>GOES IR Loop</a:t>
            </a:r>
            <a:endParaRPr lang="en-US" sz="4000" dirty="0" smtClean="0">
              <a:latin typeface="Helvetica Neue" charset="0"/>
              <a:ea typeface="ヒラギノ角ゴ ProN W3" charset="0"/>
              <a:cs typeface="ヒラギノ角ゴ ProN W3" charset="0"/>
              <a:sym typeface="Helvetica Neue" charset="0"/>
            </a:endParaRPr>
          </a:p>
        </p:txBody>
      </p:sp>
      <p:sp>
        <p:nvSpPr>
          <p:cNvPr id="216067" name="Rectangle 7"/>
          <p:cNvSpPr>
            <a:spLocks/>
          </p:cNvSpPr>
          <p:nvPr/>
        </p:nvSpPr>
        <p:spPr bwMode="auto">
          <a:xfrm>
            <a:off x="1320800" y="6019800"/>
            <a:ext cx="3402013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500" dirty="0">
                <a:solidFill>
                  <a:srgbClr val="BFBFBF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0.5 km topography outlined in black</a:t>
            </a:r>
          </a:p>
        </p:txBody>
      </p:sp>
      <p:pic>
        <p:nvPicPr>
          <p:cNvPr id="216068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43"/>
          <a:stretch>
            <a:fillRect/>
          </a:stretch>
        </p:blipFill>
        <p:spPr bwMode="auto">
          <a:xfrm>
            <a:off x="6070600" y="306388"/>
            <a:ext cx="6389688" cy="922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9" name="Rectangle 4"/>
          <p:cNvSpPr>
            <a:spLocks noChangeArrowheads="1"/>
          </p:cNvSpPr>
          <p:nvPr/>
        </p:nvSpPr>
        <p:spPr bwMode="auto">
          <a:xfrm>
            <a:off x="635000" y="914400"/>
            <a:ext cx="5440363" cy="12715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7"/>
          <p:cNvSpPr>
            <a:spLocks/>
          </p:cNvSpPr>
          <p:nvPr/>
        </p:nvSpPr>
        <p:spPr bwMode="auto">
          <a:xfrm>
            <a:off x="863600" y="8839200"/>
            <a:ext cx="4343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500" dirty="0" smtClean="0">
                <a:solidFill>
                  <a:srgbClr val="BFBFBF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Rasmussen and Houze (2011)</a:t>
            </a:r>
            <a:endParaRPr lang="en-US" sz="2500" dirty="0">
              <a:solidFill>
                <a:srgbClr val="BFBFBF"/>
              </a:solidFill>
              <a:latin typeface="Helvetica Neue" charset="0"/>
              <a:ea typeface="ＭＳ Ｐゴシック" charset="0"/>
              <a:cs typeface="ＭＳ Ｐゴシック" charset="0"/>
              <a:sym typeface="Helvetica Neue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8223485" y="4916883"/>
            <a:ext cx="2101489" cy="2258492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900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5"/>
          <p:cNvSpPr>
            <a:spLocks noChangeArrowheads="1"/>
          </p:cNvSpPr>
          <p:nvPr/>
        </p:nvSpPr>
        <p:spPr bwMode="auto">
          <a:xfrm>
            <a:off x="330200" y="1676401"/>
            <a:ext cx="12393613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62" name="Rectangle 18"/>
          <p:cNvSpPr>
            <a:spLocks noChangeArrowheads="1"/>
          </p:cNvSpPr>
          <p:nvPr/>
        </p:nvSpPr>
        <p:spPr bwMode="auto">
          <a:xfrm>
            <a:off x="419100" y="1765300"/>
            <a:ext cx="12268200" cy="3810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5000" dirty="0" smtClean="0">
                <a:solidFill>
                  <a:srgbClr val="BFBFBF"/>
                </a:solidFill>
              </a:rPr>
              <a:t>WRF OLR &amp; GOES IR Comparisons</a:t>
            </a:r>
            <a:endParaRPr lang="en-US" sz="5000" dirty="0">
              <a:solidFill>
                <a:srgbClr val="BFBFBF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86" y="1718116"/>
            <a:ext cx="3897388" cy="360457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99366" y="1925897"/>
            <a:ext cx="1848662" cy="338554"/>
          </a:xfrm>
          <a:prstGeom prst="rect">
            <a:avLst/>
          </a:prstGeom>
          <a:solidFill>
            <a:srgbClr val="595959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tx1"/>
                </a:solidFill>
                <a:latin typeface="Helvetica Neue Medium"/>
                <a:cs typeface="Helvetica Neue Medium"/>
              </a:rPr>
              <a:t>Thompson 10Z</a:t>
            </a:r>
            <a:endParaRPr lang="en-US" sz="16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394" y="5348813"/>
            <a:ext cx="3894485" cy="354832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711823" y="5388027"/>
            <a:ext cx="1494847" cy="338554"/>
          </a:xfrm>
          <a:prstGeom prst="rect">
            <a:avLst/>
          </a:prstGeom>
          <a:solidFill>
            <a:srgbClr val="595959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tx1"/>
                </a:solidFill>
                <a:latin typeface="Helvetica Neue Medium"/>
                <a:cs typeface="Helvetica Neue Medium"/>
              </a:rPr>
              <a:t>WDM6 09Z</a:t>
            </a:r>
            <a:endParaRPr lang="en-US" sz="16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9060" y="1740930"/>
            <a:ext cx="3902609" cy="356942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4597400" y="1917290"/>
            <a:ext cx="1794284" cy="338554"/>
          </a:xfrm>
          <a:prstGeom prst="rect">
            <a:avLst/>
          </a:prstGeom>
          <a:solidFill>
            <a:srgbClr val="595959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FFFFFF"/>
                </a:solidFill>
                <a:latin typeface="Helvetica Neue Medium"/>
                <a:cs typeface="Helvetica Neue Medium"/>
              </a:rPr>
              <a:t>Morrison 09Z</a:t>
            </a:r>
            <a:endParaRPr lang="en-US" sz="1600" dirty="0">
              <a:solidFill>
                <a:srgbClr val="FFFFFF"/>
              </a:solidFill>
              <a:latin typeface="Helvetica Neue Medium"/>
              <a:cs typeface="Helvetica Neue Medium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3440" y="5374570"/>
            <a:ext cx="3754624" cy="3528736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609380" y="5398530"/>
            <a:ext cx="1773205" cy="338554"/>
          </a:xfrm>
          <a:prstGeom prst="rect">
            <a:avLst/>
          </a:prstGeom>
          <a:solidFill>
            <a:srgbClr val="595959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FFFFFF"/>
                </a:solidFill>
                <a:latin typeface="Helvetica Neue Medium"/>
                <a:cs typeface="Helvetica Neue Medium"/>
              </a:rPr>
              <a:t>Goddard 09Z</a:t>
            </a:r>
            <a:endParaRPr lang="en-US" sz="1600" dirty="0">
              <a:solidFill>
                <a:srgbClr val="FFFFFF"/>
              </a:solidFill>
              <a:latin typeface="Helvetica Neue Medium"/>
              <a:cs typeface="Helvetica Neue Medium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9220" y="1748909"/>
            <a:ext cx="4167040" cy="3664571"/>
          </a:xfrm>
          <a:prstGeom prst="rect">
            <a:avLst/>
          </a:prstGeom>
        </p:spPr>
      </p:pic>
      <p:pic>
        <p:nvPicPr>
          <p:cNvPr id="42" name="Picture 41" descr="satellite.27.061000.gif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40" t="19933" r="45350" b="37394"/>
          <a:stretch/>
        </p:blipFill>
        <p:spPr>
          <a:xfrm>
            <a:off x="8483600" y="5386549"/>
            <a:ext cx="3708027" cy="3398792"/>
          </a:xfrm>
          <a:prstGeom prst="rect">
            <a:avLst/>
          </a:prstGeom>
        </p:spPr>
      </p:pic>
      <p:sp>
        <p:nvSpPr>
          <p:cNvPr id="43" name="TextBox 42"/>
          <p:cNvSpPr txBox="1">
            <a:spLocks noChangeAspect="1"/>
          </p:cNvSpPr>
          <p:nvPr/>
        </p:nvSpPr>
        <p:spPr>
          <a:xfrm>
            <a:off x="8483600" y="5386550"/>
            <a:ext cx="1661199" cy="338554"/>
          </a:xfrm>
          <a:prstGeom prst="rect">
            <a:avLst/>
          </a:prstGeom>
          <a:solidFill>
            <a:srgbClr val="595959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FFFFFF"/>
                </a:solidFill>
                <a:latin typeface="Helvetica Neue Medium"/>
                <a:cs typeface="Helvetica Neue Medium"/>
              </a:rPr>
              <a:t>GOES IR 10Z</a:t>
            </a:r>
            <a:endParaRPr lang="en-US" sz="1600" dirty="0">
              <a:solidFill>
                <a:srgbClr val="FFFFFF"/>
              </a:solidFill>
              <a:latin typeface="Helvetica Neue Medium"/>
              <a:cs typeface="Helvetica Neue Medium"/>
            </a:endParaRPr>
          </a:p>
        </p:txBody>
      </p:sp>
      <p:pic>
        <p:nvPicPr>
          <p:cNvPr id="44" name="Picture 43" descr="Screen shot 2012-02-29 at 3.38.20 PM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1460" y="5374427"/>
            <a:ext cx="257017" cy="3423358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8523860" y="1921610"/>
            <a:ext cx="1794284" cy="338554"/>
          </a:xfrm>
          <a:prstGeom prst="rect">
            <a:avLst/>
          </a:prstGeom>
          <a:solidFill>
            <a:srgbClr val="595959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600" dirty="0" err="1" smtClean="0">
                <a:solidFill>
                  <a:srgbClr val="FFFFFF"/>
                </a:solidFill>
                <a:latin typeface="Helvetica Neue Medium"/>
                <a:cs typeface="Helvetica Neue Medium"/>
              </a:rPr>
              <a:t>Milbrandt</a:t>
            </a:r>
            <a:r>
              <a:rPr lang="en-US" sz="1600" dirty="0" smtClean="0">
                <a:solidFill>
                  <a:srgbClr val="FFFFFF"/>
                </a:solidFill>
                <a:latin typeface="Helvetica Neue Medium"/>
                <a:cs typeface="Helvetica Neue Medium"/>
              </a:rPr>
              <a:t> 10Z</a:t>
            </a:r>
            <a:endParaRPr lang="en-US" sz="1600" dirty="0">
              <a:solidFill>
                <a:srgbClr val="FFFFFF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19" name="Rectangle 3"/>
          <p:cNvSpPr>
            <a:spLocks/>
          </p:cNvSpPr>
          <p:nvPr/>
        </p:nvSpPr>
        <p:spPr bwMode="auto">
          <a:xfrm>
            <a:off x="4305051" y="9143217"/>
            <a:ext cx="44132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400" dirty="0" smtClean="0">
                <a:solidFill>
                  <a:srgbClr val="D8D8D8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Rasmussen et al. (2013, in prep)</a:t>
            </a:r>
            <a:endParaRPr lang="en-US" sz="2400" dirty="0">
              <a:solidFill>
                <a:srgbClr val="D8D8D8"/>
              </a:solidFill>
              <a:latin typeface="Helvetica Neue" charset="0"/>
              <a:ea typeface="ＭＳ Ｐゴシック" charset="0"/>
              <a:cs typeface="ＭＳ Ｐゴシック" charset="0"/>
              <a:sym typeface="Helvetica Neue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729" name="Group 2"/>
          <p:cNvGrpSpPr>
            <a:grpSpLocks noChangeAspect="1"/>
          </p:cNvGrpSpPr>
          <p:nvPr/>
        </p:nvGrpSpPr>
        <p:grpSpPr bwMode="auto">
          <a:xfrm>
            <a:off x="503238" y="2006600"/>
            <a:ext cx="12026900" cy="2717800"/>
            <a:chOff x="998538" y="4135884"/>
            <a:chExt cx="11036300" cy="2493516"/>
          </a:xfrm>
        </p:grpSpPr>
        <p:pic>
          <p:nvPicPr>
            <p:cNvPr id="201745" name="Picture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7247" b="-2"/>
            <a:stretch>
              <a:fillRect/>
            </a:stretch>
          </p:blipFill>
          <p:spPr bwMode="auto">
            <a:xfrm>
              <a:off x="998538" y="4137097"/>
              <a:ext cx="11036300" cy="2492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1746" name="Rectangle 1"/>
            <p:cNvSpPr>
              <a:spLocks noChangeArrowheads="1"/>
            </p:cNvSpPr>
            <p:nvPr/>
          </p:nvSpPr>
          <p:spPr bwMode="auto">
            <a:xfrm>
              <a:off x="1549400" y="4135884"/>
              <a:ext cx="9985691" cy="205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57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456414" y="5867400"/>
            <a:ext cx="12115800" cy="3403600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None/>
              <a:defRPr/>
            </a:pPr>
            <a:r>
              <a:rPr lang="en-US" altLang="ja-JP" sz="2600" dirty="0" smtClean="0">
                <a:latin typeface="Arial"/>
                <a:cs typeface="Helvetica Neue" charset="0"/>
                <a:sym typeface="Helvetica Neue" charset="0"/>
              </a:rPr>
              <a:t>Convective </a:t>
            </a:r>
            <a:r>
              <a:rPr lang="ja-JP" altLang="en-US" sz="2600" dirty="0" smtClean="0">
                <a:latin typeface="Arial"/>
                <a:cs typeface="Helvetica Neue" charset="0"/>
                <a:sym typeface="Helvetica Neue" charset="0"/>
              </a:rPr>
              <a:t>“</a:t>
            </a:r>
            <a:r>
              <a:rPr lang="en-US" altLang="ja-JP" sz="2600" dirty="0">
                <a:latin typeface="Helvetica Neue" charset="0"/>
                <a:cs typeface="Helvetica Neue" charset="0"/>
                <a:sym typeface="Helvetica Neue" charset="0"/>
              </a:rPr>
              <a:t>h</a:t>
            </a:r>
            <a:r>
              <a:rPr lang="en-US" sz="2600" dirty="0" smtClean="0">
                <a:latin typeface="Helvetica Neue" charset="0"/>
                <a:cs typeface="Helvetica Neue" charset="0"/>
                <a:sym typeface="Helvetica Neue" charset="0"/>
              </a:rPr>
              <a:t>ot spots</a:t>
            </a:r>
            <a:r>
              <a:rPr lang="ja-JP" altLang="en-US" sz="2600" dirty="0" smtClean="0">
                <a:latin typeface="Arial"/>
                <a:cs typeface="Helvetica Neue" charset="0"/>
                <a:sym typeface="Helvetica Neue" charset="0"/>
              </a:rPr>
              <a:t>”</a:t>
            </a:r>
            <a:r>
              <a:rPr lang="en-US" sz="2600" dirty="0" smtClean="0">
                <a:latin typeface="Helvetica Neue" charset="0"/>
                <a:cs typeface="Helvetica Neue" charset="0"/>
                <a:sym typeface="Helvetica Neue" charset="0"/>
              </a:rPr>
              <a:t> occur near major mountain ranges (</a:t>
            </a:r>
            <a:r>
              <a:rPr lang="en-US" sz="2600" dirty="0" err="1" smtClean="0">
                <a:latin typeface="Helvetica Neue" charset="0"/>
                <a:cs typeface="Helvetica Neue" charset="0"/>
                <a:sym typeface="Helvetica Neue" charset="0"/>
              </a:rPr>
              <a:t>Zipser</a:t>
            </a:r>
            <a:r>
              <a:rPr lang="en-US" sz="2600" dirty="0" smtClean="0">
                <a:latin typeface="Helvetica Neue" charset="0"/>
                <a:cs typeface="Helvetica Neue" charset="0"/>
                <a:sym typeface="Helvetica Neue" charset="0"/>
              </a:rPr>
              <a:t> et al. 2006)</a:t>
            </a:r>
            <a:endParaRPr lang="en-US" sz="2600" dirty="0" smtClean="0">
              <a:latin typeface="Helvetica Neue" charset="0"/>
              <a:ea typeface="ヒラギノ角ゴ ProN W3" charset="0"/>
              <a:cs typeface="ヒラギノ角ゴ ProN W3" charset="0"/>
              <a:sym typeface="Helvetica Neue" charset="0"/>
            </a:endParaRPr>
          </a:p>
        </p:txBody>
      </p:sp>
      <p:sp>
        <p:nvSpPr>
          <p:cNvPr id="201731" name="Rectangle 2"/>
          <p:cNvSpPr>
            <a:spLocks/>
          </p:cNvSpPr>
          <p:nvPr/>
        </p:nvSpPr>
        <p:spPr bwMode="auto">
          <a:xfrm>
            <a:off x="25400" y="514350"/>
            <a:ext cx="129032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500" dirty="0">
                <a:solidFill>
                  <a:srgbClr val="BFBFBF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Most Intense Thunderstorms on Earth</a:t>
            </a:r>
          </a:p>
        </p:txBody>
      </p:sp>
      <p:sp>
        <p:nvSpPr>
          <p:cNvPr id="201733" name="Rectangle 7"/>
          <p:cNvSpPr>
            <a:spLocks/>
          </p:cNvSpPr>
          <p:nvPr/>
        </p:nvSpPr>
        <p:spPr bwMode="auto">
          <a:xfrm>
            <a:off x="703263" y="4213225"/>
            <a:ext cx="11579225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1734" name="Rectangle 8"/>
          <p:cNvSpPr>
            <a:spLocks/>
          </p:cNvSpPr>
          <p:nvPr/>
        </p:nvSpPr>
        <p:spPr bwMode="auto">
          <a:xfrm>
            <a:off x="715963" y="4438650"/>
            <a:ext cx="11590337" cy="266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65" name="Oval 9"/>
          <p:cNvSpPr>
            <a:spLocks/>
          </p:cNvSpPr>
          <p:nvPr/>
        </p:nvSpPr>
        <p:spPr bwMode="auto">
          <a:xfrm>
            <a:off x="4281488" y="3427413"/>
            <a:ext cx="1060450" cy="1135062"/>
          </a:xfrm>
          <a:prstGeom prst="ellipse">
            <a:avLst/>
          </a:prstGeom>
          <a:noFill/>
          <a:ln w="38100">
            <a:solidFill>
              <a:srgbClr val="00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66" name="Oval 10"/>
          <p:cNvSpPr>
            <a:spLocks/>
          </p:cNvSpPr>
          <p:nvPr/>
        </p:nvSpPr>
        <p:spPr bwMode="auto">
          <a:xfrm>
            <a:off x="8402638" y="2081213"/>
            <a:ext cx="1062037" cy="1135062"/>
          </a:xfrm>
          <a:prstGeom prst="ellipse">
            <a:avLst/>
          </a:prstGeom>
          <a:noFill/>
          <a:ln w="38100">
            <a:solidFill>
              <a:srgbClr val="00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67" name="Oval 11"/>
          <p:cNvSpPr>
            <a:spLocks/>
          </p:cNvSpPr>
          <p:nvPr/>
        </p:nvSpPr>
        <p:spPr bwMode="auto">
          <a:xfrm>
            <a:off x="3130550" y="1930400"/>
            <a:ext cx="1060450" cy="1135063"/>
          </a:xfrm>
          <a:prstGeom prst="ellipse">
            <a:avLst/>
          </a:prstGeom>
          <a:noFill/>
          <a:ln w="38100">
            <a:solidFill>
              <a:srgbClr val="00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1738" name="Rectangle 13"/>
          <p:cNvSpPr>
            <a:spLocks/>
          </p:cNvSpPr>
          <p:nvPr/>
        </p:nvSpPr>
        <p:spPr bwMode="auto">
          <a:xfrm>
            <a:off x="900113" y="3781425"/>
            <a:ext cx="2073275" cy="401638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800" dirty="0">
                <a:solidFill>
                  <a:srgbClr val="191919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Flash rate (#/min)</a:t>
            </a:r>
          </a:p>
        </p:txBody>
      </p:sp>
      <p:sp>
        <p:nvSpPr>
          <p:cNvPr id="201739" name="Rectangle 19"/>
          <p:cNvSpPr>
            <a:spLocks/>
          </p:cNvSpPr>
          <p:nvPr/>
        </p:nvSpPr>
        <p:spPr bwMode="auto">
          <a:xfrm>
            <a:off x="1749425" y="4445000"/>
            <a:ext cx="5969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r>
              <a:rPr lang="en-US" sz="1600">
                <a:solidFill>
                  <a:srgbClr val="191919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0-2.9</a:t>
            </a:r>
          </a:p>
        </p:txBody>
      </p:sp>
      <p:sp>
        <p:nvSpPr>
          <p:cNvPr id="201740" name="Rectangle 20"/>
          <p:cNvSpPr>
            <a:spLocks/>
          </p:cNvSpPr>
          <p:nvPr/>
        </p:nvSpPr>
        <p:spPr bwMode="auto">
          <a:xfrm>
            <a:off x="3835400" y="4445000"/>
            <a:ext cx="8858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r>
              <a:rPr lang="en-US" sz="1600">
                <a:solidFill>
                  <a:srgbClr val="191919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2.9-32.9</a:t>
            </a:r>
          </a:p>
        </p:txBody>
      </p:sp>
      <p:sp>
        <p:nvSpPr>
          <p:cNvPr id="201741" name="Rectangle 21"/>
          <p:cNvSpPr>
            <a:spLocks/>
          </p:cNvSpPr>
          <p:nvPr/>
        </p:nvSpPr>
        <p:spPr bwMode="auto">
          <a:xfrm>
            <a:off x="5929313" y="4445000"/>
            <a:ext cx="11191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r>
              <a:rPr lang="en-US" sz="1600">
                <a:solidFill>
                  <a:srgbClr val="191919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32.9-126.7</a:t>
            </a:r>
          </a:p>
        </p:txBody>
      </p:sp>
      <p:sp>
        <p:nvSpPr>
          <p:cNvPr id="201742" name="Rectangle 22"/>
          <p:cNvSpPr>
            <a:spLocks/>
          </p:cNvSpPr>
          <p:nvPr/>
        </p:nvSpPr>
        <p:spPr bwMode="auto">
          <a:xfrm>
            <a:off x="8153400" y="4422775"/>
            <a:ext cx="12319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r>
              <a:rPr lang="en-US" sz="1600">
                <a:solidFill>
                  <a:srgbClr val="191919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126.7-314.7</a:t>
            </a:r>
          </a:p>
        </p:txBody>
      </p:sp>
      <p:sp>
        <p:nvSpPr>
          <p:cNvPr id="201743" name="Rectangle 23"/>
          <p:cNvSpPr>
            <a:spLocks/>
          </p:cNvSpPr>
          <p:nvPr/>
        </p:nvSpPr>
        <p:spPr bwMode="auto">
          <a:xfrm>
            <a:off x="10436225" y="4422775"/>
            <a:ext cx="1174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r>
              <a:rPr lang="en-US" sz="1600">
                <a:solidFill>
                  <a:srgbClr val="191919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314.7-1389</a:t>
            </a:r>
          </a:p>
        </p:txBody>
      </p:sp>
      <p:sp>
        <p:nvSpPr>
          <p:cNvPr id="19480" name="Oval 24"/>
          <p:cNvSpPr>
            <a:spLocks/>
          </p:cNvSpPr>
          <p:nvPr/>
        </p:nvSpPr>
        <p:spPr bwMode="auto">
          <a:xfrm>
            <a:off x="2463800" y="7212816"/>
            <a:ext cx="1854200" cy="711200"/>
          </a:xfrm>
          <a:prstGeom prst="ellipse">
            <a:avLst/>
          </a:prstGeom>
          <a:noFill/>
          <a:ln w="38100">
            <a:solidFill>
              <a:srgbClr val="00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110" y="4953000"/>
            <a:ext cx="11389893" cy="4443806"/>
          </a:xfrm>
          <a:prstGeom prst="rect">
            <a:avLst/>
          </a:prstGeom>
        </p:spPr>
      </p:pic>
      <p:sp>
        <p:nvSpPr>
          <p:cNvPr id="22" name="Rectangle 13"/>
          <p:cNvSpPr>
            <a:spLocks/>
          </p:cNvSpPr>
          <p:nvPr/>
        </p:nvSpPr>
        <p:spPr bwMode="auto">
          <a:xfrm>
            <a:off x="1854200" y="8534400"/>
            <a:ext cx="2590800" cy="554038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800" dirty="0" smtClean="0">
                <a:solidFill>
                  <a:srgbClr val="191919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AMSR-E Annual Severe Hail Climatology</a:t>
            </a:r>
            <a:endParaRPr lang="en-US" sz="1800" dirty="0">
              <a:solidFill>
                <a:srgbClr val="191919"/>
              </a:solidFill>
              <a:latin typeface="Helvetica Neue" charset="0"/>
              <a:ea typeface="ＭＳ Ｐゴシック" charset="0"/>
              <a:cs typeface="ＭＳ Ｐゴシック" charset="0"/>
              <a:sym typeface="Helvetica Neue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123005" y="4304484"/>
            <a:ext cx="18466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4" name="Oval 9"/>
          <p:cNvSpPr>
            <a:spLocks/>
          </p:cNvSpPr>
          <p:nvPr/>
        </p:nvSpPr>
        <p:spPr bwMode="auto">
          <a:xfrm>
            <a:off x="4736431" y="7230390"/>
            <a:ext cx="1219200" cy="1211262"/>
          </a:xfrm>
          <a:prstGeom prst="ellipse">
            <a:avLst/>
          </a:prstGeom>
          <a:noFill/>
          <a:ln w="38100">
            <a:solidFill>
              <a:srgbClr val="00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173764" y="8360908"/>
            <a:ext cx="63145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204F5"/>
                </a:solidFill>
                <a:latin typeface="Helvetica Neue Medium"/>
                <a:cs typeface="Helvetica Neue Medium"/>
              </a:rPr>
              <a:t>Subtropical S. America </a:t>
            </a:r>
            <a:r>
              <a:rPr lang="en-US" sz="2200" dirty="0" smtClean="0">
                <a:solidFill>
                  <a:srgbClr val="0204F5"/>
                </a:solidFill>
                <a:latin typeface="Helvetica Neue Medium"/>
                <a:cs typeface="Helvetica Neue Medium"/>
                <a:sym typeface="Wingdings"/>
              </a:rPr>
              <a:t> </a:t>
            </a:r>
            <a:r>
              <a:rPr lang="en-US" sz="2200" dirty="0" smtClean="0">
                <a:solidFill>
                  <a:srgbClr val="0204F5"/>
                </a:solidFill>
                <a:latin typeface="Helvetica Neue Medium"/>
                <a:cs typeface="Helvetica Neue Medium"/>
              </a:rPr>
              <a:t>Highest frequency of </a:t>
            </a:r>
          </a:p>
          <a:p>
            <a:r>
              <a:rPr lang="en-US" sz="2200" dirty="0">
                <a:solidFill>
                  <a:srgbClr val="0204F5"/>
                </a:solidFill>
                <a:latin typeface="Helvetica Neue Medium"/>
                <a:cs typeface="Helvetica Neue Medium"/>
              </a:rPr>
              <a:t>s</a:t>
            </a:r>
            <a:r>
              <a:rPr lang="en-US" sz="2200" dirty="0" smtClean="0">
                <a:solidFill>
                  <a:srgbClr val="0204F5"/>
                </a:solidFill>
                <a:latin typeface="Helvetica Neue Medium"/>
                <a:cs typeface="Helvetica Neue Medium"/>
              </a:rPr>
              <a:t>evere hailstorms (Cecil and Blankenship 2012)</a:t>
            </a:r>
            <a:endParaRPr lang="en-US" sz="2200" dirty="0">
              <a:solidFill>
                <a:srgbClr val="0204F5"/>
              </a:solidFill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7" grpId="0" build="p"/>
      <p:bldP spid="19465" grpId="0" animBg="1"/>
      <p:bldP spid="19466" grpId="0" animBg="1"/>
      <p:bldP spid="19467" grpId="0" animBg="1"/>
      <p:bldP spid="19480" grpId="0" animBg="1"/>
      <p:bldP spid="22" grpId="0" animBg="1"/>
      <p:bldP spid="24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5"/>
          <p:cNvSpPr>
            <a:spLocks noChangeArrowheads="1"/>
          </p:cNvSpPr>
          <p:nvPr/>
        </p:nvSpPr>
        <p:spPr bwMode="auto">
          <a:xfrm>
            <a:off x="192213" y="1676400"/>
            <a:ext cx="12622213" cy="75803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20162" name="Rectangle 18"/>
          <p:cNvSpPr>
            <a:spLocks noChangeArrowheads="1"/>
          </p:cNvSpPr>
          <p:nvPr/>
        </p:nvSpPr>
        <p:spPr bwMode="auto">
          <a:xfrm>
            <a:off x="509713" y="1765300"/>
            <a:ext cx="12268200" cy="3810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5500" dirty="0">
                <a:solidFill>
                  <a:srgbClr val="BFBFBF"/>
                </a:solidFill>
              </a:rPr>
              <a:t>WRF Model &amp; Data Comparisons</a:t>
            </a:r>
          </a:p>
        </p:txBody>
      </p:sp>
      <p:pic>
        <p:nvPicPr>
          <p:cNvPr id="220169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769" y="1753393"/>
            <a:ext cx="3452960" cy="3772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71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9617" y="1890665"/>
            <a:ext cx="298450" cy="368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73" name="TextBox 6"/>
          <p:cNvSpPr txBox="1">
            <a:spLocks noChangeArrowheads="1"/>
          </p:cNvSpPr>
          <p:nvPr/>
        </p:nvSpPr>
        <p:spPr bwMode="auto">
          <a:xfrm>
            <a:off x="4850643" y="8786906"/>
            <a:ext cx="3429000" cy="338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chemeClr val="bg1"/>
                </a:solidFill>
                <a:latin typeface="Helvetica Neue" charset="0"/>
                <a:cs typeface="Helvetica Neue" charset="0"/>
              </a:rPr>
              <a:t>Distance (km)</a:t>
            </a:r>
          </a:p>
        </p:txBody>
      </p:sp>
      <p:sp>
        <p:nvSpPr>
          <p:cNvPr id="220174" name="TextBox 18"/>
          <p:cNvSpPr txBox="1">
            <a:spLocks noChangeArrowheads="1"/>
          </p:cNvSpPr>
          <p:nvPr/>
        </p:nvSpPr>
        <p:spPr bwMode="auto">
          <a:xfrm>
            <a:off x="878013" y="8781956"/>
            <a:ext cx="3429000" cy="3397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chemeClr val="bg1"/>
                </a:solidFill>
                <a:latin typeface="Helvetica Neue" charset="0"/>
                <a:cs typeface="Helvetica Neue" charset="0"/>
              </a:rPr>
              <a:t>Distance (km)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456" y="1876565"/>
            <a:ext cx="3960849" cy="3639377"/>
          </a:xfrm>
          <a:prstGeom prst="rect">
            <a:avLst/>
          </a:prstGeom>
        </p:spPr>
      </p:pic>
      <p:pic>
        <p:nvPicPr>
          <p:cNvPr id="21" name="Picture 20" descr="rip_microPhys_Case2_Thompson_d03_updated.pdf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63" t="26235" r="21142" b="24242"/>
          <a:stretch/>
        </p:blipFill>
        <p:spPr>
          <a:xfrm>
            <a:off x="4717951" y="6153243"/>
            <a:ext cx="3727694" cy="2471341"/>
          </a:xfrm>
          <a:prstGeom prst="rect">
            <a:avLst/>
          </a:prstGeom>
        </p:spPr>
      </p:pic>
      <p:pic>
        <p:nvPicPr>
          <p:cNvPr id="22" name="Picture 21" descr="rip_microPhys_Case2_Thompson_d03_updated.pdf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257" t="26234" r="5001" b="22918"/>
          <a:stretch/>
        </p:blipFill>
        <p:spPr>
          <a:xfrm>
            <a:off x="12403169" y="5943600"/>
            <a:ext cx="409726" cy="30840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1301" y="1878863"/>
            <a:ext cx="3965921" cy="3637080"/>
          </a:xfrm>
          <a:prstGeom prst="rect">
            <a:avLst/>
          </a:prstGeom>
        </p:spPr>
      </p:pic>
      <p:pic>
        <p:nvPicPr>
          <p:cNvPr id="24" name="Picture 23" descr="rip_microPhys_Case2_Goddard_d03_updated.pdf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34" t="26465" r="21787" b="24214"/>
          <a:stretch/>
        </p:blipFill>
        <p:spPr>
          <a:xfrm>
            <a:off x="8669369" y="6181678"/>
            <a:ext cx="3747185" cy="2438400"/>
          </a:xfrm>
          <a:prstGeom prst="rect">
            <a:avLst/>
          </a:prstGeom>
        </p:spPr>
      </p:pic>
      <p:pic>
        <p:nvPicPr>
          <p:cNvPr id="220170" name="Picture 2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0578" y="6113296"/>
            <a:ext cx="4200084" cy="2635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76" name="TextBox 20"/>
          <p:cNvSpPr txBox="1">
            <a:spLocks noChangeArrowheads="1"/>
          </p:cNvSpPr>
          <p:nvPr/>
        </p:nvSpPr>
        <p:spPr bwMode="auto">
          <a:xfrm rot="-5400000">
            <a:off x="-381763" y="7309136"/>
            <a:ext cx="1524001" cy="3381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chemeClr val="bg1"/>
                </a:solidFill>
                <a:latin typeface="Helvetica Neue" charset="0"/>
                <a:cs typeface="Helvetica Neue" charset="0"/>
              </a:rPr>
              <a:t>Height (km)</a:t>
            </a:r>
          </a:p>
        </p:txBody>
      </p:sp>
      <p:sp>
        <p:nvSpPr>
          <p:cNvPr id="25" name="TextBox 6"/>
          <p:cNvSpPr txBox="1">
            <a:spLocks noChangeArrowheads="1"/>
          </p:cNvSpPr>
          <p:nvPr/>
        </p:nvSpPr>
        <p:spPr bwMode="auto">
          <a:xfrm>
            <a:off x="8821769" y="8801288"/>
            <a:ext cx="3429000" cy="338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chemeClr val="bg1"/>
                </a:solidFill>
                <a:latin typeface="Helvetica Neue" charset="0"/>
                <a:cs typeface="Helvetica Neue" charset="0"/>
              </a:rPr>
              <a:t>Distance (km)</a:t>
            </a:r>
          </a:p>
        </p:txBody>
      </p:sp>
      <p:sp>
        <p:nvSpPr>
          <p:cNvPr id="26" name="Rectangle 9"/>
          <p:cNvSpPr>
            <a:spLocks/>
          </p:cNvSpPr>
          <p:nvPr/>
        </p:nvSpPr>
        <p:spPr bwMode="auto">
          <a:xfrm>
            <a:off x="4564048" y="1903667"/>
            <a:ext cx="2286000" cy="553998"/>
          </a:xfrm>
          <a:prstGeom prst="rect">
            <a:avLst/>
          </a:prstGeom>
          <a:solidFill>
            <a:srgbClr val="7F7F7F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/>
            <a:r>
              <a:rPr lang="en-US" sz="1800" b="1" i="1" dirty="0"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WRF Simulation: </a:t>
            </a:r>
            <a:r>
              <a:rPr lang="en-US" sz="1800" b="1" dirty="0"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Thompson Scheme</a:t>
            </a:r>
            <a:endParaRPr lang="en-US" sz="1800" dirty="0">
              <a:latin typeface="Helvetica Neue" charset="0"/>
              <a:ea typeface="ＭＳ Ｐゴシック" charset="0"/>
              <a:cs typeface="ＭＳ Ｐゴシック" charset="0"/>
              <a:sym typeface="Helvetica Neue" charset="0"/>
            </a:endParaRPr>
          </a:p>
        </p:txBody>
      </p:sp>
      <p:sp>
        <p:nvSpPr>
          <p:cNvPr id="27" name="Rectangle 9"/>
          <p:cNvSpPr>
            <a:spLocks/>
          </p:cNvSpPr>
          <p:nvPr/>
        </p:nvSpPr>
        <p:spPr bwMode="auto">
          <a:xfrm>
            <a:off x="8659891" y="1913145"/>
            <a:ext cx="2465387" cy="553998"/>
          </a:xfrm>
          <a:prstGeom prst="rect">
            <a:avLst/>
          </a:prstGeom>
          <a:solidFill>
            <a:srgbClr val="7F7F7F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algn="l"/>
            <a:r>
              <a:rPr lang="en-US" sz="1800" b="1" i="1" dirty="0"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WRF Simulation: </a:t>
            </a:r>
            <a:r>
              <a:rPr lang="en-US" sz="1800" b="1" dirty="0" smtClean="0"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Goddard Scheme</a:t>
            </a:r>
            <a:endParaRPr lang="en-US" sz="1800" dirty="0">
              <a:latin typeface="Helvetica Neue" charset="0"/>
              <a:ea typeface="ＭＳ Ｐゴシック" charset="0"/>
              <a:cs typeface="ＭＳ Ｐゴシック" charset="0"/>
              <a:sym typeface="Helvetica Neue" charset="0"/>
            </a:endParaRPr>
          </a:p>
        </p:txBody>
      </p:sp>
      <p:sp>
        <p:nvSpPr>
          <p:cNvPr id="28" name="Rectangle 9"/>
          <p:cNvSpPr>
            <a:spLocks/>
          </p:cNvSpPr>
          <p:nvPr/>
        </p:nvSpPr>
        <p:spPr bwMode="auto">
          <a:xfrm>
            <a:off x="725613" y="6271032"/>
            <a:ext cx="1724166" cy="276999"/>
          </a:xfrm>
          <a:prstGeom prst="rect">
            <a:avLst/>
          </a:prstGeom>
          <a:solidFill>
            <a:srgbClr val="7F7F7F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/>
            <a:r>
              <a:rPr lang="en-US" sz="1800" b="1" i="1" dirty="0">
                <a:solidFill>
                  <a:schemeClr val="tx1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TRMM PR Data</a:t>
            </a:r>
            <a:endParaRPr lang="en-US" sz="1800" dirty="0">
              <a:solidFill>
                <a:schemeClr val="tx1"/>
              </a:solidFill>
              <a:latin typeface="Helvetica Neue" charset="0"/>
              <a:ea typeface="ＭＳ Ｐゴシック" charset="0"/>
              <a:cs typeface="ＭＳ Ｐゴシック" charset="0"/>
              <a:sym typeface="Helvetica Neue" charset="0"/>
            </a:endParaRPr>
          </a:p>
        </p:txBody>
      </p:sp>
      <p:sp>
        <p:nvSpPr>
          <p:cNvPr id="29" name="Rectangle 9"/>
          <p:cNvSpPr>
            <a:spLocks/>
          </p:cNvSpPr>
          <p:nvPr/>
        </p:nvSpPr>
        <p:spPr bwMode="auto">
          <a:xfrm>
            <a:off x="896593" y="1894298"/>
            <a:ext cx="2160588" cy="553998"/>
          </a:xfrm>
          <a:prstGeom prst="rect">
            <a:avLst/>
          </a:prstGeom>
          <a:solidFill>
            <a:srgbClr val="7F7F7F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algn="l"/>
            <a:r>
              <a:rPr lang="en-US" sz="1800" b="1" i="1" dirty="0">
                <a:solidFill>
                  <a:schemeClr val="tx1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TRMM PR </a:t>
            </a:r>
            <a:r>
              <a:rPr lang="en-US" sz="1800" b="1" i="1" dirty="0" smtClean="0">
                <a:solidFill>
                  <a:schemeClr val="tx1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Data</a:t>
            </a:r>
          </a:p>
          <a:p>
            <a:pPr algn="l"/>
            <a:r>
              <a:rPr lang="en-US" sz="1800" b="1" i="1" dirty="0" smtClean="0">
                <a:solidFill>
                  <a:schemeClr val="tx1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GOES IR</a:t>
            </a:r>
            <a:endParaRPr lang="en-US" sz="1800" dirty="0">
              <a:solidFill>
                <a:schemeClr val="tx1"/>
              </a:solidFill>
              <a:latin typeface="Helvetica Neue" charset="0"/>
              <a:ea typeface="ＭＳ Ｐゴシック" charset="0"/>
              <a:cs typeface="ＭＳ Ｐゴシック" charset="0"/>
              <a:sym typeface="Helvetica Neue" charset="0"/>
            </a:endParaRPr>
          </a:p>
        </p:txBody>
      </p:sp>
      <p:sp>
        <p:nvSpPr>
          <p:cNvPr id="30" name="Rectangle 9"/>
          <p:cNvSpPr>
            <a:spLocks/>
          </p:cNvSpPr>
          <p:nvPr/>
        </p:nvSpPr>
        <p:spPr bwMode="auto">
          <a:xfrm>
            <a:off x="4811223" y="6238922"/>
            <a:ext cx="2465387" cy="4308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l"/>
            <a:r>
              <a:rPr lang="en-US" sz="1400" b="1" i="1" dirty="0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Hydrometeor mixing ratios</a:t>
            </a:r>
          </a:p>
          <a:p>
            <a:pPr algn="l"/>
            <a:r>
              <a:rPr lang="en-US" sz="1400" b="1" dirty="0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Thompson Scheme</a:t>
            </a:r>
            <a:endParaRPr lang="en-US" sz="1400" dirty="0">
              <a:solidFill>
                <a:srgbClr val="000000"/>
              </a:solidFill>
              <a:latin typeface="Helvetica Neue" charset="0"/>
              <a:ea typeface="ＭＳ Ｐゴシック" charset="0"/>
              <a:cs typeface="ＭＳ Ｐゴシック" charset="0"/>
              <a:sym typeface="Helvetica Neue" charset="0"/>
            </a:endParaRPr>
          </a:p>
        </p:txBody>
      </p:sp>
      <p:sp>
        <p:nvSpPr>
          <p:cNvPr id="31" name="Rectangle 9"/>
          <p:cNvSpPr>
            <a:spLocks/>
          </p:cNvSpPr>
          <p:nvPr/>
        </p:nvSpPr>
        <p:spPr bwMode="auto">
          <a:xfrm>
            <a:off x="8783481" y="6236801"/>
            <a:ext cx="2465387" cy="4308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l"/>
            <a:r>
              <a:rPr lang="en-US" sz="1400" b="1" i="1" dirty="0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Hydrometeor mixing ratios</a:t>
            </a:r>
          </a:p>
          <a:p>
            <a:pPr algn="l"/>
            <a:r>
              <a:rPr lang="en-US" sz="1400" b="1" dirty="0" smtClean="0">
                <a:solidFill>
                  <a:srgbClr val="000000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Goddard Scheme</a:t>
            </a:r>
            <a:endParaRPr lang="en-US" sz="1400" dirty="0">
              <a:solidFill>
                <a:srgbClr val="000000"/>
              </a:solidFill>
              <a:latin typeface="Helvetica Neue" charset="0"/>
              <a:ea typeface="ＭＳ Ｐゴシック" charset="0"/>
              <a:cs typeface="ＭＳ Ｐゴシック" charset="0"/>
              <a:sym typeface="Helvetica Neue" charset="0"/>
            </a:endParaRPr>
          </a:p>
        </p:txBody>
      </p:sp>
      <p:sp>
        <p:nvSpPr>
          <p:cNvPr id="32" name="Rectangle 24"/>
          <p:cNvSpPr>
            <a:spLocks/>
          </p:cNvSpPr>
          <p:nvPr/>
        </p:nvSpPr>
        <p:spPr bwMode="auto">
          <a:xfrm>
            <a:off x="4823788" y="6683227"/>
            <a:ext cx="1216869" cy="54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lnSpc>
                <a:spcPct val="70000"/>
              </a:lnSpc>
            </a:pPr>
            <a:r>
              <a:rPr lang="en-US" sz="1000" dirty="0" smtClean="0">
                <a:solidFill>
                  <a:srgbClr val="41D75A"/>
                </a:solidFill>
                <a:latin typeface="Helvetica Neue Medium"/>
                <a:ea typeface="ＭＳ Ｐゴシック" charset="0"/>
                <a:cs typeface="Helvetica Neue Medium"/>
                <a:sym typeface="Palatino Linotype Bold" charset="0"/>
              </a:rPr>
              <a:t>Snow</a:t>
            </a:r>
            <a:endParaRPr lang="en-US" sz="1000" dirty="0">
              <a:solidFill>
                <a:srgbClr val="F01E3A"/>
              </a:solidFill>
              <a:latin typeface="Helvetica Neue Medium"/>
              <a:ea typeface="ＭＳ Ｐゴシック" charset="0"/>
              <a:cs typeface="Helvetica Neue Medium"/>
              <a:sym typeface="Palatino Linotype Bold" charset="0"/>
            </a:endParaRPr>
          </a:p>
          <a:p>
            <a:pPr algn="l">
              <a:lnSpc>
                <a:spcPct val="70000"/>
              </a:lnSpc>
            </a:pPr>
            <a:r>
              <a:rPr lang="en-US" sz="1000" dirty="0" smtClean="0">
                <a:solidFill>
                  <a:srgbClr val="2A8CF5"/>
                </a:solidFill>
                <a:latin typeface="Helvetica Neue Medium"/>
                <a:ea typeface="ＭＳ Ｐゴシック" charset="0"/>
                <a:cs typeface="Helvetica Neue Medium"/>
                <a:sym typeface="Palatino Linotype Bold" charset="0"/>
              </a:rPr>
              <a:t>Ice</a:t>
            </a:r>
            <a:endParaRPr lang="en-US" sz="1000" dirty="0">
              <a:solidFill>
                <a:srgbClr val="F01E3A"/>
              </a:solidFill>
              <a:latin typeface="Helvetica Neue Medium"/>
              <a:ea typeface="ＭＳ Ｐゴシック" charset="0"/>
              <a:cs typeface="Helvetica Neue Medium"/>
              <a:sym typeface="Palatino Linotype Bold" charset="0"/>
            </a:endParaRPr>
          </a:p>
          <a:p>
            <a:pPr algn="l">
              <a:lnSpc>
                <a:spcPct val="70000"/>
              </a:lnSpc>
            </a:pPr>
            <a:r>
              <a:rPr lang="en-US" sz="1000" dirty="0" err="1" smtClean="0">
                <a:solidFill>
                  <a:schemeClr val="bg1"/>
                </a:solidFill>
                <a:latin typeface="Helvetica Neue Medium"/>
                <a:ea typeface="ＭＳ Ｐゴシック" charset="0"/>
                <a:cs typeface="Helvetica Neue Medium"/>
                <a:sym typeface="Palatino Linotype Bold" charset="0"/>
              </a:rPr>
              <a:t>Graupel</a:t>
            </a:r>
            <a:endParaRPr lang="en-US" sz="1000" dirty="0" smtClean="0">
              <a:solidFill>
                <a:schemeClr val="bg1"/>
              </a:solidFill>
              <a:latin typeface="Helvetica Neue Medium"/>
              <a:ea typeface="ＭＳ Ｐゴシック" charset="0"/>
              <a:cs typeface="Helvetica Neue Medium"/>
              <a:sym typeface="Palatino Linotype Bold" charset="0"/>
            </a:endParaRPr>
          </a:p>
          <a:p>
            <a:pPr algn="l">
              <a:lnSpc>
                <a:spcPct val="70000"/>
              </a:lnSpc>
            </a:pPr>
            <a:r>
              <a:rPr lang="en-US" sz="1000" dirty="0" smtClean="0">
                <a:solidFill>
                  <a:srgbClr val="FF0000"/>
                </a:solidFill>
                <a:latin typeface="Helvetica Neue Medium"/>
                <a:ea typeface="ＭＳ Ｐゴシック" charset="0"/>
                <a:cs typeface="Helvetica Neue Medium"/>
                <a:sym typeface="Palatino Linotype Bold" charset="0"/>
              </a:rPr>
              <a:t>Rain water (shaded)</a:t>
            </a:r>
            <a:endParaRPr lang="en-US" sz="1000" dirty="0">
              <a:solidFill>
                <a:srgbClr val="FF0000"/>
              </a:solidFill>
              <a:latin typeface="Helvetica Neue Medium"/>
              <a:ea typeface="ＭＳ Ｐゴシック" charset="0"/>
              <a:cs typeface="Helvetica Neue Medium"/>
              <a:sym typeface="Palatino Linotype Bold" charset="0"/>
            </a:endParaRPr>
          </a:p>
          <a:p>
            <a:pPr algn="l">
              <a:lnSpc>
                <a:spcPct val="70000"/>
              </a:lnSpc>
            </a:pPr>
            <a:r>
              <a:rPr lang="en-US" sz="1000" dirty="0" smtClean="0">
                <a:solidFill>
                  <a:schemeClr val="tx1"/>
                </a:solidFill>
                <a:latin typeface="Helvetica Neue Medium"/>
                <a:ea typeface="ＭＳ Ｐゴシック" charset="0"/>
                <a:cs typeface="Helvetica Neue Medium"/>
                <a:sym typeface="Palatino Linotype Bold" charset="0"/>
              </a:rPr>
              <a:t>Rain </a:t>
            </a:r>
            <a:r>
              <a:rPr lang="en-US" sz="1000" dirty="0">
                <a:solidFill>
                  <a:schemeClr val="tx1"/>
                </a:solidFill>
                <a:latin typeface="Helvetica Neue Medium"/>
                <a:ea typeface="ＭＳ Ｐゴシック" charset="0"/>
                <a:cs typeface="Helvetica Neue Medium"/>
                <a:sym typeface="Palatino Linotype Bold" charset="0"/>
              </a:rPr>
              <a:t>water (shaded)</a:t>
            </a:r>
          </a:p>
        </p:txBody>
      </p:sp>
      <p:sp>
        <p:nvSpPr>
          <p:cNvPr id="33" name="Rectangle 24"/>
          <p:cNvSpPr>
            <a:spLocks/>
          </p:cNvSpPr>
          <p:nvPr/>
        </p:nvSpPr>
        <p:spPr bwMode="auto">
          <a:xfrm>
            <a:off x="8793335" y="6686644"/>
            <a:ext cx="1216869" cy="54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lnSpc>
                <a:spcPct val="70000"/>
              </a:lnSpc>
            </a:pPr>
            <a:r>
              <a:rPr lang="en-US" sz="1000" dirty="0" smtClean="0">
                <a:solidFill>
                  <a:srgbClr val="41D75A"/>
                </a:solidFill>
                <a:latin typeface="Helvetica Neue Medium"/>
                <a:ea typeface="ＭＳ Ｐゴシック" charset="0"/>
                <a:cs typeface="Helvetica Neue Medium"/>
                <a:sym typeface="Palatino Linotype Bold" charset="0"/>
              </a:rPr>
              <a:t>Snow</a:t>
            </a:r>
            <a:endParaRPr lang="en-US" sz="1000" dirty="0">
              <a:solidFill>
                <a:srgbClr val="F01E3A"/>
              </a:solidFill>
              <a:latin typeface="Helvetica Neue Medium"/>
              <a:ea typeface="ＭＳ Ｐゴシック" charset="0"/>
              <a:cs typeface="Helvetica Neue Medium"/>
              <a:sym typeface="Palatino Linotype Bold" charset="0"/>
            </a:endParaRPr>
          </a:p>
          <a:p>
            <a:pPr algn="l">
              <a:lnSpc>
                <a:spcPct val="70000"/>
              </a:lnSpc>
            </a:pPr>
            <a:r>
              <a:rPr lang="en-US" sz="1000" dirty="0" smtClean="0">
                <a:solidFill>
                  <a:srgbClr val="2A8CF5"/>
                </a:solidFill>
                <a:latin typeface="Helvetica Neue Medium"/>
                <a:ea typeface="ＭＳ Ｐゴシック" charset="0"/>
                <a:cs typeface="Helvetica Neue Medium"/>
                <a:sym typeface="Palatino Linotype Bold" charset="0"/>
              </a:rPr>
              <a:t>Ice</a:t>
            </a:r>
            <a:endParaRPr lang="en-US" sz="1000" dirty="0">
              <a:solidFill>
                <a:srgbClr val="F01E3A"/>
              </a:solidFill>
              <a:latin typeface="Helvetica Neue Medium"/>
              <a:ea typeface="ＭＳ Ｐゴシック" charset="0"/>
              <a:cs typeface="Helvetica Neue Medium"/>
              <a:sym typeface="Palatino Linotype Bold" charset="0"/>
            </a:endParaRPr>
          </a:p>
          <a:p>
            <a:pPr algn="l">
              <a:lnSpc>
                <a:spcPct val="70000"/>
              </a:lnSpc>
            </a:pPr>
            <a:r>
              <a:rPr lang="en-US" sz="1000" dirty="0" err="1" smtClean="0">
                <a:solidFill>
                  <a:schemeClr val="bg1"/>
                </a:solidFill>
                <a:latin typeface="Helvetica Neue Medium"/>
                <a:ea typeface="ＭＳ Ｐゴシック" charset="0"/>
                <a:cs typeface="Helvetica Neue Medium"/>
                <a:sym typeface="Palatino Linotype Bold" charset="0"/>
              </a:rPr>
              <a:t>Graupel</a:t>
            </a:r>
            <a:endParaRPr lang="en-US" sz="1000" dirty="0" smtClean="0">
              <a:solidFill>
                <a:schemeClr val="bg1"/>
              </a:solidFill>
              <a:latin typeface="Helvetica Neue Medium"/>
              <a:ea typeface="ＭＳ Ｐゴシック" charset="0"/>
              <a:cs typeface="Helvetica Neue Medium"/>
              <a:sym typeface="Palatino Linotype Bold" charset="0"/>
            </a:endParaRPr>
          </a:p>
          <a:p>
            <a:pPr algn="l">
              <a:lnSpc>
                <a:spcPct val="70000"/>
              </a:lnSpc>
            </a:pPr>
            <a:r>
              <a:rPr lang="en-US" sz="1000" dirty="0" smtClean="0">
                <a:solidFill>
                  <a:srgbClr val="FF0000"/>
                </a:solidFill>
                <a:latin typeface="Helvetica Neue Medium"/>
                <a:ea typeface="ＭＳ Ｐゴシック" charset="0"/>
                <a:cs typeface="Helvetica Neue Medium"/>
                <a:sym typeface="Palatino Linotype Bold" charset="0"/>
              </a:rPr>
              <a:t>Rain water (shaded)</a:t>
            </a:r>
            <a:endParaRPr lang="en-US" sz="1000" dirty="0">
              <a:solidFill>
                <a:srgbClr val="FF0000"/>
              </a:solidFill>
              <a:latin typeface="Helvetica Neue Medium"/>
              <a:ea typeface="ＭＳ Ｐゴシック" charset="0"/>
              <a:cs typeface="Helvetica Neue Medium"/>
              <a:sym typeface="Palatino Linotype Bold" charset="0"/>
            </a:endParaRPr>
          </a:p>
          <a:p>
            <a:pPr algn="l">
              <a:lnSpc>
                <a:spcPct val="70000"/>
              </a:lnSpc>
            </a:pPr>
            <a:r>
              <a:rPr lang="en-US" sz="1000" dirty="0" smtClean="0">
                <a:solidFill>
                  <a:schemeClr val="tx1"/>
                </a:solidFill>
                <a:latin typeface="Helvetica Neue Medium"/>
                <a:ea typeface="ＭＳ Ｐゴシック" charset="0"/>
                <a:cs typeface="Helvetica Neue Medium"/>
                <a:sym typeface="Palatino Linotype Bold" charset="0"/>
              </a:rPr>
              <a:t>Rain </a:t>
            </a:r>
            <a:r>
              <a:rPr lang="en-US" sz="1000" dirty="0">
                <a:solidFill>
                  <a:schemeClr val="tx1"/>
                </a:solidFill>
                <a:latin typeface="Helvetica Neue Medium"/>
                <a:ea typeface="ＭＳ Ｐゴシック" charset="0"/>
                <a:cs typeface="Helvetica Neue Medium"/>
                <a:sym typeface="Palatino Linotype Bold" charset="0"/>
              </a:rPr>
              <a:t>water (shaded)</a:t>
            </a:r>
          </a:p>
        </p:txBody>
      </p:sp>
    </p:spTree>
    <p:extLst>
      <p:ext uri="{BB962C8B-B14F-4D97-AF65-F5344CB8AC3E}">
        <p14:creationId xmlns:p14="http://schemas.microsoft.com/office/powerpoint/2010/main" val="873961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787401" y="2057400"/>
            <a:ext cx="11734800" cy="7268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r="7744"/>
          <a:stretch/>
        </p:blipFill>
        <p:spPr>
          <a:xfrm>
            <a:off x="4057793" y="2072839"/>
            <a:ext cx="3835684" cy="3733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7489" y="2074334"/>
            <a:ext cx="519246" cy="37301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014"/>
          <a:stretch/>
        </p:blipFill>
        <p:spPr>
          <a:xfrm>
            <a:off x="7950199" y="2085291"/>
            <a:ext cx="4028513" cy="36794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WRF Topography </a:t>
            </a:r>
            <a:r>
              <a:rPr lang="en-US" dirty="0" smtClean="0"/>
              <a:t>Experiments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631596" y="1595219"/>
            <a:ext cx="11094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Helvetica Neue"/>
                <a:cs typeface="Helvetica Neue"/>
              </a:rPr>
              <a:t>Control</a:t>
            </a:r>
            <a:endParaRPr lang="en-US" sz="2200" dirty="0">
              <a:latin typeface="Helvetica Neue"/>
              <a:cs typeface="Helvetica Neu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58349" y="1595219"/>
            <a:ext cx="13003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Helvetica Neue"/>
                <a:cs typeface="Helvetica Neue"/>
              </a:rPr>
              <a:t>½ Andes</a:t>
            </a:r>
            <a:endParaRPr lang="en-US" sz="2200" dirty="0">
              <a:latin typeface="Helvetica Neue"/>
              <a:cs typeface="Helvetica Neue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2920" r="7488"/>
          <a:stretch/>
        </p:blipFill>
        <p:spPr>
          <a:xfrm>
            <a:off x="4071376" y="5693104"/>
            <a:ext cx="3843995" cy="354678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196248" y="5745115"/>
            <a:ext cx="1848662" cy="338554"/>
          </a:xfrm>
          <a:prstGeom prst="rect">
            <a:avLst/>
          </a:prstGeom>
          <a:solidFill>
            <a:srgbClr val="595959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tx1"/>
                </a:solidFill>
                <a:latin typeface="Helvetica Neue Medium"/>
                <a:cs typeface="Helvetica Neue Medium"/>
              </a:rPr>
              <a:t>26 Dec 2003 20 Z</a:t>
            </a:r>
            <a:endParaRPr lang="en-US" sz="16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t="4317"/>
          <a:stretch/>
        </p:blipFill>
        <p:spPr>
          <a:xfrm>
            <a:off x="7895895" y="5715034"/>
            <a:ext cx="4037373" cy="35202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5684" t="14251" r="27754" b="36932"/>
          <a:stretch/>
        </p:blipFill>
        <p:spPr>
          <a:xfrm>
            <a:off x="939800" y="6248400"/>
            <a:ext cx="3150878" cy="2514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711200" y="1981200"/>
            <a:ext cx="3352800" cy="3733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26307" y="5695462"/>
            <a:ext cx="2133600" cy="584776"/>
          </a:xfrm>
          <a:prstGeom prst="rect">
            <a:avLst/>
          </a:prstGeom>
          <a:solidFill>
            <a:srgbClr val="595959">
              <a:alpha val="49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Helvetica Neue Medium"/>
                <a:cs typeface="Helvetica Neue Medium"/>
              </a:rPr>
              <a:t>GOES IR  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Helvetica Neue Medium"/>
                <a:cs typeface="Helvetica Neue Medium"/>
              </a:rPr>
              <a:t>26 Dec 2003 2045 Z</a:t>
            </a:r>
            <a:endParaRPr lang="en-US" sz="1600" dirty="0">
              <a:solidFill>
                <a:schemeClr val="bg1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06538" y="5745115"/>
            <a:ext cx="1848662" cy="338554"/>
          </a:xfrm>
          <a:prstGeom prst="rect">
            <a:avLst/>
          </a:prstGeom>
          <a:solidFill>
            <a:srgbClr val="595959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tx1"/>
                </a:solidFill>
                <a:latin typeface="Helvetica Neue Medium"/>
                <a:cs typeface="Helvetica Neue Medium"/>
              </a:rPr>
              <a:t>26 Dec 2003 20 Z</a:t>
            </a:r>
            <a:endParaRPr lang="en-US" sz="16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688306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787401" y="2057400"/>
            <a:ext cx="11734800" cy="7162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r="7744"/>
          <a:stretch/>
        </p:blipFill>
        <p:spPr>
          <a:xfrm>
            <a:off x="4057793" y="2072839"/>
            <a:ext cx="3835684" cy="3733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7489" y="2074334"/>
            <a:ext cx="519246" cy="37301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014"/>
          <a:stretch/>
        </p:blipFill>
        <p:spPr>
          <a:xfrm>
            <a:off x="7950199" y="2085291"/>
            <a:ext cx="4028513" cy="36794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WRF Topography </a:t>
            </a:r>
            <a:r>
              <a:rPr lang="en-US" dirty="0" smtClean="0"/>
              <a:t>Experiments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631596" y="1595219"/>
            <a:ext cx="11094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Helvetica Neue"/>
                <a:cs typeface="Helvetica Neue"/>
              </a:rPr>
              <a:t>Control</a:t>
            </a:r>
            <a:endParaRPr lang="en-US" sz="2200" dirty="0">
              <a:latin typeface="Helvetica Neue"/>
              <a:cs typeface="Helvetica Neu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58349" y="1595219"/>
            <a:ext cx="13003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Helvetica Neue"/>
                <a:cs typeface="Helvetica Neue"/>
              </a:rPr>
              <a:t>½ Andes</a:t>
            </a:r>
            <a:endParaRPr lang="en-US" sz="2200" dirty="0">
              <a:latin typeface="Helvetica Neue"/>
              <a:cs typeface="Helvetica Neu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6408" y="5660696"/>
            <a:ext cx="3820948" cy="34918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1147" y="5693540"/>
            <a:ext cx="3994017" cy="345461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26307" y="5695462"/>
            <a:ext cx="2133600" cy="584776"/>
          </a:xfrm>
          <a:prstGeom prst="rect">
            <a:avLst/>
          </a:prstGeom>
          <a:solidFill>
            <a:srgbClr val="595959">
              <a:alpha val="49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Helvetica Neue Medium"/>
                <a:cs typeface="Helvetica Neue Medium"/>
              </a:rPr>
              <a:t>GOES IR  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Helvetica Neue Medium"/>
                <a:cs typeface="Helvetica Neue Medium"/>
              </a:rPr>
              <a:t>27 Dec 2003 845 Z</a:t>
            </a:r>
            <a:endParaRPr lang="en-US" sz="1600" dirty="0">
              <a:solidFill>
                <a:schemeClr val="bg1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711200" y="1981200"/>
            <a:ext cx="3352800" cy="3733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8592" t="14292" r="27990" b="36682"/>
          <a:stretch/>
        </p:blipFill>
        <p:spPr>
          <a:xfrm>
            <a:off x="887022" y="6250352"/>
            <a:ext cx="3204333" cy="2667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196248" y="5732784"/>
            <a:ext cx="1848662" cy="338554"/>
          </a:xfrm>
          <a:prstGeom prst="rect">
            <a:avLst/>
          </a:prstGeom>
          <a:solidFill>
            <a:srgbClr val="595959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tx1"/>
                </a:solidFill>
                <a:latin typeface="Helvetica Neue Medium"/>
                <a:cs typeface="Helvetica Neue Medium"/>
              </a:rPr>
              <a:t>27 Dec 2003 8Z</a:t>
            </a:r>
            <a:endParaRPr lang="en-US" sz="16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06538" y="5732784"/>
            <a:ext cx="1848662" cy="338554"/>
          </a:xfrm>
          <a:prstGeom prst="rect">
            <a:avLst/>
          </a:prstGeom>
          <a:solidFill>
            <a:srgbClr val="595959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tx1"/>
                </a:solidFill>
                <a:latin typeface="Helvetica Neue Medium"/>
                <a:cs typeface="Helvetica Neue Medium"/>
              </a:rPr>
              <a:t>27 Dec 2003 8Z</a:t>
            </a:r>
            <a:endParaRPr lang="en-US" sz="16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293309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33138" y="1892300"/>
            <a:ext cx="825500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4" name="Rectangle 2"/>
          <p:cNvSpPr>
            <a:spLocks/>
          </p:cNvSpPr>
          <p:nvPr/>
        </p:nvSpPr>
        <p:spPr bwMode="auto">
          <a:xfrm>
            <a:off x="952500" y="1625600"/>
            <a:ext cx="11002963" cy="5461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>
          <a:xfrm>
            <a:off x="546100" y="-266700"/>
            <a:ext cx="11912600" cy="2438400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dirty="0" smtClean="0">
                <a:latin typeface="Helvetica Neue" charset="0"/>
                <a:cs typeface="Helvetica Neue" charset="0"/>
                <a:sym typeface="Helvetica Neue" charset="0"/>
              </a:rPr>
              <a:t>WRF simulation </a:t>
            </a:r>
            <a:r>
              <a:rPr lang="en-US" sz="5400" dirty="0" smtClean="0">
                <a:latin typeface="Helvetica Neue" charset="0"/>
                <a:cs typeface="Helvetica Neue" charset="0"/>
                <a:sym typeface="Helvetica Neue" charset="0"/>
              </a:rPr>
              <a:t>results (Control)</a:t>
            </a:r>
            <a:endParaRPr lang="en-US" sz="5400" dirty="0" smtClean="0">
              <a:latin typeface="Helvetica Neue" charset="0"/>
              <a:ea typeface="ヒラギノ角ゴ ProN W3" charset="0"/>
              <a:cs typeface="ヒラギノ角ゴ ProN W3" charset="0"/>
              <a:sym typeface="Helvetica Neue" charset="0"/>
            </a:endParaRP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7073900"/>
            <a:ext cx="11010900" cy="2235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1440" tIns="45720" rIns="0" bIns="45720" numCol="1" anchor="ctr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spcBef>
                <a:spcPct val="0"/>
              </a:spcBef>
              <a:buFont typeface="Gill Sans" charset="0"/>
              <a:buNone/>
              <a:defRPr/>
            </a:pPr>
            <a:r>
              <a:rPr lang="en-US" sz="3900" dirty="0" smtClean="0">
                <a:solidFill>
                  <a:srgbClr val="CCCCCC"/>
                </a:solidFill>
                <a:latin typeface="Helvetica Neue" charset="0"/>
                <a:cs typeface="Helvetica Neue" charset="0"/>
                <a:sym typeface="Helvetica Neue" charset="0"/>
              </a:rPr>
              <a:t>Seems to confirm </a:t>
            </a:r>
            <a:r>
              <a:rPr lang="en-US" sz="3900" dirty="0" smtClean="0">
                <a:solidFill>
                  <a:srgbClr val="CCCCCC"/>
                </a:solidFill>
                <a:latin typeface="Helvetica Neue" charset="0"/>
                <a:cs typeface="Helvetica Neue" charset="0"/>
                <a:sym typeface="Helvetica Neue" charset="0"/>
              </a:rPr>
              <a:t>the hypothesis of lee subsidence and a capping inversion from Rasmussen and Houze (2011)</a:t>
            </a:r>
            <a:endParaRPr lang="en-US" sz="3900" dirty="0" smtClean="0">
              <a:solidFill>
                <a:srgbClr val="CCCCCC"/>
              </a:solidFill>
              <a:latin typeface="Helvetica Neue" charset="0"/>
              <a:sym typeface="Helvetica Neue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187" y="1994159"/>
            <a:ext cx="5331013" cy="50317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8132"/>
          <a:stretch/>
        </p:blipFill>
        <p:spPr>
          <a:xfrm>
            <a:off x="6426200" y="2052738"/>
            <a:ext cx="4823785" cy="49620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2718" y="2057400"/>
            <a:ext cx="642439" cy="4724400"/>
          </a:xfrm>
          <a:prstGeom prst="rect">
            <a:avLst/>
          </a:prstGeom>
        </p:spPr>
      </p:pic>
      <p:sp>
        <p:nvSpPr>
          <p:cNvPr id="28681" name="Oval 9"/>
          <p:cNvSpPr>
            <a:spLocks/>
          </p:cNvSpPr>
          <p:nvPr/>
        </p:nvSpPr>
        <p:spPr bwMode="auto">
          <a:xfrm>
            <a:off x="2159000" y="4775200"/>
            <a:ext cx="2705100" cy="2095500"/>
          </a:xfrm>
          <a:prstGeom prst="ellipse">
            <a:avLst/>
          </a:prstGeom>
          <a:noFill/>
          <a:ln w="38100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82" name="Rectangle 10"/>
          <p:cNvSpPr>
            <a:spLocks/>
          </p:cNvSpPr>
          <p:nvPr/>
        </p:nvSpPr>
        <p:spPr bwMode="auto">
          <a:xfrm>
            <a:off x="3786188" y="3508375"/>
            <a:ext cx="2497137" cy="831850"/>
          </a:xfrm>
          <a:prstGeom prst="rect">
            <a:avLst/>
          </a:prstGeom>
          <a:solidFill>
            <a:schemeClr val="accent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Air with high equivalent </a:t>
            </a:r>
          </a:p>
          <a:p>
            <a:r>
              <a:rPr lang="en-US" sz="1800">
                <a:solidFill>
                  <a:srgbClr val="000000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potential temperatures</a:t>
            </a:r>
          </a:p>
          <a:p>
            <a:r>
              <a:rPr lang="en-US" sz="1800">
                <a:solidFill>
                  <a:srgbClr val="000000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near the Andes foothills</a:t>
            </a:r>
          </a:p>
        </p:txBody>
      </p:sp>
      <p:sp>
        <p:nvSpPr>
          <p:cNvPr id="28683" name="Line 11"/>
          <p:cNvSpPr>
            <a:spLocks noChangeShapeType="1"/>
          </p:cNvSpPr>
          <p:nvPr/>
        </p:nvSpPr>
        <p:spPr bwMode="auto">
          <a:xfrm rot="10800000" flipH="1">
            <a:off x="4699000" y="4400550"/>
            <a:ext cx="331788" cy="8445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4" name="Oval 12"/>
          <p:cNvSpPr>
            <a:spLocks/>
          </p:cNvSpPr>
          <p:nvPr/>
        </p:nvSpPr>
        <p:spPr bwMode="auto">
          <a:xfrm>
            <a:off x="1587500" y="3124200"/>
            <a:ext cx="3136900" cy="24638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85" name="Rectangle 13"/>
          <p:cNvSpPr>
            <a:spLocks/>
          </p:cNvSpPr>
          <p:nvPr/>
        </p:nvSpPr>
        <p:spPr bwMode="auto">
          <a:xfrm>
            <a:off x="4014788" y="2171700"/>
            <a:ext cx="2273300" cy="1219200"/>
          </a:xfrm>
          <a:prstGeom prst="rect">
            <a:avLst/>
          </a:prstGeom>
          <a:solidFill>
            <a:schemeClr val="accent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800">
                <a:solidFill>
                  <a:srgbClr val="000000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Lee subsidence capping low-level </a:t>
            </a:r>
          </a:p>
          <a:p>
            <a:r>
              <a:rPr lang="en-US" sz="1800">
                <a:solidFill>
                  <a:srgbClr val="000000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moist air</a:t>
            </a:r>
          </a:p>
          <a:p>
            <a:r>
              <a:rPr lang="en-US" sz="1800">
                <a:solidFill>
                  <a:srgbClr val="000000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➔</a:t>
            </a:r>
            <a:r>
              <a:rPr lang="en-US" sz="1800" b="1">
                <a:solidFill>
                  <a:srgbClr val="000000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 Highly unstable!</a:t>
            </a:r>
          </a:p>
        </p:txBody>
      </p:sp>
      <p:sp>
        <p:nvSpPr>
          <p:cNvPr id="28686" name="Line 14"/>
          <p:cNvSpPr>
            <a:spLocks noChangeShapeType="1"/>
          </p:cNvSpPr>
          <p:nvPr/>
        </p:nvSpPr>
        <p:spPr bwMode="auto">
          <a:xfrm rot="10800000" flipH="1">
            <a:off x="4648200" y="3365500"/>
            <a:ext cx="357188" cy="520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7" name="Oval 15"/>
          <p:cNvSpPr>
            <a:spLocks/>
          </p:cNvSpPr>
          <p:nvPr/>
        </p:nvSpPr>
        <p:spPr bwMode="auto">
          <a:xfrm>
            <a:off x="7670800" y="2108200"/>
            <a:ext cx="1981200" cy="4711700"/>
          </a:xfrm>
          <a:prstGeom prst="ellipse">
            <a:avLst/>
          </a:prstGeom>
          <a:noFill/>
          <a:ln w="38100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88" name="Rectangle 16"/>
          <p:cNvSpPr>
            <a:spLocks/>
          </p:cNvSpPr>
          <p:nvPr/>
        </p:nvSpPr>
        <p:spPr bwMode="auto">
          <a:xfrm>
            <a:off x="9309100" y="2557463"/>
            <a:ext cx="2636838" cy="1108075"/>
          </a:xfrm>
          <a:prstGeom prst="rect">
            <a:avLst/>
          </a:prstGeom>
          <a:solidFill>
            <a:schemeClr val="accent1">
              <a:alpha val="8980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Convective initiation on </a:t>
            </a:r>
          </a:p>
          <a:p>
            <a:r>
              <a:rPr lang="en-US" sz="1800">
                <a:solidFill>
                  <a:srgbClr val="000000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the eastern foothills of </a:t>
            </a:r>
          </a:p>
          <a:p>
            <a:r>
              <a:rPr lang="en-US" sz="1800">
                <a:solidFill>
                  <a:srgbClr val="000000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the Sierras de Córdoba </a:t>
            </a:r>
          </a:p>
          <a:p>
            <a:r>
              <a:rPr lang="en-US" sz="1800">
                <a:solidFill>
                  <a:srgbClr val="000000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Mountains</a:t>
            </a: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 rot="10800000" flipH="1">
            <a:off x="9678988" y="3657600"/>
            <a:ext cx="328612" cy="7937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010" name="Rectangle 19"/>
          <p:cNvSpPr>
            <a:spLocks/>
          </p:cNvSpPr>
          <p:nvPr/>
        </p:nvSpPr>
        <p:spPr bwMode="auto">
          <a:xfrm>
            <a:off x="1585913" y="2105025"/>
            <a:ext cx="1014412" cy="307975"/>
          </a:xfrm>
          <a:prstGeom prst="rect">
            <a:avLst/>
          </a:prstGeom>
          <a:solidFill>
            <a:schemeClr val="accent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T = 2 hrs</a:t>
            </a:r>
          </a:p>
        </p:txBody>
      </p:sp>
      <p:sp>
        <p:nvSpPr>
          <p:cNvPr id="213011" name="Rectangle 20"/>
          <p:cNvSpPr>
            <a:spLocks/>
          </p:cNvSpPr>
          <p:nvPr/>
        </p:nvSpPr>
        <p:spPr bwMode="auto">
          <a:xfrm>
            <a:off x="6502400" y="2116138"/>
            <a:ext cx="1012825" cy="307975"/>
          </a:xfrm>
          <a:prstGeom prst="rect">
            <a:avLst/>
          </a:prstGeom>
          <a:solidFill>
            <a:schemeClr val="accent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T = 8 hrs</a:t>
            </a:r>
          </a:p>
        </p:txBody>
      </p:sp>
      <p:sp>
        <p:nvSpPr>
          <p:cNvPr id="213012" name="Rectangle 8"/>
          <p:cNvSpPr>
            <a:spLocks/>
          </p:cNvSpPr>
          <p:nvPr/>
        </p:nvSpPr>
        <p:spPr bwMode="auto">
          <a:xfrm>
            <a:off x="1978025" y="1739862"/>
            <a:ext cx="879157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1900" b="1" dirty="0">
                <a:solidFill>
                  <a:srgbClr val="FF0000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Dashed lines - equivalent potential temperature, shading - relative humidity</a:t>
            </a:r>
          </a:p>
        </p:txBody>
      </p:sp>
      <p:sp>
        <p:nvSpPr>
          <p:cNvPr id="24" name="Line 14"/>
          <p:cNvSpPr>
            <a:spLocks noChangeShapeType="1"/>
          </p:cNvSpPr>
          <p:nvPr/>
        </p:nvSpPr>
        <p:spPr bwMode="auto">
          <a:xfrm rot="10800000">
            <a:off x="2676525" y="3873500"/>
            <a:ext cx="390525" cy="7381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8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8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8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68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8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8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8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8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68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8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 build="p"/>
      <p:bldP spid="28681" grpId="0" animBg="1"/>
      <p:bldP spid="28681" grpId="1" animBg="1"/>
      <p:bldP spid="28682" grpId="0" animBg="1" autoUpdateAnimBg="0"/>
      <p:bldP spid="28682" grpId="1" animBg="1" autoUpdateAnimBg="0"/>
      <p:bldP spid="28683" grpId="0" animBg="1"/>
      <p:bldP spid="28683" grpId="1" animBg="1"/>
      <p:bldP spid="28684" grpId="0" animBg="1"/>
      <p:bldP spid="28684" grpId="1" animBg="1"/>
      <p:bldP spid="28685" grpId="0" animBg="1" autoUpdateAnimBg="0"/>
      <p:bldP spid="28685" grpId="1" animBg="1" autoUpdateAnimBg="0"/>
      <p:bldP spid="28686" grpId="0" animBg="1"/>
      <p:bldP spid="28686" grpId="1" animBg="1"/>
      <p:bldP spid="28687" grpId="0" animBg="1"/>
      <p:bldP spid="28687" grpId="1" animBg="1"/>
      <p:bldP spid="28688" grpId="0" animBg="1" autoUpdateAnimBg="0"/>
      <p:bldP spid="28688" grpId="1" animBg="1" autoUpdateAnimBg="0"/>
      <p:bldP spid="28689" grpId="0" animBg="1"/>
      <p:bldP spid="28689" grpId="1" animBg="1"/>
      <p:bldP spid="24" grpId="0" animBg="1"/>
      <p:bldP spid="2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1"/>
          <p:cNvSpPr>
            <a:spLocks/>
          </p:cNvSpPr>
          <p:nvPr/>
        </p:nvSpPr>
        <p:spPr bwMode="auto">
          <a:xfrm>
            <a:off x="1003300" y="1955800"/>
            <a:ext cx="10998200" cy="764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571500" indent="-571500" algn="l">
              <a:lnSpc>
                <a:spcPct val="110000"/>
              </a:lnSpc>
              <a:spcBef>
                <a:spcPts val="3500"/>
              </a:spcBef>
              <a:buClr>
                <a:srgbClr val="E5E5E5"/>
              </a:buClr>
              <a:buSzPct val="100000"/>
              <a:buFont typeface="Helvetica Neue" charset="0"/>
              <a:buChar char="•"/>
            </a:pPr>
            <a:r>
              <a:rPr lang="en-US" sz="3000" dirty="0">
                <a:solidFill>
                  <a:srgbClr val="E5E5E5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Deep convection </a:t>
            </a:r>
            <a:r>
              <a:rPr lang="en-US" sz="3000" dirty="0" smtClean="0">
                <a:solidFill>
                  <a:srgbClr val="E5E5E5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initiates near </a:t>
            </a:r>
            <a:r>
              <a:rPr lang="en-US" sz="3000" dirty="0">
                <a:solidFill>
                  <a:srgbClr val="E5E5E5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the Sierras de Córdoba Mountains and Andes foothills, grows upscale into eastward propagating MCSs, and decays into stratiform regions</a:t>
            </a:r>
          </a:p>
          <a:p>
            <a:pPr marL="571500" indent="-571500" algn="l">
              <a:lnSpc>
                <a:spcPct val="110000"/>
              </a:lnSpc>
              <a:spcBef>
                <a:spcPts val="3500"/>
              </a:spcBef>
              <a:buClr>
                <a:srgbClr val="E5E5E5"/>
              </a:buClr>
              <a:buSzPct val="100000"/>
              <a:buFont typeface="Helvetica Neue" charset="0"/>
              <a:buChar char="•"/>
            </a:pPr>
            <a:r>
              <a:rPr lang="en-US" sz="3000" dirty="0" smtClean="0">
                <a:solidFill>
                  <a:srgbClr val="E5E5E5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Storms </a:t>
            </a:r>
            <a:r>
              <a:rPr lang="en-US" sz="3000" dirty="0">
                <a:solidFill>
                  <a:srgbClr val="E5E5E5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with wide convective cores in S. America tend to be line-organized and are similar in organization to squall lines in </a:t>
            </a:r>
            <a:r>
              <a:rPr lang="en-US" sz="3000" dirty="0" smtClean="0">
                <a:solidFill>
                  <a:srgbClr val="E5E5E5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Oklahoma</a:t>
            </a:r>
          </a:p>
          <a:p>
            <a:pPr marL="571500" indent="-571500" algn="l">
              <a:lnSpc>
                <a:spcPct val="110000"/>
              </a:lnSpc>
              <a:spcBef>
                <a:spcPts val="3500"/>
              </a:spcBef>
              <a:buClr>
                <a:srgbClr val="E5E5E5"/>
              </a:buClr>
              <a:buSzPct val="100000"/>
              <a:buFont typeface="Helvetica Neue" charset="0"/>
              <a:buChar char="•"/>
            </a:pPr>
            <a:r>
              <a:rPr lang="en-US" sz="3000" dirty="0" smtClean="0">
                <a:solidFill>
                  <a:srgbClr val="E5E5E5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Thompson </a:t>
            </a:r>
            <a:r>
              <a:rPr lang="en-US" sz="3000" dirty="0" smtClean="0">
                <a:solidFill>
                  <a:srgbClr val="E5E5E5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microphysics scheme realistically represents </a:t>
            </a:r>
            <a:r>
              <a:rPr lang="en-US" sz="3000" dirty="0" smtClean="0">
                <a:solidFill>
                  <a:srgbClr val="E5E5E5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the leading</a:t>
            </a:r>
            <a:r>
              <a:rPr lang="en-US" sz="3000" dirty="0" smtClean="0">
                <a:solidFill>
                  <a:srgbClr val="E5E5E5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-line/trailing stratiform </a:t>
            </a:r>
            <a:r>
              <a:rPr lang="en-US" sz="3000" dirty="0" smtClean="0">
                <a:solidFill>
                  <a:srgbClr val="E5E5E5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structure</a:t>
            </a:r>
          </a:p>
          <a:p>
            <a:pPr marL="571500" indent="-571500" algn="l">
              <a:lnSpc>
                <a:spcPct val="110000"/>
              </a:lnSpc>
              <a:spcBef>
                <a:spcPts val="3500"/>
              </a:spcBef>
              <a:buClr>
                <a:srgbClr val="E5E5E5"/>
              </a:buClr>
              <a:buSzPct val="100000"/>
              <a:buFont typeface="Helvetica Neue" charset="0"/>
              <a:buChar char="•"/>
            </a:pPr>
            <a:endParaRPr lang="en-US" sz="3000" dirty="0" smtClean="0">
              <a:solidFill>
                <a:srgbClr val="E5E5E5"/>
              </a:solidFill>
              <a:latin typeface="Helvetica Neue" charset="0"/>
              <a:ea typeface="ＭＳ Ｐゴシック" charset="0"/>
              <a:cs typeface="ＭＳ Ｐゴシック" charset="0"/>
              <a:sym typeface="Helvetica Neue" charset="0"/>
            </a:endParaRP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177800"/>
            <a:ext cx="12001500" cy="1498600"/>
          </a:xfrm>
        </p:spPr>
        <p:txBody>
          <a:bodyPr/>
          <a:lstStyle/>
          <a:p>
            <a:pPr eaLnBrk="1" hangingPunct="1">
              <a:defRPr/>
            </a:pPr>
            <a:r>
              <a:rPr lang="en-US" sz="5600" dirty="0" smtClean="0">
                <a:latin typeface="Helvetica Neue" charset="0"/>
                <a:cs typeface="Helvetica Neue" charset="0"/>
                <a:sym typeface="Helvetica Neue" charset="0"/>
              </a:rPr>
              <a:t>Conclusions</a:t>
            </a:r>
            <a:endParaRPr lang="en-US" sz="5600" dirty="0" smtClean="0">
              <a:latin typeface="Helvetica Neue" charset="0"/>
              <a:ea typeface="ヒラギノ角ゴ ProN W3" charset="0"/>
              <a:cs typeface="ヒラギノ角ゴ ProN W3" charset="0"/>
              <a:sym typeface="Helvetica Neue" charset="0"/>
            </a:endParaRPr>
          </a:p>
        </p:txBody>
      </p:sp>
      <p:sp>
        <p:nvSpPr>
          <p:cNvPr id="221187" name="TextBox 1"/>
          <p:cNvSpPr txBox="1">
            <a:spLocks noChangeArrowheads="1"/>
          </p:cNvSpPr>
          <p:nvPr/>
        </p:nvSpPr>
        <p:spPr bwMode="auto">
          <a:xfrm>
            <a:off x="-1438275" y="6661150"/>
            <a:ext cx="18415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273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1"/>
          <p:cNvSpPr>
            <a:spLocks/>
          </p:cNvSpPr>
          <p:nvPr/>
        </p:nvSpPr>
        <p:spPr bwMode="auto">
          <a:xfrm>
            <a:off x="1003300" y="1473200"/>
            <a:ext cx="10998200" cy="764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571500" indent="-571500" algn="l">
              <a:lnSpc>
                <a:spcPct val="110000"/>
              </a:lnSpc>
              <a:spcBef>
                <a:spcPts val="3500"/>
              </a:spcBef>
              <a:buClr>
                <a:srgbClr val="E5E5E5"/>
              </a:buClr>
              <a:buSzPct val="100000"/>
              <a:buFont typeface="Helvetica Neue" charset="0"/>
              <a:buChar char="•"/>
            </a:pPr>
            <a:r>
              <a:rPr lang="en-US" sz="3000" dirty="0" smtClean="0">
                <a:solidFill>
                  <a:srgbClr val="E5E5E5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Foothills topography is important for both convective initiation and focusing subtropical </a:t>
            </a:r>
            <a:r>
              <a:rPr lang="en-US" sz="3000" dirty="0">
                <a:solidFill>
                  <a:srgbClr val="E5E5E5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South </a:t>
            </a:r>
            <a:r>
              <a:rPr lang="en-US" sz="3000" dirty="0" smtClean="0">
                <a:solidFill>
                  <a:srgbClr val="E5E5E5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American deep convection</a:t>
            </a:r>
          </a:p>
          <a:p>
            <a:pPr marL="571500" indent="-571500" algn="l">
              <a:lnSpc>
                <a:spcPct val="110000"/>
              </a:lnSpc>
              <a:spcBef>
                <a:spcPts val="3500"/>
              </a:spcBef>
              <a:buClr>
                <a:srgbClr val="E5E5E5"/>
              </a:buClr>
              <a:buSzPct val="100000"/>
              <a:buFont typeface="Helvetica Neue" charset="0"/>
              <a:buChar char="•"/>
            </a:pPr>
            <a:r>
              <a:rPr lang="en-US" sz="3000" dirty="0">
                <a:solidFill>
                  <a:srgbClr val="E5E5E5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Lee subsidence and a capping inversion hypothesized in Rasmussen and Houze (2011) is evident in the WRF </a:t>
            </a:r>
            <a:r>
              <a:rPr lang="en-US" sz="3000" dirty="0" smtClean="0">
                <a:solidFill>
                  <a:srgbClr val="E5E5E5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data</a:t>
            </a:r>
            <a:endParaRPr lang="en-US" sz="3000" dirty="0">
              <a:solidFill>
                <a:srgbClr val="E5E5E5"/>
              </a:solidFill>
              <a:latin typeface="Helvetica Neue" charset="0"/>
              <a:ea typeface="ＭＳ Ｐゴシック" charset="0"/>
              <a:cs typeface="ＭＳ Ｐゴシック" charset="0"/>
              <a:sym typeface="Helvetica Neue" charset="0"/>
            </a:endParaRPr>
          </a:p>
          <a:p>
            <a:pPr marL="571500" indent="-571500" algn="l">
              <a:lnSpc>
                <a:spcPct val="110000"/>
              </a:lnSpc>
              <a:spcBef>
                <a:spcPts val="3500"/>
              </a:spcBef>
              <a:buClr>
                <a:srgbClr val="E5E5E5"/>
              </a:buClr>
              <a:buSzPct val="100000"/>
              <a:buFont typeface="Helvetica Neue" charset="0"/>
              <a:buChar char="•"/>
            </a:pPr>
            <a:r>
              <a:rPr lang="en-US" sz="3000" u="sng" dirty="0" smtClean="0">
                <a:solidFill>
                  <a:srgbClr val="E5E5E5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Future work</a:t>
            </a:r>
            <a:r>
              <a:rPr lang="en-US" sz="3000" dirty="0" smtClean="0">
                <a:solidFill>
                  <a:srgbClr val="E5E5E5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: Deep </a:t>
            </a:r>
            <a:r>
              <a:rPr lang="en-US" sz="3000" dirty="0">
                <a:solidFill>
                  <a:srgbClr val="E5E5E5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convection in this region is </a:t>
            </a:r>
            <a:r>
              <a:rPr lang="en-US" sz="3000" dirty="0" smtClean="0">
                <a:solidFill>
                  <a:srgbClr val="E5E5E5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also modulated </a:t>
            </a:r>
            <a:r>
              <a:rPr lang="en-US" sz="3000" dirty="0">
                <a:solidFill>
                  <a:srgbClr val="E5E5E5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by strong moisture convergence, diurnal effects, and mountain </a:t>
            </a:r>
            <a:r>
              <a:rPr lang="en-US" sz="3000" dirty="0" smtClean="0">
                <a:solidFill>
                  <a:srgbClr val="E5E5E5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dynamics </a:t>
            </a:r>
            <a:r>
              <a:rPr lang="en-US" sz="3000" dirty="0" smtClean="0">
                <a:solidFill>
                  <a:srgbClr val="E5E5E5"/>
                </a:solidFill>
                <a:latin typeface="Helvetica Neue" charset="0"/>
                <a:ea typeface="ＭＳ Ｐゴシック" charset="0"/>
                <a:cs typeface="ＭＳ Ｐゴシック" charset="0"/>
                <a:sym typeface="Wingdings"/>
              </a:rPr>
              <a:t> role in mesoscale dynamics and organization</a:t>
            </a:r>
            <a:endParaRPr lang="en-US" sz="3000" dirty="0">
              <a:solidFill>
                <a:srgbClr val="E5E5E5"/>
              </a:solidFill>
              <a:latin typeface="Helvetica Neue" charset="0"/>
              <a:ea typeface="ＭＳ Ｐゴシック" charset="0"/>
              <a:cs typeface="ＭＳ Ｐゴシック" charset="0"/>
              <a:sym typeface="Helvetica Neue" charset="0"/>
            </a:endParaRPr>
          </a:p>
          <a:p>
            <a:pPr marL="571500" indent="-571500" algn="l">
              <a:lnSpc>
                <a:spcPct val="110000"/>
              </a:lnSpc>
              <a:spcBef>
                <a:spcPts val="3500"/>
              </a:spcBef>
              <a:buClr>
                <a:srgbClr val="E5E5E5"/>
              </a:buClr>
              <a:buSzPct val="100000"/>
              <a:buFont typeface="Helvetica Neue" charset="0"/>
              <a:buChar char="•"/>
            </a:pPr>
            <a:endParaRPr lang="en-US" sz="3000" dirty="0" smtClean="0">
              <a:solidFill>
                <a:srgbClr val="E5E5E5"/>
              </a:solidFill>
              <a:latin typeface="Helvetica Neue" charset="0"/>
              <a:ea typeface="ＭＳ Ｐゴシック" charset="0"/>
              <a:cs typeface="ＭＳ Ｐゴシック" charset="0"/>
              <a:sym typeface="Helvetica Neue" charset="0"/>
            </a:endParaRP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177800"/>
            <a:ext cx="12001500" cy="1498600"/>
          </a:xfrm>
        </p:spPr>
        <p:txBody>
          <a:bodyPr/>
          <a:lstStyle/>
          <a:p>
            <a:pPr eaLnBrk="1" hangingPunct="1">
              <a:defRPr/>
            </a:pPr>
            <a:r>
              <a:rPr lang="en-US" sz="5600" dirty="0" smtClean="0">
                <a:latin typeface="Helvetica Neue" charset="0"/>
                <a:cs typeface="Helvetica Neue" charset="0"/>
                <a:sym typeface="Helvetica Neue" charset="0"/>
              </a:rPr>
              <a:t>Conclusions</a:t>
            </a:r>
            <a:endParaRPr lang="en-US" sz="5600" dirty="0" smtClean="0">
              <a:latin typeface="Helvetica Neue" charset="0"/>
              <a:ea typeface="ヒラギノ角ゴ ProN W3" charset="0"/>
              <a:cs typeface="ヒラギノ角ゴ ProN W3" charset="0"/>
              <a:sym typeface="Helvetica Neue" charset="0"/>
            </a:endParaRPr>
          </a:p>
        </p:txBody>
      </p:sp>
      <p:sp>
        <p:nvSpPr>
          <p:cNvPr id="221187" name="TextBox 1"/>
          <p:cNvSpPr txBox="1">
            <a:spLocks noChangeArrowheads="1"/>
          </p:cNvSpPr>
          <p:nvPr/>
        </p:nvSpPr>
        <p:spPr bwMode="auto">
          <a:xfrm>
            <a:off x="-1438275" y="6661150"/>
            <a:ext cx="18415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34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697_edited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3004801" cy="9753600"/>
          </a:xfrm>
          <a:prstGeom prst="rect">
            <a:avLst/>
          </a:prstGeom>
        </p:spPr>
      </p:pic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>
          <a:xfrm>
            <a:off x="1274763" y="1828800"/>
            <a:ext cx="10464800" cy="36703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spcBef>
                <a:spcPts val="1700"/>
              </a:spcBef>
              <a:defRPr/>
            </a:pPr>
            <a:r>
              <a:rPr lang="en-US" sz="7100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 Medium"/>
                <a:cs typeface="Helvetica Neue Medium"/>
                <a:sym typeface="Helvetica Neue" charset="0"/>
              </a:rPr>
              <a:t>Questions?</a:t>
            </a:r>
            <a:endParaRPr lang="en-US" sz="7100" i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elvetica Neue Medium"/>
              <a:ea typeface="ヒラギノ角ゴ ProN W3" charset="0"/>
              <a:cs typeface="Helvetica Neue Medium"/>
              <a:sym typeface="Helvetica Neue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3215" y="4661356"/>
            <a:ext cx="4304720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latin typeface="Helvetica Neue"/>
                <a:cs typeface="Helvetica Neue"/>
              </a:rPr>
              <a:t>This research was supported by:</a:t>
            </a:r>
          </a:p>
          <a:p>
            <a:r>
              <a:rPr lang="en-US" sz="1800" dirty="0">
                <a:solidFill>
                  <a:srgbClr val="000000"/>
                </a:solidFill>
                <a:latin typeface="Helvetica Neue"/>
                <a:cs typeface="Helvetica Neue"/>
              </a:rPr>
              <a:t>NASA grant </a:t>
            </a:r>
            <a:r>
              <a:rPr lang="en-US" sz="1800" dirty="0" smtClean="0">
                <a:solidFill>
                  <a:srgbClr val="000000"/>
                </a:solidFill>
                <a:latin typeface="Helvetica Neue"/>
                <a:cs typeface="Helvetica Neue"/>
              </a:rPr>
              <a:t>NNX13AG71G</a:t>
            </a:r>
          </a:p>
          <a:p>
            <a:r>
              <a:rPr lang="en-US" sz="1800" dirty="0">
                <a:solidFill>
                  <a:srgbClr val="000000"/>
                </a:solidFill>
                <a:latin typeface="Helvetica Neue"/>
                <a:cs typeface="Helvetica Neue"/>
              </a:rPr>
              <a:t>NASA grant </a:t>
            </a:r>
            <a:r>
              <a:rPr lang="en-US" sz="1800" dirty="0" smtClean="0">
                <a:solidFill>
                  <a:srgbClr val="000000"/>
                </a:solidFill>
                <a:latin typeface="Helvetica Neue"/>
                <a:cs typeface="Helvetica Neue"/>
              </a:rPr>
              <a:t>NNX10AH70G</a:t>
            </a:r>
          </a:p>
          <a:p>
            <a:r>
              <a:rPr lang="en-US" sz="1800" dirty="0" smtClean="0">
                <a:solidFill>
                  <a:srgbClr val="000000"/>
                </a:solidFill>
                <a:latin typeface="Helvetica Neue"/>
                <a:cs typeface="Helvetica Neue"/>
              </a:rPr>
              <a:t>NASA </a:t>
            </a:r>
            <a:r>
              <a:rPr lang="en-US" sz="1800" dirty="0">
                <a:solidFill>
                  <a:srgbClr val="000000"/>
                </a:solidFill>
                <a:latin typeface="Helvetica Neue"/>
                <a:cs typeface="Helvetica Neue"/>
              </a:rPr>
              <a:t>ESS Fellowship </a:t>
            </a:r>
            <a:r>
              <a:rPr lang="en-US" sz="1800" dirty="0" smtClean="0">
                <a:solidFill>
                  <a:srgbClr val="000000"/>
                </a:solidFill>
                <a:latin typeface="Helvetica Neue"/>
                <a:cs typeface="Helvetica Neue"/>
              </a:rPr>
              <a:t>NNX11AL65H</a:t>
            </a:r>
          </a:p>
          <a:p>
            <a:r>
              <a:rPr lang="en-US" sz="1800" dirty="0">
                <a:solidFill>
                  <a:srgbClr val="000000"/>
                </a:solidFill>
                <a:latin typeface="Helvetica Neue"/>
                <a:cs typeface="Helvetica Neue"/>
              </a:rPr>
              <a:t>NSF grant ATM</a:t>
            </a:r>
            <a:r>
              <a:rPr lang="en-US" sz="1800" dirty="0" smtClean="0">
                <a:solidFill>
                  <a:srgbClr val="000000"/>
                </a:solidFill>
                <a:latin typeface="Helvetica Neue"/>
                <a:cs typeface="Helvetica Neue"/>
              </a:rPr>
              <a:t>-0820586</a:t>
            </a:r>
            <a:endParaRPr lang="en-US" sz="1800" dirty="0">
              <a:solidFill>
                <a:srgbClr val="000000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835765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5500" dirty="0" smtClean="0">
                <a:solidFill>
                  <a:srgbClr val="BFBFBF"/>
                </a:solidFill>
              </a:rPr>
              <a:t>MCSs in the Americas</a:t>
            </a:r>
            <a:endParaRPr lang="en-US" sz="5500" dirty="0" smtClean="0">
              <a:solidFill>
                <a:srgbClr val="BFBFBF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82600" y="2438400"/>
            <a:ext cx="5791200" cy="5715000"/>
          </a:xfrm>
        </p:spPr>
        <p:txBody>
          <a:bodyPr/>
          <a:lstStyle/>
          <a:p>
            <a:r>
              <a:rPr lang="en-US" dirty="0" smtClean="0"/>
              <a:t>Over the past ~30 years, many studies have </a:t>
            </a:r>
            <a:r>
              <a:rPr lang="en-US" b="1" i="1" u="sng" dirty="0" smtClean="0"/>
              <a:t>suggested</a:t>
            </a:r>
            <a:r>
              <a:rPr lang="en-US" dirty="0" smtClean="0"/>
              <a:t> a similarity between convective storm formation and organization in N. and S. America (Carlson et al. 1983, Velasco and Fritsch 1987, Laing and Fritsch 1997, </a:t>
            </a:r>
            <a:r>
              <a:rPr lang="en-US" dirty="0" err="1" smtClean="0"/>
              <a:t>Zipser</a:t>
            </a:r>
            <a:r>
              <a:rPr lang="en-US" dirty="0" smtClean="0"/>
              <a:t> et al. 2006, etc.)</a:t>
            </a:r>
          </a:p>
          <a:p>
            <a:r>
              <a:rPr lang="en-US" dirty="0" smtClean="0"/>
              <a:t>Lack of available data prevented detailed investigations of storm structure and distribution until the TRMM satellite era!</a:t>
            </a:r>
            <a:endParaRPr lang="en-US" dirty="0"/>
          </a:p>
        </p:txBody>
      </p:sp>
      <p:pic>
        <p:nvPicPr>
          <p:cNvPr id="2037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163" y="2411412"/>
            <a:ext cx="5999930" cy="574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79" name="Rectangle 3"/>
          <p:cNvSpPr>
            <a:spLocks/>
          </p:cNvSpPr>
          <p:nvPr/>
        </p:nvSpPr>
        <p:spPr bwMode="auto">
          <a:xfrm>
            <a:off x="7569200" y="8534400"/>
            <a:ext cx="3698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400" dirty="0">
                <a:solidFill>
                  <a:srgbClr val="D8D8D8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Velasco and Fritsch (1987)</a:t>
            </a:r>
          </a:p>
        </p:txBody>
      </p:sp>
    </p:spTree>
    <p:extLst>
      <p:ext uri="{BB962C8B-B14F-4D97-AF65-F5344CB8AC3E}">
        <p14:creationId xmlns:p14="http://schemas.microsoft.com/office/powerpoint/2010/main" val="3158415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Severe Storms in the U.S.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39800" y="1752600"/>
            <a:ext cx="5346700" cy="73914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dirty="0"/>
              <a:t>Low-level moist air from the Gulf of Mexico</a:t>
            </a:r>
          </a:p>
          <a:p>
            <a:pPr>
              <a:lnSpc>
                <a:spcPct val="110000"/>
              </a:lnSpc>
            </a:pPr>
            <a:r>
              <a:rPr lang="en-US" dirty="0"/>
              <a:t>Mid-level dry air from the Mexican Plateau and the Rocky Mountains overrides moist air creating a “capping” inversion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Initiation mechanism </a:t>
            </a:r>
            <a:r>
              <a:rPr lang="en-US" dirty="0"/>
              <a:t>is typically a </a:t>
            </a:r>
            <a:r>
              <a:rPr lang="en-US" dirty="0" err="1"/>
              <a:t>dryline</a:t>
            </a:r>
            <a:r>
              <a:rPr lang="en-US" dirty="0"/>
              <a:t> or an upper level </a:t>
            </a:r>
            <a:r>
              <a:rPr lang="en-US" dirty="0" smtClean="0"/>
              <a:t>trough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344" y="2570480"/>
            <a:ext cx="5668124" cy="556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0576" y="4483735"/>
            <a:ext cx="2311656" cy="31319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1096" y="3396305"/>
            <a:ext cx="4711931" cy="147437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102600" y="8305800"/>
            <a:ext cx="29266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latin typeface="Helvetica Neue"/>
                <a:cs typeface="Helvetica Neue"/>
              </a:rPr>
              <a:t>Carlson et al. (1983)</a:t>
            </a:r>
            <a:endParaRPr lang="en-US" sz="240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40201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600" y="190500"/>
            <a:ext cx="11277600" cy="1498600"/>
          </a:xfrm>
        </p:spPr>
        <p:txBody>
          <a:bodyPr/>
          <a:lstStyle/>
          <a:p>
            <a:r>
              <a:rPr lang="en-US" dirty="0" smtClean="0"/>
              <a:t>Seasonal temperature and moisture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11729"/>
          <a:stretch/>
        </p:blipFill>
        <p:spPr>
          <a:xfrm>
            <a:off x="5740400" y="1752600"/>
            <a:ext cx="5253605" cy="766171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63600" y="2819400"/>
            <a:ext cx="4724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err="1" smtClean="0">
                <a:latin typeface="Helvetica Neue"/>
                <a:cs typeface="Helvetica Neue"/>
              </a:rPr>
              <a:t>Precipitable</a:t>
            </a:r>
            <a:r>
              <a:rPr lang="fr-FR" sz="2800" dirty="0" smtClean="0">
                <a:latin typeface="Helvetica Neue"/>
                <a:cs typeface="Helvetica Neue"/>
              </a:rPr>
              <a:t> water </a:t>
            </a:r>
          </a:p>
          <a:p>
            <a:r>
              <a:rPr lang="fr-FR" sz="2800" dirty="0" err="1" smtClean="0">
                <a:latin typeface="Helvetica Neue"/>
                <a:cs typeface="Helvetica Neue"/>
              </a:rPr>
              <a:t>seasonal</a:t>
            </a:r>
            <a:r>
              <a:rPr lang="fr-FR" sz="2800" dirty="0" smtClean="0">
                <a:latin typeface="Helvetica Neue"/>
                <a:cs typeface="Helvetica Neue"/>
              </a:rPr>
              <a:t> progression </a:t>
            </a:r>
          </a:p>
          <a:p>
            <a:r>
              <a:rPr lang="fr-FR" sz="2400" dirty="0" smtClean="0">
                <a:latin typeface="Helvetica Neue"/>
                <a:cs typeface="Helvetica Neue"/>
                <a:sym typeface="Wingdings"/>
              </a:rPr>
              <a:t> 28 mm contour</a:t>
            </a:r>
            <a:endParaRPr lang="en-US" sz="2400" dirty="0">
              <a:latin typeface="Helvetica Neue"/>
              <a:cs typeface="Helvetica Neue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7400" y="6553200"/>
            <a:ext cx="4800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err="1" smtClean="0">
                <a:latin typeface="Helvetica Neue"/>
                <a:cs typeface="Helvetica Neue"/>
              </a:rPr>
              <a:t>Near</a:t>
            </a:r>
            <a:r>
              <a:rPr lang="fr-FR" sz="2800" dirty="0" smtClean="0">
                <a:latin typeface="Helvetica Neue"/>
                <a:cs typeface="Helvetica Neue"/>
              </a:rPr>
              <a:t>-surface air </a:t>
            </a:r>
            <a:r>
              <a:rPr lang="fr-FR" sz="2800" dirty="0" err="1" smtClean="0">
                <a:latin typeface="Helvetica Neue"/>
                <a:cs typeface="Helvetica Neue"/>
              </a:rPr>
              <a:t>temperature</a:t>
            </a:r>
            <a:r>
              <a:rPr lang="fr-FR" sz="2800" dirty="0" smtClean="0">
                <a:latin typeface="Helvetica Neue"/>
                <a:cs typeface="Helvetica Neue"/>
              </a:rPr>
              <a:t> </a:t>
            </a:r>
            <a:r>
              <a:rPr lang="fr-FR" sz="2800" dirty="0" err="1" smtClean="0">
                <a:latin typeface="Helvetica Neue"/>
                <a:cs typeface="Helvetica Neue"/>
              </a:rPr>
              <a:t>seasonal</a:t>
            </a:r>
            <a:r>
              <a:rPr lang="fr-FR" sz="2800" dirty="0" smtClean="0">
                <a:latin typeface="Helvetica Neue"/>
                <a:cs typeface="Helvetica Neue"/>
              </a:rPr>
              <a:t> progression </a:t>
            </a:r>
          </a:p>
          <a:p>
            <a:r>
              <a:rPr lang="fr-FR" sz="2400" dirty="0" smtClean="0">
                <a:latin typeface="Helvetica Neue"/>
                <a:cs typeface="Helvetica Neue"/>
                <a:sym typeface="Wingdings"/>
              </a:rPr>
              <a:t> 23</a:t>
            </a:r>
            <a:r>
              <a:rPr lang="en-US" sz="2400" dirty="0" smtClean="0">
                <a:latin typeface="Helvetica Neue"/>
                <a:ea typeface="Lucida Grande"/>
                <a:cs typeface="Helvetica Neue"/>
              </a:rPr>
              <a:t>°</a:t>
            </a:r>
            <a:r>
              <a:rPr lang="fr-FR" sz="2400" dirty="0" smtClean="0">
                <a:latin typeface="Helvetica Neue"/>
                <a:cs typeface="Helvetica Neue"/>
                <a:sym typeface="Wingdings"/>
              </a:rPr>
              <a:t>C contour</a:t>
            </a:r>
            <a:endParaRPr lang="en-US" sz="2400" dirty="0">
              <a:latin typeface="Helvetica Neue"/>
              <a:cs typeface="Helvetica Neue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5749" y="1752600"/>
            <a:ext cx="1230514" cy="766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25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6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6800" y="1866900"/>
            <a:ext cx="5829300" cy="750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"/>
          <p:cNvSpPr>
            <a:spLocks noGrp="1" noChangeArrowheads="1"/>
          </p:cNvSpPr>
          <p:nvPr>
            <p:ph type="title"/>
          </p:nvPr>
        </p:nvSpPr>
        <p:spPr>
          <a:xfrm>
            <a:off x="1282700" y="-266700"/>
            <a:ext cx="10464800" cy="2438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Helvetica Neue" charset="0"/>
                <a:cs typeface="Helvetica Neue" charset="0"/>
                <a:sym typeface="Helvetica Neue" charset="0"/>
              </a:rPr>
              <a:t>Capping and </a:t>
            </a:r>
            <a:r>
              <a:rPr lang="en-US" dirty="0" smtClean="0">
                <a:latin typeface="Helvetica Neue" charset="0"/>
                <a:cs typeface="Helvetica Neue" charset="0"/>
                <a:sym typeface="Helvetica Neue" charset="0"/>
              </a:rPr>
              <a:t>Initiation</a:t>
            </a:r>
            <a:endParaRPr lang="en-US" dirty="0" smtClean="0">
              <a:latin typeface="Helvetica Neue" charset="0"/>
              <a:ea typeface="ヒラギノ角ゴ ProN W3" charset="0"/>
              <a:cs typeface="ヒラギノ角ゴ ProN W3" charset="0"/>
              <a:sym typeface="Helvetica Neue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9636405">
            <a:off x="6121400" y="5981700"/>
            <a:ext cx="457200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 bwMode="auto">
          <a:xfrm>
            <a:off x="6731000" y="5905500"/>
            <a:ext cx="1828800" cy="685800"/>
          </a:xfrm>
          <a:prstGeom prst="rect">
            <a:avLst/>
          </a:prstGeom>
          <a:solidFill>
            <a:schemeClr val="tx1">
              <a:lumMod val="85000"/>
              <a:alpha val="49000"/>
            </a:schemeClr>
          </a:solidFill>
          <a:ln>
            <a:noFill/>
          </a:ln>
          <a:effectLst/>
        </p:spPr>
        <p:txBody>
          <a:bodyPr/>
          <a:lstStyle/>
          <a:p>
            <a:pPr>
              <a:defRPr/>
            </a:pPr>
            <a:r>
              <a:rPr lang="en-US" sz="1800" b="1" dirty="0">
                <a:solidFill>
                  <a:srgbClr val="0205FE"/>
                </a:solidFill>
                <a:latin typeface="Helvetica Neue"/>
                <a:cs typeface="Helvetica Neue"/>
              </a:rPr>
              <a:t>Moist air from the Amazon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341813" y="7264400"/>
            <a:ext cx="1663700" cy="1295400"/>
          </a:xfrm>
          <a:prstGeom prst="rect">
            <a:avLst/>
          </a:prstGeom>
          <a:solidFill>
            <a:schemeClr val="tx1">
              <a:lumMod val="85000"/>
              <a:alpha val="59000"/>
            </a:schemeClr>
          </a:solidFill>
          <a:ln>
            <a:noFill/>
          </a:ln>
          <a:effectLst/>
        </p:spPr>
        <p:txBody>
          <a:bodyPr/>
          <a:lstStyle/>
          <a:p>
            <a:pPr>
              <a:defRPr/>
            </a:pPr>
            <a:r>
              <a:rPr lang="en-US" sz="1800" b="1" dirty="0">
                <a:solidFill>
                  <a:srgbClr val="FF6600"/>
                </a:solidFill>
                <a:latin typeface="Helvetica Neue"/>
                <a:cs typeface="Helvetica Neue"/>
              </a:rPr>
              <a:t>Upper-level </a:t>
            </a:r>
            <a:r>
              <a:rPr lang="en-US" sz="1800" b="1" dirty="0" smtClean="0">
                <a:solidFill>
                  <a:srgbClr val="FF6600"/>
                </a:solidFill>
                <a:latin typeface="Helvetica Neue"/>
                <a:cs typeface="Helvetica Neue"/>
              </a:rPr>
              <a:t>flow </a:t>
            </a:r>
            <a:r>
              <a:rPr lang="en-US" sz="1800" b="1" dirty="0">
                <a:solidFill>
                  <a:srgbClr val="FF6600"/>
                </a:solidFill>
                <a:latin typeface="Helvetica Neue"/>
                <a:cs typeface="Helvetica Neue"/>
              </a:rPr>
              <a:t>over the Andes;  Dry, subsiding air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7800" y="7048500"/>
            <a:ext cx="289560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31000" y="2082800"/>
            <a:ext cx="2014538" cy="369888"/>
          </a:xfrm>
          <a:prstGeom prst="rect">
            <a:avLst/>
          </a:prstGeom>
          <a:solidFill>
            <a:schemeClr val="bg2">
              <a:lumMod val="50000"/>
              <a:lumOff val="50000"/>
              <a:alpha val="58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00000"/>
                </a:solidFill>
                <a:latin typeface="Helvetica Neue"/>
                <a:cs typeface="Helvetica Neue"/>
              </a:rPr>
              <a:t>700 </a:t>
            </a:r>
            <a:r>
              <a:rPr lang="en-US" sz="1800" b="1" dirty="0" err="1">
                <a:solidFill>
                  <a:srgbClr val="000000"/>
                </a:solidFill>
                <a:latin typeface="Helvetica Neue"/>
                <a:cs typeface="Helvetica Neue"/>
              </a:rPr>
              <a:t>mb</a:t>
            </a:r>
            <a:r>
              <a:rPr lang="en-US" sz="1800" b="1" dirty="0">
                <a:solidFill>
                  <a:srgbClr val="000000"/>
                </a:solidFill>
                <a:latin typeface="Helvetica Neue"/>
                <a:cs typeface="Helvetica Neue"/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  <a:latin typeface="Helvetica Neue"/>
                <a:cs typeface="Helvetica Neue"/>
              </a:rPr>
              <a:t>omega</a:t>
            </a:r>
            <a:endParaRPr lang="en-US" sz="1800" b="1" dirty="0">
              <a:solidFill>
                <a:srgbClr val="000000"/>
              </a:solidFill>
              <a:latin typeface="Helvetica Neue"/>
              <a:cs typeface="Helvetica Neue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330200" y="152400"/>
            <a:ext cx="12268200" cy="1498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Helvetica Neue" charset="0"/>
                <a:cs typeface="Helvetica Neue" charset="0"/>
                <a:sym typeface="Helvetica Neue" charset="0"/>
              </a:rPr>
              <a:t>Data and Experiments</a:t>
            </a:r>
            <a:endParaRPr lang="en-US" dirty="0" smtClean="0">
              <a:latin typeface="Helvetica Neue" charset="0"/>
              <a:ea typeface="ヒラギノ角ゴ ProN W3" charset="0"/>
              <a:cs typeface="ヒラギノ角ゴ ProN W3" charset="0"/>
              <a:sym typeface="Helvetica Neue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6000" y="2286000"/>
            <a:ext cx="10781928" cy="6494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700" b="1" dirty="0" smtClean="0">
                <a:solidFill>
                  <a:srgbClr val="E5E5E5"/>
                </a:solidFill>
                <a:latin typeface="Helvetica Neue"/>
                <a:cs typeface="Helvetica Neue"/>
              </a:rPr>
              <a:t>TRMM Precipitation Radar analysis:</a:t>
            </a:r>
          </a:p>
          <a:p>
            <a:pPr algn="l"/>
            <a:endParaRPr lang="en-US" sz="2400" dirty="0" smtClean="0">
              <a:solidFill>
                <a:srgbClr val="E5E5E5"/>
              </a:solidFill>
              <a:latin typeface="Helvetica Neue"/>
              <a:cs typeface="Helvetica Neue"/>
            </a:endParaRPr>
          </a:p>
          <a:p>
            <a:pPr marL="457200" indent="-457200" algn="l">
              <a:buFont typeface="Arial"/>
              <a:buChar char="•"/>
            </a:pPr>
            <a:r>
              <a:rPr lang="en-US" sz="2600" dirty="0" smtClean="0">
                <a:solidFill>
                  <a:srgbClr val="E5E5E5"/>
                </a:solidFill>
                <a:latin typeface="Helvetica Neue"/>
                <a:cs typeface="Helvetica Neue"/>
              </a:rPr>
              <a:t>September-April (1999-2012)</a:t>
            </a:r>
          </a:p>
          <a:p>
            <a:pPr marL="914400" lvl="1" indent="-457200" algn="l">
              <a:buFont typeface="Arial"/>
              <a:buChar char="•"/>
            </a:pPr>
            <a:endParaRPr lang="en-US" sz="800" dirty="0" smtClean="0">
              <a:solidFill>
                <a:srgbClr val="E5E5E5"/>
              </a:solidFill>
              <a:latin typeface="Helvetica Neue"/>
              <a:cs typeface="Helvetica Neue"/>
            </a:endParaRPr>
          </a:p>
          <a:p>
            <a:pPr marL="457200" indent="-457200" algn="l">
              <a:buFont typeface="Arial"/>
              <a:buChar char="•"/>
            </a:pPr>
            <a:r>
              <a:rPr lang="en-US" sz="2600" dirty="0">
                <a:solidFill>
                  <a:srgbClr val="E5E5E5"/>
                </a:solidFill>
                <a:latin typeface="Helvetica Neue"/>
                <a:cs typeface="Helvetica Neue"/>
              </a:rPr>
              <a:t>Product 2A23 - Rain Characteristics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2200" dirty="0">
                <a:solidFill>
                  <a:srgbClr val="E5E5E5"/>
                </a:solidFill>
                <a:latin typeface="Helvetica Neue"/>
                <a:cs typeface="Helvetica Neue"/>
              </a:rPr>
              <a:t>Algorithm categorizes precipitation as stratiform, convective, or other</a:t>
            </a:r>
          </a:p>
          <a:p>
            <a:pPr marL="457200" indent="-457200" algn="l">
              <a:buFont typeface="Arial"/>
              <a:buChar char="•"/>
            </a:pPr>
            <a:r>
              <a:rPr lang="en-US" sz="2600" dirty="0">
                <a:solidFill>
                  <a:srgbClr val="E5E5E5"/>
                </a:solidFill>
                <a:latin typeface="Helvetica Neue"/>
                <a:cs typeface="Helvetica Neue"/>
              </a:rPr>
              <a:t>Product 2A25 - Rainfall Rate and Profile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2200" dirty="0">
                <a:solidFill>
                  <a:srgbClr val="E5E5E5"/>
                </a:solidFill>
                <a:latin typeface="Helvetica Neue"/>
                <a:cs typeface="Helvetica Neue"/>
              </a:rPr>
              <a:t>3D reflectivity data from Precipitation Radar (PR</a:t>
            </a:r>
            <a:r>
              <a:rPr lang="en-US" sz="2200" dirty="0" smtClean="0">
                <a:solidFill>
                  <a:srgbClr val="E5E5E5"/>
                </a:solidFill>
                <a:latin typeface="Helvetica Neue"/>
                <a:cs typeface="Helvetica Neue"/>
              </a:rPr>
              <a:t>)</a:t>
            </a:r>
            <a:endParaRPr lang="en-US" sz="2400" dirty="0" smtClean="0">
              <a:solidFill>
                <a:srgbClr val="E5E5E5"/>
              </a:solidFill>
              <a:latin typeface="Helvetica Neue"/>
              <a:cs typeface="Helvetica Neue"/>
            </a:endParaRPr>
          </a:p>
          <a:p>
            <a:pPr algn="l"/>
            <a:endParaRPr lang="en-US" sz="2400" u="sng" dirty="0">
              <a:solidFill>
                <a:srgbClr val="E5E5E5"/>
              </a:solidFill>
              <a:latin typeface="Helvetica Neue"/>
              <a:cs typeface="Helvetica Neue"/>
            </a:endParaRPr>
          </a:p>
          <a:p>
            <a:pPr algn="l"/>
            <a:r>
              <a:rPr lang="en-US" sz="3700" b="1" dirty="0" smtClean="0">
                <a:solidFill>
                  <a:srgbClr val="E5E5E5"/>
                </a:solidFill>
                <a:latin typeface="Helvetica Neue"/>
                <a:cs typeface="Helvetica Neue"/>
              </a:rPr>
              <a:t>WRF Experimental Setup:</a:t>
            </a:r>
          </a:p>
          <a:p>
            <a:pPr algn="l"/>
            <a:endParaRPr lang="en-US" sz="2600" dirty="0" smtClean="0">
              <a:solidFill>
                <a:srgbClr val="E5E5E5"/>
              </a:solidFill>
              <a:latin typeface="Helvetica Neue"/>
              <a:cs typeface="Helvetica Neue"/>
            </a:endParaRPr>
          </a:p>
          <a:p>
            <a:pPr marL="457200" indent="-457200" algn="l">
              <a:buFont typeface="Arial"/>
              <a:buChar char="•"/>
            </a:pPr>
            <a:r>
              <a:rPr lang="en-US" sz="2600" dirty="0" smtClean="0">
                <a:solidFill>
                  <a:srgbClr val="E5E5E5"/>
                </a:solidFill>
                <a:latin typeface="Helvetica Neue"/>
                <a:cs typeface="Helvetica Neue"/>
              </a:rPr>
              <a:t>Three nested domains, Microphysics sensitivity </a:t>
            </a:r>
          </a:p>
          <a:p>
            <a:pPr algn="l"/>
            <a:r>
              <a:rPr lang="en-US" sz="2600" dirty="0">
                <a:solidFill>
                  <a:srgbClr val="E5E5E5"/>
                </a:solidFill>
                <a:latin typeface="Helvetica Neue"/>
                <a:cs typeface="Helvetica Neue"/>
              </a:rPr>
              <a:t> </a:t>
            </a:r>
            <a:r>
              <a:rPr lang="en-US" sz="2600" dirty="0" smtClean="0">
                <a:solidFill>
                  <a:srgbClr val="E5E5E5"/>
                </a:solidFill>
                <a:latin typeface="Helvetica Neue"/>
                <a:cs typeface="Helvetica Neue"/>
              </a:rPr>
              <a:t>    </a:t>
            </a:r>
            <a:r>
              <a:rPr lang="en-US" sz="2600" dirty="0" smtClean="0">
                <a:solidFill>
                  <a:srgbClr val="E5E5E5"/>
                </a:solidFill>
                <a:latin typeface="Helvetica Neue"/>
                <a:cs typeface="Helvetica Neue"/>
              </a:rPr>
              <a:t>tests</a:t>
            </a:r>
          </a:p>
          <a:p>
            <a:pPr marL="457200" indent="-457200" algn="l">
              <a:buFont typeface="Arial"/>
              <a:buChar char="•"/>
            </a:pPr>
            <a:r>
              <a:rPr lang="en-US" sz="2600" dirty="0" smtClean="0">
                <a:solidFill>
                  <a:srgbClr val="E5E5E5"/>
                </a:solidFill>
                <a:latin typeface="Helvetica Neue"/>
                <a:cs typeface="Helvetica Neue"/>
              </a:rPr>
              <a:t>Topographic initiation &amp; </a:t>
            </a:r>
            <a:r>
              <a:rPr lang="en-US" sz="2600" dirty="0" smtClean="0">
                <a:solidFill>
                  <a:srgbClr val="E5E5E5"/>
                </a:solidFill>
                <a:latin typeface="Helvetica Neue"/>
                <a:cs typeface="Helvetica Neue"/>
              </a:rPr>
              <a:t>mesoscale organization</a:t>
            </a:r>
            <a:endParaRPr lang="en-US" sz="2600" dirty="0">
              <a:solidFill>
                <a:srgbClr val="E5E5E5"/>
              </a:solidFill>
              <a:latin typeface="Helvetica Neue"/>
              <a:cs typeface="Helvetica Neue"/>
            </a:endParaRPr>
          </a:p>
          <a:p>
            <a:pPr marL="914400" lvl="1" indent="-457200" algn="l">
              <a:buFont typeface="Wingdings" charset="2"/>
              <a:buChar char="ü"/>
            </a:pPr>
            <a:endParaRPr lang="en-US" sz="800" dirty="0" smtClean="0">
              <a:solidFill>
                <a:srgbClr val="E5E5E5"/>
              </a:solidFill>
              <a:latin typeface="Helvetica Neue"/>
              <a:cs typeface="Helvetica Neue"/>
            </a:endParaRPr>
          </a:p>
          <a:p>
            <a:pPr marL="914400" lvl="1" indent="-457200" algn="l">
              <a:buFont typeface="Wingdings" charset="2"/>
              <a:buChar char="ü"/>
            </a:pPr>
            <a:r>
              <a:rPr lang="en-US" sz="2600" dirty="0" smtClean="0">
                <a:solidFill>
                  <a:srgbClr val="E5E5E5"/>
                </a:solidFill>
                <a:latin typeface="Helvetica Neue"/>
                <a:cs typeface="Helvetica Neue"/>
              </a:rPr>
              <a:t>Remove </a:t>
            </a:r>
            <a:r>
              <a:rPr lang="en-US" sz="2600" dirty="0" smtClean="0">
                <a:solidFill>
                  <a:srgbClr val="E5E5E5"/>
                </a:solidFill>
                <a:latin typeface="Helvetica Neue"/>
                <a:cs typeface="Helvetica Neue"/>
              </a:rPr>
              <a:t>small terrain features </a:t>
            </a:r>
            <a:r>
              <a:rPr lang="en-US" sz="2600" dirty="0" smtClean="0">
                <a:solidFill>
                  <a:srgbClr val="E5E5E5"/>
                </a:solidFill>
                <a:latin typeface="Helvetica Neue"/>
                <a:cs typeface="Helvetica Neue"/>
              </a:rPr>
              <a:t>along E. Andes</a:t>
            </a:r>
            <a:endParaRPr lang="en-US" sz="2600" dirty="0" smtClean="0">
              <a:solidFill>
                <a:srgbClr val="E5E5E5"/>
              </a:solidFill>
              <a:latin typeface="Helvetica Neue"/>
              <a:cs typeface="Helvetica Neue"/>
            </a:endParaRPr>
          </a:p>
          <a:p>
            <a:pPr marL="914400" lvl="1" indent="-457200" algn="l">
              <a:buFont typeface="Wingdings" charset="2"/>
              <a:buChar char="ü"/>
            </a:pPr>
            <a:r>
              <a:rPr lang="en-US" sz="2600" dirty="0" smtClean="0">
                <a:solidFill>
                  <a:srgbClr val="E5E5E5"/>
                </a:solidFill>
                <a:latin typeface="Helvetica Neue"/>
                <a:cs typeface="Helvetica Neue"/>
              </a:rPr>
              <a:t>Reduce the Andes height by 1/2</a:t>
            </a:r>
            <a:endParaRPr lang="en-US" sz="2600" dirty="0" smtClean="0">
              <a:solidFill>
                <a:srgbClr val="E5E5E5"/>
              </a:solidFill>
              <a:latin typeface="Helvetica Neue"/>
              <a:cs typeface="Helvetica Neu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37" t="4344" r="6857" b="4069"/>
          <a:stretch/>
        </p:blipFill>
        <p:spPr>
          <a:xfrm>
            <a:off x="9155591" y="5638800"/>
            <a:ext cx="3290409" cy="2895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55591" y="8226623"/>
            <a:ext cx="684803" cy="307777"/>
          </a:xfrm>
          <a:prstGeom prst="rect">
            <a:avLst/>
          </a:prstGeom>
          <a:solidFill>
            <a:schemeClr val="tx1">
              <a:lumMod val="85000"/>
              <a:alpha val="8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Helvetica Neue"/>
                <a:cs typeface="Helvetica Neue"/>
              </a:rPr>
              <a:t>27 km</a:t>
            </a:r>
            <a:endParaRPr lang="en-US" sz="14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68536" y="7632575"/>
            <a:ext cx="582211" cy="307777"/>
          </a:xfrm>
          <a:prstGeom prst="rect">
            <a:avLst/>
          </a:prstGeom>
          <a:solidFill>
            <a:schemeClr val="tx1">
              <a:lumMod val="85000"/>
              <a:alpha val="8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Helvetica Neue"/>
                <a:cs typeface="Helvetica Neue"/>
              </a:rPr>
              <a:t>9 km</a:t>
            </a:r>
            <a:endParaRPr lang="en-US" sz="14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49643" y="7273748"/>
            <a:ext cx="582211" cy="307777"/>
          </a:xfrm>
          <a:prstGeom prst="rect">
            <a:avLst/>
          </a:prstGeom>
          <a:solidFill>
            <a:schemeClr val="tx1">
              <a:lumMod val="85000"/>
              <a:alpha val="8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Helvetica Neue"/>
                <a:cs typeface="Helvetica Neue"/>
              </a:rPr>
              <a:t>3 km</a:t>
            </a:r>
            <a:endParaRPr lang="en-US" sz="14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858000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330200" y="152400"/>
            <a:ext cx="12268200" cy="1498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Helvetica Neue" charset="0"/>
                <a:cs typeface="Helvetica Neue" charset="0"/>
                <a:sym typeface="Helvetica Neue" charset="0"/>
              </a:rPr>
              <a:t>Radar Identification of Extreme </a:t>
            </a:r>
            <a:r>
              <a:rPr lang="en-US" dirty="0">
                <a:latin typeface="Helvetica Neue" charset="0"/>
                <a:cs typeface="Helvetica Neue" charset="0"/>
                <a:sym typeface="Helvetica Neue" charset="0"/>
              </a:rPr>
              <a:t>E</a:t>
            </a:r>
            <a:r>
              <a:rPr lang="en-US" dirty="0" smtClean="0">
                <a:latin typeface="Helvetica Neue" charset="0"/>
                <a:cs typeface="Helvetica Neue" charset="0"/>
                <a:sym typeface="Helvetica Neue" charset="0"/>
              </a:rPr>
              <a:t>vents</a:t>
            </a:r>
            <a:endParaRPr lang="en-US" dirty="0" smtClean="0">
              <a:latin typeface="Helvetica Neue" charset="0"/>
              <a:ea typeface="ヒラギノ角ゴ ProN W3" charset="0"/>
              <a:cs typeface="ヒラギノ角ゴ ProN W3" charset="0"/>
              <a:sym typeface="Helvetica Neue" charset="0"/>
            </a:endParaRPr>
          </a:p>
        </p:txBody>
      </p:sp>
      <p:sp>
        <p:nvSpPr>
          <p:cNvPr id="207874" name="Rectangle 3"/>
          <p:cNvSpPr>
            <a:spLocks/>
          </p:cNvSpPr>
          <p:nvPr/>
        </p:nvSpPr>
        <p:spPr bwMode="auto">
          <a:xfrm>
            <a:off x="362279" y="8241446"/>
            <a:ext cx="6934200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/>
            <a:r>
              <a:rPr lang="en-US" sz="2300" dirty="0">
                <a:solidFill>
                  <a:schemeClr val="tx1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Houze et al. (2007</a:t>
            </a:r>
            <a:r>
              <a:rPr lang="en-US" sz="2300" dirty="0" smtClean="0">
                <a:solidFill>
                  <a:schemeClr val="tx1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), </a:t>
            </a:r>
            <a:r>
              <a:rPr lang="en-US" sz="2300" dirty="0" err="1" smtClean="0">
                <a:solidFill>
                  <a:schemeClr val="tx1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Romatschke</a:t>
            </a:r>
            <a:r>
              <a:rPr lang="en-US" sz="2300" dirty="0" smtClean="0">
                <a:solidFill>
                  <a:schemeClr val="tx1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 and Houze (2010), Rasmussen and Houze (2011), Houze et al. (2011), </a:t>
            </a:r>
            <a:r>
              <a:rPr lang="en-US" sz="2300" dirty="0" err="1" smtClean="0">
                <a:solidFill>
                  <a:schemeClr val="tx1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Zuluaga</a:t>
            </a:r>
            <a:r>
              <a:rPr lang="en-US" sz="2300" dirty="0" smtClean="0">
                <a:solidFill>
                  <a:schemeClr val="tx1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 and Houze (2013), </a:t>
            </a:r>
            <a:r>
              <a:rPr lang="en-US" sz="2300" dirty="0" smtClean="0">
                <a:solidFill>
                  <a:schemeClr val="tx1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Rasmussen et al. </a:t>
            </a:r>
            <a:r>
              <a:rPr lang="en-US" sz="2300" dirty="0" smtClean="0">
                <a:solidFill>
                  <a:schemeClr val="tx1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(2013)</a:t>
            </a:r>
            <a:endParaRPr lang="en-US" sz="2300" dirty="0">
              <a:solidFill>
                <a:schemeClr val="tx1"/>
              </a:solidFill>
              <a:latin typeface="Helvetica Neue" charset="0"/>
              <a:ea typeface="ＭＳ Ｐゴシック" charset="0"/>
              <a:cs typeface="ＭＳ Ｐゴシック" charset="0"/>
              <a:sym typeface="Helvetica Neue" charset="0"/>
            </a:endParaRPr>
          </a:p>
        </p:txBody>
      </p:sp>
      <p:pic>
        <p:nvPicPr>
          <p:cNvPr id="20787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0" y="1752600"/>
            <a:ext cx="10407650" cy="656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7876" name="Group 3"/>
          <p:cNvGrpSpPr>
            <a:grpSpLocks/>
          </p:cNvGrpSpPr>
          <p:nvPr/>
        </p:nvGrpSpPr>
        <p:grpSpPr bwMode="auto">
          <a:xfrm>
            <a:off x="7450138" y="7848600"/>
            <a:ext cx="5553075" cy="1863725"/>
            <a:chOff x="7450615" y="7848600"/>
            <a:chExt cx="5552306" cy="1864075"/>
          </a:xfrm>
        </p:grpSpPr>
        <p:pic>
          <p:nvPicPr>
            <p:cNvPr id="207878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0615" y="7901285"/>
              <a:ext cx="5552306" cy="1811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 bwMode="auto">
            <a:xfrm>
              <a:off x="10921996" y="7848600"/>
              <a:ext cx="838084" cy="265163"/>
            </a:xfrm>
            <a:prstGeom prst="rect">
              <a:avLst/>
            </a:prstGeom>
            <a:solidFill>
              <a:schemeClr val="bg1">
                <a:lumMod val="95000"/>
                <a:lumOff val="5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07877" name="TextBox 5"/>
          <p:cNvSpPr txBox="1">
            <a:spLocks noChangeArrowheads="1"/>
          </p:cNvSpPr>
          <p:nvPr/>
        </p:nvSpPr>
        <p:spPr bwMode="auto">
          <a:xfrm>
            <a:off x="7994650" y="7610475"/>
            <a:ext cx="47625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3000" dirty="0">
                <a:latin typeface="Helvetica Neue" charset="0"/>
                <a:cs typeface="Helvetica Neue" charset="0"/>
              </a:rPr>
              <a:t>TRMM Precipitation Radar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0" y="-228600"/>
            <a:ext cx="12793663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7F7F7F"/>
      </a:accent1>
      <a:accent2>
        <a:srgbClr val="333399"/>
      </a:accent2>
      <a:accent3>
        <a:srgbClr val="AAAAAA"/>
      </a:accent3>
      <a:accent4>
        <a:srgbClr val="DADADA"/>
      </a:accent4>
      <a:accent5>
        <a:srgbClr val="C0C0C0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le - Center copy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 copy">
      <a:majorFont>
        <a:latin typeface="Helvetica Neue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- Top copy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 copy">
      <a:majorFont>
        <a:latin typeface="Helvetica Neue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- Top copy 1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 copy 1">
      <a:majorFont>
        <a:latin typeface="Helvetica Neue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copy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Title &amp; Bullets - Right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Helvetica Neue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&amp; Bullets - Right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AAAAAA"/>
      </a:accent3>
      <a:accent4>
        <a:srgbClr val="DADADA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Helvetica Neue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 - Top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AAAAAA"/>
      </a:accent3>
      <a:accent4>
        <a:srgbClr val="DADADA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Palatino Linotype"/>
        <a:ea typeface="ヒラギノ明朝 ProN W3"/>
        <a:cs typeface="ヒラギノ明朝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hoto - Horizontal Reflectio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Helvetica Neue Light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Vertical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Helvetica Neue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Vertical Reflectio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Helvetica Neue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itle &amp; Bullets - Left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Helvetica Neue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, Bullets &amp; Photo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Helvetica Neue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28845</TotalTime>
  <Pages>0</Pages>
  <Words>1121</Words>
  <Characters>0</Characters>
  <Application>Microsoft Macintosh PowerPoint</Application>
  <PresentationFormat>Custom</PresentationFormat>
  <Lines>0</Lines>
  <Paragraphs>205</Paragraphs>
  <Slides>26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13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Title &amp; Bullets</vt:lpstr>
      <vt:lpstr>Title &amp; Bullets - Right</vt:lpstr>
      <vt:lpstr>Title - Top</vt:lpstr>
      <vt:lpstr>Photo - Horizontal Reflection</vt:lpstr>
      <vt:lpstr>Photo - Vertical</vt:lpstr>
      <vt:lpstr>Photo - Vertical Reflection</vt:lpstr>
      <vt:lpstr>Title &amp; Bullets - Left</vt:lpstr>
      <vt:lpstr>Bullets</vt:lpstr>
      <vt:lpstr>Title, Bullets &amp; Photo</vt:lpstr>
      <vt:lpstr>Title - Center copy</vt:lpstr>
      <vt:lpstr>Title - Top copy</vt:lpstr>
      <vt:lpstr>Title - Top copy 1</vt:lpstr>
      <vt:lpstr>1_Title &amp; Bullets - Right</vt:lpstr>
      <vt:lpstr>The mesoscale organization and dynamics of extreme convection in subtropical South America</vt:lpstr>
      <vt:lpstr>PowerPoint Presentation</vt:lpstr>
      <vt:lpstr>MCSs in the Americas</vt:lpstr>
      <vt:lpstr>Severe Storms in the U.S.</vt:lpstr>
      <vt:lpstr>Seasonal temperature and moisture</vt:lpstr>
      <vt:lpstr>Capping and Initiation</vt:lpstr>
      <vt:lpstr>Data and Experiments</vt:lpstr>
      <vt:lpstr>Radar Identification of Extreme Events</vt:lpstr>
      <vt:lpstr>PowerPoint Presentation</vt:lpstr>
      <vt:lpstr>Hypothesis of Storm Life-Cycle</vt:lpstr>
      <vt:lpstr>Top 50 Storms Composite Hodographs</vt:lpstr>
      <vt:lpstr>Oklahoma Archetype</vt:lpstr>
      <vt:lpstr>Rating System for 10 Characteristics</vt:lpstr>
      <vt:lpstr>Examples of Mesoscale Organization</vt:lpstr>
      <vt:lpstr>Mesoscale Organization</vt:lpstr>
      <vt:lpstr>Average storm reports by mesoscale organization</vt:lpstr>
      <vt:lpstr>Work in Progress</vt:lpstr>
      <vt:lpstr>27 December 2003  GOES IR Loop</vt:lpstr>
      <vt:lpstr>WRF OLR &amp; GOES IR Comparisons</vt:lpstr>
      <vt:lpstr>WRF Model &amp; Data Comparisons</vt:lpstr>
      <vt:lpstr>WRF Topography Experiments</vt:lpstr>
      <vt:lpstr>WRF Topography Experiments</vt:lpstr>
      <vt:lpstr>WRF simulation results (Control)</vt:lpstr>
      <vt:lpstr>Conclusions</vt:lpstr>
      <vt:lpstr>Conclusions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Extreme Convection in Subtropical South  America: TRMM Observations and  High-Resolution Modeling</dc:title>
  <dc:subject/>
  <dc:creator/>
  <cp:keywords/>
  <dc:description/>
  <cp:lastModifiedBy>Kristen Rasmussen</cp:lastModifiedBy>
  <cp:revision>599</cp:revision>
  <dcterms:modified xsi:type="dcterms:W3CDTF">2013-08-12T23:11:23Z</dcterms:modified>
</cp:coreProperties>
</file>