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26"/>
  </p:notesMasterIdLst>
  <p:sldIdLst>
    <p:sldId id="256" r:id="rId2"/>
    <p:sldId id="257" r:id="rId3"/>
    <p:sldId id="260" r:id="rId4"/>
    <p:sldId id="261" r:id="rId5"/>
    <p:sldId id="279" r:id="rId6"/>
    <p:sldId id="281" r:id="rId7"/>
    <p:sldId id="278" r:id="rId8"/>
    <p:sldId id="264" r:id="rId9"/>
    <p:sldId id="265" r:id="rId10"/>
    <p:sldId id="283" r:id="rId11"/>
    <p:sldId id="266" r:id="rId12"/>
    <p:sldId id="258" r:id="rId13"/>
    <p:sldId id="286" r:id="rId14"/>
    <p:sldId id="287" r:id="rId15"/>
    <p:sldId id="288" r:id="rId16"/>
    <p:sldId id="289" r:id="rId17"/>
    <p:sldId id="290" r:id="rId18"/>
    <p:sldId id="292" r:id="rId19"/>
    <p:sldId id="293" r:id="rId20"/>
    <p:sldId id="294" r:id="rId21"/>
    <p:sldId id="296" r:id="rId22"/>
    <p:sldId id="297" r:id="rId23"/>
    <p:sldId id="282" r:id="rId24"/>
    <p:sldId id="29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8CA"/>
    <a:srgbClr val="889F66"/>
    <a:srgbClr val="82F3ED"/>
    <a:srgbClr val="8259ED"/>
    <a:srgbClr val="82E6ED"/>
    <a:srgbClr val="FDA5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119" autoAdjust="0"/>
  </p:normalViewPr>
  <p:slideViewPr>
    <p:cSldViewPr snapToGrid="0" showGuides="1">
      <p:cViewPr varScale="1">
        <p:scale>
          <a:sx n="81" d="100"/>
          <a:sy n="81" d="100"/>
        </p:scale>
        <p:origin x="-1064" y="-112"/>
      </p:cViewPr>
      <p:guideLst>
        <p:guide orient="horz" pos="216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B8C181-C94D-7E40-A99F-2BEA9C251710}" type="datetimeFigureOut">
              <a:rPr lang="en-US" smtClean="0"/>
              <a:pPr/>
              <a:t>4/22/14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16A6BC-10F1-E54A-B5BF-CCE406699DEE}" type="slidenum">
              <a:rPr lang="en-US" smtClean="0"/>
              <a:pPr/>
              <a:t>‹#›</a:t>
            </a:fld>
            <a:endParaRPr lang="en-US"/>
          </a:p>
        </p:txBody>
      </p:sp>
    </p:spTree>
    <p:extLst>
      <p:ext uri="{BB962C8B-B14F-4D97-AF65-F5344CB8AC3E}">
        <p14:creationId xmlns:p14="http://schemas.microsoft.com/office/powerpoint/2010/main" val="637062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6569" y="4343400"/>
            <a:ext cx="6164226" cy="4114800"/>
          </a:xfrm>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1BFCB50C-0032-4245-B423-3227DA53013E}"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a:t>
            </a:r>
            <a:r>
              <a:rPr lang="en-US" baseline="0" dirty="0" smtClean="0"/>
              <a:t> out – another hydro </a:t>
            </a:r>
            <a:r>
              <a:rPr lang="en-US" baseline="0" dirty="0" err="1" smtClean="0"/>
              <a:t>apllication</a:t>
            </a:r>
            <a:r>
              <a:rPr lang="en-US" baseline="0" dirty="0" smtClean="0"/>
              <a:t> is to address the entire snowfield on top of Olympics – Water supply – circle around </a:t>
            </a:r>
            <a:r>
              <a:rPr lang="en-US" baseline="0" dirty="0" err="1" smtClean="0"/>
              <a:t>olympics</a:t>
            </a:r>
            <a:r>
              <a:rPr lang="en-US" baseline="0" dirty="0" smtClean="0"/>
              <a:t> to remind me – scale addressable by footprint of satellite</a:t>
            </a:r>
            <a:endParaRPr lang="en-US" dirty="0"/>
          </a:p>
        </p:txBody>
      </p:sp>
      <p:sp>
        <p:nvSpPr>
          <p:cNvPr id="4" name="Slide Number Placeholder 3"/>
          <p:cNvSpPr>
            <a:spLocks noGrp="1"/>
          </p:cNvSpPr>
          <p:nvPr>
            <p:ph type="sldNum" sz="quarter" idx="10"/>
          </p:nvPr>
        </p:nvSpPr>
        <p:spPr/>
        <p:txBody>
          <a:bodyPr/>
          <a:lstStyle/>
          <a:p>
            <a:fld id="{B816A6BC-10F1-E54A-B5BF-CCE406699DEE}"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66A371-2388-524B-BD7F-B53E90A06E62}" type="datetimeFigureOut">
              <a:rPr lang="en-US" smtClean="0"/>
              <a:pPr/>
              <a:t>4/22/14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6A371-2388-524B-BD7F-B53E90A06E62}" type="datetimeFigureOut">
              <a:rPr lang="en-US" smtClean="0"/>
              <a:pPr/>
              <a:t>4/22/14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6A371-2388-524B-BD7F-B53E90A06E62}" type="datetimeFigureOut">
              <a:rPr lang="en-US" smtClean="0"/>
              <a:pPr/>
              <a:t>4/22/14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6A371-2388-524B-BD7F-B53E90A06E62}" type="datetimeFigureOut">
              <a:rPr lang="en-US" smtClean="0"/>
              <a:pPr/>
              <a:t>4/22/14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66A371-2388-524B-BD7F-B53E90A06E62}" type="datetimeFigureOut">
              <a:rPr lang="en-US" smtClean="0"/>
              <a:pPr/>
              <a:t>4/22/14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66A371-2388-524B-BD7F-B53E90A06E62}" type="datetimeFigureOut">
              <a:rPr lang="en-US" smtClean="0"/>
              <a:pPr/>
              <a:t>4/22/14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66A371-2388-524B-BD7F-B53E90A06E62}" type="datetimeFigureOut">
              <a:rPr lang="en-US" smtClean="0"/>
              <a:pPr/>
              <a:t>4/22/14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66A371-2388-524B-BD7F-B53E90A06E62}" type="datetimeFigureOut">
              <a:rPr lang="en-US" smtClean="0"/>
              <a:pPr/>
              <a:t>4/22/14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6A371-2388-524B-BD7F-B53E90A06E62}" type="datetimeFigureOut">
              <a:rPr lang="en-US" smtClean="0"/>
              <a:pPr/>
              <a:t>4/22/14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6A371-2388-524B-BD7F-B53E90A06E62}" type="datetimeFigureOut">
              <a:rPr lang="en-US" smtClean="0"/>
              <a:pPr/>
              <a:t>4/22/14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6A371-2388-524B-BD7F-B53E90A06E62}" type="datetimeFigureOut">
              <a:rPr lang="en-US" smtClean="0"/>
              <a:pPr/>
              <a:t>4/22/14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6A371-2388-524B-BD7F-B53E90A06E62}" type="datetimeFigureOut">
              <a:rPr lang="en-US" smtClean="0"/>
              <a:pPr/>
              <a:t>4/22/14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82DDA-DD09-EA4E-A7E2-24633559E2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jpe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0.tiff"/><Relationship Id="rId5" Type="http://schemas.openxmlformats.org/officeDocument/2006/relationships/image" Target="../media/image31.jpe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11.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gif"/><Relationship Id="rId3" Type="http://schemas.openxmlformats.org/officeDocument/2006/relationships/image" Target="../media/image45.gi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53.gif"/><Relationship Id="rId1" Type="http://schemas.openxmlformats.org/officeDocument/2006/relationships/slideLayout" Target="../slideLayouts/slideLayout6.xml"/><Relationship Id="rId2" Type="http://schemas.openxmlformats.org/officeDocument/2006/relationships/image" Target="../media/image52.gi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 Id="rId3"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648488" y="863600"/>
            <a:ext cx="8051800" cy="13208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9356" y="496859"/>
            <a:ext cx="8255000" cy="1866901"/>
          </a:xfrm>
          <a:noFill/>
        </p:spPr>
        <p:txBody>
          <a:bodyPr>
            <a:normAutofit/>
          </a:bodyPr>
          <a:lstStyle/>
          <a:p>
            <a:r>
              <a:rPr lang="en-US" sz="3200" dirty="0" smtClean="0"/>
              <a:t>OLYMPEX: </a:t>
            </a:r>
            <a:r>
              <a:rPr lang="en-US" sz="3200" dirty="0" smtClean="0">
                <a:solidFill>
                  <a:srgbClr val="000000"/>
                </a:solidFill>
              </a:rPr>
              <a:t>A Ground Validation Program on the Olympic Peninsula in the Pacific NW </a:t>
            </a:r>
            <a:endParaRPr lang="en-US" sz="3200" dirty="0">
              <a:solidFill>
                <a:srgbClr val="000000"/>
              </a:solidFill>
            </a:endParaRPr>
          </a:p>
        </p:txBody>
      </p:sp>
      <p:sp>
        <p:nvSpPr>
          <p:cNvPr id="3" name="Subtitle 2"/>
          <p:cNvSpPr>
            <a:spLocks noGrp="1"/>
          </p:cNvSpPr>
          <p:nvPr>
            <p:ph type="subTitle" idx="1"/>
          </p:nvPr>
        </p:nvSpPr>
        <p:spPr>
          <a:xfrm>
            <a:off x="1937539" y="2857500"/>
            <a:ext cx="6762749" cy="1778000"/>
          </a:xfrm>
          <a:noFill/>
        </p:spPr>
        <p:txBody>
          <a:bodyPr>
            <a:normAutofit fontScale="70000" lnSpcReduction="20000"/>
          </a:bodyPr>
          <a:lstStyle/>
          <a:p>
            <a:pPr algn="r"/>
            <a:r>
              <a:rPr lang="en-US" dirty="0" smtClean="0">
                <a:solidFill>
                  <a:schemeClr val="accent3">
                    <a:lumMod val="50000"/>
                  </a:schemeClr>
                </a:solidFill>
              </a:rPr>
              <a:t>Lynn McMurdie, Robert A. </a:t>
            </a:r>
            <a:r>
              <a:rPr lang="en-US" dirty="0" err="1" smtClean="0">
                <a:solidFill>
                  <a:schemeClr val="accent3">
                    <a:lumMod val="50000"/>
                  </a:schemeClr>
                </a:solidFill>
              </a:rPr>
              <a:t>Houze</a:t>
            </a:r>
            <a:r>
              <a:rPr lang="en-US" dirty="0" smtClean="0">
                <a:solidFill>
                  <a:schemeClr val="accent3">
                    <a:lumMod val="50000"/>
                  </a:schemeClr>
                </a:solidFill>
              </a:rPr>
              <a:t>, Jr., Cliff Mass</a:t>
            </a:r>
          </a:p>
          <a:p>
            <a:pPr algn="r"/>
            <a:r>
              <a:rPr lang="en-US" sz="2323" dirty="0" smtClean="0">
                <a:solidFill>
                  <a:schemeClr val="accent3">
                    <a:lumMod val="50000"/>
                  </a:schemeClr>
                </a:solidFill>
              </a:rPr>
              <a:t>(Atmospheric Sciences, University of Washington)</a:t>
            </a:r>
          </a:p>
          <a:p>
            <a:pPr algn="r"/>
            <a:r>
              <a:rPr lang="en-US" dirty="0" smtClean="0">
                <a:solidFill>
                  <a:schemeClr val="accent3">
                    <a:lumMod val="50000"/>
                  </a:schemeClr>
                </a:solidFill>
              </a:rPr>
              <a:t>Dennis </a:t>
            </a:r>
            <a:r>
              <a:rPr lang="en-US" dirty="0" err="1" smtClean="0">
                <a:solidFill>
                  <a:schemeClr val="accent3">
                    <a:lumMod val="50000"/>
                  </a:schemeClr>
                </a:solidFill>
              </a:rPr>
              <a:t>Lettenmaier</a:t>
            </a:r>
            <a:r>
              <a:rPr lang="en-US" dirty="0" smtClean="0">
                <a:solidFill>
                  <a:schemeClr val="accent3">
                    <a:lumMod val="50000"/>
                  </a:schemeClr>
                </a:solidFill>
              </a:rPr>
              <a:t>, Jessica Lundquist </a:t>
            </a:r>
          </a:p>
          <a:p>
            <a:pPr algn="r"/>
            <a:r>
              <a:rPr lang="en-US" sz="2353" dirty="0" smtClean="0">
                <a:solidFill>
                  <a:schemeClr val="accent3">
                    <a:lumMod val="50000"/>
                  </a:schemeClr>
                </a:solidFill>
              </a:rPr>
              <a:t>(Civil Engineering, University of Washington)</a:t>
            </a:r>
          </a:p>
          <a:p>
            <a:pPr algn="r"/>
            <a:r>
              <a:rPr lang="en-US" dirty="0" smtClean="0">
                <a:solidFill>
                  <a:schemeClr val="accent3">
                    <a:lumMod val="50000"/>
                  </a:schemeClr>
                </a:solidFill>
              </a:rPr>
              <a:t>Walter Petersen and Mathew </a:t>
            </a:r>
            <a:r>
              <a:rPr lang="en-US" dirty="0" err="1" smtClean="0">
                <a:solidFill>
                  <a:schemeClr val="accent3">
                    <a:lumMod val="50000"/>
                  </a:schemeClr>
                </a:solidFill>
              </a:rPr>
              <a:t>Schwaller</a:t>
            </a:r>
            <a:r>
              <a:rPr lang="en-US" dirty="0" smtClean="0">
                <a:solidFill>
                  <a:schemeClr val="accent3">
                    <a:lumMod val="50000"/>
                  </a:schemeClr>
                </a:solidFill>
              </a:rPr>
              <a:t> </a:t>
            </a:r>
          </a:p>
          <a:p>
            <a:pPr algn="r"/>
            <a:r>
              <a:rPr lang="en-US" sz="2353" dirty="0" smtClean="0">
                <a:solidFill>
                  <a:schemeClr val="accent3">
                    <a:lumMod val="50000"/>
                  </a:schemeClr>
                </a:solidFill>
              </a:rPr>
              <a:t>(GSFC NASA)</a:t>
            </a:r>
          </a:p>
          <a:p>
            <a:endParaRPr lang="en-US" sz="2353" dirty="0" smtClean="0">
              <a:solidFill>
                <a:srgbClr val="000000"/>
              </a:solidFill>
            </a:endParaRPr>
          </a:p>
        </p:txBody>
      </p:sp>
      <p:grpSp>
        <p:nvGrpSpPr>
          <p:cNvPr id="6" name="Group 5"/>
          <p:cNvGrpSpPr/>
          <p:nvPr/>
        </p:nvGrpSpPr>
        <p:grpSpPr>
          <a:xfrm>
            <a:off x="19569501" y="4370047"/>
            <a:ext cx="12074659" cy="2214283"/>
            <a:chOff x="19203903" y="4370047"/>
            <a:chExt cx="12074659" cy="2214283"/>
          </a:xfrm>
        </p:grpSpPr>
        <p:pic>
          <p:nvPicPr>
            <p:cNvPr id="7" name="Picture 6" descr="bunch_field_maples.JPG"/>
            <p:cNvPicPr>
              <a:picLocks noChangeAspect="1"/>
            </p:cNvPicPr>
            <p:nvPr/>
          </p:nvPicPr>
          <p:blipFill>
            <a:blip r:embed="rId2"/>
            <a:stretch>
              <a:fillRect/>
            </a:stretch>
          </p:blipFill>
          <p:spPr>
            <a:xfrm>
              <a:off x="28346348" y="4381639"/>
              <a:ext cx="2932214" cy="2199161"/>
            </a:xfrm>
            <a:prstGeom prst="rect">
              <a:avLst/>
            </a:prstGeom>
          </p:spPr>
        </p:pic>
        <p:pic>
          <p:nvPicPr>
            <p:cNvPr id="8" name="Picture 7" descr="_MG_0495_0496_pano2.jpg"/>
            <p:cNvPicPr>
              <a:picLocks noChangeAspect="1"/>
            </p:cNvPicPr>
            <p:nvPr/>
          </p:nvPicPr>
          <p:blipFill>
            <a:blip r:embed="rId3"/>
            <a:stretch>
              <a:fillRect/>
            </a:stretch>
          </p:blipFill>
          <p:spPr>
            <a:xfrm>
              <a:off x="22483532" y="4374132"/>
              <a:ext cx="5879748" cy="2210198"/>
            </a:xfrm>
            <a:prstGeom prst="rect">
              <a:avLst/>
            </a:prstGeom>
          </p:spPr>
        </p:pic>
        <p:pic>
          <p:nvPicPr>
            <p:cNvPr id="9" name="Picture 8" descr="seastacks.JPG"/>
            <p:cNvPicPr>
              <a:picLocks noChangeAspect="1"/>
            </p:cNvPicPr>
            <p:nvPr/>
          </p:nvPicPr>
          <p:blipFill>
            <a:blip r:embed="rId4"/>
            <a:stretch>
              <a:fillRect/>
            </a:stretch>
          </p:blipFill>
          <p:spPr>
            <a:xfrm>
              <a:off x="19203903" y="4370047"/>
              <a:ext cx="3294239" cy="2196465"/>
            </a:xfrm>
            <a:prstGeom prst="rect">
              <a:avLst/>
            </a:prstGeom>
          </p:spPr>
        </p:pic>
      </p:grpSp>
      <p:grpSp>
        <p:nvGrpSpPr>
          <p:cNvPr id="10" name="Group 9"/>
          <p:cNvGrpSpPr/>
          <p:nvPr/>
        </p:nvGrpSpPr>
        <p:grpSpPr>
          <a:xfrm>
            <a:off x="19721901" y="4522447"/>
            <a:ext cx="12074659" cy="2214283"/>
            <a:chOff x="19203903" y="4370047"/>
            <a:chExt cx="12074659" cy="2214283"/>
          </a:xfrm>
        </p:grpSpPr>
        <p:pic>
          <p:nvPicPr>
            <p:cNvPr id="11" name="Picture 10" descr="bunch_field_maples.JPG"/>
            <p:cNvPicPr>
              <a:picLocks noChangeAspect="1"/>
            </p:cNvPicPr>
            <p:nvPr/>
          </p:nvPicPr>
          <p:blipFill>
            <a:blip r:embed="rId2"/>
            <a:stretch>
              <a:fillRect/>
            </a:stretch>
          </p:blipFill>
          <p:spPr>
            <a:xfrm>
              <a:off x="28346348" y="4381639"/>
              <a:ext cx="2932214" cy="2199161"/>
            </a:xfrm>
            <a:prstGeom prst="rect">
              <a:avLst/>
            </a:prstGeom>
          </p:spPr>
        </p:pic>
        <p:pic>
          <p:nvPicPr>
            <p:cNvPr id="12" name="Picture 11" descr="_MG_0495_0496_pano2.jpg"/>
            <p:cNvPicPr>
              <a:picLocks noChangeAspect="1"/>
            </p:cNvPicPr>
            <p:nvPr/>
          </p:nvPicPr>
          <p:blipFill>
            <a:blip r:embed="rId3"/>
            <a:stretch>
              <a:fillRect/>
            </a:stretch>
          </p:blipFill>
          <p:spPr>
            <a:xfrm>
              <a:off x="22483532" y="4374132"/>
              <a:ext cx="5879748" cy="2210198"/>
            </a:xfrm>
            <a:prstGeom prst="rect">
              <a:avLst/>
            </a:prstGeom>
          </p:spPr>
        </p:pic>
        <p:pic>
          <p:nvPicPr>
            <p:cNvPr id="13" name="Picture 12" descr="seastacks.JPG"/>
            <p:cNvPicPr>
              <a:picLocks noChangeAspect="1"/>
            </p:cNvPicPr>
            <p:nvPr/>
          </p:nvPicPr>
          <p:blipFill>
            <a:blip r:embed="rId4"/>
            <a:stretch>
              <a:fillRect/>
            </a:stretch>
          </p:blipFill>
          <p:spPr>
            <a:xfrm>
              <a:off x="19203903" y="4370047"/>
              <a:ext cx="3294239" cy="2196465"/>
            </a:xfrm>
            <a:prstGeom prst="rect">
              <a:avLst/>
            </a:prstGeom>
          </p:spPr>
        </p:pic>
      </p:grpSp>
      <p:grpSp>
        <p:nvGrpSpPr>
          <p:cNvPr id="23" name="Group 22"/>
          <p:cNvGrpSpPr/>
          <p:nvPr/>
        </p:nvGrpSpPr>
        <p:grpSpPr>
          <a:xfrm>
            <a:off x="1689888" y="4949826"/>
            <a:ext cx="7010400" cy="1216023"/>
            <a:chOff x="1270000" y="2816226"/>
            <a:chExt cx="7010400" cy="1216023"/>
          </a:xfrm>
        </p:grpSpPr>
        <p:pic>
          <p:nvPicPr>
            <p:cNvPr id="18" name="Picture 17" descr="forest_understory2.JPG"/>
            <p:cNvPicPr>
              <a:picLocks noChangeAspect="1"/>
            </p:cNvPicPr>
            <p:nvPr/>
          </p:nvPicPr>
          <p:blipFill>
            <a:blip r:embed="rId5"/>
            <a:stretch>
              <a:fillRect/>
            </a:stretch>
          </p:blipFill>
          <p:spPr>
            <a:xfrm>
              <a:off x="3035300" y="2816226"/>
              <a:ext cx="1841500" cy="1209675"/>
            </a:xfrm>
            <a:prstGeom prst="rect">
              <a:avLst/>
            </a:prstGeom>
          </p:spPr>
        </p:pic>
        <p:pic>
          <p:nvPicPr>
            <p:cNvPr id="20" name="Picture 19" descr="MtCarrie.jpg"/>
            <p:cNvPicPr>
              <a:picLocks noChangeAspect="1"/>
            </p:cNvPicPr>
            <p:nvPr/>
          </p:nvPicPr>
          <p:blipFill>
            <a:blip r:embed="rId6"/>
            <a:stretch>
              <a:fillRect/>
            </a:stretch>
          </p:blipFill>
          <p:spPr>
            <a:xfrm>
              <a:off x="6553200" y="2819401"/>
              <a:ext cx="1727200" cy="1212124"/>
            </a:xfrm>
            <a:prstGeom prst="rect">
              <a:avLst/>
            </a:prstGeom>
          </p:spPr>
        </p:pic>
        <p:pic>
          <p:nvPicPr>
            <p:cNvPr id="21" name="Picture 20" descr="hoh_valley.JPG"/>
            <p:cNvPicPr>
              <a:picLocks noChangeAspect="1"/>
            </p:cNvPicPr>
            <p:nvPr/>
          </p:nvPicPr>
          <p:blipFill>
            <a:blip r:embed="rId7"/>
            <a:stretch>
              <a:fillRect/>
            </a:stretch>
          </p:blipFill>
          <p:spPr>
            <a:xfrm>
              <a:off x="1270000" y="2817622"/>
              <a:ext cx="1765807" cy="1208278"/>
            </a:xfrm>
            <a:prstGeom prst="rect">
              <a:avLst/>
            </a:prstGeom>
          </p:spPr>
        </p:pic>
        <p:pic>
          <p:nvPicPr>
            <p:cNvPr id="22" name="Picture 21" descr="rialto_beach.JPG"/>
            <p:cNvPicPr>
              <a:picLocks noChangeAspect="1"/>
            </p:cNvPicPr>
            <p:nvPr/>
          </p:nvPicPr>
          <p:blipFill>
            <a:blip r:embed="rId8"/>
            <a:stretch>
              <a:fillRect/>
            </a:stretch>
          </p:blipFill>
          <p:spPr>
            <a:xfrm>
              <a:off x="4864100" y="2822574"/>
              <a:ext cx="1727200" cy="1209675"/>
            </a:xfrm>
            <a:prstGeom prst="rect">
              <a:avLst/>
            </a:prstGeom>
          </p:spPr>
        </p:pic>
      </p:grpSp>
      <p:sp>
        <p:nvSpPr>
          <p:cNvPr id="24" name="TextBox 23"/>
          <p:cNvSpPr txBox="1"/>
          <p:nvPr/>
        </p:nvSpPr>
        <p:spPr>
          <a:xfrm>
            <a:off x="2618169" y="6286500"/>
            <a:ext cx="6082119" cy="523220"/>
          </a:xfrm>
          <a:prstGeom prst="rect">
            <a:avLst/>
          </a:prstGeom>
          <a:noFill/>
        </p:spPr>
        <p:txBody>
          <a:bodyPr wrap="square" rtlCol="0">
            <a:spAutoFit/>
          </a:bodyPr>
          <a:lstStyle/>
          <a:p>
            <a:pPr algn="r"/>
            <a:r>
              <a:rPr lang="en-US" sz="1400" dirty="0" smtClean="0"/>
              <a:t>Presented: 9 </a:t>
            </a:r>
            <a:r>
              <a:rPr lang="en-US" sz="1400" dirty="0" smtClean="0"/>
              <a:t>August 2013 AMS Mesoscale Conference, </a:t>
            </a:r>
            <a:r>
              <a:rPr lang="en-US" sz="1400" dirty="0" smtClean="0"/>
              <a:t>Portland, Oregon</a:t>
            </a:r>
          </a:p>
          <a:p>
            <a:pPr algn="r"/>
            <a:r>
              <a:rPr lang="en-US" sz="1400" dirty="0" smtClean="0"/>
              <a:t>Supported by: NASA grants NNX12AL54G and </a:t>
            </a:r>
            <a:r>
              <a:rPr lang="en-US" sz="1400" dirty="0"/>
              <a:t>NNX13AG71G</a:t>
            </a:r>
            <a:endParaRPr lang="en-US" sz="1400" dirty="0"/>
          </a:p>
        </p:txBody>
      </p:sp>
      <p:pic>
        <p:nvPicPr>
          <p:cNvPr id="25" name="Picture 24" descr="logo_image2.png"/>
          <p:cNvPicPr>
            <a:picLocks noChangeAspect="1"/>
          </p:cNvPicPr>
          <p:nvPr/>
        </p:nvPicPr>
        <p:blipFill>
          <a:blip r:embed="rId9"/>
          <a:stretch>
            <a:fillRect/>
          </a:stretch>
        </p:blipFill>
        <p:spPr>
          <a:xfrm>
            <a:off x="1282700" y="3086100"/>
            <a:ext cx="1797660" cy="15240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63600" y="355600"/>
            <a:ext cx="7467600" cy="8001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t>Climatology of Olympic Peninsula</a:t>
            </a:r>
            <a:endParaRPr lang="en-US" dirty="0"/>
          </a:p>
        </p:txBody>
      </p:sp>
      <p:sp>
        <p:nvSpPr>
          <p:cNvPr id="8" name="TextBox 7"/>
          <p:cNvSpPr txBox="1"/>
          <p:nvPr/>
        </p:nvSpPr>
        <p:spPr>
          <a:xfrm>
            <a:off x="213895" y="5861422"/>
            <a:ext cx="8716210" cy="923330"/>
          </a:xfrm>
          <a:prstGeom prst="rect">
            <a:avLst/>
          </a:prstGeom>
          <a:noFill/>
        </p:spPr>
        <p:txBody>
          <a:bodyPr wrap="square" rtlCol="0">
            <a:spAutoFit/>
          </a:bodyPr>
          <a:lstStyle/>
          <a:p>
            <a:r>
              <a:rPr lang="en-US" dirty="0" smtClean="0">
                <a:solidFill>
                  <a:schemeClr val="accent3">
                    <a:lumMod val="50000"/>
                  </a:schemeClr>
                </a:solidFill>
              </a:rPr>
              <a:t>Rainiest months: Nov, Dec, Jan.  Range from 3.5” (90 mm) to 30” (750 mm) in Nov.</a:t>
            </a:r>
          </a:p>
          <a:p>
            <a:r>
              <a:rPr lang="en-US" dirty="0" smtClean="0">
                <a:solidFill>
                  <a:schemeClr val="accent3">
                    <a:lumMod val="50000"/>
                  </a:schemeClr>
                </a:solidFill>
              </a:rPr>
              <a:t>On any given day in Nov, Dec, Jan there is a 73% probability of receiving &gt;0.01” </a:t>
            </a:r>
            <a:r>
              <a:rPr lang="en-US" dirty="0" err="1" smtClean="0">
                <a:solidFill>
                  <a:schemeClr val="accent3">
                    <a:lumMod val="50000"/>
                  </a:schemeClr>
                </a:solidFill>
              </a:rPr>
              <a:t>precip</a:t>
            </a:r>
            <a:r>
              <a:rPr lang="en-US" dirty="0" smtClean="0">
                <a:solidFill>
                  <a:schemeClr val="accent3">
                    <a:lumMod val="50000"/>
                  </a:schemeClr>
                </a:solidFill>
              </a:rPr>
              <a:t> and a 36% probability of receiving &gt; 0.5” rain.</a:t>
            </a:r>
            <a:endParaRPr lang="en-US" dirty="0">
              <a:solidFill>
                <a:schemeClr val="accent3">
                  <a:lumMod val="50000"/>
                </a:schemeClr>
              </a:solidFill>
            </a:endParaRPr>
          </a:p>
        </p:txBody>
      </p:sp>
      <p:pic>
        <p:nvPicPr>
          <p:cNvPr id="6" name="Picture 5" descr="Clearwater_monthly_totals.png"/>
          <p:cNvPicPr>
            <a:picLocks noChangeAspect="1"/>
          </p:cNvPicPr>
          <p:nvPr/>
        </p:nvPicPr>
        <p:blipFill>
          <a:blip r:embed="rId2"/>
          <a:stretch>
            <a:fillRect/>
          </a:stretch>
        </p:blipFill>
        <p:spPr>
          <a:xfrm>
            <a:off x="2501900" y="1282700"/>
            <a:ext cx="5417230" cy="4430841"/>
          </a:xfrm>
          <a:prstGeom prst="rect">
            <a:avLst/>
          </a:prstGeom>
        </p:spPr>
      </p:pic>
      <p:cxnSp>
        <p:nvCxnSpPr>
          <p:cNvPr id="9" name="Straight Connector 8"/>
          <p:cNvCxnSpPr/>
          <p:nvPr/>
        </p:nvCxnSpPr>
        <p:spPr>
          <a:xfrm>
            <a:off x="3035300" y="3962400"/>
            <a:ext cx="419100" cy="1588"/>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429000" y="3263900"/>
            <a:ext cx="419100" cy="6350"/>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848100" y="3194050"/>
            <a:ext cx="412750" cy="1588"/>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279900" y="3225800"/>
            <a:ext cx="431800" cy="6350"/>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673600" y="3727450"/>
            <a:ext cx="406400" cy="1588"/>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099050" y="3784600"/>
            <a:ext cx="425450" cy="12700"/>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499100" y="4305300"/>
            <a:ext cx="419100" cy="6350"/>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924550" y="4699000"/>
            <a:ext cx="419100" cy="6350"/>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324600" y="4908550"/>
            <a:ext cx="419100" cy="12700"/>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718300" y="5086350"/>
            <a:ext cx="425450" cy="1588"/>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56450" y="5035550"/>
            <a:ext cx="419100" cy="12700"/>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537450" y="4679950"/>
            <a:ext cx="438150" cy="1588"/>
          </a:xfrm>
          <a:prstGeom prst="line">
            <a:avLst/>
          </a:prstGeom>
          <a:ln w="666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flipV="1">
            <a:off x="1342919" y="2742634"/>
            <a:ext cx="57188" cy="5336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1" name="Group 60"/>
          <p:cNvGrpSpPr/>
          <p:nvPr/>
        </p:nvGrpSpPr>
        <p:grpSpPr>
          <a:xfrm>
            <a:off x="228600" y="1765300"/>
            <a:ext cx="2157654" cy="1651000"/>
            <a:chOff x="203200" y="1778000"/>
            <a:chExt cx="2157654" cy="1651000"/>
          </a:xfrm>
        </p:grpSpPr>
        <p:pic>
          <p:nvPicPr>
            <p:cNvPr id="40" name="Picture 7" descr="olympex_topo"/>
            <p:cNvPicPr>
              <a:picLocks noChangeAspect="1" noChangeArrowheads="1"/>
            </p:cNvPicPr>
            <p:nvPr/>
          </p:nvPicPr>
          <p:blipFill>
            <a:blip r:embed="rId3"/>
            <a:srcRect t="5795" r="6477" b="7951"/>
            <a:stretch>
              <a:fillRect/>
            </a:stretch>
          </p:blipFill>
          <p:spPr bwMode="auto">
            <a:xfrm>
              <a:off x="203200" y="1778000"/>
              <a:ext cx="2157654" cy="1651000"/>
            </a:xfrm>
            <a:prstGeom prst="rect">
              <a:avLst/>
            </a:prstGeom>
            <a:noFill/>
            <a:ln w="9525">
              <a:noFill/>
              <a:miter lim="800000"/>
              <a:headEnd/>
              <a:tailEnd/>
            </a:ln>
          </p:spPr>
        </p:pic>
        <p:sp>
          <p:nvSpPr>
            <p:cNvPr id="35" name="Teardrop 34"/>
            <p:cNvSpPr/>
            <p:nvPr/>
          </p:nvSpPr>
          <p:spPr>
            <a:xfrm rot="19185818">
              <a:off x="814391" y="2753178"/>
              <a:ext cx="110374" cy="109628"/>
            </a:xfrm>
            <a:prstGeom prst="teardrop">
              <a:avLst>
                <a:gd name="adj" fmla="val 155669"/>
              </a:avLst>
            </a:prstGeom>
            <a:solidFill>
              <a:srgbClr val="10CD1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73236" y="2404381"/>
              <a:ext cx="923764" cy="246221"/>
            </a:xfrm>
            <a:prstGeom prst="rect">
              <a:avLst/>
            </a:prstGeom>
            <a:noFill/>
          </p:spPr>
          <p:txBody>
            <a:bodyPr wrap="square" rtlCol="0">
              <a:spAutoFit/>
            </a:bodyPr>
            <a:lstStyle/>
            <a:p>
              <a:r>
                <a:rPr lang="en-US" sz="1000" dirty="0" smtClean="0">
                  <a:solidFill>
                    <a:srgbClr val="FFFF00"/>
                  </a:solidFill>
                </a:rPr>
                <a:t>Clearwater</a:t>
              </a:r>
              <a:endParaRPr lang="en-US" sz="1000" dirty="0">
                <a:solidFill>
                  <a:srgbClr val="FFFF00"/>
                </a:solidFill>
              </a:endParaRPr>
            </a:p>
          </p:txBody>
        </p:sp>
      </p:grpSp>
      <p:cxnSp>
        <p:nvCxnSpPr>
          <p:cNvPr id="47" name="Straight Arrow Connector 46"/>
          <p:cNvCxnSpPr/>
          <p:nvPr/>
        </p:nvCxnSpPr>
        <p:spPr>
          <a:xfrm flipV="1">
            <a:off x="2006600" y="4013200"/>
            <a:ext cx="622300" cy="3302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22300" y="4267200"/>
            <a:ext cx="2184400" cy="523220"/>
          </a:xfrm>
          <a:prstGeom prst="rect">
            <a:avLst/>
          </a:prstGeom>
          <a:noFill/>
        </p:spPr>
        <p:txBody>
          <a:bodyPr wrap="square" rtlCol="0">
            <a:spAutoFit/>
          </a:bodyPr>
          <a:lstStyle/>
          <a:p>
            <a:r>
              <a:rPr lang="en-US" sz="1400" dirty="0" smtClean="0">
                <a:solidFill>
                  <a:schemeClr val="accent6">
                    <a:lumMod val="50000"/>
                  </a:schemeClr>
                </a:solidFill>
              </a:rPr>
              <a:t>Monthly Average Precipitation</a:t>
            </a:r>
            <a:endParaRPr lang="en-US" sz="1400" dirty="0">
              <a:solidFill>
                <a:schemeClr val="accent6">
                  <a:lumMod val="50000"/>
                </a:schemeClr>
              </a:solidFill>
            </a:endParaRPr>
          </a:p>
        </p:txBody>
      </p:sp>
      <p:sp>
        <p:nvSpPr>
          <p:cNvPr id="62" name="Rectangle 61"/>
          <p:cNvSpPr/>
          <p:nvPr/>
        </p:nvSpPr>
        <p:spPr>
          <a:xfrm>
            <a:off x="3416300" y="1524000"/>
            <a:ext cx="1346200" cy="4178300"/>
          </a:xfrm>
          <a:prstGeom prst="rect">
            <a:avLst/>
          </a:prstGeom>
          <a:noFill/>
          <a:ln w="412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863600" y="355600"/>
            <a:ext cx="7467600" cy="10160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t>Climatology of Olympic Peninsula</a:t>
            </a:r>
            <a:endParaRPr lang="en-US" dirty="0"/>
          </a:p>
        </p:txBody>
      </p:sp>
      <p:sp>
        <p:nvSpPr>
          <p:cNvPr id="8" name="TextBox 7"/>
          <p:cNvSpPr txBox="1"/>
          <p:nvPr/>
        </p:nvSpPr>
        <p:spPr>
          <a:xfrm>
            <a:off x="205385" y="4870822"/>
            <a:ext cx="8716210" cy="1938992"/>
          </a:xfrm>
          <a:prstGeom prst="rect">
            <a:avLst/>
          </a:prstGeom>
          <a:noFill/>
        </p:spPr>
        <p:txBody>
          <a:bodyPr wrap="square" rtlCol="0">
            <a:spAutoFit/>
          </a:bodyPr>
          <a:lstStyle/>
          <a:p>
            <a:pPr algn="ctr"/>
            <a:r>
              <a:rPr lang="en-US" sz="2400" b="1" dirty="0" smtClean="0">
                <a:solidFill>
                  <a:schemeClr val="bg1"/>
                </a:solidFill>
              </a:rPr>
              <a:t>The mean 0°C level is low so that there is rain at low elevations and snow at high elevations </a:t>
            </a:r>
          </a:p>
          <a:p>
            <a:r>
              <a:rPr lang="en-US" dirty="0" smtClean="0">
                <a:solidFill>
                  <a:schemeClr val="bg1"/>
                </a:solidFill>
              </a:rPr>
              <a:t>Distribution of Nov-Jan 0</a:t>
            </a:r>
            <a:r>
              <a:rPr lang="en-US" dirty="0" smtClean="0">
                <a:solidFill>
                  <a:schemeClr val="bg1"/>
                </a:solidFill>
                <a:ea typeface="Arial" pitchFamily="-107" charset="0"/>
                <a:cs typeface="Arial" pitchFamily="-107" charset="0"/>
              </a:rPr>
              <a:t>°C level for flow that is onshore and moist at low levels </a:t>
            </a:r>
            <a:r>
              <a:rPr lang="en-US" dirty="0" smtClean="0">
                <a:solidFill>
                  <a:schemeClr val="bg1"/>
                </a:solidFill>
              </a:rPr>
              <a:t>(KUIL sounding).  Mean 0</a:t>
            </a:r>
            <a:r>
              <a:rPr lang="en-US" dirty="0" smtClean="0">
                <a:solidFill>
                  <a:schemeClr val="bg1"/>
                </a:solidFill>
                <a:ea typeface="Arial" pitchFamily="-107" charset="0"/>
                <a:cs typeface="Arial" pitchFamily="-107" charset="0"/>
              </a:rPr>
              <a:t>°C level during storms = 1.5 km  See this full range in </a:t>
            </a:r>
            <a:r>
              <a:rPr lang="en-US" u="sng" dirty="0" smtClean="0">
                <a:solidFill>
                  <a:schemeClr val="bg1"/>
                </a:solidFill>
                <a:ea typeface="Arial" pitchFamily="-107" charset="0"/>
                <a:cs typeface="Arial" pitchFamily="-107" charset="0"/>
              </a:rPr>
              <a:t>individual storms</a:t>
            </a:r>
            <a:r>
              <a:rPr lang="en-US" dirty="0" smtClean="0">
                <a:solidFill>
                  <a:schemeClr val="bg1"/>
                </a:solidFill>
                <a:ea typeface="Arial" pitchFamily="-107" charset="0"/>
                <a:cs typeface="Arial" pitchFamily="-107" charset="0"/>
              </a:rPr>
              <a:t>!</a:t>
            </a:r>
          </a:p>
          <a:p>
            <a:r>
              <a:rPr lang="en-US" dirty="0" smtClean="0">
                <a:solidFill>
                  <a:schemeClr val="bg1"/>
                </a:solidFill>
                <a:ea typeface="Arial" pitchFamily="-107" charset="0"/>
                <a:cs typeface="Arial" pitchFamily="-107" charset="0"/>
              </a:rPr>
              <a:t>(plot provided by Justin Minder)</a:t>
            </a:r>
          </a:p>
          <a:p>
            <a:endParaRPr lang="en-US" dirty="0"/>
          </a:p>
        </p:txBody>
      </p:sp>
      <p:grpSp>
        <p:nvGrpSpPr>
          <p:cNvPr id="16" name="Group 15"/>
          <p:cNvGrpSpPr/>
          <p:nvPr/>
        </p:nvGrpSpPr>
        <p:grpSpPr>
          <a:xfrm>
            <a:off x="1154614" y="1556412"/>
            <a:ext cx="4724400" cy="3581400"/>
            <a:chOff x="1154614" y="1150012"/>
            <a:chExt cx="4724400" cy="3581400"/>
          </a:xfrm>
        </p:grpSpPr>
        <p:grpSp>
          <p:nvGrpSpPr>
            <p:cNvPr id="13" name="Group 12"/>
            <p:cNvGrpSpPr/>
            <p:nvPr/>
          </p:nvGrpSpPr>
          <p:grpSpPr>
            <a:xfrm>
              <a:off x="1154614" y="1150012"/>
              <a:ext cx="4724400" cy="3581400"/>
              <a:chOff x="1154614" y="1023012"/>
              <a:chExt cx="4724400" cy="3581400"/>
            </a:xfrm>
          </p:grpSpPr>
          <p:sp>
            <p:nvSpPr>
              <p:cNvPr id="6" name="Rectangle 21"/>
              <p:cNvSpPr>
                <a:spLocks noChangeArrowheads="1"/>
              </p:cNvSpPr>
              <p:nvPr/>
            </p:nvSpPr>
            <p:spPr bwMode="auto">
              <a:xfrm>
                <a:off x="1154614" y="1023012"/>
                <a:ext cx="4724400" cy="3581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 name="TextBox 8"/>
              <p:cNvSpPr txBox="1">
                <a:spLocks noChangeArrowheads="1"/>
              </p:cNvSpPr>
              <p:nvPr/>
            </p:nvSpPr>
            <p:spPr bwMode="auto">
              <a:xfrm rot="16200000">
                <a:off x="-18548" y="2564474"/>
                <a:ext cx="2713037" cy="366713"/>
              </a:xfrm>
              <a:prstGeom prst="rect">
                <a:avLst/>
              </a:prstGeom>
              <a:noFill/>
              <a:ln w="9525">
                <a:noFill/>
                <a:miter lim="800000"/>
                <a:headEnd/>
                <a:tailEnd/>
              </a:ln>
            </p:spPr>
            <p:txBody>
              <a:bodyPr wrap="none">
                <a:prstTxWarp prst="textNoShape">
                  <a:avLst/>
                </a:prstTxWarp>
                <a:spAutoFit/>
              </a:bodyPr>
              <a:lstStyle/>
              <a:p>
                <a:r>
                  <a:rPr lang="en-US" dirty="0"/>
                  <a:t>Frequency of occurrence</a:t>
                </a:r>
              </a:p>
            </p:txBody>
          </p:sp>
          <p:pic>
            <p:nvPicPr>
              <p:cNvPr id="9" name="Picture 9"/>
              <p:cNvPicPr>
                <a:picLocks noChangeAspect="1" noChangeArrowheads="1"/>
              </p:cNvPicPr>
              <p:nvPr/>
            </p:nvPicPr>
            <p:blipFill>
              <a:blip r:embed="rId2"/>
              <a:srcRect l="-73" t="6824"/>
              <a:stretch>
                <a:fillRect/>
              </a:stretch>
            </p:blipFill>
            <p:spPr bwMode="auto">
              <a:xfrm>
                <a:off x="1525083" y="1079494"/>
                <a:ext cx="4352925" cy="3381375"/>
              </a:xfrm>
              <a:prstGeom prst="rect">
                <a:avLst/>
              </a:prstGeom>
              <a:noFill/>
              <a:ln w="9525">
                <a:noFill/>
                <a:miter lim="800000"/>
                <a:headEnd/>
                <a:tailEnd/>
              </a:ln>
            </p:spPr>
          </p:pic>
        </p:grpSp>
        <p:sp>
          <p:nvSpPr>
            <p:cNvPr id="10" name="Text Box 4"/>
            <p:cNvSpPr txBox="1">
              <a:spLocks noChangeArrowheads="1"/>
            </p:cNvSpPr>
            <p:nvPr/>
          </p:nvSpPr>
          <p:spPr bwMode="auto">
            <a:xfrm>
              <a:off x="3138989" y="4359937"/>
              <a:ext cx="1559629" cy="369332"/>
            </a:xfrm>
            <a:prstGeom prst="rect">
              <a:avLst/>
            </a:prstGeom>
            <a:noFill/>
            <a:ln w="9525">
              <a:noFill/>
              <a:miter lim="800000"/>
              <a:headEnd/>
              <a:tailEnd/>
            </a:ln>
          </p:spPr>
          <p:txBody>
            <a:bodyPr wrap="none">
              <a:prstTxWarp prst="textNoShape">
                <a:avLst/>
              </a:prstTxWarp>
              <a:spAutoFit/>
            </a:bodyPr>
            <a:lstStyle/>
            <a:p>
              <a:r>
                <a:rPr lang="en-US" dirty="0"/>
                <a:t>0</a:t>
              </a:r>
              <a:r>
                <a:rPr lang="en-US" dirty="0">
                  <a:ea typeface="Arial" pitchFamily="-107" charset="0"/>
                  <a:cs typeface="Arial" pitchFamily="-107" charset="0"/>
                </a:rPr>
                <a:t>°C </a:t>
              </a:r>
              <a:r>
                <a:rPr lang="en-US" dirty="0" smtClean="0">
                  <a:ea typeface="Arial" pitchFamily="-107" charset="0"/>
                  <a:cs typeface="Arial" pitchFamily="-107" charset="0"/>
                </a:rPr>
                <a:t>level in km</a:t>
              </a:r>
              <a:endParaRPr lang="en-US" dirty="0">
                <a:ea typeface="Arial" pitchFamily="-107" charset="0"/>
                <a:cs typeface="Arial" pitchFamily="-107" charset="0"/>
              </a:endParaRPr>
            </a:p>
          </p:txBody>
        </p:sp>
      </p:grpSp>
      <p:pic>
        <p:nvPicPr>
          <p:cNvPr id="11" name="Picture 19" descr="olympex_topo_KUIL"/>
          <p:cNvPicPr>
            <a:picLocks noChangeAspect="1" noChangeArrowheads="1"/>
          </p:cNvPicPr>
          <p:nvPr/>
        </p:nvPicPr>
        <p:blipFill>
          <a:blip r:embed="rId3"/>
          <a:srcRect t="6874" r="7513" b="7951"/>
          <a:stretch>
            <a:fillRect/>
          </a:stretch>
        </p:blipFill>
        <p:spPr bwMode="auto">
          <a:xfrm>
            <a:off x="6010275" y="1719506"/>
            <a:ext cx="2352675" cy="2081212"/>
          </a:xfrm>
          <a:prstGeom prst="rect">
            <a:avLst/>
          </a:prstGeom>
          <a:noFill/>
          <a:ln w="9525">
            <a:noFill/>
            <a:miter lim="800000"/>
            <a:headEnd/>
            <a:tailEnd/>
          </a:ln>
        </p:spPr>
      </p:pic>
      <p:sp>
        <p:nvSpPr>
          <p:cNvPr id="12" name="Diamond 11"/>
          <p:cNvSpPr/>
          <p:nvPr/>
        </p:nvSpPr>
        <p:spPr>
          <a:xfrm>
            <a:off x="6451600" y="2362200"/>
            <a:ext cx="127000" cy="88900"/>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286500" y="2400300"/>
            <a:ext cx="533400" cy="261610"/>
          </a:xfrm>
          <a:prstGeom prst="rect">
            <a:avLst/>
          </a:prstGeom>
          <a:noFill/>
        </p:spPr>
        <p:txBody>
          <a:bodyPr wrap="square" rtlCol="0">
            <a:spAutoFit/>
          </a:bodyPr>
          <a:lstStyle/>
          <a:p>
            <a:r>
              <a:rPr lang="en-US" sz="1100" dirty="0" smtClean="0">
                <a:solidFill>
                  <a:srgbClr val="FFFF00"/>
                </a:solidFill>
              </a:rPr>
              <a:t>KUIL</a:t>
            </a:r>
            <a:endParaRPr lang="en-US" sz="1100" dirty="0">
              <a:solidFill>
                <a:srgbClr val="FFFF00"/>
              </a:solidFill>
            </a:endParaRPr>
          </a:p>
        </p:txBody>
      </p:sp>
      <p:pic>
        <p:nvPicPr>
          <p:cNvPr id="18" name="Picture 17" descr="quinault_rain_snowline.JPG"/>
          <p:cNvPicPr>
            <a:picLocks noChangeAspect="1"/>
          </p:cNvPicPr>
          <p:nvPr/>
        </p:nvPicPr>
        <p:blipFill>
          <a:blip r:embed="rId4"/>
          <a:stretch>
            <a:fillRect/>
          </a:stretch>
        </p:blipFill>
        <p:spPr>
          <a:xfrm>
            <a:off x="5924550" y="4191000"/>
            <a:ext cx="2800350" cy="1866900"/>
          </a:xfrm>
          <a:prstGeom prst="rect">
            <a:avLst/>
          </a:prstGeom>
        </p:spPr>
      </p:pic>
      <p:sp>
        <p:nvSpPr>
          <p:cNvPr id="19" name="TextBox 18"/>
          <p:cNvSpPr txBox="1"/>
          <p:nvPr/>
        </p:nvSpPr>
        <p:spPr>
          <a:xfrm>
            <a:off x="685800" y="5308600"/>
            <a:ext cx="4889500" cy="1200329"/>
          </a:xfrm>
          <a:prstGeom prst="rect">
            <a:avLst/>
          </a:prstGeom>
          <a:noFill/>
        </p:spPr>
        <p:txBody>
          <a:bodyPr wrap="square" rtlCol="0">
            <a:spAutoFit/>
          </a:bodyPr>
          <a:lstStyle/>
          <a:p>
            <a:r>
              <a:rPr lang="en-US" dirty="0" smtClean="0">
                <a:solidFill>
                  <a:schemeClr val="accent3">
                    <a:lumMod val="50000"/>
                  </a:schemeClr>
                </a:solidFill>
              </a:rPr>
              <a:t>Mean 0°C level in winter during moist onshore flow = ~1.5 Km.  Rain at lower elevations, show at higher elevations.  This varies a lot from storm to storm and within each storm.</a:t>
            </a:r>
            <a:endParaRPr lang="en-US" dirty="0">
              <a:solidFill>
                <a:schemeClr val="accent3">
                  <a:lumMod val="50000"/>
                </a:schemeClr>
              </a:solidFill>
            </a:endParaRPr>
          </a:p>
        </p:txBody>
      </p:sp>
      <p:cxnSp>
        <p:nvCxnSpPr>
          <p:cNvPr id="21" name="Straight Connector 20"/>
          <p:cNvCxnSpPr/>
          <p:nvPr/>
        </p:nvCxnSpPr>
        <p:spPr>
          <a:xfrm rot="5400000" flipH="1" flipV="1">
            <a:off x="1619250" y="3270250"/>
            <a:ext cx="2959100" cy="1588"/>
          </a:xfrm>
          <a:prstGeom prst="line">
            <a:avLst/>
          </a:prstGeom>
          <a:ln w="285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63600" y="355600"/>
            <a:ext cx="7467600" cy="10160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pPr algn="ctr"/>
            <a:r>
              <a:rPr lang="en-US" dirty="0" smtClean="0">
                <a:solidFill>
                  <a:srgbClr val="000000"/>
                </a:solidFill>
              </a:rPr>
              <a:t>Typical Frontal Passage </a:t>
            </a:r>
            <a:br>
              <a:rPr lang="en-US" dirty="0" smtClean="0">
                <a:solidFill>
                  <a:srgbClr val="000000"/>
                </a:solidFill>
              </a:rPr>
            </a:br>
            <a:r>
              <a:rPr lang="en-US" sz="2800" dirty="0" smtClean="0">
                <a:solidFill>
                  <a:srgbClr val="000000"/>
                </a:solidFill>
              </a:rPr>
              <a:t>(as seen by the coastal radar LGX)</a:t>
            </a:r>
            <a:endParaRPr lang="en-US" dirty="0">
              <a:solidFill>
                <a:srgbClr val="000000"/>
              </a:solidFill>
            </a:endParaRPr>
          </a:p>
        </p:txBody>
      </p:sp>
      <p:pic>
        <p:nvPicPr>
          <p:cNvPr id="4" name="Content Placeholder 3" descr="loop2.gif"/>
          <p:cNvPicPr>
            <a:picLocks noGrp="1" noChangeAspect="1"/>
          </p:cNvPicPr>
          <p:nvPr>
            <p:ph idx="1"/>
          </p:nvPr>
        </p:nvPicPr>
        <p:blipFill>
          <a:blip r:embed="rId2"/>
          <a:srcRect l="-40098" r="-40098"/>
          <a:stretch>
            <a:fillRect/>
          </a:stretch>
        </p:blipFill>
        <p:spPr>
          <a:xfrm>
            <a:off x="779463" y="1521336"/>
            <a:ext cx="7583487" cy="4208930"/>
          </a:xfrm>
        </p:spPr>
      </p:pic>
      <p:sp>
        <p:nvSpPr>
          <p:cNvPr id="6" name="TextBox 5"/>
          <p:cNvSpPr txBox="1"/>
          <p:nvPr/>
        </p:nvSpPr>
        <p:spPr>
          <a:xfrm>
            <a:off x="2388281" y="5730266"/>
            <a:ext cx="6212222" cy="923330"/>
          </a:xfrm>
          <a:prstGeom prst="rect">
            <a:avLst/>
          </a:prstGeom>
          <a:noFill/>
        </p:spPr>
        <p:txBody>
          <a:bodyPr wrap="square" rtlCol="0">
            <a:spAutoFit/>
          </a:bodyPr>
          <a:lstStyle/>
          <a:p>
            <a:pPr>
              <a:buFont typeface="Wingdings" charset="2"/>
              <a:buChar char="Ø"/>
            </a:pPr>
            <a:r>
              <a:rPr lang="en-US" dirty="0" smtClean="0">
                <a:solidFill>
                  <a:schemeClr val="accent3">
                    <a:lumMod val="50000"/>
                  </a:schemeClr>
                </a:solidFill>
              </a:rPr>
              <a:t>SW side of Olympics gets rain well ahead of front</a:t>
            </a:r>
          </a:p>
          <a:p>
            <a:pPr>
              <a:buFont typeface="Wingdings" charset="2"/>
              <a:buChar char="Ø"/>
            </a:pPr>
            <a:r>
              <a:rPr lang="en-US" dirty="0" smtClean="0">
                <a:solidFill>
                  <a:schemeClr val="accent3">
                    <a:lumMod val="50000"/>
                  </a:schemeClr>
                </a:solidFill>
              </a:rPr>
              <a:t>SW side gets rain during front</a:t>
            </a:r>
          </a:p>
          <a:p>
            <a:pPr>
              <a:buFont typeface="Wingdings" charset="2"/>
              <a:buChar char="Ø"/>
            </a:pPr>
            <a:r>
              <a:rPr lang="en-US" dirty="0" smtClean="0">
                <a:solidFill>
                  <a:schemeClr val="accent3">
                    <a:lumMod val="50000"/>
                  </a:schemeClr>
                </a:solidFill>
              </a:rPr>
              <a:t>SW side gets post-frontal showers</a:t>
            </a:r>
            <a:endParaRPr lang="en-US" dirty="0">
              <a:solidFill>
                <a:schemeClr val="accent3">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3600" y="279400"/>
            <a:ext cx="7467600" cy="12192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What do we need to measure for OLYMPEX?</a:t>
            </a:r>
            <a:endParaRPr lang="en-US" dirty="0"/>
          </a:p>
        </p:txBody>
      </p:sp>
      <p:sp>
        <p:nvSpPr>
          <p:cNvPr id="3" name="Content Placeholder 2"/>
          <p:cNvSpPr>
            <a:spLocks noGrp="1"/>
          </p:cNvSpPr>
          <p:nvPr>
            <p:ph idx="1"/>
          </p:nvPr>
        </p:nvSpPr>
        <p:spPr>
          <a:xfrm>
            <a:off x="457200" y="1600200"/>
            <a:ext cx="8521700" cy="4525963"/>
          </a:xfrm>
        </p:spPr>
        <p:txBody>
          <a:bodyPr>
            <a:normAutofit fontScale="77500" lnSpcReduction="20000"/>
          </a:bodyPr>
          <a:lstStyle/>
          <a:p>
            <a:r>
              <a:rPr lang="en-US" dirty="0" smtClean="0">
                <a:solidFill>
                  <a:schemeClr val="tx2">
                    <a:lumMod val="60000"/>
                    <a:lumOff val="40000"/>
                  </a:schemeClr>
                </a:solidFill>
              </a:rPr>
              <a:t>Measure rain and snow </a:t>
            </a:r>
            <a:r>
              <a:rPr lang="en-US" dirty="0" smtClean="0"/>
              <a:t>precipitation at multiple sites from the coast, to the lowlands to mountain ridges.</a:t>
            </a:r>
          </a:p>
          <a:p>
            <a:r>
              <a:rPr lang="en-US" dirty="0" smtClean="0">
                <a:solidFill>
                  <a:schemeClr val="accent4">
                    <a:lumMod val="75000"/>
                  </a:schemeClr>
                </a:solidFill>
              </a:rPr>
              <a:t>Seasonal</a:t>
            </a:r>
            <a:r>
              <a:rPr lang="en-US" dirty="0" smtClean="0"/>
              <a:t> </a:t>
            </a:r>
            <a:r>
              <a:rPr lang="en-US" dirty="0" smtClean="0">
                <a:solidFill>
                  <a:srgbClr val="604A7B"/>
                </a:solidFill>
              </a:rPr>
              <a:t>snowpack</a:t>
            </a:r>
            <a:r>
              <a:rPr lang="en-US" dirty="0" smtClean="0"/>
              <a:t> </a:t>
            </a:r>
            <a:r>
              <a:rPr lang="en-US" dirty="0"/>
              <a:t>(in terms of snow water equivalent, or SWE) over the higher terrain</a:t>
            </a:r>
            <a:endParaRPr lang="en-US" dirty="0" smtClean="0"/>
          </a:p>
          <a:p>
            <a:r>
              <a:rPr lang="en-US" dirty="0" smtClean="0">
                <a:solidFill>
                  <a:schemeClr val="accent6">
                    <a:lumMod val="75000"/>
                  </a:schemeClr>
                </a:solidFill>
              </a:rPr>
              <a:t>Upstream</a:t>
            </a:r>
            <a:r>
              <a:rPr lang="en-US" dirty="0" smtClean="0"/>
              <a:t> </a:t>
            </a:r>
            <a:r>
              <a:rPr lang="en-US" dirty="0"/>
              <a:t>meteorological conditions over the Pacific Ocean.</a:t>
            </a:r>
          </a:p>
          <a:p>
            <a:r>
              <a:rPr lang="en-US" dirty="0" err="1">
                <a:solidFill>
                  <a:schemeClr val="accent2">
                    <a:lumMod val="75000"/>
                  </a:schemeClr>
                </a:solidFill>
              </a:rPr>
              <a:t>Brightband</a:t>
            </a:r>
            <a:r>
              <a:rPr lang="en-US" dirty="0"/>
              <a:t> variability</a:t>
            </a:r>
          </a:p>
          <a:p>
            <a:r>
              <a:rPr lang="en-US" dirty="0">
                <a:solidFill>
                  <a:schemeClr val="accent3">
                    <a:lumMod val="75000"/>
                  </a:schemeClr>
                </a:solidFill>
              </a:rPr>
              <a:t>Microphysical</a:t>
            </a:r>
            <a:r>
              <a:rPr lang="en-US" dirty="0"/>
              <a:t> properties within all sectors of </a:t>
            </a:r>
            <a:r>
              <a:rPr lang="en-US" dirty="0" err="1"/>
              <a:t>midlatitude</a:t>
            </a:r>
            <a:r>
              <a:rPr lang="en-US" dirty="0"/>
              <a:t> storms and their variability in complex terrain</a:t>
            </a:r>
          </a:p>
          <a:p>
            <a:r>
              <a:rPr lang="en-US" dirty="0">
                <a:solidFill>
                  <a:schemeClr val="tx2">
                    <a:lumMod val="60000"/>
                    <a:lumOff val="40000"/>
                  </a:schemeClr>
                </a:solidFill>
              </a:rPr>
              <a:t>Emissivity</a:t>
            </a:r>
            <a:r>
              <a:rPr lang="en-US" dirty="0"/>
              <a:t> of a variety of surfaces from ocean, to coast, to forest and snow-covered mountains.</a:t>
            </a:r>
          </a:p>
          <a:p>
            <a:r>
              <a:rPr lang="en-US" dirty="0">
                <a:solidFill>
                  <a:schemeClr val="accent5">
                    <a:lumMod val="75000"/>
                  </a:schemeClr>
                </a:solidFill>
              </a:rPr>
              <a:t>River</a:t>
            </a:r>
            <a:r>
              <a:rPr lang="en-US" dirty="0"/>
              <a:t> response and runoff.</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Rain Measurements</a:t>
            </a:r>
            <a:endParaRPr lang="en-US" sz="3200" dirty="0"/>
          </a:p>
        </p:txBody>
      </p:sp>
      <p:sp>
        <p:nvSpPr>
          <p:cNvPr id="3" name="Content Placeholder 2"/>
          <p:cNvSpPr>
            <a:spLocks noGrp="1"/>
          </p:cNvSpPr>
          <p:nvPr>
            <p:ph idx="1"/>
          </p:nvPr>
        </p:nvSpPr>
        <p:spPr>
          <a:xfrm>
            <a:off x="457200" y="4025900"/>
            <a:ext cx="8229600" cy="2430463"/>
          </a:xfrm>
        </p:spPr>
        <p:txBody>
          <a:bodyPr>
            <a:normAutofit fontScale="77500" lnSpcReduction="20000"/>
          </a:bodyPr>
          <a:lstStyle/>
          <a:p>
            <a:r>
              <a:rPr lang="en-US" dirty="0" smtClean="0">
                <a:solidFill>
                  <a:schemeClr val="accent3">
                    <a:lumMod val="50000"/>
                  </a:schemeClr>
                </a:solidFill>
              </a:rPr>
              <a:t>Existing</a:t>
            </a:r>
          </a:p>
          <a:p>
            <a:pPr lvl="1"/>
            <a:r>
              <a:rPr lang="en-US" dirty="0" smtClean="0"/>
              <a:t>Surface ASOS, RAWS and Coop network</a:t>
            </a:r>
          </a:p>
          <a:p>
            <a:pPr lvl="1"/>
            <a:r>
              <a:rPr lang="en-US" dirty="0" smtClean="0"/>
              <a:t>Supplemental tipping-bucket style gauges along transect between Quinault and Queets River</a:t>
            </a:r>
          </a:p>
          <a:p>
            <a:r>
              <a:rPr lang="en-US" dirty="0" smtClean="0">
                <a:solidFill>
                  <a:schemeClr val="accent6">
                    <a:lumMod val="50000"/>
                  </a:schemeClr>
                </a:solidFill>
              </a:rPr>
              <a:t>Proposed</a:t>
            </a:r>
          </a:p>
          <a:p>
            <a:pPr lvl="1"/>
            <a:r>
              <a:rPr lang="en-US" dirty="0" smtClean="0"/>
              <a:t>Supplemental gauges in the Chehalis basin</a:t>
            </a:r>
          </a:p>
          <a:p>
            <a:pPr lvl="1"/>
            <a:r>
              <a:rPr lang="en-US" dirty="0" smtClean="0"/>
              <a:t>Ground-based microphysical instruments (</a:t>
            </a:r>
            <a:r>
              <a:rPr lang="en-US" dirty="0" err="1" smtClean="0"/>
              <a:t>Disdrometer</a:t>
            </a:r>
            <a:r>
              <a:rPr lang="en-US" dirty="0" smtClean="0"/>
              <a:t>, etc.)</a:t>
            </a:r>
          </a:p>
        </p:txBody>
      </p:sp>
      <p:grpSp>
        <p:nvGrpSpPr>
          <p:cNvPr id="5" name="Group 4"/>
          <p:cNvGrpSpPr/>
          <p:nvPr/>
        </p:nvGrpSpPr>
        <p:grpSpPr>
          <a:xfrm>
            <a:off x="696158" y="1192064"/>
            <a:ext cx="7605631" cy="2687802"/>
            <a:chOff x="696158" y="1700064"/>
            <a:chExt cx="7605631" cy="2687802"/>
          </a:xfrm>
        </p:grpSpPr>
        <p:pic>
          <p:nvPicPr>
            <p:cNvPr id="6" name="Picture 18"/>
            <p:cNvPicPr>
              <a:picLocks noChangeAspect="1" noChangeArrowheads="1"/>
            </p:cNvPicPr>
            <p:nvPr/>
          </p:nvPicPr>
          <p:blipFill>
            <a:blip r:embed="rId2"/>
            <a:srcRect l="13046" t="16412" r="9502" b="19714"/>
            <a:stretch>
              <a:fillRect/>
            </a:stretch>
          </p:blipFill>
          <p:spPr bwMode="auto">
            <a:xfrm>
              <a:off x="696158" y="1714516"/>
              <a:ext cx="3243263" cy="2673350"/>
            </a:xfrm>
            <a:prstGeom prst="rect">
              <a:avLst/>
            </a:prstGeom>
            <a:noFill/>
            <a:ln w="9525">
              <a:noFill/>
              <a:round/>
              <a:headEnd/>
              <a:tailEnd/>
            </a:ln>
          </p:spPr>
        </p:pic>
        <p:grpSp>
          <p:nvGrpSpPr>
            <p:cNvPr id="7" name="Group 19"/>
            <p:cNvGrpSpPr>
              <a:grpSpLocks/>
            </p:cNvGrpSpPr>
            <p:nvPr/>
          </p:nvGrpSpPr>
          <p:grpSpPr bwMode="auto">
            <a:xfrm>
              <a:off x="4950069" y="1700064"/>
              <a:ext cx="3351720" cy="2658041"/>
              <a:chOff x="3325" y="2167"/>
              <a:chExt cx="1969" cy="1594"/>
            </a:xfrm>
          </p:grpSpPr>
          <p:pic>
            <p:nvPicPr>
              <p:cNvPr id="14" name="Picture 4"/>
              <p:cNvPicPr>
                <a:picLocks noChangeAspect="1" noChangeArrowheads="1"/>
              </p:cNvPicPr>
              <p:nvPr/>
            </p:nvPicPr>
            <p:blipFill>
              <a:blip r:embed="rId3"/>
              <a:srcRect l="15027" t="10117" r="15027" b="15176"/>
              <a:stretch>
                <a:fillRect/>
              </a:stretch>
            </p:blipFill>
            <p:spPr bwMode="auto">
              <a:xfrm>
                <a:off x="3331" y="2190"/>
                <a:ext cx="1963" cy="1571"/>
              </a:xfrm>
              <a:prstGeom prst="rect">
                <a:avLst/>
              </a:prstGeom>
              <a:noFill/>
              <a:ln w="9525">
                <a:noFill/>
                <a:round/>
                <a:headEnd/>
                <a:tailEnd/>
              </a:ln>
            </p:spPr>
          </p:pic>
          <p:sp>
            <p:nvSpPr>
              <p:cNvPr id="15" name="Text Box 8"/>
              <p:cNvSpPr txBox="1">
                <a:spLocks noChangeArrowheads="1"/>
              </p:cNvSpPr>
              <p:nvPr/>
            </p:nvSpPr>
            <p:spPr bwMode="auto">
              <a:xfrm>
                <a:off x="3325" y="2167"/>
                <a:ext cx="1749" cy="221"/>
              </a:xfrm>
              <a:prstGeom prst="rect">
                <a:avLst/>
              </a:prstGeom>
              <a:noFill/>
              <a:ln w="9525">
                <a:noFill/>
                <a:miter lim="800000"/>
                <a:headEnd/>
                <a:tailEnd/>
              </a:ln>
            </p:spPr>
            <p:txBody>
              <a:bodyPr wrap="square">
                <a:prstTxWarp prst="textNoShape">
                  <a:avLst/>
                </a:prstTxWarp>
                <a:spAutoFit/>
              </a:bodyPr>
              <a:lstStyle/>
              <a:p>
                <a:r>
                  <a:rPr lang="en-US">
                    <a:solidFill>
                      <a:srgbClr val="990000"/>
                    </a:solidFill>
                  </a:rPr>
                  <a:t>   Detailed gauge network</a:t>
                </a:r>
              </a:p>
            </p:txBody>
          </p:sp>
        </p:grpSp>
        <p:grpSp>
          <p:nvGrpSpPr>
            <p:cNvPr id="8" name="Group 25"/>
            <p:cNvGrpSpPr>
              <a:grpSpLocks/>
            </p:cNvGrpSpPr>
            <p:nvPr/>
          </p:nvGrpSpPr>
          <p:grpSpPr bwMode="auto">
            <a:xfrm>
              <a:off x="3596923" y="2534200"/>
              <a:ext cx="2260009" cy="963786"/>
              <a:chOff x="2553" y="3284"/>
              <a:chExt cx="1429" cy="658"/>
            </a:xfrm>
          </p:grpSpPr>
          <p:sp>
            <p:nvSpPr>
              <p:cNvPr id="9" name="Rectangle 14"/>
              <p:cNvSpPr>
                <a:spLocks noChangeArrowheads="1"/>
              </p:cNvSpPr>
              <p:nvPr/>
            </p:nvSpPr>
            <p:spPr bwMode="auto">
              <a:xfrm>
                <a:off x="2567" y="3307"/>
                <a:ext cx="1135" cy="619"/>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0" name="Text Box 9"/>
              <p:cNvSpPr txBox="1">
                <a:spLocks noChangeArrowheads="1"/>
              </p:cNvSpPr>
              <p:nvPr/>
            </p:nvSpPr>
            <p:spPr bwMode="auto">
              <a:xfrm>
                <a:off x="2553" y="3284"/>
                <a:ext cx="1429" cy="658"/>
              </a:xfrm>
              <a:prstGeom prst="rect">
                <a:avLst/>
              </a:prstGeom>
              <a:noFill/>
              <a:ln w="9525">
                <a:noFill/>
                <a:round/>
                <a:headEnd/>
                <a:tailEnd/>
              </a:ln>
            </p:spPr>
            <p:txBody>
              <a:bodyPr lIns="81639" tIns="40820" rIns="81639" bIns="40820">
                <a:prstTxWarp prst="textNoShape">
                  <a:avLst/>
                </a:prstTxWarp>
              </a:bodyPr>
              <a:lstStyle/>
              <a:p>
                <a:pPr defTabSz="414338" hangingPunct="0">
                  <a:lnSpc>
                    <a:spcPct val="98000"/>
                  </a:lnSpc>
                  <a:buClr>
                    <a:srgbClr val="000000"/>
                  </a:buClr>
                  <a:buSzPct val="45000"/>
                  <a:buFont typeface="StarSymbol" charset="0"/>
                  <a:buNone/>
                  <a:tabLst>
                    <a:tab pos="657225" algn="l"/>
                    <a:tab pos="1312863" algn="l"/>
                    <a:tab pos="1970088" algn="l"/>
                  </a:tabLst>
                </a:pPr>
                <a:r>
                  <a:rPr lang="en-GB" dirty="0">
                    <a:solidFill>
                      <a:srgbClr val="000000"/>
                    </a:solidFill>
                  </a:rPr>
                  <a:t>SNOTEL</a:t>
                </a:r>
              </a:p>
              <a:p>
                <a:pPr defTabSz="414338" hangingPunct="0">
                  <a:lnSpc>
                    <a:spcPct val="98000"/>
                  </a:lnSpc>
                  <a:buClr>
                    <a:srgbClr val="000000"/>
                  </a:buClr>
                  <a:buSzPct val="45000"/>
                  <a:buFont typeface="StarSymbol" charset="0"/>
                  <a:buNone/>
                  <a:tabLst>
                    <a:tab pos="657225" algn="l"/>
                    <a:tab pos="1312863" algn="l"/>
                    <a:tab pos="1970088" algn="l"/>
                  </a:tabLst>
                </a:pPr>
                <a:r>
                  <a:rPr lang="en-GB" dirty="0">
                    <a:solidFill>
                      <a:srgbClr val="000000"/>
                    </a:solidFill>
                  </a:rPr>
                  <a:t>RAWS sites</a:t>
                </a:r>
              </a:p>
              <a:p>
                <a:pPr defTabSz="414338" hangingPunct="0">
                  <a:lnSpc>
                    <a:spcPct val="98000"/>
                  </a:lnSpc>
                  <a:buClr>
                    <a:srgbClr val="000000"/>
                  </a:buClr>
                  <a:buSzPct val="45000"/>
                  <a:buFont typeface="StarSymbol" charset="0"/>
                  <a:buNone/>
                  <a:tabLst>
                    <a:tab pos="657225" algn="l"/>
                    <a:tab pos="1312863" algn="l"/>
                    <a:tab pos="1970088" algn="l"/>
                  </a:tabLst>
                </a:pPr>
                <a:r>
                  <a:rPr lang="en-GB" dirty="0">
                    <a:solidFill>
                      <a:srgbClr val="000000"/>
                    </a:solidFill>
                  </a:rPr>
                  <a:t>COOP </a:t>
                </a:r>
                <a:r>
                  <a:rPr lang="en-GB" dirty="0" smtClean="0">
                    <a:solidFill>
                      <a:srgbClr val="000000"/>
                    </a:solidFill>
                  </a:rPr>
                  <a:t>site</a:t>
                </a:r>
              </a:p>
            </p:txBody>
          </p:sp>
          <p:sp>
            <p:nvSpPr>
              <p:cNvPr id="11" name="AutoShape 12"/>
              <p:cNvSpPr>
                <a:spLocks noChangeArrowheads="1"/>
              </p:cNvSpPr>
              <p:nvPr/>
            </p:nvSpPr>
            <p:spPr bwMode="auto">
              <a:xfrm>
                <a:off x="3494" y="3518"/>
                <a:ext cx="159" cy="159"/>
              </a:xfrm>
              <a:prstGeom prst="star5">
                <a:avLst/>
              </a:prstGeom>
              <a:solidFill>
                <a:srgbClr val="FF6633"/>
              </a:solidFill>
              <a:ln w="9525">
                <a:solidFill>
                  <a:srgbClr val="000000"/>
                </a:solidFill>
                <a:round/>
                <a:headEnd/>
                <a:tailEnd/>
              </a:ln>
              <a:effectLst/>
            </p:spPr>
            <p:txBody>
              <a:bodyPr wrap="none" anchor="ctr"/>
              <a:lstStyle/>
              <a:p>
                <a:pPr>
                  <a:defRPr/>
                </a:pPr>
                <a:endParaRPr lang="en-US">
                  <a:latin typeface="Arial" pitchFamily="-111" charset="0"/>
                  <a:ea typeface="+mn-ea"/>
                  <a:cs typeface="+mn-cs"/>
                </a:endParaRPr>
              </a:p>
            </p:txBody>
          </p:sp>
          <p:sp>
            <p:nvSpPr>
              <p:cNvPr id="12" name="AutoShape 13"/>
              <p:cNvSpPr>
                <a:spLocks noChangeArrowheads="1"/>
              </p:cNvSpPr>
              <p:nvPr/>
            </p:nvSpPr>
            <p:spPr bwMode="auto">
              <a:xfrm>
                <a:off x="3509" y="3722"/>
                <a:ext cx="144" cy="144"/>
              </a:xfrm>
              <a:prstGeom prst="diamond">
                <a:avLst/>
              </a:prstGeom>
              <a:solidFill>
                <a:srgbClr val="FF6633"/>
              </a:solidFill>
              <a:ln w="9525">
                <a:solidFill>
                  <a:srgbClr val="000000"/>
                </a:solidFill>
                <a:round/>
                <a:headEnd/>
                <a:tailEnd/>
              </a:ln>
            </p:spPr>
            <p:txBody>
              <a:bodyPr wrap="none" anchor="ctr">
                <a:prstTxWarp prst="textNoShape">
                  <a:avLst/>
                </a:prstTxWarp>
              </a:bodyPr>
              <a:lstStyle/>
              <a:p>
                <a:endParaRPr lang="en-US"/>
              </a:p>
            </p:txBody>
          </p:sp>
          <p:sp>
            <p:nvSpPr>
              <p:cNvPr id="13" name="AutoShape 22"/>
              <p:cNvSpPr>
                <a:spLocks noChangeArrowheads="1"/>
              </p:cNvSpPr>
              <p:nvPr/>
            </p:nvSpPr>
            <p:spPr bwMode="auto">
              <a:xfrm>
                <a:off x="3494" y="3331"/>
                <a:ext cx="159" cy="159"/>
              </a:xfrm>
              <a:prstGeom prst="star5">
                <a:avLst/>
              </a:prstGeom>
              <a:solidFill>
                <a:srgbClr val="5FD3D3"/>
              </a:solidFill>
              <a:ln w="9525">
                <a:solidFill>
                  <a:srgbClr val="000000"/>
                </a:solidFill>
                <a:round/>
                <a:headEnd/>
                <a:tailEnd/>
              </a:ln>
              <a:effectLst/>
            </p:spPr>
            <p:txBody>
              <a:bodyPr wrap="none" anchor="ctr"/>
              <a:lstStyle/>
              <a:p>
                <a:pPr>
                  <a:defRPr/>
                </a:pPr>
                <a:endParaRPr lang="en-US">
                  <a:latin typeface="Arial" pitchFamily="-111" charset="0"/>
                  <a:ea typeface="+mn-ea"/>
                  <a:cs typeface="+mn-cs"/>
                </a:endParaRPr>
              </a:p>
            </p:txBody>
          </p:sp>
        </p:grpSp>
      </p:grpSp>
      <p:sp>
        <p:nvSpPr>
          <p:cNvPr id="16" name="Isosceles Triangle 15"/>
          <p:cNvSpPr/>
          <p:nvPr/>
        </p:nvSpPr>
        <p:spPr>
          <a:xfrm>
            <a:off x="7016750" y="3276600"/>
            <a:ext cx="107950" cy="7620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a:off x="7200900" y="3384550"/>
            <a:ext cx="107950" cy="8890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a:off x="6819900" y="3381375"/>
            <a:ext cx="95250" cy="9525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a:off x="5124450" y="3213100"/>
            <a:ext cx="203200" cy="15240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619500" y="2857500"/>
            <a:ext cx="1333500" cy="646331"/>
          </a:xfrm>
          <a:prstGeom prst="rect">
            <a:avLst/>
          </a:prstGeom>
          <a:solidFill>
            <a:schemeClr val="bg1"/>
          </a:solidFill>
        </p:spPr>
        <p:txBody>
          <a:bodyPr wrap="square" rtlCol="0">
            <a:spAutoFit/>
          </a:bodyPr>
          <a:lstStyle/>
          <a:p>
            <a:r>
              <a:rPr lang="en-US" dirty="0" smtClean="0"/>
              <a:t>Gauges</a:t>
            </a:r>
          </a:p>
          <a:p>
            <a:r>
              <a:rPr lang="en-US" dirty="0" smtClean="0"/>
              <a:t>Proposed</a:t>
            </a:r>
            <a:endParaRPr lang="en-US" dirty="0"/>
          </a:p>
        </p:txBody>
      </p:sp>
      <p:sp>
        <p:nvSpPr>
          <p:cNvPr id="21" name="Isosceles Triangle 20"/>
          <p:cNvSpPr/>
          <p:nvPr/>
        </p:nvSpPr>
        <p:spPr>
          <a:xfrm>
            <a:off x="6965950" y="2165350"/>
            <a:ext cx="101600" cy="8255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utoShape 13"/>
          <p:cNvSpPr>
            <a:spLocks noChangeArrowheads="1"/>
          </p:cNvSpPr>
          <p:nvPr/>
        </p:nvSpPr>
        <p:spPr bwMode="auto">
          <a:xfrm>
            <a:off x="2247900" y="2997200"/>
            <a:ext cx="116908" cy="135468"/>
          </a:xfrm>
          <a:prstGeom prst="diamond">
            <a:avLst/>
          </a:prstGeom>
          <a:solidFill>
            <a:srgbClr val="FF6633"/>
          </a:solidFill>
          <a:ln w="9525">
            <a:solidFill>
              <a:srgbClr val="000000"/>
            </a:solidFill>
            <a:round/>
            <a:headEnd/>
            <a:tailEnd/>
          </a:ln>
        </p:spPr>
        <p:txBody>
          <a:bodyPr wrap="none" anchor="ctr">
            <a:prstTxWarp prst="textNoShape">
              <a:avLst/>
            </a:prstTxWarp>
          </a:bodyPr>
          <a:lstStyle/>
          <a:p>
            <a:endParaRPr lang="en-US"/>
          </a:p>
        </p:txBody>
      </p:sp>
      <p:sp>
        <p:nvSpPr>
          <p:cNvPr id="23" name="Oval 22"/>
          <p:cNvSpPr/>
          <p:nvPr/>
        </p:nvSpPr>
        <p:spPr>
          <a:xfrm>
            <a:off x="5842000" y="3429000"/>
            <a:ext cx="50800" cy="4571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flipH="1">
            <a:off x="5149850" y="2990850"/>
            <a:ext cx="139700" cy="1397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6667500" y="3089275"/>
            <a:ext cx="95250" cy="9525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Ground-Based Radar</a:t>
            </a:r>
            <a:endParaRPr lang="en-US" sz="3200" dirty="0"/>
          </a:p>
        </p:txBody>
      </p:sp>
      <p:sp>
        <p:nvSpPr>
          <p:cNvPr id="3" name="Content Placeholder 2"/>
          <p:cNvSpPr>
            <a:spLocks noGrp="1"/>
          </p:cNvSpPr>
          <p:nvPr>
            <p:ph idx="1"/>
          </p:nvPr>
        </p:nvSpPr>
        <p:spPr>
          <a:xfrm>
            <a:off x="457200" y="3543300"/>
            <a:ext cx="5930900" cy="3230563"/>
          </a:xfrm>
        </p:spPr>
        <p:txBody>
          <a:bodyPr>
            <a:normAutofit fontScale="62500" lnSpcReduction="20000"/>
          </a:bodyPr>
          <a:lstStyle/>
          <a:p>
            <a:r>
              <a:rPr lang="en-US" dirty="0" smtClean="0">
                <a:solidFill>
                  <a:schemeClr val="accent3">
                    <a:lumMod val="50000"/>
                  </a:schemeClr>
                </a:solidFill>
              </a:rPr>
              <a:t>Existing</a:t>
            </a:r>
          </a:p>
          <a:p>
            <a:pPr lvl="1"/>
            <a:r>
              <a:rPr lang="en-US" dirty="0" smtClean="0"/>
              <a:t>WSR 88D Dual-</a:t>
            </a:r>
            <a:r>
              <a:rPr lang="en-US" dirty="0" err="1" smtClean="0"/>
              <a:t>Pol</a:t>
            </a:r>
            <a:r>
              <a:rPr lang="en-US" dirty="0" smtClean="0"/>
              <a:t> at Langley</a:t>
            </a:r>
          </a:p>
          <a:p>
            <a:pPr lvl="1"/>
            <a:r>
              <a:rPr lang="en-US" dirty="0" smtClean="0"/>
              <a:t>Atmospheric River Observatory at Westport</a:t>
            </a:r>
          </a:p>
          <a:p>
            <a:r>
              <a:rPr lang="en-US" dirty="0" smtClean="0">
                <a:solidFill>
                  <a:srgbClr val="4F6228"/>
                </a:solidFill>
              </a:rPr>
              <a:t>Committed for OLYMPEX</a:t>
            </a:r>
          </a:p>
          <a:p>
            <a:pPr lvl="1"/>
            <a:r>
              <a:rPr lang="en-US" dirty="0" smtClean="0"/>
              <a:t>NASA S-band NPOL and another NASA provided Radar?</a:t>
            </a:r>
          </a:p>
          <a:p>
            <a:r>
              <a:rPr lang="en-US" dirty="0" smtClean="0">
                <a:solidFill>
                  <a:srgbClr val="984807"/>
                </a:solidFill>
              </a:rPr>
              <a:t>Proposed</a:t>
            </a:r>
          </a:p>
          <a:p>
            <a:pPr lvl="1"/>
            <a:r>
              <a:rPr lang="en-US" dirty="0" smtClean="0"/>
              <a:t>DOW (</a:t>
            </a:r>
            <a:r>
              <a:rPr lang="en-US" dirty="0" err="1" smtClean="0"/>
              <a:t>Yuter</a:t>
            </a:r>
            <a:r>
              <a:rPr lang="en-US" dirty="0" smtClean="0"/>
              <a:t> et al.)</a:t>
            </a:r>
          </a:p>
          <a:p>
            <a:pPr lvl="1"/>
            <a:r>
              <a:rPr lang="en-US" dirty="0" smtClean="0"/>
              <a:t>X-band and W-band vertically pointing Radars (McGill)</a:t>
            </a:r>
          </a:p>
          <a:p>
            <a:pPr lvl="1"/>
            <a:r>
              <a:rPr lang="en-US" dirty="0" smtClean="0"/>
              <a:t>C-band (? Rutledge)</a:t>
            </a:r>
          </a:p>
        </p:txBody>
      </p:sp>
      <p:pic>
        <p:nvPicPr>
          <p:cNvPr id="22" name="Picture 21" descr="201303010613.gif"/>
          <p:cNvPicPr>
            <a:picLocks noChangeAspect="1"/>
          </p:cNvPicPr>
          <p:nvPr/>
        </p:nvPicPr>
        <p:blipFill>
          <a:blip r:embed="rId2"/>
          <a:stretch>
            <a:fillRect/>
          </a:stretch>
        </p:blipFill>
        <p:spPr>
          <a:xfrm>
            <a:off x="406400" y="1155700"/>
            <a:ext cx="2006600" cy="2006600"/>
          </a:xfrm>
          <a:prstGeom prst="rect">
            <a:avLst/>
          </a:prstGeom>
        </p:spPr>
      </p:pic>
      <p:pic>
        <p:nvPicPr>
          <p:cNvPr id="23" name="Picture 22" descr="wpc130590745_melt.gif"/>
          <p:cNvPicPr>
            <a:picLocks noChangeAspect="1"/>
          </p:cNvPicPr>
          <p:nvPr/>
        </p:nvPicPr>
        <p:blipFill>
          <a:blip r:embed="rId3"/>
          <a:srcRect b="21152"/>
          <a:stretch>
            <a:fillRect/>
          </a:stretch>
        </p:blipFill>
        <p:spPr>
          <a:xfrm>
            <a:off x="2578100" y="1206501"/>
            <a:ext cx="3619500" cy="2045298"/>
          </a:xfrm>
          <a:prstGeom prst="rect">
            <a:avLst/>
          </a:prstGeom>
        </p:spPr>
      </p:pic>
      <p:grpSp>
        <p:nvGrpSpPr>
          <p:cNvPr id="24" name="Group 23"/>
          <p:cNvGrpSpPr/>
          <p:nvPr/>
        </p:nvGrpSpPr>
        <p:grpSpPr>
          <a:xfrm>
            <a:off x="6362700" y="1242594"/>
            <a:ext cx="2489200" cy="1843506"/>
            <a:chOff x="6120008" y="4620794"/>
            <a:chExt cx="2719192" cy="1932406"/>
          </a:xfrm>
        </p:grpSpPr>
        <p:grpSp>
          <p:nvGrpSpPr>
            <p:cNvPr id="25" name="Group 16"/>
            <p:cNvGrpSpPr/>
            <p:nvPr/>
          </p:nvGrpSpPr>
          <p:grpSpPr>
            <a:xfrm>
              <a:off x="6120008" y="4620794"/>
              <a:ext cx="2719192" cy="1932406"/>
              <a:chOff x="6120008" y="4620794"/>
              <a:chExt cx="2719192" cy="1932406"/>
            </a:xfrm>
          </p:grpSpPr>
          <p:pic>
            <p:nvPicPr>
              <p:cNvPr id="27" name="Picture 26" descr="NPOL at GXY2.jpg"/>
              <p:cNvPicPr>
                <a:picLocks noChangeAspect="1"/>
              </p:cNvPicPr>
              <p:nvPr/>
            </p:nvPicPr>
            <p:blipFill>
              <a:blip r:embed="rId4"/>
              <a:stretch>
                <a:fillRect/>
              </a:stretch>
            </p:blipFill>
            <p:spPr>
              <a:xfrm>
                <a:off x="6120008" y="4635500"/>
                <a:ext cx="2655692" cy="1911350"/>
              </a:xfrm>
              <a:prstGeom prst="rect">
                <a:avLst/>
              </a:prstGeom>
            </p:spPr>
          </p:pic>
          <p:sp>
            <p:nvSpPr>
              <p:cNvPr id="28" name="Rectangle 27"/>
              <p:cNvSpPr/>
              <p:nvPr/>
            </p:nvSpPr>
            <p:spPr>
              <a:xfrm>
                <a:off x="6144130" y="4620794"/>
                <a:ext cx="2695070" cy="19324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p:cNvSpPr txBox="1"/>
            <p:nvPr/>
          </p:nvSpPr>
          <p:spPr>
            <a:xfrm>
              <a:off x="7772400" y="4748768"/>
              <a:ext cx="927100" cy="387142"/>
            </a:xfrm>
            <a:prstGeom prst="rect">
              <a:avLst/>
            </a:prstGeom>
            <a:solidFill>
              <a:srgbClr val="FFFFFF">
                <a:alpha val="35000"/>
              </a:srgbClr>
            </a:solidFill>
          </p:spPr>
          <p:txBody>
            <a:bodyPr wrap="square" rtlCol="0">
              <a:spAutoFit/>
            </a:bodyPr>
            <a:lstStyle/>
            <a:p>
              <a:r>
                <a:rPr lang="en-US" dirty="0" err="1" smtClean="0">
                  <a:solidFill>
                    <a:srgbClr val="FFFF00"/>
                  </a:solidFill>
                </a:rPr>
                <a:t>Npol</a:t>
              </a:r>
              <a:endParaRPr lang="en-US" dirty="0">
                <a:solidFill>
                  <a:srgbClr val="FFFF00"/>
                </a:solidFill>
              </a:endParaRPr>
            </a:p>
          </p:txBody>
        </p:sp>
      </p:grpSp>
      <p:sp>
        <p:nvSpPr>
          <p:cNvPr id="29" name="TextBox 28"/>
          <p:cNvSpPr txBox="1"/>
          <p:nvPr/>
        </p:nvSpPr>
        <p:spPr>
          <a:xfrm>
            <a:off x="1104900" y="2819400"/>
            <a:ext cx="1117600" cy="276999"/>
          </a:xfrm>
          <a:prstGeom prst="rect">
            <a:avLst/>
          </a:prstGeom>
          <a:solidFill>
            <a:schemeClr val="accent3">
              <a:lumMod val="75000"/>
              <a:alpha val="79000"/>
            </a:schemeClr>
          </a:solidFill>
        </p:spPr>
        <p:txBody>
          <a:bodyPr wrap="square" rtlCol="0">
            <a:spAutoFit/>
          </a:bodyPr>
          <a:lstStyle/>
          <a:p>
            <a:r>
              <a:rPr lang="en-US" sz="1200" dirty="0" smtClean="0">
                <a:solidFill>
                  <a:srgbClr val="FFFF00"/>
                </a:solidFill>
              </a:rPr>
              <a:t>Langley Radar</a:t>
            </a:r>
            <a:endParaRPr lang="en-US" sz="1200" dirty="0">
              <a:solidFill>
                <a:srgbClr val="FFFF00"/>
              </a:solidFill>
            </a:endParaRPr>
          </a:p>
        </p:txBody>
      </p:sp>
      <p:sp>
        <p:nvSpPr>
          <p:cNvPr id="30" name="TextBox 29"/>
          <p:cNvSpPr txBox="1"/>
          <p:nvPr/>
        </p:nvSpPr>
        <p:spPr>
          <a:xfrm>
            <a:off x="4572000" y="1485900"/>
            <a:ext cx="1295400" cy="461665"/>
          </a:xfrm>
          <a:prstGeom prst="rect">
            <a:avLst/>
          </a:prstGeom>
          <a:solidFill>
            <a:schemeClr val="accent3">
              <a:lumMod val="75000"/>
              <a:alpha val="79000"/>
            </a:schemeClr>
          </a:solidFill>
        </p:spPr>
        <p:txBody>
          <a:bodyPr wrap="square" rtlCol="0">
            <a:spAutoFit/>
          </a:bodyPr>
          <a:lstStyle/>
          <a:p>
            <a:r>
              <a:rPr lang="en-US" sz="1200" dirty="0" smtClean="0">
                <a:solidFill>
                  <a:srgbClr val="FFFF00"/>
                </a:solidFill>
              </a:rPr>
              <a:t>Atmospheric River Observatory</a:t>
            </a:r>
            <a:endParaRPr lang="en-US" sz="1200" dirty="0">
              <a:solidFill>
                <a:srgbClr val="FFFF00"/>
              </a:solidFill>
            </a:endParaRPr>
          </a:p>
        </p:txBody>
      </p:sp>
      <p:grpSp>
        <p:nvGrpSpPr>
          <p:cNvPr id="31" name="Group 30"/>
          <p:cNvGrpSpPr/>
          <p:nvPr/>
        </p:nvGrpSpPr>
        <p:grpSpPr>
          <a:xfrm>
            <a:off x="6429375" y="3980106"/>
            <a:ext cx="2352675" cy="2081212"/>
            <a:chOff x="6302375" y="4424606"/>
            <a:chExt cx="2352675" cy="2081212"/>
          </a:xfrm>
        </p:grpSpPr>
        <p:pic>
          <p:nvPicPr>
            <p:cNvPr id="32" name="Picture 19" descr="olympex_topo_KUIL"/>
            <p:cNvPicPr>
              <a:picLocks noChangeAspect="1" noChangeArrowheads="1"/>
            </p:cNvPicPr>
            <p:nvPr/>
          </p:nvPicPr>
          <p:blipFill>
            <a:blip r:embed="rId5"/>
            <a:srcRect t="6874" r="7513" b="7951"/>
            <a:stretch>
              <a:fillRect/>
            </a:stretch>
          </p:blipFill>
          <p:spPr bwMode="auto">
            <a:xfrm>
              <a:off x="6302375" y="4424606"/>
              <a:ext cx="2352675" cy="2081212"/>
            </a:xfrm>
            <a:prstGeom prst="rect">
              <a:avLst/>
            </a:prstGeom>
            <a:noFill/>
            <a:ln w="9525">
              <a:noFill/>
              <a:miter lim="800000"/>
              <a:headEnd/>
              <a:tailEnd/>
            </a:ln>
          </p:spPr>
        </p:pic>
        <p:sp>
          <p:nvSpPr>
            <p:cNvPr id="33" name="Isosceles Triangle 32"/>
            <p:cNvSpPr/>
            <p:nvPr/>
          </p:nvSpPr>
          <p:spPr>
            <a:xfrm>
              <a:off x="7099300" y="6248400"/>
              <a:ext cx="101854" cy="101600"/>
            </a:xfrm>
            <a:prstGeom prst="triangle">
              <a:avLst>
                <a:gd name="adj" fmla="val 48001"/>
              </a:avLst>
            </a:prstGeom>
            <a:solidFill>
              <a:srgbClr val="FDA5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7080250" y="5981700"/>
              <a:ext cx="101600" cy="107950"/>
            </a:xfrm>
            <a:prstGeom prst="rect">
              <a:avLst/>
            </a:prstGeom>
            <a:solidFill>
              <a:srgbClr val="82F3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7131050" y="5784850"/>
              <a:ext cx="571500" cy="246221"/>
            </a:xfrm>
            <a:prstGeom prst="rect">
              <a:avLst/>
            </a:prstGeom>
            <a:noFill/>
          </p:spPr>
          <p:txBody>
            <a:bodyPr wrap="square" rtlCol="0">
              <a:spAutoFit/>
            </a:bodyPr>
            <a:lstStyle/>
            <a:p>
              <a:r>
                <a:rPr lang="en-US" sz="1000" dirty="0" smtClean="0">
                  <a:solidFill>
                    <a:srgbClr val="82F3ED"/>
                  </a:solidFill>
                </a:rPr>
                <a:t>Langley</a:t>
              </a:r>
              <a:endParaRPr lang="en-US" sz="1000" dirty="0">
                <a:solidFill>
                  <a:srgbClr val="82F3ED"/>
                </a:solidFill>
              </a:endParaRPr>
            </a:p>
          </p:txBody>
        </p:sp>
        <p:sp>
          <p:nvSpPr>
            <p:cNvPr id="36" name="TextBox 35"/>
            <p:cNvSpPr txBox="1"/>
            <p:nvPr/>
          </p:nvSpPr>
          <p:spPr>
            <a:xfrm>
              <a:off x="7226300" y="6115050"/>
              <a:ext cx="793750" cy="246221"/>
            </a:xfrm>
            <a:prstGeom prst="rect">
              <a:avLst/>
            </a:prstGeom>
            <a:noFill/>
          </p:spPr>
          <p:txBody>
            <a:bodyPr wrap="square" rtlCol="0">
              <a:spAutoFit/>
            </a:bodyPr>
            <a:lstStyle/>
            <a:p>
              <a:r>
                <a:rPr lang="en-US" sz="1000" dirty="0" smtClean="0">
                  <a:solidFill>
                    <a:srgbClr val="FDA51C"/>
                  </a:solidFill>
                </a:rPr>
                <a:t>Westport</a:t>
              </a:r>
              <a:endParaRPr lang="en-US" sz="1000" dirty="0">
                <a:solidFill>
                  <a:srgbClr val="FDA51C"/>
                </a:solidFill>
              </a:endParaRPr>
            </a:p>
          </p:txBody>
        </p:sp>
      </p:grpSp>
      <p:sp>
        <p:nvSpPr>
          <p:cNvPr id="37" name="Hexagon 36"/>
          <p:cNvSpPr/>
          <p:nvPr/>
        </p:nvSpPr>
        <p:spPr>
          <a:xfrm>
            <a:off x="7118350" y="5276850"/>
            <a:ext cx="120650" cy="114300"/>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6896100" y="4965700"/>
            <a:ext cx="1219200" cy="246221"/>
          </a:xfrm>
          <a:prstGeom prst="rect">
            <a:avLst/>
          </a:prstGeom>
          <a:noFill/>
        </p:spPr>
        <p:txBody>
          <a:bodyPr wrap="square" rtlCol="0">
            <a:spAutoFit/>
          </a:bodyPr>
          <a:lstStyle/>
          <a:p>
            <a:r>
              <a:rPr lang="en-US" sz="1000" dirty="0" err="1" smtClean="0">
                <a:solidFill>
                  <a:srgbClr val="FFFF00"/>
                </a:solidFill>
              </a:rPr>
              <a:t>Npol</a:t>
            </a:r>
            <a:r>
              <a:rPr lang="en-US" sz="1000" dirty="0" smtClean="0">
                <a:solidFill>
                  <a:srgbClr val="FFFF00"/>
                </a:solidFill>
              </a:rPr>
              <a:t> Proposed</a:t>
            </a:r>
            <a:endParaRPr lang="en-US" sz="10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Snow Measurements</a:t>
            </a:r>
            <a:endParaRPr lang="en-US" sz="3200" dirty="0"/>
          </a:p>
        </p:txBody>
      </p:sp>
      <p:sp>
        <p:nvSpPr>
          <p:cNvPr id="3" name="Content Placeholder 2"/>
          <p:cNvSpPr>
            <a:spLocks noGrp="1"/>
          </p:cNvSpPr>
          <p:nvPr>
            <p:ph idx="1"/>
          </p:nvPr>
        </p:nvSpPr>
        <p:spPr>
          <a:xfrm>
            <a:off x="457200" y="3543300"/>
            <a:ext cx="5930900" cy="3230563"/>
          </a:xfrm>
        </p:spPr>
        <p:txBody>
          <a:bodyPr>
            <a:normAutofit fontScale="62500" lnSpcReduction="20000"/>
          </a:bodyPr>
          <a:lstStyle/>
          <a:p>
            <a:r>
              <a:rPr lang="en-US" dirty="0" smtClean="0">
                <a:solidFill>
                  <a:schemeClr val="accent3">
                    <a:lumMod val="50000"/>
                  </a:schemeClr>
                </a:solidFill>
              </a:rPr>
              <a:t>Existing</a:t>
            </a:r>
          </a:p>
          <a:p>
            <a:pPr lvl="1"/>
            <a:r>
              <a:rPr lang="en-US" dirty="0" smtClean="0"/>
              <a:t>4 SNOTEL Sites – SWE, </a:t>
            </a:r>
            <a:r>
              <a:rPr lang="en-US" dirty="0" err="1" smtClean="0"/>
              <a:t>Precip</a:t>
            </a:r>
            <a:r>
              <a:rPr lang="en-US" dirty="0" smtClean="0"/>
              <a:t>, Depth, Temp</a:t>
            </a:r>
          </a:p>
          <a:p>
            <a:pPr lvl="1"/>
            <a:r>
              <a:rPr lang="en-US" dirty="0" err="1" smtClean="0">
                <a:solidFill>
                  <a:srgbClr val="000000"/>
                </a:solidFill>
              </a:rPr>
              <a:t>Buckinghorse</a:t>
            </a:r>
            <a:r>
              <a:rPr lang="en-US" dirty="0" smtClean="0">
                <a:solidFill>
                  <a:srgbClr val="000000"/>
                </a:solidFill>
              </a:rPr>
              <a:t> 4870’, Waterhole 5010’, Dungeness 4010’, Mt. Crag 3960’</a:t>
            </a:r>
          </a:p>
          <a:p>
            <a:r>
              <a:rPr lang="en-US" dirty="0" smtClean="0">
                <a:solidFill>
                  <a:schemeClr val="accent6">
                    <a:lumMod val="50000"/>
                  </a:schemeClr>
                </a:solidFill>
              </a:rPr>
              <a:t>Proposed – snow pack measurements</a:t>
            </a:r>
          </a:p>
          <a:p>
            <a:pPr lvl="1"/>
            <a:r>
              <a:rPr lang="en-US" dirty="0" smtClean="0">
                <a:solidFill>
                  <a:srgbClr val="000000"/>
                </a:solidFill>
              </a:rPr>
              <a:t>Helicopter Snow Surveys, time-lapse photography</a:t>
            </a:r>
          </a:p>
          <a:p>
            <a:pPr lvl="1"/>
            <a:r>
              <a:rPr lang="en-US" dirty="0" smtClean="0">
                <a:solidFill>
                  <a:srgbClr val="000000"/>
                </a:solidFill>
              </a:rPr>
              <a:t>SNOLITE (cheaper, but no SWE or </a:t>
            </a:r>
            <a:r>
              <a:rPr lang="en-US" dirty="0" err="1" smtClean="0">
                <a:solidFill>
                  <a:srgbClr val="000000"/>
                </a:solidFill>
              </a:rPr>
              <a:t>Precip</a:t>
            </a:r>
            <a:r>
              <a:rPr lang="en-US" dirty="0" smtClean="0">
                <a:solidFill>
                  <a:srgbClr val="000000"/>
                </a:solidFill>
              </a:rPr>
              <a:t>)</a:t>
            </a:r>
          </a:p>
          <a:p>
            <a:r>
              <a:rPr lang="en-US" dirty="0" smtClean="0">
                <a:solidFill>
                  <a:srgbClr val="984807"/>
                </a:solidFill>
              </a:rPr>
              <a:t>Proposed – microphysical measurements and SWE</a:t>
            </a:r>
          </a:p>
          <a:p>
            <a:pPr lvl="1"/>
            <a:r>
              <a:rPr lang="en-US" dirty="0" smtClean="0"/>
              <a:t>Video </a:t>
            </a:r>
            <a:r>
              <a:rPr lang="en-US" dirty="0" err="1" smtClean="0"/>
              <a:t>Disdrometers</a:t>
            </a:r>
            <a:endParaRPr lang="en-US" dirty="0" smtClean="0"/>
          </a:p>
          <a:p>
            <a:pPr lvl="1"/>
            <a:r>
              <a:rPr lang="en-US" dirty="0" smtClean="0"/>
              <a:t>Hotplates, </a:t>
            </a:r>
            <a:r>
              <a:rPr lang="en-US" dirty="0" err="1" smtClean="0"/>
              <a:t>Pluvios</a:t>
            </a:r>
            <a:endParaRPr lang="en-US" dirty="0" smtClean="0"/>
          </a:p>
          <a:p>
            <a:pPr lvl="1"/>
            <a:r>
              <a:rPr lang="en-US" dirty="0" smtClean="0"/>
              <a:t>Power issues, access for maintenance</a:t>
            </a:r>
          </a:p>
        </p:txBody>
      </p:sp>
      <p:grpSp>
        <p:nvGrpSpPr>
          <p:cNvPr id="24" name="Group 37"/>
          <p:cNvGrpSpPr/>
          <p:nvPr/>
        </p:nvGrpSpPr>
        <p:grpSpPr>
          <a:xfrm>
            <a:off x="5363632" y="1270000"/>
            <a:ext cx="3437467" cy="3533577"/>
            <a:chOff x="5554132" y="1485900"/>
            <a:chExt cx="3437467" cy="3533577"/>
          </a:xfrm>
        </p:grpSpPr>
        <p:pic>
          <p:nvPicPr>
            <p:cNvPr id="25" name="Picture 24" descr="Waterhole Met Station.jpg"/>
            <p:cNvPicPr>
              <a:picLocks noChangeAspect="1"/>
            </p:cNvPicPr>
            <p:nvPr/>
          </p:nvPicPr>
          <p:blipFill>
            <a:blip r:embed="rId2"/>
            <a:stretch>
              <a:fillRect/>
            </a:stretch>
          </p:blipFill>
          <p:spPr>
            <a:xfrm>
              <a:off x="5554132" y="1485900"/>
              <a:ext cx="3437467" cy="2578100"/>
            </a:xfrm>
            <a:prstGeom prst="rect">
              <a:avLst/>
            </a:prstGeom>
          </p:spPr>
        </p:pic>
        <p:grpSp>
          <p:nvGrpSpPr>
            <p:cNvPr id="31" name="Group 14"/>
            <p:cNvGrpSpPr/>
            <p:nvPr/>
          </p:nvGrpSpPr>
          <p:grpSpPr>
            <a:xfrm>
              <a:off x="7327900" y="3263900"/>
              <a:ext cx="1587500" cy="1339866"/>
              <a:chOff x="1305758" y="2095516"/>
              <a:chExt cx="3266242" cy="2673350"/>
            </a:xfrm>
          </p:grpSpPr>
          <p:pic>
            <p:nvPicPr>
              <p:cNvPr id="43" name="Picture 18"/>
              <p:cNvPicPr>
                <a:picLocks noChangeAspect="1" noChangeArrowheads="1"/>
              </p:cNvPicPr>
              <p:nvPr/>
            </p:nvPicPr>
            <p:blipFill>
              <a:blip r:embed="rId3"/>
              <a:srcRect l="13046" t="16412" r="9502" b="19714"/>
              <a:stretch>
                <a:fillRect/>
              </a:stretch>
            </p:blipFill>
            <p:spPr bwMode="auto">
              <a:xfrm>
                <a:off x="1305758" y="2095516"/>
                <a:ext cx="3243263" cy="2673350"/>
              </a:xfrm>
              <a:prstGeom prst="rect">
                <a:avLst/>
              </a:prstGeom>
              <a:noFill/>
              <a:ln w="9525">
                <a:noFill/>
                <a:round/>
                <a:headEnd/>
                <a:tailEnd/>
              </a:ln>
            </p:spPr>
          </p:pic>
          <p:sp>
            <p:nvSpPr>
              <p:cNvPr id="44" name="Rectangle 43"/>
              <p:cNvSpPr/>
              <p:nvPr/>
            </p:nvSpPr>
            <p:spPr>
              <a:xfrm>
                <a:off x="1323474" y="2105526"/>
                <a:ext cx="3248526" cy="2646947"/>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TextBox 38"/>
            <p:cNvSpPr txBox="1"/>
            <p:nvPr/>
          </p:nvSpPr>
          <p:spPr>
            <a:xfrm>
              <a:off x="5562600" y="3759200"/>
              <a:ext cx="1841500" cy="307777"/>
            </a:xfrm>
            <a:prstGeom prst="rect">
              <a:avLst/>
            </a:prstGeom>
            <a:noFill/>
          </p:spPr>
          <p:txBody>
            <a:bodyPr wrap="square" rtlCol="0">
              <a:spAutoFit/>
            </a:bodyPr>
            <a:lstStyle/>
            <a:p>
              <a:r>
                <a:rPr lang="en-US" sz="1400" dirty="0" smtClean="0">
                  <a:solidFill>
                    <a:schemeClr val="tx2"/>
                  </a:solidFill>
                </a:rPr>
                <a:t>Waterhole SNOTEL</a:t>
              </a:r>
              <a:endParaRPr lang="en-US" sz="1400" dirty="0">
                <a:solidFill>
                  <a:schemeClr val="tx2"/>
                </a:solidFill>
              </a:endParaRPr>
            </a:p>
          </p:txBody>
        </p:sp>
        <p:cxnSp>
          <p:nvCxnSpPr>
            <p:cNvPr id="40" name="Straight Arrow Connector 39"/>
            <p:cNvCxnSpPr/>
            <p:nvPr/>
          </p:nvCxnSpPr>
          <p:spPr>
            <a:xfrm flipV="1">
              <a:off x="7112000" y="3797300"/>
              <a:ext cx="1079500" cy="165100"/>
            </a:xfrm>
            <a:prstGeom prst="straightConnector1">
              <a:avLst/>
            </a:prstGeom>
            <a:ln w="41275" cap="flat" cmpd="sng" algn="ctr">
              <a:solidFill>
                <a:schemeClr val="accent6">
                  <a:lumMod val="7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794500" y="4711700"/>
              <a:ext cx="1841500" cy="307777"/>
            </a:xfrm>
            <a:prstGeom prst="rect">
              <a:avLst/>
            </a:prstGeom>
            <a:noFill/>
          </p:spPr>
          <p:txBody>
            <a:bodyPr wrap="square" rtlCol="0">
              <a:spAutoFit/>
            </a:bodyPr>
            <a:lstStyle/>
            <a:p>
              <a:r>
                <a:rPr lang="en-US" sz="1400" dirty="0" err="1" smtClean="0"/>
                <a:t>Buckinghorse</a:t>
              </a:r>
              <a:r>
                <a:rPr lang="en-US" sz="1400" dirty="0" smtClean="0"/>
                <a:t> SNOTEL</a:t>
              </a:r>
              <a:endParaRPr lang="en-US" sz="1400" dirty="0"/>
            </a:p>
          </p:txBody>
        </p:sp>
        <p:cxnSp>
          <p:nvCxnSpPr>
            <p:cNvPr id="42" name="Straight Arrow Connector 41"/>
            <p:cNvCxnSpPr/>
            <p:nvPr/>
          </p:nvCxnSpPr>
          <p:spPr>
            <a:xfrm rot="5400000" flipH="1" flipV="1">
              <a:off x="7648575" y="4105275"/>
              <a:ext cx="660400" cy="552450"/>
            </a:xfrm>
            <a:prstGeom prst="straightConnector1">
              <a:avLst/>
            </a:prstGeom>
            <a:ln w="41275" cap="flat" cmpd="sng" algn="ctr">
              <a:solidFill>
                <a:schemeClr val="accent6">
                  <a:lumMod val="7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pic>
        <p:nvPicPr>
          <p:cNvPr id="45" name="Picture 44" descr="hotplate.tiff"/>
          <p:cNvPicPr>
            <a:picLocks noChangeAspect="1"/>
          </p:cNvPicPr>
          <p:nvPr/>
        </p:nvPicPr>
        <p:blipFill>
          <a:blip r:embed="rId4"/>
          <a:stretch>
            <a:fillRect/>
          </a:stretch>
        </p:blipFill>
        <p:spPr>
          <a:xfrm>
            <a:off x="3379454" y="1358900"/>
            <a:ext cx="1389396" cy="1847850"/>
          </a:xfrm>
          <a:prstGeom prst="rect">
            <a:avLst/>
          </a:prstGeom>
        </p:spPr>
      </p:pic>
      <p:pic>
        <p:nvPicPr>
          <p:cNvPr id="46" name="Picture 45" descr="photo2_from_Ray.JPG"/>
          <p:cNvPicPr>
            <a:picLocks noChangeAspect="1"/>
          </p:cNvPicPr>
          <p:nvPr/>
        </p:nvPicPr>
        <p:blipFill>
          <a:blip r:embed="rId5"/>
          <a:stretch>
            <a:fillRect/>
          </a:stretch>
        </p:blipFill>
        <p:spPr>
          <a:xfrm rot="5400000">
            <a:off x="1120772" y="1574800"/>
            <a:ext cx="2133600" cy="1600200"/>
          </a:xfrm>
          <a:prstGeom prst="rect">
            <a:avLst/>
          </a:prstGeom>
        </p:spPr>
      </p:pic>
      <p:pic>
        <p:nvPicPr>
          <p:cNvPr id="47" name="Picture 46" descr="sticky_snow.png"/>
          <p:cNvPicPr>
            <a:picLocks noChangeAspect="1"/>
          </p:cNvPicPr>
          <p:nvPr/>
        </p:nvPicPr>
        <p:blipFill>
          <a:blip r:embed="rId6"/>
          <a:stretch>
            <a:fillRect/>
          </a:stretch>
        </p:blipFill>
        <p:spPr>
          <a:xfrm>
            <a:off x="6941868" y="4902200"/>
            <a:ext cx="1334920" cy="1778000"/>
          </a:xfrm>
          <a:prstGeom prst="rect">
            <a:avLst/>
          </a:prstGeom>
        </p:spPr>
      </p:pic>
      <p:sp>
        <p:nvSpPr>
          <p:cNvPr id="48" name="TextBox 47"/>
          <p:cNvSpPr txBox="1"/>
          <p:nvPr/>
        </p:nvSpPr>
        <p:spPr>
          <a:xfrm>
            <a:off x="3651250" y="3289300"/>
            <a:ext cx="1441450" cy="306288"/>
          </a:xfrm>
          <a:prstGeom prst="rect">
            <a:avLst/>
          </a:prstGeom>
          <a:noFill/>
        </p:spPr>
        <p:txBody>
          <a:bodyPr wrap="square" rtlCol="0">
            <a:spAutoFit/>
          </a:bodyPr>
          <a:lstStyle/>
          <a:p>
            <a:r>
              <a:rPr lang="en-US" sz="1400" dirty="0" smtClean="0">
                <a:solidFill>
                  <a:schemeClr val="tx2"/>
                </a:solidFill>
              </a:rPr>
              <a:t>Hotplate</a:t>
            </a:r>
            <a:endParaRPr lang="en-US" sz="1400" dirty="0">
              <a:solidFill>
                <a:schemeClr val="tx2"/>
              </a:solidFill>
            </a:endParaRPr>
          </a:p>
        </p:txBody>
      </p:sp>
      <p:sp>
        <p:nvSpPr>
          <p:cNvPr id="49" name="TextBox 48"/>
          <p:cNvSpPr txBox="1"/>
          <p:nvPr/>
        </p:nvSpPr>
        <p:spPr>
          <a:xfrm>
            <a:off x="5645150" y="6007100"/>
            <a:ext cx="1441450" cy="306288"/>
          </a:xfrm>
          <a:prstGeom prst="rect">
            <a:avLst/>
          </a:prstGeom>
          <a:noFill/>
        </p:spPr>
        <p:txBody>
          <a:bodyPr wrap="square" rtlCol="0">
            <a:spAutoFit/>
          </a:bodyPr>
          <a:lstStyle/>
          <a:p>
            <a:r>
              <a:rPr lang="en-US" sz="1400" dirty="0" smtClean="0">
                <a:solidFill>
                  <a:schemeClr val="tx2"/>
                </a:solidFill>
              </a:rPr>
              <a:t>Sticky Snow</a:t>
            </a:r>
            <a:endParaRPr lang="en-US" sz="1400" dirty="0">
              <a:solidFill>
                <a:schemeClr val="tx2"/>
              </a:solidFill>
            </a:endParaRPr>
          </a:p>
        </p:txBody>
      </p:sp>
      <p:cxnSp>
        <p:nvCxnSpPr>
          <p:cNvPr id="50" name="Straight Arrow Connector 49"/>
          <p:cNvCxnSpPr/>
          <p:nvPr/>
        </p:nvCxnSpPr>
        <p:spPr>
          <a:xfrm flipV="1">
            <a:off x="6673850" y="5791200"/>
            <a:ext cx="730250" cy="520700"/>
          </a:xfrm>
          <a:prstGeom prst="straightConnector1">
            <a:avLst/>
          </a:prstGeom>
          <a:ln w="41275" cap="flat" cmpd="sng" algn="ctr">
            <a:solidFill>
              <a:schemeClr val="accent6">
                <a:lumMod val="75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95275" y="590490"/>
            <a:ext cx="8848725" cy="369332"/>
          </a:xfrm>
          <a:prstGeom prst="rect">
            <a:avLst/>
          </a:prstGeom>
          <a:noFill/>
        </p:spPr>
        <p:txBody>
          <a:bodyPr wrap="square" rtlCol="0">
            <a:spAutoFit/>
          </a:bodyPr>
          <a:lstStyle/>
          <a:p>
            <a:pPr algn="ctr"/>
            <a:r>
              <a:rPr lang="en-US" b="1" i="1" u="sng" dirty="0" smtClean="0">
                <a:solidFill>
                  <a:srgbClr val="FFFF00"/>
                </a:solidFill>
                <a:effectLst>
                  <a:glow rad="101600">
                    <a:srgbClr val="0033CC">
                      <a:alpha val="60000"/>
                    </a:srgbClr>
                  </a:glow>
                </a:effectLst>
                <a:latin typeface="Arial" pitchFamily="34" charset="0"/>
                <a:cs typeface="Arial" pitchFamily="34" charset="0"/>
              </a:rPr>
              <a:t>NASA GPM GV  Instruments for OLYMPEX (Preliminary)</a:t>
            </a:r>
          </a:p>
        </p:txBody>
      </p:sp>
      <p:sp>
        <p:nvSpPr>
          <p:cNvPr id="14" name="Rectangle 13"/>
          <p:cNvSpPr/>
          <p:nvPr/>
        </p:nvSpPr>
        <p:spPr>
          <a:xfrm>
            <a:off x="0" y="948025"/>
            <a:ext cx="3733800" cy="5286062"/>
          </a:xfrm>
          <a:prstGeom prst="rect">
            <a:avLst/>
          </a:prstGeom>
          <a:solidFill>
            <a:schemeClr val="tx1">
              <a:alpha val="52000"/>
            </a:schemeClr>
          </a:solidFill>
        </p:spPr>
        <p:txBody>
          <a:bodyPr wrap="square">
            <a:spAutoFit/>
          </a:bodyPr>
          <a:lstStyle/>
          <a:p>
            <a:pPr marL="228600" indent="-228600">
              <a:lnSpc>
                <a:spcPts val="1700"/>
              </a:lnSpc>
              <a:spcAft>
                <a:spcPts val="600"/>
              </a:spcAft>
              <a:defRPr/>
            </a:pPr>
            <a:r>
              <a:rPr lang="en-US" sz="1600" b="1" dirty="0" smtClean="0">
                <a:solidFill>
                  <a:prstClr val="white"/>
                </a:solidFill>
                <a:cs typeface="Arial" charset="0"/>
              </a:rPr>
              <a:t>NASA GV OLYMPEX  INSTRUMENTS</a:t>
            </a:r>
          </a:p>
          <a:p>
            <a:pPr marL="228600" indent="-228600">
              <a:lnSpc>
                <a:spcPts val="1700"/>
              </a:lnSpc>
              <a:spcAft>
                <a:spcPts val="600"/>
              </a:spcAft>
              <a:defRPr/>
            </a:pPr>
            <a:r>
              <a:rPr lang="en-US" sz="1600" b="1" dirty="0" smtClean="0">
                <a:solidFill>
                  <a:prstClr val="white"/>
                </a:solidFill>
                <a:cs typeface="Arial" charset="0"/>
              </a:rPr>
              <a:t>Radars: Rain mapping, 4-D precip structure, DSD, rates</a:t>
            </a:r>
          </a:p>
          <a:p>
            <a:pPr marL="227013" indent="-227013">
              <a:lnSpc>
                <a:spcPts val="1700"/>
              </a:lnSpc>
              <a:spcAft>
                <a:spcPts val="300"/>
              </a:spcAft>
              <a:buFont typeface="Arial" pitchFamily="34" charset="0"/>
              <a:buChar char="•"/>
              <a:defRPr/>
            </a:pPr>
            <a:r>
              <a:rPr lang="en-US" sz="1600" dirty="0" smtClean="0">
                <a:solidFill>
                  <a:prstClr val="white"/>
                </a:solidFill>
                <a:cs typeface="Arial" charset="0"/>
              </a:rPr>
              <a:t>NPOL S-band transportable, scanning dual-pol radar</a:t>
            </a:r>
          </a:p>
          <a:p>
            <a:pPr marL="227013" indent="-227013">
              <a:lnSpc>
                <a:spcPts val="1700"/>
              </a:lnSpc>
              <a:spcAft>
                <a:spcPts val="300"/>
              </a:spcAft>
              <a:buFont typeface="Arial" pitchFamily="34" charset="0"/>
              <a:buChar char="•"/>
              <a:defRPr/>
            </a:pPr>
            <a:r>
              <a:rPr lang="en-US" sz="1600" dirty="0" smtClean="0">
                <a:solidFill>
                  <a:prstClr val="white"/>
                </a:solidFill>
                <a:cs typeface="Arial" charset="0"/>
              </a:rPr>
              <a:t>D3R radar:  Dual-frequency (KA-KU), dual-polarimetric, Doppler radar.</a:t>
            </a:r>
          </a:p>
          <a:p>
            <a:pPr marL="227013" indent="-227013">
              <a:lnSpc>
                <a:spcPts val="1700"/>
              </a:lnSpc>
              <a:spcAft>
                <a:spcPts val="300"/>
              </a:spcAft>
              <a:buFont typeface="Arial" pitchFamily="34" charset="0"/>
              <a:buChar char="•"/>
              <a:defRPr/>
            </a:pPr>
            <a:r>
              <a:rPr lang="en-US" sz="1600" dirty="0" smtClean="0">
                <a:solidFill>
                  <a:prstClr val="white"/>
                </a:solidFill>
                <a:cs typeface="Arial" charset="0"/>
              </a:rPr>
              <a:t>4 </a:t>
            </a:r>
            <a:r>
              <a:rPr lang="en-US" sz="1600" dirty="0" err="1" smtClean="0">
                <a:solidFill>
                  <a:prstClr val="white"/>
                </a:solidFill>
                <a:cs typeface="Arial" charset="0"/>
              </a:rPr>
              <a:t>Metek</a:t>
            </a:r>
            <a:r>
              <a:rPr lang="en-US" sz="1600" dirty="0" smtClean="0">
                <a:solidFill>
                  <a:prstClr val="white"/>
                </a:solidFill>
                <a:cs typeface="Arial" charset="0"/>
              </a:rPr>
              <a:t> Micro Rain Radars  (K-band), vertically pointing</a:t>
            </a:r>
          </a:p>
          <a:p>
            <a:pPr marL="227013" indent="-227013">
              <a:lnSpc>
                <a:spcPts val="1700"/>
              </a:lnSpc>
              <a:spcAft>
                <a:spcPts val="300"/>
              </a:spcAft>
              <a:buFont typeface="Arial" pitchFamily="34" charset="0"/>
              <a:buChar char="•"/>
              <a:defRPr/>
            </a:pPr>
            <a:r>
              <a:rPr lang="en-US" sz="1600" dirty="0" smtClean="0">
                <a:solidFill>
                  <a:prstClr val="white"/>
                </a:solidFill>
                <a:cs typeface="Arial" charset="0"/>
              </a:rPr>
              <a:t>**TOGA C-band Radar (**possible)</a:t>
            </a:r>
          </a:p>
          <a:p>
            <a:pPr marL="228600" indent="-228600">
              <a:lnSpc>
                <a:spcPts val="1700"/>
              </a:lnSpc>
              <a:spcAft>
                <a:spcPts val="600"/>
              </a:spcAft>
              <a:defRPr/>
            </a:pPr>
            <a:r>
              <a:rPr lang="en-US" sz="1600" b="1" dirty="0" smtClean="0">
                <a:solidFill>
                  <a:prstClr val="white"/>
                </a:solidFill>
                <a:cs typeface="Arial" charset="0"/>
              </a:rPr>
              <a:t>Point-Network Disdrometer/Gauges: Precip character/reference</a:t>
            </a:r>
          </a:p>
          <a:p>
            <a:pPr marL="227013" indent="-227013">
              <a:lnSpc>
                <a:spcPts val="1700"/>
              </a:lnSpc>
              <a:spcAft>
                <a:spcPts val="300"/>
              </a:spcAft>
              <a:buFont typeface="Arial" pitchFamily="34" charset="0"/>
              <a:buChar char="•"/>
              <a:defRPr/>
            </a:pPr>
            <a:r>
              <a:rPr lang="en-US" sz="1600" b="1" dirty="0" smtClean="0">
                <a:solidFill>
                  <a:prstClr val="white"/>
                </a:solidFill>
                <a:cs typeface="Arial" charset="0"/>
              </a:rPr>
              <a:t>5 - 6 </a:t>
            </a:r>
            <a:r>
              <a:rPr lang="en-US" sz="1600" dirty="0" smtClean="0">
                <a:solidFill>
                  <a:prstClr val="white"/>
                </a:solidFill>
                <a:cs typeface="Arial" charset="0"/>
              </a:rPr>
              <a:t> 2D Video Disdrometers </a:t>
            </a:r>
          </a:p>
          <a:p>
            <a:pPr marL="227013" indent="-227013">
              <a:lnSpc>
                <a:spcPts val="1700"/>
              </a:lnSpc>
              <a:spcAft>
                <a:spcPts val="300"/>
              </a:spcAft>
              <a:buFont typeface="Arial" pitchFamily="34" charset="0"/>
              <a:buChar char="•"/>
              <a:defRPr/>
            </a:pPr>
            <a:r>
              <a:rPr lang="en-US" sz="1600" dirty="0" smtClean="0">
                <a:solidFill>
                  <a:prstClr val="white"/>
                </a:solidFill>
                <a:cs typeface="Arial" charset="0"/>
              </a:rPr>
              <a:t>16 -20  Parsivel-2 Disdrometer with </a:t>
            </a:r>
            <a:r>
              <a:rPr lang="en-US" sz="1600" dirty="0" err="1" smtClean="0">
                <a:solidFill>
                  <a:prstClr val="white"/>
                </a:solidFill>
                <a:cs typeface="Arial" charset="0"/>
              </a:rPr>
              <a:t>MetOne</a:t>
            </a:r>
            <a:r>
              <a:rPr lang="en-US" sz="1600" dirty="0" smtClean="0">
                <a:solidFill>
                  <a:prstClr val="white"/>
                </a:solidFill>
                <a:cs typeface="Arial" charset="0"/>
              </a:rPr>
              <a:t> 12” TB Rain Gauge</a:t>
            </a:r>
          </a:p>
          <a:p>
            <a:pPr marL="227013" lvl="1" indent="-227013">
              <a:lnSpc>
                <a:spcPts val="1700"/>
              </a:lnSpc>
              <a:spcAft>
                <a:spcPts val="300"/>
              </a:spcAft>
              <a:buFont typeface="Arial" pitchFamily="34" charset="0"/>
              <a:buChar char="•"/>
              <a:defRPr/>
            </a:pPr>
            <a:r>
              <a:rPr lang="en-US" sz="1600" dirty="0" smtClean="0">
                <a:solidFill>
                  <a:prstClr val="white"/>
                </a:solidFill>
                <a:cs typeface="Arial" charset="0"/>
              </a:rPr>
              <a:t>Up to 6  Joss Waldvogel (possible)</a:t>
            </a:r>
          </a:p>
          <a:p>
            <a:pPr marL="227013" indent="-227013">
              <a:lnSpc>
                <a:spcPts val="1700"/>
              </a:lnSpc>
              <a:spcAft>
                <a:spcPts val="300"/>
              </a:spcAft>
              <a:buFont typeface="Arial" pitchFamily="34" charset="0"/>
              <a:buChar char="•"/>
              <a:defRPr/>
            </a:pPr>
            <a:r>
              <a:rPr lang="en-US" sz="1600" dirty="0" smtClean="0">
                <a:solidFill>
                  <a:prstClr val="white"/>
                </a:solidFill>
                <a:cs typeface="Arial" charset="0"/>
              </a:rPr>
              <a:t>20 dual-gauge  Met One TB rain gauges with soil T/Q</a:t>
            </a:r>
          </a:p>
          <a:p>
            <a:pPr marL="227013" indent="-227013">
              <a:lnSpc>
                <a:spcPts val="1700"/>
              </a:lnSpc>
              <a:spcAft>
                <a:spcPts val="300"/>
              </a:spcAft>
              <a:buFont typeface="Arial" pitchFamily="34" charset="0"/>
              <a:buChar char="•"/>
              <a:defRPr/>
            </a:pPr>
            <a:r>
              <a:rPr lang="en-US" sz="1600" dirty="0" smtClean="0">
                <a:solidFill>
                  <a:prstClr val="white"/>
                </a:solidFill>
                <a:cs typeface="Arial" charset="0"/>
              </a:rPr>
              <a:t>4 Pluvio2 Weighing Gauges</a:t>
            </a:r>
          </a:p>
          <a:p>
            <a:pPr marL="227013" indent="-227013">
              <a:lnSpc>
                <a:spcPts val="1700"/>
              </a:lnSpc>
              <a:spcAft>
                <a:spcPts val="300"/>
              </a:spcAft>
              <a:buFont typeface="Arial" pitchFamily="34" charset="0"/>
              <a:buChar char="•"/>
              <a:defRPr/>
            </a:pPr>
            <a:r>
              <a:rPr lang="en-US" sz="1600" dirty="0" smtClean="0">
                <a:solidFill>
                  <a:prstClr val="white"/>
                </a:solidFill>
                <a:cs typeface="Arial" charset="0"/>
              </a:rPr>
              <a:t>1-2 PVI-2 (snow video imager)</a:t>
            </a:r>
          </a:p>
          <a:p>
            <a:pPr marL="227013" indent="-227013">
              <a:lnSpc>
                <a:spcPts val="1700"/>
              </a:lnSpc>
              <a:spcAft>
                <a:spcPts val="300"/>
              </a:spcAft>
              <a:buFont typeface="Arial" pitchFamily="34" charset="0"/>
              <a:buChar char="•"/>
              <a:defRPr/>
            </a:pPr>
            <a:r>
              <a:rPr lang="en-US" sz="1600" dirty="0" smtClean="0">
                <a:solidFill>
                  <a:prstClr val="white"/>
                </a:solidFill>
                <a:cs typeface="Arial" charset="0"/>
              </a:rPr>
              <a:t>2 Hot Plates (possibly more; TBD)</a:t>
            </a:r>
          </a:p>
        </p:txBody>
      </p:sp>
      <p:grpSp>
        <p:nvGrpSpPr>
          <p:cNvPr id="2" name="Group 29"/>
          <p:cNvGrpSpPr/>
          <p:nvPr/>
        </p:nvGrpSpPr>
        <p:grpSpPr>
          <a:xfrm>
            <a:off x="3505200" y="1066800"/>
            <a:ext cx="5730875" cy="4610084"/>
            <a:chOff x="3565525" y="700087"/>
            <a:chExt cx="5730875" cy="4610084"/>
          </a:xfrm>
        </p:grpSpPr>
        <p:grpSp>
          <p:nvGrpSpPr>
            <p:cNvPr id="3" name="Group 35"/>
            <p:cNvGrpSpPr/>
            <p:nvPr/>
          </p:nvGrpSpPr>
          <p:grpSpPr>
            <a:xfrm>
              <a:off x="3565525" y="700087"/>
              <a:ext cx="5730875" cy="4419600"/>
              <a:chOff x="3565525" y="700087"/>
              <a:chExt cx="5730875" cy="4419600"/>
            </a:xfrm>
          </p:grpSpPr>
          <p:pic>
            <p:nvPicPr>
              <p:cNvPr id="2050" name="Picture 2"/>
              <p:cNvPicPr>
                <a:picLocks noChangeAspect="1" noChangeArrowheads="1"/>
              </p:cNvPicPr>
              <p:nvPr/>
            </p:nvPicPr>
            <p:blipFill>
              <a:blip r:embed="rId3" cstate="print"/>
              <a:srcRect b="31247"/>
              <a:stretch>
                <a:fillRect/>
              </a:stretch>
            </p:blipFill>
            <p:spPr bwMode="auto">
              <a:xfrm>
                <a:off x="3565525" y="700087"/>
                <a:ext cx="5730875" cy="4224814"/>
              </a:xfrm>
              <a:prstGeom prst="rect">
                <a:avLst/>
              </a:prstGeom>
              <a:noFill/>
              <a:ln w="9525">
                <a:noFill/>
                <a:miter lim="800000"/>
                <a:headEnd/>
                <a:tailEnd/>
              </a:ln>
              <a:effectLst/>
            </p:spPr>
          </p:pic>
          <p:sp>
            <p:nvSpPr>
              <p:cNvPr id="18" name="TextBox 17"/>
              <p:cNvSpPr txBox="1"/>
              <p:nvPr/>
            </p:nvSpPr>
            <p:spPr>
              <a:xfrm>
                <a:off x="6146800" y="4140200"/>
                <a:ext cx="2108200" cy="461665"/>
              </a:xfrm>
              <a:prstGeom prst="rect">
                <a:avLst/>
              </a:prstGeom>
              <a:noFill/>
            </p:spPr>
            <p:txBody>
              <a:bodyPr wrap="square" rtlCol="0">
                <a:spAutoFit/>
              </a:bodyPr>
              <a:lstStyle/>
              <a:p>
                <a:r>
                  <a:rPr lang="en-US" sz="1200" b="1" dirty="0" smtClean="0">
                    <a:solidFill>
                      <a:prstClr val="white"/>
                    </a:solidFill>
                  </a:rPr>
                  <a:t>Precipitation Video Imager (PVI)</a:t>
                </a:r>
                <a:endParaRPr lang="en-US" sz="1200" b="1" dirty="0">
                  <a:solidFill>
                    <a:prstClr val="white"/>
                  </a:solidFill>
                </a:endParaRPr>
              </a:p>
            </p:txBody>
          </p:sp>
          <p:pic>
            <p:nvPicPr>
              <p:cNvPr id="33" name="Picture 32" descr="Salt_Marsh_Cradle#1.JPG"/>
              <p:cNvPicPr>
                <a:picLocks noChangeAspect="1"/>
              </p:cNvPicPr>
              <p:nvPr/>
            </p:nvPicPr>
            <p:blipFill>
              <a:blip r:embed="rId4" cstate="print"/>
              <a:srcRect l="17813" t="22500" r="28125" b="20000"/>
              <a:stretch>
                <a:fillRect/>
              </a:stretch>
            </p:blipFill>
            <p:spPr>
              <a:xfrm>
                <a:off x="4419600" y="3809242"/>
                <a:ext cx="1752600" cy="1310445"/>
              </a:xfrm>
              <a:prstGeom prst="rect">
                <a:avLst/>
              </a:prstGeom>
            </p:spPr>
          </p:pic>
          <p:sp>
            <p:nvSpPr>
              <p:cNvPr id="23" name="TextBox 22"/>
              <p:cNvSpPr txBox="1"/>
              <p:nvPr/>
            </p:nvSpPr>
            <p:spPr>
              <a:xfrm>
                <a:off x="4687147" y="3700046"/>
                <a:ext cx="1561253" cy="338554"/>
              </a:xfrm>
              <a:prstGeom prst="rect">
                <a:avLst/>
              </a:prstGeom>
              <a:noFill/>
            </p:spPr>
            <p:txBody>
              <a:bodyPr wrap="square" rtlCol="0">
                <a:spAutoFit/>
              </a:bodyPr>
              <a:lstStyle/>
              <a:p>
                <a:r>
                  <a:rPr lang="en-US" sz="1600" b="1" dirty="0" smtClean="0">
                    <a:solidFill>
                      <a:prstClr val="black"/>
                    </a:solidFill>
                  </a:rPr>
                  <a:t>Dual-Gauge Net</a:t>
                </a:r>
                <a:endParaRPr lang="en-US" sz="1600" b="1" dirty="0">
                  <a:solidFill>
                    <a:prstClr val="black"/>
                  </a:solidFill>
                </a:endParaRPr>
              </a:p>
            </p:txBody>
          </p:sp>
        </p:grpSp>
        <p:pic>
          <p:nvPicPr>
            <p:cNvPr id="19" name="Picture 25" descr="2309.jpg"/>
            <p:cNvPicPr>
              <a:picLocks noChangeAspect="1"/>
            </p:cNvPicPr>
            <p:nvPr/>
          </p:nvPicPr>
          <p:blipFill>
            <a:blip r:embed="rId5" cstate="print"/>
            <a:srcRect t="6345" b="3172"/>
            <a:stretch>
              <a:fillRect/>
            </a:stretch>
          </p:blipFill>
          <p:spPr bwMode="auto">
            <a:xfrm>
              <a:off x="6172200" y="4662487"/>
              <a:ext cx="1261535" cy="647684"/>
            </a:xfrm>
            <a:prstGeom prst="rect">
              <a:avLst/>
            </a:prstGeom>
            <a:noFill/>
            <a:ln w="9525">
              <a:noFill/>
              <a:miter lim="800000"/>
              <a:headEnd/>
              <a:tailEnd/>
            </a:ln>
          </p:spPr>
        </p:pic>
        <p:sp>
          <p:nvSpPr>
            <p:cNvPr id="22" name="TextBox 21"/>
            <p:cNvSpPr txBox="1"/>
            <p:nvPr/>
          </p:nvSpPr>
          <p:spPr>
            <a:xfrm>
              <a:off x="8068734" y="4826003"/>
              <a:ext cx="550333" cy="338554"/>
            </a:xfrm>
            <a:prstGeom prst="rect">
              <a:avLst/>
            </a:prstGeom>
            <a:noFill/>
          </p:spPr>
          <p:txBody>
            <a:bodyPr wrap="square" rtlCol="0">
              <a:spAutoFit/>
            </a:bodyPr>
            <a:lstStyle/>
            <a:p>
              <a:r>
                <a:rPr lang="en-US" sz="1600" b="1" dirty="0" smtClean="0">
                  <a:solidFill>
                    <a:prstClr val="black"/>
                  </a:solidFill>
                </a:rPr>
                <a:t>JW</a:t>
              </a:r>
              <a:endParaRPr lang="en-US" sz="1600" b="1" dirty="0">
                <a:solidFill>
                  <a:prstClr val="black"/>
                </a:solidFill>
              </a:endParaRPr>
            </a:p>
          </p:txBody>
        </p:sp>
      </p:grpSp>
      <p:pic>
        <p:nvPicPr>
          <p:cNvPr id="24" name="Picture 15" descr="GPM_Logo.pdf"/>
          <p:cNvPicPr>
            <a:picLocks noChangeAspect="1"/>
          </p:cNvPicPr>
          <p:nvPr/>
        </p:nvPicPr>
        <p:blipFill>
          <a:blip r:embed="rId6" cstate="print"/>
          <a:srcRect l="14369" t="20000" r="10934" b="22221"/>
          <a:stretch>
            <a:fillRect/>
          </a:stretch>
        </p:blipFill>
        <p:spPr bwMode="auto">
          <a:xfrm>
            <a:off x="8124171" y="6248400"/>
            <a:ext cx="1019829" cy="609600"/>
          </a:xfrm>
          <a:prstGeom prst="rect">
            <a:avLst/>
          </a:prstGeom>
          <a:noFill/>
          <a:ln w="9525">
            <a:noFill/>
            <a:miter lim="800000"/>
            <a:headEnd/>
            <a:tailEnd/>
          </a:ln>
        </p:spPr>
      </p:pic>
      <p:pic>
        <p:nvPicPr>
          <p:cNvPr id="25" name="Picture 2"/>
          <p:cNvPicPr>
            <a:picLocks noChangeAspect="1" noChangeArrowheads="1"/>
          </p:cNvPicPr>
          <p:nvPr/>
        </p:nvPicPr>
        <p:blipFill>
          <a:blip r:embed="rId7" cstate="print"/>
          <a:srcRect/>
          <a:stretch>
            <a:fillRect/>
          </a:stretch>
        </p:blipFill>
        <p:spPr bwMode="auto">
          <a:xfrm>
            <a:off x="-42863" y="0"/>
            <a:ext cx="9186863" cy="665163"/>
          </a:xfrm>
          <a:prstGeom prst="rect">
            <a:avLst/>
          </a:prstGeom>
          <a:noFill/>
          <a:ln w="9525">
            <a:noFill/>
            <a:miter lim="800000"/>
            <a:headEnd/>
            <a:tailEnd/>
          </a:ln>
          <a:effectLst/>
        </p:spPr>
      </p:pic>
      <p:pic>
        <p:nvPicPr>
          <p:cNvPr id="44" name="Picture 55"/>
          <p:cNvPicPr>
            <a:picLocks noChangeAspect="1" noChangeArrowheads="1"/>
          </p:cNvPicPr>
          <p:nvPr/>
        </p:nvPicPr>
        <p:blipFill>
          <a:blip r:embed="rId8" cstate="print"/>
          <a:srcRect/>
          <a:stretch>
            <a:fillRect/>
          </a:stretch>
        </p:blipFill>
        <p:spPr bwMode="auto">
          <a:xfrm>
            <a:off x="0" y="6136340"/>
            <a:ext cx="847096" cy="721660"/>
          </a:xfrm>
          <a:prstGeom prst="rect">
            <a:avLst/>
          </a:prstGeom>
          <a:noFill/>
          <a:ln w="9525">
            <a:noFill/>
            <a:miter lim="800000"/>
            <a:headEnd/>
            <a:tailEnd/>
          </a:ln>
        </p:spPr>
      </p:pic>
      <p:sp>
        <p:nvSpPr>
          <p:cNvPr id="17" name="Rectangle 16"/>
          <p:cNvSpPr/>
          <p:nvPr/>
        </p:nvSpPr>
        <p:spPr>
          <a:xfrm>
            <a:off x="7366000" y="5143500"/>
            <a:ext cx="330200" cy="2286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626100" y="6350000"/>
            <a:ext cx="3149600" cy="369332"/>
          </a:xfrm>
          <a:prstGeom prst="rect">
            <a:avLst/>
          </a:prstGeom>
          <a:noFill/>
        </p:spPr>
        <p:txBody>
          <a:bodyPr wrap="square" rtlCol="0">
            <a:spAutoFit/>
          </a:bodyPr>
          <a:lstStyle/>
          <a:p>
            <a:r>
              <a:rPr lang="en-US" dirty="0" smtClean="0">
                <a:solidFill>
                  <a:srgbClr val="FFFF00"/>
                </a:solidFill>
              </a:rPr>
              <a:t>From Walter Petersen</a:t>
            </a:r>
            <a:endParaRPr lang="en-US"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25500" y="1383763"/>
            <a:ext cx="2794000" cy="1410237"/>
            <a:chOff x="4864100" y="1498063"/>
            <a:chExt cx="2794000" cy="1410237"/>
          </a:xfrm>
        </p:grpSpPr>
        <p:pic>
          <p:nvPicPr>
            <p:cNvPr id="27" name="Picture 26" descr="DC8_GCPEx_cropped.jpg"/>
            <p:cNvPicPr>
              <a:picLocks noChangeAspect="1"/>
            </p:cNvPicPr>
            <p:nvPr/>
          </p:nvPicPr>
          <p:blipFill>
            <a:blip r:embed="rId2"/>
            <a:stretch>
              <a:fillRect/>
            </a:stretch>
          </p:blipFill>
          <p:spPr>
            <a:xfrm>
              <a:off x="4864100" y="1498063"/>
              <a:ext cx="2781300" cy="1410237"/>
            </a:xfrm>
            <a:prstGeom prst="rect">
              <a:avLst/>
            </a:prstGeom>
          </p:spPr>
        </p:pic>
        <p:sp>
          <p:nvSpPr>
            <p:cNvPr id="28" name="Rectangle 27"/>
            <p:cNvSpPr/>
            <p:nvPr/>
          </p:nvSpPr>
          <p:spPr>
            <a:xfrm>
              <a:off x="4874130" y="1509294"/>
              <a:ext cx="2783970" cy="13990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1" name="Picture 30" descr="global hawk.tiff"/>
          <p:cNvPicPr>
            <a:picLocks noChangeAspect="1"/>
          </p:cNvPicPr>
          <p:nvPr/>
        </p:nvPicPr>
        <p:blipFill>
          <a:blip r:embed="rId3"/>
          <a:stretch>
            <a:fillRect/>
          </a:stretch>
        </p:blipFill>
        <p:spPr>
          <a:xfrm>
            <a:off x="2665219" y="2589999"/>
            <a:ext cx="2910081" cy="1359701"/>
          </a:xfrm>
          <a:prstGeom prst="rect">
            <a:avLst/>
          </a:prstGeom>
        </p:spPr>
      </p:pic>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Aircraft</a:t>
            </a:r>
            <a:endParaRPr lang="en-US" sz="3200" dirty="0"/>
          </a:p>
        </p:txBody>
      </p:sp>
      <p:sp>
        <p:nvSpPr>
          <p:cNvPr id="3" name="Content Placeholder 2"/>
          <p:cNvSpPr>
            <a:spLocks noGrp="1"/>
          </p:cNvSpPr>
          <p:nvPr>
            <p:ph idx="1"/>
          </p:nvPr>
        </p:nvSpPr>
        <p:spPr>
          <a:xfrm>
            <a:off x="457200" y="4025900"/>
            <a:ext cx="8229600" cy="2430463"/>
          </a:xfrm>
        </p:spPr>
        <p:txBody>
          <a:bodyPr>
            <a:normAutofit fontScale="55000" lnSpcReduction="20000"/>
          </a:bodyPr>
          <a:lstStyle/>
          <a:p>
            <a:r>
              <a:rPr lang="en-US" dirty="0" smtClean="0">
                <a:solidFill>
                  <a:schemeClr val="accent3">
                    <a:lumMod val="50000"/>
                  </a:schemeClr>
                </a:solidFill>
              </a:rPr>
              <a:t>Committed</a:t>
            </a:r>
          </a:p>
          <a:p>
            <a:pPr lvl="1"/>
            <a:r>
              <a:rPr lang="en-US" dirty="0" smtClean="0"/>
              <a:t>NASA DC-8: Satellite Simulators (mini-GMI and mini-DPR), </a:t>
            </a:r>
            <a:r>
              <a:rPr lang="en-US" dirty="0" err="1" smtClean="0"/>
              <a:t>dropsondes</a:t>
            </a:r>
            <a:r>
              <a:rPr lang="en-US" dirty="0" smtClean="0"/>
              <a:t>, some microphysics</a:t>
            </a:r>
          </a:p>
          <a:p>
            <a:pPr lvl="1"/>
            <a:r>
              <a:rPr lang="en-US" dirty="0" smtClean="0"/>
              <a:t>North Dakota Citation: microphysics</a:t>
            </a:r>
          </a:p>
          <a:p>
            <a:r>
              <a:rPr lang="en-US" dirty="0" smtClean="0">
                <a:solidFill>
                  <a:schemeClr val="accent6">
                    <a:lumMod val="50000"/>
                  </a:schemeClr>
                </a:solidFill>
              </a:rPr>
              <a:t>Proposed (wish list)</a:t>
            </a:r>
          </a:p>
          <a:p>
            <a:pPr lvl="1"/>
            <a:r>
              <a:rPr lang="en-US" dirty="0" smtClean="0"/>
              <a:t>NASA ER-2: Upstream conditions, </a:t>
            </a:r>
            <a:r>
              <a:rPr lang="en-US" dirty="0" err="1" smtClean="0"/>
              <a:t>dropsondes</a:t>
            </a:r>
            <a:r>
              <a:rPr lang="en-US" dirty="0" smtClean="0"/>
              <a:t>, satellite simulators</a:t>
            </a:r>
          </a:p>
          <a:p>
            <a:pPr lvl="1"/>
            <a:r>
              <a:rPr lang="en-US" dirty="0" smtClean="0"/>
              <a:t>Wyoming King Air: microphysics, W-band radar</a:t>
            </a:r>
          </a:p>
          <a:p>
            <a:pPr lvl="1"/>
            <a:r>
              <a:rPr lang="en-US" dirty="0" smtClean="0"/>
              <a:t>Canadian NRC </a:t>
            </a:r>
            <a:r>
              <a:rPr lang="en-US" dirty="0" err="1" smtClean="0"/>
              <a:t>Convair</a:t>
            </a:r>
            <a:r>
              <a:rPr lang="en-US" dirty="0" smtClean="0"/>
              <a:t>: state-of-art microphysics</a:t>
            </a:r>
          </a:p>
          <a:p>
            <a:pPr lvl="1"/>
            <a:r>
              <a:rPr lang="en-US" dirty="0" smtClean="0"/>
              <a:t>NASA Global Hawk: Satellite simulators, </a:t>
            </a:r>
            <a:r>
              <a:rPr lang="en-US" dirty="0" err="1" smtClean="0"/>
              <a:t>dropsondes</a:t>
            </a:r>
            <a:endParaRPr lang="en-US" dirty="0" smtClean="0"/>
          </a:p>
        </p:txBody>
      </p:sp>
      <p:pic>
        <p:nvPicPr>
          <p:cNvPr id="25" name="Picture 24" descr="F01_v4_Lettenmaier_Aonly_v02.tif"/>
          <p:cNvPicPr>
            <a:picLocks noChangeAspect="1"/>
          </p:cNvPicPr>
          <p:nvPr/>
        </p:nvPicPr>
        <p:blipFill>
          <a:blip r:embed="rId4"/>
          <a:stretch>
            <a:fillRect/>
          </a:stretch>
        </p:blipFill>
        <p:spPr>
          <a:xfrm>
            <a:off x="5577840" y="1203452"/>
            <a:ext cx="3566160" cy="3054096"/>
          </a:xfrm>
          <a:prstGeom prst="rect">
            <a:avLst/>
          </a:prstGeom>
        </p:spPr>
      </p:pic>
      <p:sp>
        <p:nvSpPr>
          <p:cNvPr id="29" name="TextBox 28"/>
          <p:cNvSpPr txBox="1"/>
          <p:nvPr/>
        </p:nvSpPr>
        <p:spPr>
          <a:xfrm>
            <a:off x="927100" y="1473200"/>
            <a:ext cx="673100" cy="369332"/>
          </a:xfrm>
          <a:prstGeom prst="rect">
            <a:avLst/>
          </a:prstGeom>
          <a:solidFill>
            <a:schemeClr val="bg1">
              <a:alpha val="44000"/>
            </a:schemeClr>
          </a:solidFill>
        </p:spPr>
        <p:txBody>
          <a:bodyPr wrap="square" rtlCol="0">
            <a:spAutoFit/>
          </a:bodyPr>
          <a:lstStyle/>
          <a:p>
            <a:r>
              <a:rPr lang="en-US" dirty="0" smtClean="0">
                <a:solidFill>
                  <a:srgbClr val="FFFF00"/>
                </a:solidFill>
              </a:rPr>
              <a:t>DC-8</a:t>
            </a:r>
            <a:endParaRPr lang="en-US" dirty="0">
              <a:solidFill>
                <a:srgbClr val="FFFF00"/>
              </a:solidFill>
            </a:endParaRPr>
          </a:p>
        </p:txBody>
      </p:sp>
      <p:sp>
        <p:nvSpPr>
          <p:cNvPr id="30" name="Rectangle 29"/>
          <p:cNvSpPr/>
          <p:nvPr/>
        </p:nvSpPr>
        <p:spPr>
          <a:xfrm>
            <a:off x="2679700" y="2590800"/>
            <a:ext cx="2870200" cy="1371600"/>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768600" y="2665968"/>
            <a:ext cx="927100" cy="646331"/>
          </a:xfrm>
          <a:prstGeom prst="rect">
            <a:avLst/>
          </a:prstGeom>
          <a:solidFill>
            <a:srgbClr val="FFFFFF">
              <a:alpha val="35000"/>
            </a:srgbClr>
          </a:solidFill>
        </p:spPr>
        <p:txBody>
          <a:bodyPr wrap="square" rtlCol="0">
            <a:spAutoFit/>
          </a:bodyPr>
          <a:lstStyle/>
          <a:p>
            <a:r>
              <a:rPr lang="en-US" dirty="0" smtClean="0">
                <a:solidFill>
                  <a:srgbClr val="FFFF00"/>
                </a:solidFill>
              </a:rPr>
              <a:t>Global Hawk</a:t>
            </a:r>
            <a:endParaRPr lang="en-US"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1000"/>
            <a:ext cx="7583487" cy="571500"/>
          </a:xfrm>
        </p:spPr>
        <p:txBody>
          <a:bodyPr>
            <a:normAutofit fontScale="90000"/>
          </a:bodyPr>
          <a:lstStyle/>
          <a:p>
            <a:pPr algn="ctr"/>
            <a:r>
              <a:rPr lang="en-US" dirty="0" smtClean="0">
                <a:solidFill>
                  <a:srgbClr val="000000"/>
                </a:solidFill>
              </a:rPr>
              <a:t>Hydrological Applications of GPM</a:t>
            </a:r>
            <a:endParaRPr lang="en-US" dirty="0">
              <a:solidFill>
                <a:srgbClr val="000000"/>
              </a:solidFill>
            </a:endParaRPr>
          </a:p>
        </p:txBody>
      </p:sp>
      <p:pic>
        <p:nvPicPr>
          <p:cNvPr id="3" name="Picture 2" descr="F01_v4_Lettenmaier_Aonly_v02.tif"/>
          <p:cNvPicPr>
            <a:picLocks noChangeAspect="1"/>
          </p:cNvPicPr>
          <p:nvPr/>
        </p:nvPicPr>
        <p:blipFill>
          <a:blip r:embed="rId3"/>
          <a:stretch>
            <a:fillRect/>
          </a:stretch>
        </p:blipFill>
        <p:spPr>
          <a:xfrm>
            <a:off x="789940" y="1216152"/>
            <a:ext cx="3566160" cy="3054096"/>
          </a:xfrm>
          <a:prstGeom prst="rect">
            <a:avLst/>
          </a:prstGeom>
        </p:spPr>
      </p:pic>
      <p:sp>
        <p:nvSpPr>
          <p:cNvPr id="4" name="TextBox 3"/>
          <p:cNvSpPr txBox="1"/>
          <p:nvPr/>
        </p:nvSpPr>
        <p:spPr>
          <a:xfrm>
            <a:off x="4572000" y="1320800"/>
            <a:ext cx="3860800" cy="1754327"/>
          </a:xfrm>
          <a:prstGeom prst="rect">
            <a:avLst/>
          </a:prstGeom>
          <a:noFill/>
        </p:spPr>
        <p:txBody>
          <a:bodyPr wrap="square" rtlCol="0">
            <a:spAutoFit/>
          </a:bodyPr>
          <a:lstStyle/>
          <a:p>
            <a:r>
              <a:rPr lang="en-US" dirty="0" smtClean="0">
                <a:solidFill>
                  <a:srgbClr val="1F497D"/>
                </a:solidFill>
              </a:rPr>
              <a:t>One of the main goals of GPM is to provide precipitation estimates for input into hydrological applications such as forecasting flood events and water supply.  OLYMPEX will focus on the Quinault and Chehalis basins</a:t>
            </a:r>
            <a:endParaRPr lang="en-US" dirty="0">
              <a:solidFill>
                <a:srgbClr val="1F497D"/>
              </a:solidFill>
            </a:endParaRPr>
          </a:p>
        </p:txBody>
      </p:sp>
      <p:pic>
        <p:nvPicPr>
          <p:cNvPr id="6" name="Picture 5" descr="chehalis-flood-12607-002.jpg"/>
          <p:cNvPicPr>
            <a:picLocks noChangeAspect="1"/>
          </p:cNvPicPr>
          <p:nvPr/>
        </p:nvPicPr>
        <p:blipFill>
          <a:blip r:embed="rId4"/>
          <a:stretch>
            <a:fillRect/>
          </a:stretch>
        </p:blipFill>
        <p:spPr>
          <a:xfrm>
            <a:off x="810885" y="4368799"/>
            <a:ext cx="2399040" cy="1565275"/>
          </a:xfrm>
          <a:prstGeom prst="rect">
            <a:avLst/>
          </a:prstGeom>
        </p:spPr>
      </p:pic>
      <p:pic>
        <p:nvPicPr>
          <p:cNvPr id="7" name="Picture 6" descr="quinault_headwaters.JPG"/>
          <p:cNvPicPr>
            <a:picLocks noChangeAspect="1"/>
          </p:cNvPicPr>
          <p:nvPr/>
        </p:nvPicPr>
        <p:blipFill>
          <a:blip r:embed="rId5"/>
          <a:stretch>
            <a:fillRect/>
          </a:stretch>
        </p:blipFill>
        <p:spPr>
          <a:xfrm>
            <a:off x="6807606" y="3670300"/>
            <a:ext cx="1845779" cy="2717800"/>
          </a:xfrm>
          <a:prstGeom prst="rect">
            <a:avLst/>
          </a:prstGeom>
        </p:spPr>
      </p:pic>
      <p:pic>
        <p:nvPicPr>
          <p:cNvPr id="8" name="Picture 7" descr="quinault_winter.JPG"/>
          <p:cNvPicPr>
            <a:picLocks noChangeAspect="1"/>
          </p:cNvPicPr>
          <p:nvPr/>
        </p:nvPicPr>
        <p:blipFill>
          <a:blip r:embed="rId6"/>
          <a:stretch>
            <a:fillRect/>
          </a:stretch>
        </p:blipFill>
        <p:spPr>
          <a:xfrm>
            <a:off x="5058833" y="3784600"/>
            <a:ext cx="1591733" cy="1193800"/>
          </a:xfrm>
          <a:prstGeom prst="rect">
            <a:avLst/>
          </a:prstGeom>
        </p:spPr>
      </p:pic>
      <p:sp>
        <p:nvSpPr>
          <p:cNvPr id="9" name="TextBox 8"/>
          <p:cNvSpPr txBox="1"/>
          <p:nvPr/>
        </p:nvSpPr>
        <p:spPr>
          <a:xfrm>
            <a:off x="647700" y="5930900"/>
            <a:ext cx="3441700" cy="738664"/>
          </a:xfrm>
          <a:prstGeom prst="rect">
            <a:avLst/>
          </a:prstGeom>
          <a:noFill/>
        </p:spPr>
        <p:txBody>
          <a:bodyPr wrap="square" rtlCol="0">
            <a:spAutoFit/>
          </a:bodyPr>
          <a:lstStyle/>
          <a:p>
            <a:r>
              <a:rPr lang="en-US" sz="1400" dirty="0" smtClean="0">
                <a:solidFill>
                  <a:srgbClr val="000000"/>
                </a:solidFill>
              </a:rPr>
              <a:t>Major flooding on the Chehalis, a low elevation basin which drains the SW Olympics and lower terrain to the SE</a:t>
            </a:r>
            <a:endParaRPr lang="en-US" sz="1400" dirty="0">
              <a:solidFill>
                <a:srgbClr val="000000"/>
              </a:solidFill>
            </a:endParaRPr>
          </a:p>
        </p:txBody>
      </p:sp>
      <p:sp>
        <p:nvSpPr>
          <p:cNvPr id="10" name="TextBox 9"/>
          <p:cNvSpPr txBox="1"/>
          <p:nvPr/>
        </p:nvSpPr>
        <p:spPr>
          <a:xfrm>
            <a:off x="4800600" y="5118100"/>
            <a:ext cx="1943100" cy="954107"/>
          </a:xfrm>
          <a:prstGeom prst="rect">
            <a:avLst/>
          </a:prstGeom>
          <a:noFill/>
        </p:spPr>
        <p:txBody>
          <a:bodyPr wrap="square" rtlCol="0">
            <a:spAutoFit/>
          </a:bodyPr>
          <a:lstStyle/>
          <a:p>
            <a:r>
              <a:rPr lang="en-US" sz="1400" dirty="0" smtClean="0">
                <a:solidFill>
                  <a:srgbClr val="000000"/>
                </a:solidFill>
              </a:rPr>
              <a:t>The Quinault has its’ headwaters in high elevation and drains the SW Olympics</a:t>
            </a:r>
            <a:endParaRPr lang="en-US" sz="1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3600" y="177800"/>
            <a:ext cx="7467600" cy="13589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pPr algn="ctr"/>
            <a:r>
              <a:rPr lang="en-US" dirty="0" smtClean="0">
                <a:solidFill>
                  <a:srgbClr val="000000"/>
                </a:solidFill>
              </a:rPr>
              <a:t>A future field program to validate a future satellite</a:t>
            </a:r>
            <a:endParaRPr lang="en-US" dirty="0">
              <a:solidFill>
                <a:srgbClr val="000000"/>
              </a:solidFill>
            </a:endParaRPr>
          </a:p>
        </p:txBody>
      </p:sp>
      <p:sp>
        <p:nvSpPr>
          <p:cNvPr id="7" name="Content Placeholder 6"/>
          <p:cNvSpPr>
            <a:spLocks noGrp="1"/>
          </p:cNvSpPr>
          <p:nvPr>
            <p:ph idx="1"/>
          </p:nvPr>
        </p:nvSpPr>
        <p:spPr/>
        <p:txBody>
          <a:bodyPr>
            <a:normAutofit fontScale="92500" lnSpcReduction="10000"/>
          </a:bodyPr>
          <a:lstStyle/>
          <a:p>
            <a:r>
              <a:rPr lang="en-US" dirty="0" smtClean="0">
                <a:solidFill>
                  <a:srgbClr val="4F6228"/>
                </a:solidFill>
              </a:rPr>
              <a:t>In winter 2014 a new precipitation measuring satellite will be launched called the core satellite of the Global Precipitation Measurement (</a:t>
            </a:r>
            <a:r>
              <a:rPr lang="en-US" dirty="0" smtClean="0"/>
              <a:t>GPM</a:t>
            </a:r>
            <a:r>
              <a:rPr lang="en-US" dirty="0" smtClean="0">
                <a:solidFill>
                  <a:srgbClr val="4F6228"/>
                </a:solidFill>
              </a:rPr>
              <a:t>) mission (next generation TRMM)</a:t>
            </a:r>
          </a:p>
          <a:p>
            <a:r>
              <a:rPr lang="en-US" dirty="0" smtClean="0">
                <a:solidFill>
                  <a:srgbClr val="4F6228"/>
                </a:solidFill>
              </a:rPr>
              <a:t>NASA is conducting several Ground Validation (GV) field campaigns to validate and develop the algorithms used by the instruments on the GPM</a:t>
            </a:r>
          </a:p>
          <a:p>
            <a:r>
              <a:rPr lang="en-US" dirty="0" smtClean="0">
                <a:solidFill>
                  <a:srgbClr val="4F6228"/>
                </a:solidFill>
              </a:rPr>
              <a:t>One of these field programs will be on the Olympic Peninsula during water year</a:t>
            </a:r>
            <a:r>
              <a:rPr lang="en-US" dirty="0">
                <a:solidFill>
                  <a:srgbClr val="4F6228"/>
                </a:solidFill>
              </a:rPr>
              <a:t> </a:t>
            </a:r>
            <a:r>
              <a:rPr lang="en-US" dirty="0" smtClean="0">
                <a:solidFill>
                  <a:srgbClr val="4F6228"/>
                </a:solidFill>
              </a:rPr>
              <a:t>2016.  Most likely from Nov 2015 – Jan 2016 </a:t>
            </a:r>
            <a:endParaRPr lang="en-US" dirty="0">
              <a:solidFill>
                <a:srgbClr val="4F6228"/>
              </a:solidFill>
            </a:endParaRPr>
          </a:p>
        </p:txBody>
      </p:sp>
      <p:pic>
        <p:nvPicPr>
          <p:cNvPr id="5" name="Picture 4" descr="logo_image2.png"/>
          <p:cNvPicPr>
            <a:picLocks noChangeAspect="1"/>
          </p:cNvPicPr>
          <p:nvPr/>
        </p:nvPicPr>
        <p:blipFill>
          <a:blip r:embed="rId2"/>
          <a:stretch>
            <a:fillRect/>
          </a:stretch>
        </p:blipFill>
        <p:spPr>
          <a:xfrm>
            <a:off x="7955666" y="5867400"/>
            <a:ext cx="1048634" cy="889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63600" y="495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465665"/>
            <a:ext cx="7583487" cy="651933"/>
          </a:xfrm>
        </p:spPr>
        <p:txBody>
          <a:bodyPr>
            <a:normAutofit fontScale="90000"/>
          </a:bodyPr>
          <a:lstStyle/>
          <a:p>
            <a:r>
              <a:rPr lang="en-US" dirty="0" smtClean="0">
                <a:solidFill>
                  <a:srgbClr val="000000"/>
                </a:solidFill>
              </a:rPr>
              <a:t>Modeling component of OLYMPEX</a:t>
            </a:r>
            <a:endParaRPr lang="en-US" dirty="0">
              <a:solidFill>
                <a:srgbClr val="000000"/>
              </a:solidFill>
            </a:endParaRPr>
          </a:p>
        </p:txBody>
      </p:sp>
      <p:sp>
        <p:nvSpPr>
          <p:cNvPr id="3" name="TextBox 2"/>
          <p:cNvSpPr txBox="1"/>
          <p:nvPr/>
        </p:nvSpPr>
        <p:spPr>
          <a:xfrm>
            <a:off x="469900" y="3014110"/>
            <a:ext cx="8356600" cy="2923877"/>
          </a:xfrm>
          <a:prstGeom prst="rect">
            <a:avLst/>
          </a:prstGeom>
          <a:noFill/>
        </p:spPr>
        <p:txBody>
          <a:bodyPr wrap="square" rtlCol="0">
            <a:spAutoFit/>
          </a:bodyPr>
          <a:lstStyle/>
          <a:p>
            <a:pPr marL="457200" indent="-457200">
              <a:buFont typeface="Arial"/>
              <a:buChar char="•"/>
            </a:pPr>
            <a:r>
              <a:rPr lang="en-US" sz="2000" dirty="0" err="1" smtClean="0">
                <a:solidFill>
                  <a:srgbClr val="000000"/>
                </a:solidFill>
              </a:rPr>
              <a:t>Mesoscale</a:t>
            </a:r>
            <a:r>
              <a:rPr lang="en-US" sz="2000" dirty="0" smtClean="0">
                <a:solidFill>
                  <a:srgbClr val="000000"/>
                </a:solidFill>
              </a:rPr>
              <a:t> numerical model has been run real time for the Pacific Northwest for 15+ years.  </a:t>
            </a:r>
          </a:p>
          <a:p>
            <a:pPr marL="457200" indent="-457200">
              <a:buFont typeface="Arial"/>
              <a:buChar char="•"/>
            </a:pPr>
            <a:r>
              <a:rPr lang="en-US" sz="2000" dirty="0" smtClean="0">
                <a:solidFill>
                  <a:srgbClr val="000000"/>
                </a:solidFill>
              </a:rPr>
              <a:t>Run for 2 forecast cyclones at several resolutions: see </a:t>
            </a:r>
            <a:r>
              <a:rPr lang="en-US" sz="2000" dirty="0" smtClean="0">
                <a:solidFill>
                  <a:schemeClr val="accent6">
                    <a:lumMod val="50000"/>
                  </a:schemeClr>
                </a:solidFill>
              </a:rPr>
              <a:t>http://www.atmos.washington.edu/mm5rt</a:t>
            </a:r>
            <a:r>
              <a:rPr lang="en-US" sz="2000" dirty="0" smtClean="0">
                <a:solidFill>
                  <a:srgbClr val="000000"/>
                </a:solidFill>
              </a:rPr>
              <a:t>.</a:t>
            </a:r>
          </a:p>
          <a:p>
            <a:pPr marL="457200" indent="-457200">
              <a:buFont typeface="Arial"/>
              <a:buChar char="•"/>
            </a:pPr>
            <a:r>
              <a:rPr lang="en-US" sz="2000" dirty="0" smtClean="0">
                <a:solidFill>
                  <a:srgbClr val="000000"/>
                </a:solidFill>
              </a:rPr>
              <a:t>The output will be crucial for operations support during the OLYMPEX field phase.</a:t>
            </a:r>
          </a:p>
          <a:p>
            <a:pPr marL="457200" indent="-457200">
              <a:buFont typeface="Arial"/>
              <a:buChar char="•"/>
            </a:pPr>
            <a:r>
              <a:rPr lang="en-US" sz="2000" dirty="0" smtClean="0">
                <a:solidFill>
                  <a:srgbClr val="000000"/>
                </a:solidFill>
              </a:rPr>
              <a:t>Higher resolution runs (4 km and 1.3km) will be used for precipitation processes in complex terrain, developing algorithm physics, and estimating snowpack accumulation where observations don’t exist</a:t>
            </a:r>
            <a:r>
              <a:rPr lang="en-US" sz="2400" dirty="0" smtClean="0">
                <a:solidFill>
                  <a:srgbClr val="000000"/>
                </a:solidFill>
              </a:rPr>
              <a:t>. </a:t>
            </a:r>
            <a:endParaRPr lang="en-US" sz="2400" dirty="0">
              <a:solidFill>
                <a:srgbClr val="000000"/>
              </a:solidFill>
            </a:endParaRPr>
          </a:p>
        </p:txBody>
      </p:sp>
      <p:pic>
        <p:nvPicPr>
          <p:cNvPr id="7" name="Picture 6" descr="2013022500_500vor.09.0000.gif"/>
          <p:cNvPicPr>
            <a:picLocks noChangeAspect="1"/>
          </p:cNvPicPr>
          <p:nvPr/>
        </p:nvPicPr>
        <p:blipFill>
          <a:blip r:embed="rId2"/>
          <a:srcRect l="10933" t="12839" r="11372" b="12840"/>
          <a:stretch>
            <a:fillRect/>
          </a:stretch>
        </p:blipFill>
        <p:spPr>
          <a:xfrm>
            <a:off x="2192784" y="1286936"/>
            <a:ext cx="1820416" cy="1547868"/>
          </a:xfrm>
          <a:prstGeom prst="rect">
            <a:avLst/>
          </a:prstGeom>
        </p:spPr>
      </p:pic>
      <p:pic>
        <p:nvPicPr>
          <p:cNvPr id="8" name="Picture 7" descr="2013022500_d1_slp.09.0000.gif"/>
          <p:cNvPicPr>
            <a:picLocks noChangeAspect="1"/>
          </p:cNvPicPr>
          <p:nvPr/>
        </p:nvPicPr>
        <p:blipFill>
          <a:blip r:embed="rId3"/>
          <a:srcRect l="10713" t="11358" r="6763" b="13580"/>
          <a:stretch>
            <a:fillRect/>
          </a:stretch>
        </p:blipFill>
        <p:spPr>
          <a:xfrm>
            <a:off x="5063073" y="1301708"/>
            <a:ext cx="1845733" cy="149229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Carrie.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6858000"/>
          </a:xfrm>
          <a:prstGeom prst="rect">
            <a:avLst/>
          </a:prstGeom>
          <a:solidFill>
            <a:schemeClr val="tx2">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143938"/>
            <a:ext cx="7583487" cy="1044388"/>
          </a:xfrm>
        </p:spPr>
        <p:txBody>
          <a:bodyPr/>
          <a:lstStyle/>
          <a:p>
            <a:r>
              <a:rPr lang="en-US" dirty="0" smtClean="0"/>
              <a:t>OLYMPEX Summary</a:t>
            </a:r>
            <a:endParaRPr lang="en-US" dirty="0"/>
          </a:p>
        </p:txBody>
      </p:sp>
      <p:sp>
        <p:nvSpPr>
          <p:cNvPr id="3" name="Content Placeholder 2"/>
          <p:cNvSpPr>
            <a:spLocks noGrp="1"/>
          </p:cNvSpPr>
          <p:nvPr>
            <p:ph idx="1"/>
          </p:nvPr>
        </p:nvSpPr>
        <p:spPr>
          <a:xfrm>
            <a:off x="423333" y="1899355"/>
            <a:ext cx="8297333" cy="4958645"/>
          </a:xfrm>
          <a:noFill/>
        </p:spPr>
        <p:txBody>
          <a:bodyPr>
            <a:normAutofit fontScale="70000" lnSpcReduction="20000"/>
          </a:bodyPr>
          <a:lstStyle/>
          <a:p>
            <a:r>
              <a:rPr lang="en-US" dirty="0" smtClean="0">
                <a:solidFill>
                  <a:schemeClr val="bg1"/>
                </a:solidFill>
              </a:rPr>
              <a:t>Ground Validation (GV) Field Campaign on the Olympic Peninsula Nov 2015 – Jan 2016</a:t>
            </a:r>
          </a:p>
          <a:p>
            <a:r>
              <a:rPr lang="en-US" dirty="0" smtClean="0">
                <a:solidFill>
                  <a:schemeClr val="bg1"/>
                </a:solidFill>
              </a:rPr>
              <a:t>Provide Physical Validation for rain and snow algorithms for the GPM GMI and DPR instruments</a:t>
            </a:r>
          </a:p>
          <a:p>
            <a:r>
              <a:rPr lang="en-US" dirty="0" smtClean="0">
                <a:solidFill>
                  <a:schemeClr val="bg1"/>
                </a:solidFill>
              </a:rPr>
              <a:t>Document precipitation processes and structures in land-falling cyclones and their modification over complex terrain.</a:t>
            </a:r>
          </a:p>
          <a:p>
            <a:r>
              <a:rPr lang="en-US" dirty="0" smtClean="0">
                <a:solidFill>
                  <a:schemeClr val="bg1"/>
                </a:solidFill>
              </a:rPr>
              <a:t>Test hydrologic applications (water supply, and flooding) of GPM </a:t>
            </a:r>
          </a:p>
          <a:p>
            <a:r>
              <a:rPr lang="en-US" dirty="0" smtClean="0">
                <a:solidFill>
                  <a:schemeClr val="bg1"/>
                </a:solidFill>
              </a:rPr>
              <a:t>Will consist of ground-based measurements of rain and snow, aircraft and radar measurements</a:t>
            </a:r>
          </a:p>
          <a:p>
            <a:r>
              <a:rPr lang="en-US" dirty="0" smtClean="0">
                <a:solidFill>
                  <a:schemeClr val="accent1">
                    <a:lumMod val="20000"/>
                    <a:lumOff val="80000"/>
                  </a:schemeClr>
                </a:solidFill>
              </a:rPr>
              <a:t>Challenges</a:t>
            </a:r>
            <a:r>
              <a:rPr lang="en-US" dirty="0" smtClean="0">
                <a:solidFill>
                  <a:schemeClr val="bg1"/>
                </a:solidFill>
              </a:rPr>
              <a:t>: Remote area, power issues, operations within designated wilderness areas.</a:t>
            </a:r>
          </a:p>
          <a:p>
            <a:r>
              <a:rPr lang="en-US" dirty="0" smtClean="0">
                <a:solidFill>
                  <a:srgbClr val="DCE6F2"/>
                </a:solidFill>
              </a:rPr>
              <a:t>Opportunities</a:t>
            </a:r>
            <a:r>
              <a:rPr lang="en-US" dirty="0" smtClean="0">
                <a:solidFill>
                  <a:schemeClr val="bg1"/>
                </a:solidFill>
              </a:rPr>
              <a:t>: In order to fulfill </a:t>
            </a:r>
            <a:r>
              <a:rPr lang="en-US" dirty="0" err="1" smtClean="0">
                <a:solidFill>
                  <a:schemeClr val="bg1"/>
                </a:solidFill>
              </a:rPr>
              <a:t>GPM’s</a:t>
            </a:r>
            <a:r>
              <a:rPr lang="en-US" dirty="0" smtClean="0">
                <a:solidFill>
                  <a:schemeClr val="bg1"/>
                </a:solidFill>
              </a:rPr>
              <a:t> mission objectives of measuring precipitation world-wide, over a wide range of intensities, and a broad range of regimes, a field program such as OLYMPEX is necessary.</a:t>
            </a:r>
          </a:p>
        </p:txBody>
      </p:sp>
      <p:pic>
        <p:nvPicPr>
          <p:cNvPr id="6" name="Picture 5" descr="logo_image2.png"/>
          <p:cNvPicPr>
            <a:picLocks noChangeAspect="1"/>
          </p:cNvPicPr>
          <p:nvPr/>
        </p:nvPicPr>
        <p:blipFill>
          <a:blip r:embed="rId3"/>
          <a:stretch>
            <a:fillRect/>
          </a:stretch>
        </p:blipFill>
        <p:spPr>
          <a:xfrm>
            <a:off x="7251700" y="188366"/>
            <a:ext cx="1320800" cy="1119734"/>
          </a:xfrm>
          <a:prstGeom prst="rect">
            <a:avLst/>
          </a:prstGeom>
        </p:spPr>
      </p:pic>
      <p:pic>
        <p:nvPicPr>
          <p:cNvPr id="7" name="Picture 15" descr="GPM_Logo.pdf"/>
          <p:cNvPicPr>
            <a:picLocks noChangeAspect="1"/>
          </p:cNvPicPr>
          <p:nvPr/>
        </p:nvPicPr>
        <p:blipFill>
          <a:blip r:embed="rId4" cstate="print"/>
          <a:srcRect l="14369" t="20000" r="10934" b="22221"/>
          <a:stretch>
            <a:fillRect/>
          </a:stretch>
        </p:blipFill>
        <p:spPr bwMode="auto">
          <a:xfrm>
            <a:off x="631171" y="266700"/>
            <a:ext cx="1466004" cy="876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pvex_logo.jpg"/>
          <p:cNvPicPr>
            <a:picLocks noChangeAspect="1"/>
          </p:cNvPicPr>
          <p:nvPr/>
        </p:nvPicPr>
        <p:blipFill>
          <a:blip r:embed="rId2">
            <a:alphaModFix/>
          </a:blip>
          <a:stretch>
            <a:fillRect/>
          </a:stretch>
        </p:blipFill>
        <p:spPr>
          <a:xfrm>
            <a:off x="869620" y="1587500"/>
            <a:ext cx="1390979" cy="1333500"/>
          </a:xfrm>
          <a:prstGeom prst="rect">
            <a:avLst/>
          </a:prstGeom>
        </p:spPr>
      </p:pic>
      <p:sp>
        <p:nvSpPr>
          <p:cNvPr id="3" name="Rounded Rectangle 2"/>
          <p:cNvSpPr/>
          <p:nvPr/>
        </p:nvSpPr>
        <p:spPr>
          <a:xfrm>
            <a:off x="863600" y="355600"/>
            <a:ext cx="7467600" cy="10160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Past GV Campaigns for GPM</a:t>
            </a:r>
            <a:endParaRPr lang="en-US" dirty="0"/>
          </a:p>
        </p:txBody>
      </p:sp>
      <p:pic>
        <p:nvPicPr>
          <p:cNvPr id="6" name="Picture 5" descr="mc3e_graphic.jpg"/>
          <p:cNvPicPr>
            <a:picLocks noChangeAspect="1"/>
          </p:cNvPicPr>
          <p:nvPr/>
        </p:nvPicPr>
        <p:blipFill>
          <a:blip r:embed="rId3"/>
          <a:stretch>
            <a:fillRect/>
          </a:stretch>
        </p:blipFill>
        <p:spPr>
          <a:xfrm>
            <a:off x="7035800" y="2717800"/>
            <a:ext cx="1270000" cy="1270000"/>
          </a:xfrm>
          <a:prstGeom prst="rect">
            <a:avLst/>
          </a:prstGeom>
        </p:spPr>
      </p:pic>
      <p:pic>
        <p:nvPicPr>
          <p:cNvPr id="7" name="Picture 6" descr="ifloods_graphic.jpg"/>
          <p:cNvPicPr>
            <a:picLocks noChangeAspect="1"/>
          </p:cNvPicPr>
          <p:nvPr/>
        </p:nvPicPr>
        <p:blipFill>
          <a:blip r:embed="rId4"/>
          <a:stretch>
            <a:fillRect/>
          </a:stretch>
        </p:blipFill>
        <p:spPr>
          <a:xfrm>
            <a:off x="6997700" y="4912697"/>
            <a:ext cx="1955800" cy="1551602"/>
          </a:xfrm>
          <a:prstGeom prst="rect">
            <a:avLst/>
          </a:prstGeom>
        </p:spPr>
      </p:pic>
      <p:pic>
        <p:nvPicPr>
          <p:cNvPr id="8" name="Picture 7" descr="gcpex_graphic.jpg"/>
          <p:cNvPicPr>
            <a:picLocks noChangeAspect="1"/>
          </p:cNvPicPr>
          <p:nvPr/>
        </p:nvPicPr>
        <p:blipFill>
          <a:blip r:embed="rId5"/>
          <a:stretch>
            <a:fillRect/>
          </a:stretch>
        </p:blipFill>
        <p:spPr>
          <a:xfrm>
            <a:off x="825500" y="3797300"/>
            <a:ext cx="1587500" cy="1828800"/>
          </a:xfrm>
          <a:prstGeom prst="rect">
            <a:avLst/>
          </a:prstGeom>
        </p:spPr>
      </p:pic>
      <p:sp>
        <p:nvSpPr>
          <p:cNvPr id="10" name="TextBox 9"/>
          <p:cNvSpPr txBox="1"/>
          <p:nvPr/>
        </p:nvSpPr>
        <p:spPr>
          <a:xfrm>
            <a:off x="2540000" y="1765300"/>
            <a:ext cx="4686300" cy="923330"/>
          </a:xfrm>
          <a:prstGeom prst="rect">
            <a:avLst/>
          </a:prstGeom>
          <a:noFill/>
        </p:spPr>
        <p:txBody>
          <a:bodyPr wrap="square" rtlCol="0">
            <a:spAutoFit/>
          </a:bodyPr>
          <a:lstStyle/>
          <a:p>
            <a:r>
              <a:rPr lang="en-US" dirty="0" err="1" smtClean="0">
                <a:solidFill>
                  <a:srgbClr val="000000"/>
                </a:solidFill>
              </a:rPr>
              <a:t>LPVEx</a:t>
            </a:r>
            <a:r>
              <a:rPr lang="en-US" dirty="0" smtClean="0">
                <a:solidFill>
                  <a:srgbClr val="4F6228"/>
                </a:solidFill>
              </a:rPr>
              <a:t>: Light Precipitation Evaluation.  Gulf of Finland. </a:t>
            </a:r>
            <a:r>
              <a:rPr lang="en-US" dirty="0" smtClean="0">
                <a:solidFill>
                  <a:srgbClr val="000000"/>
                </a:solidFill>
              </a:rPr>
              <a:t>Sept-Oct. 2010</a:t>
            </a:r>
            <a:r>
              <a:rPr lang="en-US" dirty="0" smtClean="0">
                <a:solidFill>
                  <a:srgbClr val="4F6228"/>
                </a:solidFill>
              </a:rPr>
              <a:t>.  High latitude, low freezing level precipitation regime.</a:t>
            </a:r>
          </a:p>
        </p:txBody>
      </p:sp>
      <p:sp>
        <p:nvSpPr>
          <p:cNvPr id="11" name="TextBox 10"/>
          <p:cNvSpPr txBox="1"/>
          <p:nvPr/>
        </p:nvSpPr>
        <p:spPr>
          <a:xfrm>
            <a:off x="2514600" y="2967335"/>
            <a:ext cx="4686300" cy="923330"/>
          </a:xfrm>
          <a:prstGeom prst="rect">
            <a:avLst/>
          </a:prstGeom>
          <a:noFill/>
        </p:spPr>
        <p:txBody>
          <a:bodyPr wrap="square" rtlCol="0">
            <a:spAutoFit/>
          </a:bodyPr>
          <a:lstStyle/>
          <a:p>
            <a:r>
              <a:rPr lang="en-US" dirty="0" smtClean="0">
                <a:solidFill>
                  <a:srgbClr val="000000"/>
                </a:solidFill>
              </a:rPr>
              <a:t>MC3E</a:t>
            </a:r>
            <a:r>
              <a:rPr lang="en-US" dirty="0" smtClean="0">
                <a:solidFill>
                  <a:srgbClr val="4F6228"/>
                </a:solidFill>
              </a:rPr>
              <a:t>: </a:t>
            </a:r>
            <a:r>
              <a:rPr lang="en-US" dirty="0" err="1" smtClean="0">
                <a:solidFill>
                  <a:srgbClr val="4F6228"/>
                </a:solidFill>
              </a:rPr>
              <a:t>Midlatitude</a:t>
            </a:r>
            <a:r>
              <a:rPr lang="en-US" dirty="0" smtClean="0">
                <a:solidFill>
                  <a:srgbClr val="4F6228"/>
                </a:solidFill>
              </a:rPr>
              <a:t> Continental Convective Clouds Experiment.  Central Oklahoma, </a:t>
            </a:r>
            <a:r>
              <a:rPr lang="en-US" dirty="0" smtClean="0">
                <a:solidFill>
                  <a:srgbClr val="000000"/>
                </a:solidFill>
              </a:rPr>
              <a:t>April-June 2011</a:t>
            </a:r>
            <a:r>
              <a:rPr lang="en-US" dirty="0" smtClean="0">
                <a:solidFill>
                  <a:srgbClr val="4F6228"/>
                </a:solidFill>
              </a:rPr>
              <a:t>.</a:t>
            </a:r>
          </a:p>
        </p:txBody>
      </p:sp>
      <p:sp>
        <p:nvSpPr>
          <p:cNvPr id="12" name="TextBox 11"/>
          <p:cNvSpPr txBox="1"/>
          <p:nvPr/>
        </p:nvSpPr>
        <p:spPr>
          <a:xfrm>
            <a:off x="2552700" y="4199235"/>
            <a:ext cx="4686300" cy="923330"/>
          </a:xfrm>
          <a:prstGeom prst="rect">
            <a:avLst/>
          </a:prstGeom>
          <a:noFill/>
        </p:spPr>
        <p:txBody>
          <a:bodyPr wrap="square" rtlCol="0">
            <a:spAutoFit/>
          </a:bodyPr>
          <a:lstStyle/>
          <a:p>
            <a:r>
              <a:rPr lang="en-US" dirty="0" smtClean="0">
                <a:solidFill>
                  <a:srgbClr val="000000"/>
                </a:solidFill>
              </a:rPr>
              <a:t>GCPEX</a:t>
            </a:r>
            <a:r>
              <a:rPr lang="en-US" dirty="0" smtClean="0">
                <a:solidFill>
                  <a:srgbClr val="4F6228"/>
                </a:solidFill>
              </a:rPr>
              <a:t>: GPM Cold-Season Precipitation Experiment in Ontario, Canada. </a:t>
            </a:r>
            <a:r>
              <a:rPr lang="en-US" dirty="0" smtClean="0">
                <a:solidFill>
                  <a:srgbClr val="000000"/>
                </a:solidFill>
              </a:rPr>
              <a:t>Jan 15 – Feb 26</a:t>
            </a:r>
            <a:r>
              <a:rPr lang="en-US" dirty="0" smtClean="0">
                <a:solidFill>
                  <a:srgbClr val="4F6228"/>
                </a:solidFill>
              </a:rPr>
              <a:t>, </a:t>
            </a:r>
            <a:r>
              <a:rPr lang="en-US" dirty="0" smtClean="0">
                <a:solidFill>
                  <a:srgbClr val="000000"/>
                </a:solidFill>
              </a:rPr>
              <a:t>2012</a:t>
            </a:r>
            <a:r>
              <a:rPr lang="en-US" dirty="0" smtClean="0">
                <a:solidFill>
                  <a:srgbClr val="4F6228"/>
                </a:solidFill>
              </a:rPr>
              <a:t>. </a:t>
            </a:r>
          </a:p>
        </p:txBody>
      </p:sp>
      <p:sp>
        <p:nvSpPr>
          <p:cNvPr id="13" name="TextBox 12"/>
          <p:cNvSpPr txBox="1"/>
          <p:nvPr/>
        </p:nvSpPr>
        <p:spPr>
          <a:xfrm>
            <a:off x="2527300" y="5316835"/>
            <a:ext cx="4686300" cy="646331"/>
          </a:xfrm>
          <a:prstGeom prst="rect">
            <a:avLst/>
          </a:prstGeom>
          <a:noFill/>
        </p:spPr>
        <p:txBody>
          <a:bodyPr wrap="square" rtlCol="0">
            <a:spAutoFit/>
          </a:bodyPr>
          <a:lstStyle/>
          <a:p>
            <a:pPr lvl="0"/>
            <a:r>
              <a:rPr lang="en-US" dirty="0" err="1" smtClean="0">
                <a:solidFill>
                  <a:srgbClr val="000000"/>
                </a:solidFill>
              </a:rPr>
              <a:t>Ifloods</a:t>
            </a:r>
            <a:r>
              <a:rPr lang="en-US" dirty="0" smtClean="0">
                <a:solidFill>
                  <a:srgbClr val="4F6228"/>
                </a:solidFill>
              </a:rPr>
              <a:t>: Iowa Flood Studies.  </a:t>
            </a:r>
            <a:r>
              <a:rPr lang="en-US" dirty="0" smtClean="0">
                <a:solidFill>
                  <a:srgbClr val="000000"/>
                </a:solidFill>
              </a:rPr>
              <a:t>April – June 2013</a:t>
            </a:r>
            <a:r>
              <a:rPr lang="en-US" dirty="0" smtClean="0">
                <a:solidFill>
                  <a:srgbClr val="4F6228"/>
                </a:solidFill>
              </a:rPr>
              <a:t>.  Integrated Hydrologic Ground validation</a:t>
            </a:r>
          </a:p>
        </p:txBody>
      </p:sp>
      <p:sp>
        <p:nvSpPr>
          <p:cNvPr id="14" name="TextBox 13"/>
          <p:cNvSpPr txBox="1"/>
          <p:nvPr/>
        </p:nvSpPr>
        <p:spPr>
          <a:xfrm>
            <a:off x="393700" y="6040735"/>
            <a:ext cx="5600700" cy="646331"/>
          </a:xfrm>
          <a:prstGeom prst="rect">
            <a:avLst/>
          </a:prstGeom>
          <a:noFill/>
        </p:spPr>
        <p:txBody>
          <a:bodyPr wrap="square" rtlCol="0">
            <a:spAutoFit/>
          </a:bodyPr>
          <a:lstStyle/>
          <a:p>
            <a:r>
              <a:rPr lang="en-US" dirty="0" smtClean="0">
                <a:solidFill>
                  <a:srgbClr val="000000"/>
                </a:solidFill>
              </a:rPr>
              <a:t>HMT – SE</a:t>
            </a:r>
            <a:r>
              <a:rPr lang="en-US" dirty="0" smtClean="0">
                <a:solidFill>
                  <a:srgbClr val="4F6228"/>
                </a:solidFill>
              </a:rPr>
              <a:t>: </a:t>
            </a:r>
            <a:r>
              <a:rPr lang="en-US" dirty="0" err="1" smtClean="0">
                <a:solidFill>
                  <a:srgbClr val="4F6228"/>
                </a:solidFill>
              </a:rPr>
              <a:t>HydroMeteorological</a:t>
            </a:r>
            <a:r>
              <a:rPr lang="en-US" dirty="0" smtClean="0">
                <a:solidFill>
                  <a:srgbClr val="4F6228"/>
                </a:solidFill>
              </a:rPr>
              <a:t> </a:t>
            </a:r>
            <a:r>
              <a:rPr lang="en-US" dirty="0" err="1" smtClean="0">
                <a:solidFill>
                  <a:srgbClr val="4F6228"/>
                </a:solidFill>
              </a:rPr>
              <a:t>Testbed</a:t>
            </a:r>
            <a:r>
              <a:rPr lang="en-US" dirty="0" smtClean="0">
                <a:solidFill>
                  <a:srgbClr val="4F6228"/>
                </a:solidFill>
              </a:rPr>
              <a:t> in the </a:t>
            </a:r>
            <a:r>
              <a:rPr lang="en-US" dirty="0" err="1" smtClean="0">
                <a:solidFill>
                  <a:srgbClr val="4F6228"/>
                </a:solidFill>
              </a:rPr>
              <a:t>SouthEast</a:t>
            </a:r>
            <a:r>
              <a:rPr lang="en-US" dirty="0" smtClean="0">
                <a:solidFill>
                  <a:srgbClr val="4F6228"/>
                </a:solidFill>
              </a:rPr>
              <a:t>.  North Carolina, Summer 2014 – After Launch</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371600" y="1658606"/>
            <a:ext cx="6462954" cy="2418094"/>
            <a:chOff x="323740" y="3429000"/>
            <a:chExt cx="7772399" cy="3619500"/>
          </a:xfrm>
        </p:grpSpPr>
        <p:grpSp>
          <p:nvGrpSpPr>
            <p:cNvPr id="3" name="Group 28"/>
            <p:cNvGrpSpPr/>
            <p:nvPr/>
          </p:nvGrpSpPr>
          <p:grpSpPr>
            <a:xfrm>
              <a:off x="323740" y="3429000"/>
              <a:ext cx="7772400" cy="3619500"/>
              <a:chOff x="577740" y="1619250"/>
              <a:chExt cx="7772400" cy="3619500"/>
            </a:xfrm>
          </p:grpSpPr>
          <p:grpSp>
            <p:nvGrpSpPr>
              <p:cNvPr id="4" name="Group 17"/>
              <p:cNvGrpSpPr/>
              <p:nvPr/>
            </p:nvGrpSpPr>
            <p:grpSpPr>
              <a:xfrm>
                <a:off x="577740" y="1619250"/>
                <a:ext cx="7772400" cy="3619500"/>
                <a:chOff x="577740" y="1619250"/>
                <a:chExt cx="7772400" cy="3619500"/>
              </a:xfrm>
            </p:grpSpPr>
            <p:grpSp>
              <p:nvGrpSpPr>
                <p:cNvPr id="5" name="Group 15"/>
                <p:cNvGrpSpPr/>
                <p:nvPr/>
              </p:nvGrpSpPr>
              <p:grpSpPr>
                <a:xfrm>
                  <a:off x="577740" y="1619250"/>
                  <a:ext cx="7772400" cy="3619500"/>
                  <a:chOff x="577740" y="1619250"/>
                  <a:chExt cx="7772400" cy="3619500"/>
                </a:xfrm>
              </p:grpSpPr>
              <p:grpSp>
                <p:nvGrpSpPr>
                  <p:cNvPr id="8" name="Group 12"/>
                  <p:cNvGrpSpPr>
                    <a:grpSpLocks/>
                  </p:cNvGrpSpPr>
                  <p:nvPr/>
                </p:nvGrpSpPr>
                <p:grpSpPr bwMode="auto">
                  <a:xfrm>
                    <a:off x="577740" y="1619250"/>
                    <a:ext cx="7772400" cy="3619500"/>
                    <a:chOff x="1431925" y="1651000"/>
                    <a:chExt cx="6302375" cy="2649538"/>
                  </a:xfrm>
                </p:grpSpPr>
                <p:pic>
                  <p:nvPicPr>
                    <p:cNvPr id="22" name="Picture 7" descr="olympex_topo"/>
                    <p:cNvPicPr>
                      <a:picLocks noChangeAspect="1" noChangeArrowheads="1"/>
                    </p:cNvPicPr>
                    <p:nvPr/>
                  </p:nvPicPr>
                  <p:blipFill>
                    <a:blip r:embed="rId2"/>
                    <a:srcRect t="5795" r="6477" b="7951"/>
                    <a:stretch>
                      <a:fillRect/>
                    </a:stretch>
                  </p:blipFill>
                  <p:spPr bwMode="auto">
                    <a:xfrm>
                      <a:off x="4536683" y="1651000"/>
                      <a:ext cx="3197617" cy="2617434"/>
                    </a:xfrm>
                    <a:prstGeom prst="rect">
                      <a:avLst/>
                    </a:prstGeom>
                    <a:noFill/>
                    <a:ln w="9525">
                      <a:noFill/>
                      <a:miter lim="800000"/>
                      <a:headEnd/>
                      <a:tailEnd/>
                    </a:ln>
                  </p:spPr>
                </p:pic>
                <p:grpSp>
                  <p:nvGrpSpPr>
                    <p:cNvPr id="16" name="Group 5"/>
                    <p:cNvGrpSpPr>
                      <a:grpSpLocks/>
                    </p:cNvGrpSpPr>
                    <p:nvPr/>
                  </p:nvGrpSpPr>
                  <p:grpSpPr bwMode="auto">
                    <a:xfrm>
                      <a:off x="1431925" y="1661865"/>
                      <a:ext cx="2514538" cy="2638673"/>
                      <a:chOff x="5126038" y="2974975"/>
                      <a:chExt cx="2951162" cy="3352800"/>
                    </a:xfrm>
                  </p:grpSpPr>
                  <p:pic>
                    <p:nvPicPr>
                      <p:cNvPr id="25" name="Picture 6" descr="westcoast_topo"/>
                      <p:cNvPicPr>
                        <a:picLocks noChangeAspect="1" noChangeArrowheads="1"/>
                      </p:cNvPicPr>
                      <p:nvPr/>
                    </p:nvPicPr>
                    <p:blipFill>
                      <a:blip r:embed="rId3"/>
                      <a:srcRect l="1852" t="12857" r="6790" b="7143"/>
                      <a:stretch>
                        <a:fillRect/>
                      </a:stretch>
                    </p:blipFill>
                    <p:spPr bwMode="auto">
                      <a:xfrm>
                        <a:off x="5126038" y="2974975"/>
                        <a:ext cx="2951162" cy="3352800"/>
                      </a:xfrm>
                      <a:prstGeom prst="rect">
                        <a:avLst/>
                      </a:prstGeom>
                      <a:noFill/>
                      <a:ln w="9525">
                        <a:noFill/>
                        <a:miter lim="800000"/>
                        <a:headEnd/>
                        <a:tailEnd/>
                      </a:ln>
                    </p:spPr>
                  </p:pic>
                  <p:sp>
                    <p:nvSpPr>
                      <p:cNvPr id="26" name="Rectangle 25"/>
                      <p:cNvSpPr>
                        <a:spLocks noChangeArrowheads="1"/>
                      </p:cNvSpPr>
                      <p:nvPr/>
                    </p:nvSpPr>
                    <p:spPr bwMode="auto">
                      <a:xfrm>
                        <a:off x="5410200" y="3225800"/>
                        <a:ext cx="457200" cy="457200"/>
                      </a:xfrm>
                      <a:prstGeom prst="rect">
                        <a:avLst/>
                      </a:prstGeom>
                      <a:noFill/>
                      <a:ln w="38100">
                        <a:solidFill>
                          <a:srgbClr val="990000"/>
                        </a:solidFill>
                        <a:miter lim="800000"/>
                        <a:headEnd/>
                        <a:tailEnd/>
                      </a:ln>
                    </p:spPr>
                    <p:txBody>
                      <a:bodyPr wrap="none" anchor="ctr">
                        <a:prstTxWarp prst="textNoShape">
                          <a:avLst/>
                        </a:prstTxWarp>
                      </a:bodyPr>
                      <a:lstStyle/>
                      <a:p>
                        <a:endParaRPr lang="en-US"/>
                      </a:p>
                    </p:txBody>
                  </p:sp>
                </p:grpSp>
                <p:cxnSp>
                  <p:nvCxnSpPr>
                    <p:cNvPr id="24" name="Straight Arrow Connector 23"/>
                    <p:cNvCxnSpPr/>
                    <p:nvPr/>
                  </p:nvCxnSpPr>
                  <p:spPr bwMode="auto">
                    <a:xfrm>
                      <a:off x="2063750" y="2039938"/>
                      <a:ext cx="3009900" cy="615950"/>
                    </a:xfrm>
                    <a:prstGeom prst="straightConnector1">
                      <a:avLst/>
                    </a:prstGeom>
                    <a:ln w="38100" cap="flat" cmpd="sng" algn="ctr">
                      <a:solidFill>
                        <a:srgbClr val="9C0F0C"/>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9" name="Diamond 18"/>
                  <p:cNvSpPr/>
                  <p:nvPr/>
                </p:nvSpPr>
                <p:spPr>
                  <a:xfrm>
                    <a:off x="5105400" y="2552700"/>
                    <a:ext cx="152400" cy="158750"/>
                  </a:xfrm>
                  <a:prstGeom prst="diamond">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a:off x="6605936" y="2822414"/>
                    <a:ext cx="114300" cy="122978"/>
                  </a:xfrm>
                  <a:prstGeom prst="triangle">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flipV="1">
                    <a:off x="6489700" y="3708400"/>
                    <a:ext cx="104520" cy="115566"/>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ardrop 16"/>
                <p:cNvSpPr/>
                <p:nvPr/>
              </p:nvSpPr>
              <p:spPr>
                <a:xfrm rot="19185818">
                  <a:off x="5540783" y="3546615"/>
                  <a:ext cx="80977" cy="106498"/>
                </a:xfrm>
                <a:prstGeom prst="teardrop">
                  <a:avLst>
                    <a:gd name="adj" fmla="val 155669"/>
                  </a:avLst>
                </a:prstGeom>
                <a:solidFill>
                  <a:srgbClr val="10CD1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4659123" y="2267326"/>
                <a:ext cx="1079500" cy="368553"/>
              </a:xfrm>
              <a:prstGeom prst="rect">
                <a:avLst/>
              </a:prstGeom>
              <a:noFill/>
            </p:spPr>
            <p:txBody>
              <a:bodyPr wrap="square" rtlCol="0">
                <a:spAutoFit/>
              </a:bodyPr>
              <a:lstStyle/>
              <a:p>
                <a:r>
                  <a:rPr lang="en-US" sz="1000" dirty="0" smtClean="0">
                    <a:solidFill>
                      <a:srgbClr val="FFFF00"/>
                    </a:solidFill>
                  </a:rPr>
                  <a:t>Quillayute</a:t>
                </a:r>
                <a:endParaRPr lang="en-US" sz="1000" dirty="0">
                  <a:solidFill>
                    <a:srgbClr val="FFFF00"/>
                  </a:solidFill>
                </a:endParaRPr>
              </a:p>
            </p:txBody>
          </p:sp>
          <p:sp>
            <p:nvSpPr>
              <p:cNvPr id="10" name="TextBox 9"/>
              <p:cNvSpPr txBox="1"/>
              <p:nvPr/>
            </p:nvSpPr>
            <p:spPr>
              <a:xfrm>
                <a:off x="4691316" y="3305889"/>
                <a:ext cx="1208278" cy="368553"/>
              </a:xfrm>
              <a:prstGeom prst="rect">
                <a:avLst/>
              </a:prstGeom>
              <a:noFill/>
            </p:spPr>
            <p:txBody>
              <a:bodyPr wrap="square" rtlCol="0">
                <a:spAutoFit/>
              </a:bodyPr>
              <a:lstStyle/>
              <a:p>
                <a:r>
                  <a:rPr lang="en-US" sz="1000" dirty="0" smtClean="0">
                    <a:solidFill>
                      <a:srgbClr val="FFFF00"/>
                    </a:solidFill>
                  </a:rPr>
                  <a:t>Clearwater</a:t>
                </a:r>
                <a:endParaRPr lang="en-US" sz="1000" dirty="0">
                  <a:solidFill>
                    <a:srgbClr val="FFFF00"/>
                  </a:solidFill>
                </a:endParaRPr>
              </a:p>
            </p:txBody>
          </p:sp>
          <p:sp>
            <p:nvSpPr>
              <p:cNvPr id="11" name="TextBox 10"/>
              <p:cNvSpPr txBox="1"/>
              <p:nvPr/>
            </p:nvSpPr>
            <p:spPr>
              <a:xfrm>
                <a:off x="5765798" y="2467641"/>
                <a:ext cx="1354183" cy="368553"/>
              </a:xfrm>
              <a:prstGeom prst="rect">
                <a:avLst/>
              </a:prstGeom>
              <a:noFill/>
            </p:spPr>
            <p:txBody>
              <a:bodyPr wrap="square" rtlCol="0">
                <a:spAutoFit/>
              </a:bodyPr>
              <a:lstStyle/>
              <a:p>
                <a:r>
                  <a:rPr lang="en-US" sz="1000" dirty="0" smtClean="0">
                    <a:solidFill>
                      <a:srgbClr val="FFFF00"/>
                    </a:solidFill>
                  </a:rPr>
                  <a:t>Hurricane Ridge</a:t>
                </a:r>
                <a:endParaRPr lang="en-US" sz="1000" dirty="0">
                  <a:solidFill>
                    <a:srgbClr val="FFFF00"/>
                  </a:solidFill>
                </a:endParaRPr>
              </a:p>
            </p:txBody>
          </p:sp>
          <p:sp>
            <p:nvSpPr>
              <p:cNvPr id="12" name="TextBox 11"/>
              <p:cNvSpPr txBox="1"/>
              <p:nvPr/>
            </p:nvSpPr>
            <p:spPr>
              <a:xfrm>
                <a:off x="5068896" y="3647158"/>
                <a:ext cx="1166806" cy="368553"/>
              </a:xfrm>
              <a:prstGeom prst="rect">
                <a:avLst/>
              </a:prstGeom>
              <a:noFill/>
            </p:spPr>
            <p:txBody>
              <a:bodyPr wrap="square" rtlCol="0">
                <a:spAutoFit/>
              </a:bodyPr>
              <a:lstStyle/>
              <a:p>
                <a:r>
                  <a:rPr lang="en-US" sz="1000" dirty="0" smtClean="0">
                    <a:solidFill>
                      <a:srgbClr val="FFFF00"/>
                    </a:solidFill>
                  </a:rPr>
                  <a:t>The Quinault</a:t>
                </a:r>
                <a:endParaRPr lang="en-US" sz="1000" dirty="0">
                  <a:solidFill>
                    <a:srgbClr val="FFFF00"/>
                  </a:solidFill>
                </a:endParaRPr>
              </a:p>
            </p:txBody>
          </p:sp>
          <p:sp>
            <p:nvSpPr>
              <p:cNvPr id="13" name="TextBox 12"/>
              <p:cNvSpPr txBox="1"/>
              <p:nvPr/>
            </p:nvSpPr>
            <p:spPr>
              <a:xfrm>
                <a:off x="6210300" y="3784598"/>
                <a:ext cx="1206498" cy="598901"/>
              </a:xfrm>
              <a:prstGeom prst="rect">
                <a:avLst/>
              </a:prstGeom>
              <a:noFill/>
            </p:spPr>
            <p:txBody>
              <a:bodyPr wrap="square" rtlCol="0">
                <a:spAutoFit/>
              </a:bodyPr>
              <a:lstStyle/>
              <a:p>
                <a:r>
                  <a:rPr lang="en-US" sz="1000" dirty="0" smtClean="0">
                    <a:solidFill>
                      <a:srgbClr val="FFFF00"/>
                    </a:solidFill>
                  </a:rPr>
                  <a:t>The Upper Chehalis</a:t>
                </a:r>
                <a:endParaRPr lang="en-US" sz="1000" dirty="0">
                  <a:solidFill>
                    <a:srgbClr val="FFFF00"/>
                  </a:solidFill>
                </a:endParaRPr>
              </a:p>
            </p:txBody>
          </p:sp>
          <p:sp>
            <p:nvSpPr>
              <p:cNvPr id="14" name="TextBox 13"/>
              <p:cNvSpPr txBox="1"/>
              <p:nvPr/>
            </p:nvSpPr>
            <p:spPr>
              <a:xfrm>
                <a:off x="6709819" y="2768605"/>
                <a:ext cx="1118439" cy="368553"/>
              </a:xfrm>
              <a:prstGeom prst="rect">
                <a:avLst/>
              </a:prstGeom>
              <a:noFill/>
            </p:spPr>
            <p:txBody>
              <a:bodyPr wrap="square" rtlCol="0">
                <a:spAutoFit/>
              </a:bodyPr>
              <a:lstStyle/>
              <a:p>
                <a:r>
                  <a:rPr lang="en-US" sz="1000" dirty="0" smtClean="0">
                    <a:solidFill>
                      <a:srgbClr val="FFFF00"/>
                    </a:solidFill>
                  </a:rPr>
                  <a:t>Waterhole</a:t>
                </a:r>
                <a:endParaRPr lang="en-US" sz="1000" dirty="0">
                  <a:solidFill>
                    <a:srgbClr val="FFFF00"/>
                  </a:solidFill>
                </a:endParaRPr>
              </a:p>
            </p:txBody>
          </p:sp>
          <p:sp>
            <p:nvSpPr>
              <p:cNvPr id="15" name="TextBox 14"/>
              <p:cNvSpPr txBox="1"/>
              <p:nvPr/>
            </p:nvSpPr>
            <p:spPr>
              <a:xfrm>
                <a:off x="6591284" y="3263554"/>
                <a:ext cx="1236973" cy="368553"/>
              </a:xfrm>
              <a:prstGeom prst="rect">
                <a:avLst/>
              </a:prstGeom>
              <a:noFill/>
            </p:spPr>
            <p:txBody>
              <a:bodyPr wrap="square" rtlCol="0">
                <a:spAutoFit/>
              </a:bodyPr>
              <a:lstStyle/>
              <a:p>
                <a:r>
                  <a:rPr lang="en-US" sz="1000" dirty="0" smtClean="0">
                    <a:solidFill>
                      <a:srgbClr val="FFFF00"/>
                    </a:solidFill>
                  </a:rPr>
                  <a:t>Buckinghorse</a:t>
                </a:r>
                <a:endParaRPr lang="en-US" sz="1000" dirty="0">
                  <a:solidFill>
                    <a:srgbClr val="FFFF00"/>
                  </a:solidFill>
                </a:endParaRPr>
              </a:p>
            </p:txBody>
          </p:sp>
        </p:grpSp>
        <p:sp>
          <p:nvSpPr>
            <p:cNvPr id="6" name="5-Point Star 5"/>
            <p:cNvSpPr/>
            <p:nvPr/>
          </p:nvSpPr>
          <p:spPr>
            <a:xfrm>
              <a:off x="6434664" y="4724397"/>
              <a:ext cx="169335" cy="160869"/>
            </a:xfrm>
            <a:prstGeom prst="star5">
              <a:avLst/>
            </a:prstGeom>
            <a:solidFill>
              <a:srgbClr val="7106C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6392319" y="4995337"/>
              <a:ext cx="169335" cy="160869"/>
            </a:xfrm>
            <a:prstGeom prst="star5">
              <a:avLst/>
            </a:prstGeom>
            <a:solidFill>
              <a:srgbClr val="7106C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Oval 26"/>
          <p:cNvSpPr/>
          <p:nvPr/>
        </p:nvSpPr>
        <p:spPr>
          <a:xfrm flipV="1">
            <a:off x="6296582" y="1822553"/>
            <a:ext cx="109949" cy="58949"/>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a:off x="2451100" y="4406900"/>
            <a:ext cx="4267200" cy="2047677"/>
            <a:chOff x="1735260" y="2798143"/>
            <a:chExt cx="5536365" cy="1735757"/>
          </a:xfrm>
        </p:grpSpPr>
        <p:pic>
          <p:nvPicPr>
            <p:cNvPr id="28" name="Picture 27"/>
            <p:cNvPicPr>
              <a:picLocks noChangeAspect="1"/>
            </p:cNvPicPr>
            <p:nvPr/>
          </p:nvPicPr>
          <p:blipFill>
            <a:blip r:embed="rId4"/>
            <a:srcRect t="25353" r="54808" b="48529"/>
            <a:stretch>
              <a:fillRect/>
            </a:stretch>
          </p:blipFill>
          <p:spPr>
            <a:xfrm>
              <a:off x="2315859" y="2798143"/>
              <a:ext cx="4228676" cy="1735757"/>
            </a:xfrm>
            <a:prstGeom prst="rect">
              <a:avLst/>
            </a:prstGeom>
          </p:spPr>
        </p:pic>
        <p:sp>
          <p:nvSpPr>
            <p:cNvPr id="29" name="TextBox 28"/>
            <p:cNvSpPr txBox="1"/>
            <p:nvPr/>
          </p:nvSpPr>
          <p:spPr>
            <a:xfrm>
              <a:off x="1735260" y="3886201"/>
              <a:ext cx="2129346" cy="234804"/>
            </a:xfrm>
            <a:prstGeom prst="rect">
              <a:avLst/>
            </a:prstGeom>
            <a:solidFill>
              <a:schemeClr val="bg1">
                <a:alpha val="68000"/>
              </a:schemeClr>
            </a:solidFill>
          </p:spPr>
          <p:txBody>
            <a:bodyPr wrap="square" rtlCol="0">
              <a:spAutoFit/>
            </a:bodyPr>
            <a:lstStyle/>
            <a:p>
              <a:r>
                <a:rPr lang="en-US" sz="1200" dirty="0" smtClean="0"/>
                <a:t>Quinault Reservation</a:t>
              </a:r>
              <a:endParaRPr lang="en-US" sz="1200" dirty="0"/>
            </a:p>
          </p:txBody>
        </p:sp>
        <p:sp>
          <p:nvSpPr>
            <p:cNvPr id="31" name="Freeform 30"/>
            <p:cNvSpPr/>
            <p:nvPr/>
          </p:nvSpPr>
          <p:spPr>
            <a:xfrm>
              <a:off x="3268134" y="3943350"/>
              <a:ext cx="931333" cy="304800"/>
            </a:xfrm>
            <a:custGeom>
              <a:avLst/>
              <a:gdLst>
                <a:gd name="connsiteX0" fmla="*/ 660400 w 698500"/>
                <a:gd name="connsiteY0" fmla="*/ 50800 h 406400"/>
                <a:gd name="connsiteX1" fmla="*/ 495300 w 698500"/>
                <a:gd name="connsiteY1" fmla="*/ 0 h 406400"/>
                <a:gd name="connsiteX2" fmla="*/ 254000 w 698500"/>
                <a:gd name="connsiteY2" fmla="*/ 127000 h 406400"/>
                <a:gd name="connsiteX3" fmla="*/ 139700 w 698500"/>
                <a:gd name="connsiteY3" fmla="*/ 190500 h 406400"/>
                <a:gd name="connsiteX4" fmla="*/ 0 w 698500"/>
                <a:gd name="connsiteY4" fmla="*/ 228600 h 406400"/>
                <a:gd name="connsiteX5" fmla="*/ 0 w 698500"/>
                <a:gd name="connsiteY5" fmla="*/ 381000 h 406400"/>
                <a:gd name="connsiteX6" fmla="*/ 190500 w 698500"/>
                <a:gd name="connsiteY6" fmla="*/ 406400 h 406400"/>
                <a:gd name="connsiteX7" fmla="*/ 393700 w 698500"/>
                <a:gd name="connsiteY7" fmla="*/ 304800 h 406400"/>
                <a:gd name="connsiteX8" fmla="*/ 609600 w 698500"/>
                <a:gd name="connsiteY8" fmla="*/ 241300 h 406400"/>
                <a:gd name="connsiteX9" fmla="*/ 698500 w 698500"/>
                <a:gd name="connsiteY9" fmla="*/ 114300 h 406400"/>
                <a:gd name="connsiteX10" fmla="*/ 660400 w 698500"/>
                <a:gd name="connsiteY10" fmla="*/ 508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500" h="406400">
                  <a:moveTo>
                    <a:pt x="660400" y="50800"/>
                  </a:moveTo>
                  <a:lnTo>
                    <a:pt x="495300" y="0"/>
                  </a:lnTo>
                  <a:lnTo>
                    <a:pt x="254000" y="127000"/>
                  </a:lnTo>
                  <a:lnTo>
                    <a:pt x="139700" y="190500"/>
                  </a:lnTo>
                  <a:lnTo>
                    <a:pt x="0" y="228600"/>
                  </a:lnTo>
                  <a:lnTo>
                    <a:pt x="0" y="381000"/>
                  </a:lnTo>
                  <a:lnTo>
                    <a:pt x="190500" y="406400"/>
                  </a:lnTo>
                  <a:lnTo>
                    <a:pt x="393700" y="304800"/>
                  </a:lnTo>
                  <a:lnTo>
                    <a:pt x="609600" y="241300"/>
                  </a:lnTo>
                  <a:lnTo>
                    <a:pt x="698500" y="114300"/>
                  </a:lnTo>
                  <a:lnTo>
                    <a:pt x="660400" y="50800"/>
                  </a:lnTo>
                  <a:close/>
                </a:path>
              </a:pathLst>
            </a:custGeom>
            <a:solidFill>
              <a:srgbClr val="C0504D">
                <a:alpha val="51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148667" y="4114800"/>
              <a:ext cx="1337733" cy="361950"/>
            </a:xfrm>
            <a:custGeom>
              <a:avLst/>
              <a:gdLst>
                <a:gd name="connsiteX0" fmla="*/ 406400 w 1003300"/>
                <a:gd name="connsiteY0" fmla="*/ 0 h 482600"/>
                <a:gd name="connsiteX1" fmla="*/ 190500 w 1003300"/>
                <a:gd name="connsiteY1" fmla="*/ 50800 h 482600"/>
                <a:gd name="connsiteX2" fmla="*/ 12700 w 1003300"/>
                <a:gd name="connsiteY2" fmla="*/ 165100 h 482600"/>
                <a:gd name="connsiteX3" fmla="*/ 0 w 1003300"/>
                <a:gd name="connsiteY3" fmla="*/ 393700 h 482600"/>
                <a:gd name="connsiteX4" fmla="*/ 215900 w 1003300"/>
                <a:gd name="connsiteY4" fmla="*/ 457200 h 482600"/>
                <a:gd name="connsiteX5" fmla="*/ 711200 w 1003300"/>
                <a:gd name="connsiteY5" fmla="*/ 482600 h 482600"/>
                <a:gd name="connsiteX6" fmla="*/ 1003300 w 1003300"/>
                <a:gd name="connsiteY6" fmla="*/ 266700 h 482600"/>
                <a:gd name="connsiteX7" fmla="*/ 952500 w 1003300"/>
                <a:gd name="connsiteY7" fmla="*/ 88900 h 482600"/>
                <a:gd name="connsiteX8" fmla="*/ 787400 w 1003300"/>
                <a:gd name="connsiteY8" fmla="*/ 38100 h 482600"/>
                <a:gd name="connsiteX9" fmla="*/ 698500 w 1003300"/>
                <a:gd name="connsiteY9" fmla="*/ 127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3300" h="482600">
                  <a:moveTo>
                    <a:pt x="406400" y="0"/>
                  </a:moveTo>
                  <a:lnTo>
                    <a:pt x="190500" y="50800"/>
                  </a:lnTo>
                  <a:lnTo>
                    <a:pt x="12700" y="165100"/>
                  </a:lnTo>
                  <a:lnTo>
                    <a:pt x="0" y="393700"/>
                  </a:lnTo>
                  <a:lnTo>
                    <a:pt x="215900" y="457200"/>
                  </a:lnTo>
                  <a:lnTo>
                    <a:pt x="711200" y="482600"/>
                  </a:lnTo>
                  <a:lnTo>
                    <a:pt x="1003300" y="266700"/>
                  </a:lnTo>
                  <a:lnTo>
                    <a:pt x="952500" y="88900"/>
                  </a:lnTo>
                  <a:lnTo>
                    <a:pt x="787400" y="38100"/>
                  </a:lnTo>
                  <a:lnTo>
                    <a:pt x="698500" y="12700"/>
                  </a:lnTo>
                </a:path>
              </a:pathLst>
            </a:custGeom>
            <a:solidFill>
              <a:schemeClr val="tx2">
                <a:lumMod val="60000"/>
                <a:lumOff val="40000"/>
                <a:alpha val="53000"/>
              </a:schemeClr>
            </a:solidFill>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5208379" y="3941676"/>
              <a:ext cx="2063246" cy="547876"/>
            </a:xfrm>
            <a:prstGeom prst="rect">
              <a:avLst/>
            </a:prstGeom>
            <a:solidFill>
              <a:schemeClr val="bg1">
                <a:alpha val="68000"/>
              </a:schemeClr>
            </a:solidFill>
          </p:spPr>
          <p:txBody>
            <a:bodyPr wrap="square" rtlCol="0">
              <a:spAutoFit/>
            </a:bodyPr>
            <a:lstStyle/>
            <a:p>
              <a:r>
                <a:rPr lang="en-US" sz="1200" dirty="0" smtClean="0"/>
                <a:t>National Forest Service Wilderness Area</a:t>
              </a:r>
              <a:endParaRPr lang="en-US" sz="1200" dirty="0"/>
            </a:p>
          </p:txBody>
        </p:sp>
      </p:grpSp>
      <p:sp>
        <p:nvSpPr>
          <p:cNvPr id="38" name="Rounded Rectangle 37"/>
          <p:cNvSpPr/>
          <p:nvPr/>
        </p:nvSpPr>
        <p:spPr>
          <a:xfrm>
            <a:off x="863600" y="355600"/>
            <a:ext cx="7467600" cy="10160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850900" y="571500"/>
            <a:ext cx="7493000" cy="707886"/>
          </a:xfrm>
          <a:prstGeom prst="rect">
            <a:avLst/>
          </a:prstGeom>
          <a:noFill/>
        </p:spPr>
        <p:txBody>
          <a:bodyPr wrap="square" rtlCol="0">
            <a:spAutoFit/>
          </a:bodyPr>
          <a:lstStyle/>
          <a:p>
            <a:pPr algn="ctr"/>
            <a:r>
              <a:rPr lang="en-US" sz="4000" dirty="0" smtClean="0"/>
              <a:t>Where is the Olympic Peninsula???</a:t>
            </a:r>
            <a:endParaRPr lang="en-US" sz="4000" dirty="0"/>
          </a:p>
        </p:txBody>
      </p:sp>
      <p:pic>
        <p:nvPicPr>
          <p:cNvPr id="40" name="Picture 39" descr="logo_image2.png"/>
          <p:cNvPicPr>
            <a:picLocks noChangeAspect="1"/>
          </p:cNvPicPr>
          <p:nvPr/>
        </p:nvPicPr>
        <p:blipFill>
          <a:blip r:embed="rId5"/>
          <a:stretch>
            <a:fillRect/>
          </a:stretch>
        </p:blipFill>
        <p:spPr>
          <a:xfrm>
            <a:off x="7955666" y="5867400"/>
            <a:ext cx="1048634" cy="889000"/>
          </a:xfrm>
          <a:prstGeom prst="rect">
            <a:avLst/>
          </a:prstGeom>
        </p:spPr>
      </p:pic>
      <p:sp>
        <p:nvSpPr>
          <p:cNvPr id="41" name="TextBox 40"/>
          <p:cNvSpPr txBox="1"/>
          <p:nvPr/>
        </p:nvSpPr>
        <p:spPr>
          <a:xfrm>
            <a:off x="7150100" y="2044700"/>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Modeling component of OLYMPEX</a:t>
            </a:r>
            <a:endParaRPr lang="en-US" dirty="0">
              <a:solidFill>
                <a:schemeClr val="tx2"/>
              </a:solidFill>
            </a:endParaRPr>
          </a:p>
        </p:txBody>
      </p:sp>
      <p:sp>
        <p:nvSpPr>
          <p:cNvPr id="6" name="TextBox 5"/>
          <p:cNvSpPr txBox="1"/>
          <p:nvPr/>
        </p:nvSpPr>
        <p:spPr>
          <a:xfrm>
            <a:off x="368300" y="5689600"/>
            <a:ext cx="8343900" cy="954107"/>
          </a:xfrm>
          <a:prstGeom prst="rect">
            <a:avLst/>
          </a:prstGeom>
          <a:noFill/>
        </p:spPr>
        <p:txBody>
          <a:bodyPr wrap="square" rtlCol="0">
            <a:spAutoFit/>
          </a:bodyPr>
          <a:lstStyle/>
          <a:p>
            <a:r>
              <a:rPr lang="en-US" sz="1400" dirty="0" smtClean="0">
                <a:solidFill>
                  <a:schemeClr val="accent3">
                    <a:lumMod val="50000"/>
                  </a:schemeClr>
                </a:solidFill>
              </a:rPr>
              <a:t>Observations and forecasts for a typical land-falling cyclone affecting the Olympic Peninsula. Note the forecast of strong westerly winds along the Washington and Oregon coasts and the strong enhanced precipitation forecast for the western and southwestern slopes of the Olympics and the maximum precipitation along the windward slopes of the highest terrain</a:t>
            </a:r>
          </a:p>
        </p:txBody>
      </p:sp>
      <p:grpSp>
        <p:nvGrpSpPr>
          <p:cNvPr id="3" name="Group 7"/>
          <p:cNvGrpSpPr/>
          <p:nvPr/>
        </p:nvGrpSpPr>
        <p:grpSpPr>
          <a:xfrm>
            <a:off x="1965325" y="1517650"/>
            <a:ext cx="5213350" cy="3848100"/>
            <a:chOff x="1965325" y="1517650"/>
            <a:chExt cx="5213350" cy="3848100"/>
          </a:xfrm>
        </p:grpSpPr>
        <p:pic>
          <p:nvPicPr>
            <p:cNvPr id="5" name="Picture 4" descr="201302250000_500mb_large.gif"/>
            <p:cNvPicPr>
              <a:picLocks noChangeAspect="1"/>
            </p:cNvPicPr>
            <p:nvPr/>
          </p:nvPicPr>
          <p:blipFill>
            <a:blip r:embed="rId2"/>
            <a:srcRect l="17639" t="19038" r="25347" b="24447"/>
            <a:stretch>
              <a:fillRect/>
            </a:stretch>
          </p:blipFill>
          <p:spPr>
            <a:xfrm>
              <a:off x="1965325" y="1517650"/>
              <a:ext cx="5213350" cy="3848100"/>
            </a:xfrm>
            <a:prstGeom prst="rect">
              <a:avLst/>
            </a:prstGeom>
          </p:spPr>
        </p:pic>
        <p:sp>
          <p:nvSpPr>
            <p:cNvPr id="7" name="TextBox 6"/>
            <p:cNvSpPr txBox="1"/>
            <p:nvPr/>
          </p:nvSpPr>
          <p:spPr>
            <a:xfrm>
              <a:off x="1981200" y="4991100"/>
              <a:ext cx="5130800" cy="369332"/>
            </a:xfrm>
            <a:prstGeom prst="rect">
              <a:avLst/>
            </a:prstGeom>
            <a:noFill/>
          </p:spPr>
          <p:txBody>
            <a:bodyPr wrap="square" rtlCol="0">
              <a:spAutoFit/>
            </a:bodyPr>
            <a:lstStyle/>
            <a:p>
              <a:r>
                <a:rPr lang="en-US" dirty="0" smtClean="0">
                  <a:solidFill>
                    <a:srgbClr val="FFFF00"/>
                  </a:solidFill>
                </a:rPr>
                <a:t>IR Image + 500 heights + obs. for 00 UTC 25 Feb 2013</a:t>
              </a:r>
              <a:endParaRPr lang="en-US" dirty="0">
                <a:solidFill>
                  <a:srgbClr val="FFFF00"/>
                </a:solidFill>
              </a:endParaRPr>
            </a:p>
          </p:txBody>
        </p:sp>
      </p:grpSp>
      <p:grpSp>
        <p:nvGrpSpPr>
          <p:cNvPr id="4" name="Group 8"/>
          <p:cNvGrpSpPr/>
          <p:nvPr/>
        </p:nvGrpSpPr>
        <p:grpSpPr>
          <a:xfrm>
            <a:off x="419099" y="3130550"/>
            <a:ext cx="2794001" cy="2303925"/>
            <a:chOff x="1965325" y="1517650"/>
            <a:chExt cx="5279344" cy="3889077"/>
          </a:xfrm>
        </p:grpSpPr>
        <p:pic>
          <p:nvPicPr>
            <p:cNvPr id="10" name="Picture 9" descr="201302250000_500mb_large.gif"/>
            <p:cNvPicPr>
              <a:picLocks noChangeAspect="1"/>
            </p:cNvPicPr>
            <p:nvPr/>
          </p:nvPicPr>
          <p:blipFill>
            <a:blip r:embed="rId2"/>
            <a:srcRect l="17639" t="19038" r="25347" b="24447"/>
            <a:stretch>
              <a:fillRect/>
            </a:stretch>
          </p:blipFill>
          <p:spPr>
            <a:xfrm>
              <a:off x="1965325" y="1517650"/>
              <a:ext cx="5213350" cy="3848100"/>
            </a:xfrm>
            <a:prstGeom prst="rect">
              <a:avLst/>
            </a:prstGeom>
          </p:spPr>
        </p:pic>
        <p:sp>
          <p:nvSpPr>
            <p:cNvPr id="11" name="TextBox 10"/>
            <p:cNvSpPr txBox="1"/>
            <p:nvPr/>
          </p:nvSpPr>
          <p:spPr>
            <a:xfrm>
              <a:off x="1981201" y="4991100"/>
              <a:ext cx="5263468" cy="415627"/>
            </a:xfrm>
            <a:prstGeom prst="rect">
              <a:avLst/>
            </a:prstGeom>
            <a:noFill/>
          </p:spPr>
          <p:txBody>
            <a:bodyPr wrap="square" rtlCol="0">
              <a:spAutoFit/>
            </a:bodyPr>
            <a:lstStyle/>
            <a:p>
              <a:r>
                <a:rPr lang="en-US" sz="1000" dirty="0" smtClean="0">
                  <a:solidFill>
                    <a:srgbClr val="FFFF00"/>
                  </a:solidFill>
                </a:rPr>
                <a:t>IR Image + 500 heights  for 00 UTC 25 Feb 2013</a:t>
              </a:r>
              <a:endParaRPr lang="en-US" sz="1000" dirty="0">
                <a:solidFill>
                  <a:srgbClr val="FFFF00"/>
                </a:solidFill>
              </a:endParaRPr>
            </a:p>
          </p:txBody>
        </p:sp>
      </p:grpSp>
      <p:grpSp>
        <p:nvGrpSpPr>
          <p:cNvPr id="8" name="Group 13"/>
          <p:cNvGrpSpPr/>
          <p:nvPr/>
        </p:nvGrpSpPr>
        <p:grpSpPr>
          <a:xfrm>
            <a:off x="1773250" y="749300"/>
            <a:ext cx="6011849" cy="5359400"/>
            <a:chOff x="1773250" y="749300"/>
            <a:chExt cx="6011849" cy="5359400"/>
          </a:xfrm>
        </p:grpSpPr>
        <p:pic>
          <p:nvPicPr>
            <p:cNvPr id="12" name="Picture 11" descr="2013022500_d1_slp.09.0000.gif"/>
            <p:cNvPicPr>
              <a:picLocks noChangeAspect="1"/>
            </p:cNvPicPr>
            <p:nvPr/>
          </p:nvPicPr>
          <p:blipFill>
            <a:blip r:embed="rId3"/>
            <a:srcRect l="9506" t="10926" r="5556" b="3889"/>
            <a:stretch>
              <a:fillRect/>
            </a:stretch>
          </p:blipFill>
          <p:spPr>
            <a:xfrm>
              <a:off x="1773250" y="749300"/>
              <a:ext cx="6011849" cy="5359400"/>
            </a:xfrm>
            <a:prstGeom prst="rect">
              <a:avLst/>
            </a:prstGeom>
          </p:spPr>
        </p:pic>
        <p:sp>
          <p:nvSpPr>
            <p:cNvPr id="13" name="TextBox 12"/>
            <p:cNvSpPr txBox="1"/>
            <p:nvPr/>
          </p:nvSpPr>
          <p:spPr>
            <a:xfrm>
              <a:off x="2921000" y="927100"/>
              <a:ext cx="4572000" cy="369332"/>
            </a:xfrm>
            <a:prstGeom prst="rect">
              <a:avLst/>
            </a:prstGeom>
            <a:noFill/>
          </p:spPr>
          <p:txBody>
            <a:bodyPr wrap="square" rtlCol="0">
              <a:spAutoFit/>
            </a:bodyPr>
            <a:lstStyle/>
            <a:p>
              <a:r>
                <a:rPr lang="en-US" dirty="0" smtClean="0">
                  <a:solidFill>
                    <a:schemeClr val="bg1"/>
                  </a:solidFill>
                </a:rPr>
                <a:t>36 km 9-h forecast of SLP + Temp and winds</a:t>
              </a:r>
              <a:endParaRPr lang="en-US" dirty="0">
                <a:solidFill>
                  <a:schemeClr val="bg1"/>
                </a:solidFill>
              </a:endParaRPr>
            </a:p>
          </p:txBody>
        </p:sp>
      </p:grpSp>
      <p:grpSp>
        <p:nvGrpSpPr>
          <p:cNvPr id="9" name="Group 14"/>
          <p:cNvGrpSpPr/>
          <p:nvPr/>
        </p:nvGrpSpPr>
        <p:grpSpPr>
          <a:xfrm>
            <a:off x="2851150" y="1409700"/>
            <a:ext cx="3441699" cy="2755900"/>
            <a:chOff x="1773250" y="749300"/>
            <a:chExt cx="6011849" cy="5359400"/>
          </a:xfrm>
        </p:grpSpPr>
        <p:pic>
          <p:nvPicPr>
            <p:cNvPr id="16" name="Picture 15" descr="2013022500_d1_slp.09.0000.gif"/>
            <p:cNvPicPr>
              <a:picLocks noChangeAspect="1"/>
            </p:cNvPicPr>
            <p:nvPr/>
          </p:nvPicPr>
          <p:blipFill>
            <a:blip r:embed="rId3"/>
            <a:srcRect l="9506" t="10926" r="5556" b="3889"/>
            <a:stretch>
              <a:fillRect/>
            </a:stretch>
          </p:blipFill>
          <p:spPr>
            <a:xfrm>
              <a:off x="1773250" y="749300"/>
              <a:ext cx="6011849" cy="5359400"/>
            </a:xfrm>
            <a:prstGeom prst="rect">
              <a:avLst/>
            </a:prstGeom>
          </p:spPr>
        </p:pic>
        <p:sp>
          <p:nvSpPr>
            <p:cNvPr id="17" name="TextBox 16"/>
            <p:cNvSpPr txBox="1"/>
            <p:nvPr/>
          </p:nvSpPr>
          <p:spPr>
            <a:xfrm>
              <a:off x="1928538" y="927100"/>
              <a:ext cx="5564463" cy="538680"/>
            </a:xfrm>
            <a:prstGeom prst="rect">
              <a:avLst/>
            </a:prstGeom>
            <a:noFill/>
          </p:spPr>
          <p:txBody>
            <a:bodyPr wrap="square" rtlCol="0">
              <a:spAutoFit/>
            </a:bodyPr>
            <a:lstStyle/>
            <a:p>
              <a:r>
                <a:rPr lang="en-US" sz="1200" dirty="0" smtClean="0">
                  <a:solidFill>
                    <a:schemeClr val="bg1"/>
                  </a:solidFill>
                </a:rPr>
                <a:t>36 km 9-h forecast of SLP + Temp and winds</a:t>
              </a:r>
              <a:endParaRPr lang="en-US" sz="1200" dirty="0">
                <a:solidFill>
                  <a:schemeClr val="bg1"/>
                </a:solidFill>
              </a:endParaRPr>
            </a:p>
          </p:txBody>
        </p:sp>
      </p:grpSp>
      <p:grpSp>
        <p:nvGrpSpPr>
          <p:cNvPr id="14" name="Group 19"/>
          <p:cNvGrpSpPr/>
          <p:nvPr/>
        </p:nvGrpSpPr>
        <p:grpSpPr>
          <a:xfrm>
            <a:off x="1689100" y="508000"/>
            <a:ext cx="5765800" cy="5130800"/>
            <a:chOff x="1130300" y="342900"/>
            <a:chExt cx="7200900" cy="6172200"/>
          </a:xfrm>
        </p:grpSpPr>
        <p:pic>
          <p:nvPicPr>
            <p:cNvPr id="18" name="Picture 17" descr="2013022500_d4_ww_pcp3.09.0000.gif"/>
            <p:cNvPicPr>
              <a:picLocks noChangeAspect="1"/>
            </p:cNvPicPr>
            <p:nvPr/>
          </p:nvPicPr>
          <p:blipFill>
            <a:blip r:embed="rId4"/>
            <a:srcRect l="5391" t="5741" r="4074" b="5000"/>
            <a:stretch>
              <a:fillRect/>
            </a:stretch>
          </p:blipFill>
          <p:spPr>
            <a:xfrm>
              <a:off x="1130300" y="393700"/>
              <a:ext cx="6985000" cy="6121400"/>
            </a:xfrm>
            <a:prstGeom prst="rect">
              <a:avLst/>
            </a:prstGeom>
          </p:spPr>
        </p:pic>
        <p:sp>
          <p:nvSpPr>
            <p:cNvPr id="19" name="TextBox 18"/>
            <p:cNvSpPr txBox="1"/>
            <p:nvPr/>
          </p:nvSpPr>
          <p:spPr>
            <a:xfrm>
              <a:off x="2573652" y="342900"/>
              <a:ext cx="5757548" cy="777517"/>
            </a:xfrm>
            <a:prstGeom prst="rect">
              <a:avLst/>
            </a:prstGeom>
            <a:noFill/>
          </p:spPr>
          <p:txBody>
            <a:bodyPr wrap="square" rtlCol="0">
              <a:spAutoFit/>
            </a:bodyPr>
            <a:lstStyle/>
            <a:p>
              <a:r>
                <a:rPr lang="en-US" dirty="0" smtClean="0"/>
                <a:t>1.3 km forecast of 3hr </a:t>
              </a:r>
              <a:r>
                <a:rPr lang="en-US" dirty="0" err="1" smtClean="0"/>
                <a:t>Precip</a:t>
              </a:r>
              <a:r>
                <a:rPr lang="en-US" dirty="0" smtClean="0"/>
                <a:t> valid 9 UTC 25 Feb 2013</a:t>
              </a:r>
              <a:endParaRPr lang="en-US" dirty="0"/>
            </a:p>
          </p:txBody>
        </p:sp>
      </p:grpSp>
      <p:grpSp>
        <p:nvGrpSpPr>
          <p:cNvPr id="15" name="Group 20"/>
          <p:cNvGrpSpPr/>
          <p:nvPr/>
        </p:nvGrpSpPr>
        <p:grpSpPr>
          <a:xfrm>
            <a:off x="5295900" y="2806700"/>
            <a:ext cx="3632201" cy="2755900"/>
            <a:chOff x="1130300" y="342900"/>
            <a:chExt cx="7200902" cy="6172200"/>
          </a:xfrm>
        </p:grpSpPr>
        <p:pic>
          <p:nvPicPr>
            <p:cNvPr id="22" name="Picture 21" descr="2013022500_d4_ww_pcp3.09.0000.gif"/>
            <p:cNvPicPr>
              <a:picLocks noChangeAspect="1"/>
            </p:cNvPicPr>
            <p:nvPr/>
          </p:nvPicPr>
          <p:blipFill>
            <a:blip r:embed="rId4"/>
            <a:srcRect l="5391" t="5741" r="4074" b="5000"/>
            <a:stretch>
              <a:fillRect/>
            </a:stretch>
          </p:blipFill>
          <p:spPr>
            <a:xfrm>
              <a:off x="1130300" y="393700"/>
              <a:ext cx="6985000" cy="6121400"/>
            </a:xfrm>
            <a:prstGeom prst="rect">
              <a:avLst/>
            </a:prstGeom>
          </p:spPr>
        </p:pic>
        <p:sp>
          <p:nvSpPr>
            <p:cNvPr id="23" name="TextBox 22"/>
            <p:cNvSpPr txBox="1"/>
            <p:nvPr/>
          </p:nvSpPr>
          <p:spPr>
            <a:xfrm>
              <a:off x="1910817" y="342900"/>
              <a:ext cx="6420385" cy="1033959"/>
            </a:xfrm>
            <a:prstGeom prst="rect">
              <a:avLst/>
            </a:prstGeom>
            <a:noFill/>
          </p:spPr>
          <p:txBody>
            <a:bodyPr wrap="square" rtlCol="0">
              <a:spAutoFit/>
            </a:bodyPr>
            <a:lstStyle/>
            <a:p>
              <a:r>
                <a:rPr lang="en-US" sz="1200" dirty="0" smtClean="0"/>
                <a:t>1.3 km forecast of 3hr </a:t>
              </a:r>
              <a:r>
                <a:rPr lang="en-US" sz="1200" dirty="0" err="1" smtClean="0"/>
                <a:t>Precip</a:t>
              </a:r>
              <a:r>
                <a:rPr lang="en-US" sz="1200" dirty="0" smtClean="0"/>
                <a:t> valid 9 UTC 25 Feb 2013</a:t>
              </a:r>
              <a:endParaRPr lang="en-US" sz="1200"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38200" y="393700"/>
            <a:ext cx="7467600" cy="6985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79463" y="381001"/>
            <a:ext cx="7583487" cy="635000"/>
          </a:xfrm>
        </p:spPr>
        <p:txBody>
          <a:bodyPr>
            <a:normAutofit fontScale="90000"/>
          </a:bodyPr>
          <a:lstStyle/>
          <a:p>
            <a:pPr algn="ctr"/>
            <a:r>
              <a:rPr lang="en-US" dirty="0" smtClean="0">
                <a:solidFill>
                  <a:srgbClr val="000000"/>
                </a:solidFill>
              </a:rPr>
              <a:t>The GPM Satellite</a:t>
            </a:r>
            <a:endParaRPr lang="en-US" dirty="0">
              <a:solidFill>
                <a:srgbClr val="000000"/>
              </a:solidFill>
            </a:endParaRPr>
          </a:p>
        </p:txBody>
      </p:sp>
      <p:sp>
        <p:nvSpPr>
          <p:cNvPr id="4" name="Content Placeholder 3"/>
          <p:cNvSpPr>
            <a:spLocks noGrp="1"/>
          </p:cNvSpPr>
          <p:nvPr>
            <p:ph idx="1"/>
          </p:nvPr>
        </p:nvSpPr>
        <p:spPr>
          <a:xfrm>
            <a:off x="494632" y="3908927"/>
            <a:ext cx="8154736" cy="3141579"/>
          </a:xfrm>
        </p:spPr>
        <p:txBody>
          <a:bodyPr>
            <a:normAutofit fontScale="77500" lnSpcReduction="20000"/>
          </a:bodyPr>
          <a:lstStyle/>
          <a:p>
            <a:r>
              <a:rPr lang="en-US" dirty="0" smtClean="0">
                <a:solidFill>
                  <a:schemeClr val="accent3">
                    <a:lumMod val="50000"/>
                  </a:schemeClr>
                </a:solidFill>
              </a:rPr>
              <a:t>A polar orbiting satellite with an altitude of 407 km, a 65° orbit inclination, and a non sun-synchronous circular orbit dedicated to measuring precipitation from space.</a:t>
            </a:r>
          </a:p>
          <a:p>
            <a:r>
              <a:rPr lang="en-US" dirty="0" smtClean="0">
                <a:solidFill>
                  <a:schemeClr val="accent3">
                    <a:lumMod val="50000"/>
                  </a:schemeClr>
                </a:solidFill>
              </a:rPr>
              <a:t>This means it will sample the earth from the Antarctic circle to the Arctic circle and will sample a particular spot on the earth at different times of the day.</a:t>
            </a:r>
          </a:p>
          <a:p>
            <a:r>
              <a:rPr lang="en-US" dirty="0" smtClean="0">
                <a:solidFill>
                  <a:schemeClr val="accent3">
                    <a:lumMod val="50000"/>
                  </a:schemeClr>
                </a:solidFill>
              </a:rPr>
              <a:t>Prior precipitation satellite TRMM only measured tropical regions</a:t>
            </a:r>
            <a:endParaRPr lang="en-US" dirty="0">
              <a:solidFill>
                <a:schemeClr val="accent3">
                  <a:lumMod val="50000"/>
                </a:schemeClr>
              </a:solidFill>
            </a:endParaRPr>
          </a:p>
        </p:txBody>
      </p:sp>
      <p:pic>
        <p:nvPicPr>
          <p:cNvPr id="5" name="Picture 4" descr="583773main_GPM_Banner_1_full.jpg"/>
          <p:cNvPicPr>
            <a:picLocks noChangeAspect="1"/>
          </p:cNvPicPr>
          <p:nvPr/>
        </p:nvPicPr>
        <p:blipFill>
          <a:blip r:embed="rId2"/>
          <a:stretch>
            <a:fillRect/>
          </a:stretch>
        </p:blipFill>
        <p:spPr>
          <a:xfrm>
            <a:off x="2895600" y="1295401"/>
            <a:ext cx="3359484" cy="2519613"/>
          </a:xfrm>
          <a:prstGeom prst="rect">
            <a:avLst/>
          </a:prstGeom>
        </p:spPr>
      </p:pic>
      <p:pic>
        <p:nvPicPr>
          <p:cNvPr id="7" name="Picture 6" descr="gpm2.jpg"/>
          <p:cNvPicPr>
            <a:picLocks noChangeAspect="1"/>
          </p:cNvPicPr>
          <p:nvPr/>
        </p:nvPicPr>
        <p:blipFill>
          <a:blip r:embed="rId3"/>
          <a:stretch>
            <a:fillRect/>
          </a:stretch>
        </p:blipFill>
        <p:spPr>
          <a:xfrm>
            <a:off x="6527800" y="1926590"/>
            <a:ext cx="2044700" cy="1131636"/>
          </a:xfrm>
          <a:prstGeom prst="rect">
            <a:avLst/>
          </a:prstGeom>
        </p:spPr>
      </p:pic>
      <p:pic>
        <p:nvPicPr>
          <p:cNvPr id="8" name="Picture 15" descr="GPM_Logo.pdf"/>
          <p:cNvPicPr>
            <a:picLocks noChangeAspect="1"/>
          </p:cNvPicPr>
          <p:nvPr/>
        </p:nvPicPr>
        <p:blipFill>
          <a:blip r:embed="rId4" cstate="print"/>
          <a:srcRect l="14369" t="20000" r="10934" b="22221"/>
          <a:stretch>
            <a:fillRect/>
          </a:stretch>
        </p:blipFill>
        <p:spPr bwMode="auto">
          <a:xfrm>
            <a:off x="1037571" y="2133600"/>
            <a:ext cx="1466004" cy="876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838200" y="177800"/>
            <a:ext cx="7467600" cy="7493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213910"/>
            <a:ext cx="7583487" cy="690125"/>
          </a:xfrm>
        </p:spPr>
        <p:txBody>
          <a:bodyPr>
            <a:normAutofit fontScale="90000"/>
          </a:bodyPr>
          <a:lstStyle/>
          <a:p>
            <a:pPr algn="ctr"/>
            <a:r>
              <a:rPr lang="en-US" dirty="0" smtClean="0">
                <a:solidFill>
                  <a:srgbClr val="000000"/>
                </a:solidFill>
              </a:rPr>
              <a:t>The GMI    </a:t>
            </a:r>
            <a:r>
              <a:rPr lang="en-US" sz="1800" dirty="0" smtClean="0">
                <a:solidFill>
                  <a:srgbClr val="000000"/>
                </a:solidFill>
              </a:rPr>
              <a:t>(and the)           </a:t>
            </a:r>
            <a:r>
              <a:rPr lang="en-US" dirty="0" smtClean="0">
                <a:solidFill>
                  <a:srgbClr val="000000"/>
                </a:solidFill>
              </a:rPr>
              <a:t>DPR Instruments</a:t>
            </a:r>
            <a:endParaRPr lang="en-US" dirty="0">
              <a:solidFill>
                <a:srgbClr val="000000"/>
              </a:solidFill>
            </a:endParaRPr>
          </a:p>
        </p:txBody>
      </p:sp>
      <p:pic>
        <p:nvPicPr>
          <p:cNvPr id="4" name="Content Placeholder 3" descr="GMI-medium.jpg"/>
          <p:cNvPicPr>
            <a:picLocks noGrp="1" noChangeAspect="1"/>
          </p:cNvPicPr>
          <p:nvPr>
            <p:ph idx="4294967295"/>
          </p:nvPr>
        </p:nvPicPr>
        <p:blipFill>
          <a:blip r:embed="rId2"/>
          <a:srcRect l="1757" r="-611"/>
          <a:stretch>
            <a:fillRect/>
          </a:stretch>
        </p:blipFill>
        <p:spPr>
          <a:xfrm>
            <a:off x="1778000" y="1195388"/>
            <a:ext cx="1296988" cy="2233612"/>
          </a:xfrm>
        </p:spPr>
      </p:pic>
      <p:pic>
        <p:nvPicPr>
          <p:cNvPr id="5" name="Picture 4" descr="DPR_Logo_Revised.jpg"/>
          <p:cNvPicPr>
            <a:picLocks noChangeAspect="1"/>
          </p:cNvPicPr>
          <p:nvPr/>
        </p:nvPicPr>
        <p:blipFill>
          <a:blip r:embed="rId3"/>
          <a:stretch>
            <a:fillRect/>
          </a:stretch>
        </p:blipFill>
        <p:spPr>
          <a:xfrm>
            <a:off x="5336806" y="1018567"/>
            <a:ext cx="2763842" cy="2410433"/>
          </a:xfrm>
          <a:prstGeom prst="rect">
            <a:avLst/>
          </a:prstGeom>
        </p:spPr>
      </p:pic>
      <p:sp>
        <p:nvSpPr>
          <p:cNvPr id="6" name="TextBox 5"/>
          <p:cNvSpPr txBox="1"/>
          <p:nvPr/>
        </p:nvSpPr>
        <p:spPr>
          <a:xfrm>
            <a:off x="254000" y="3429000"/>
            <a:ext cx="4318000" cy="2554545"/>
          </a:xfrm>
          <a:prstGeom prst="rect">
            <a:avLst/>
          </a:prstGeom>
          <a:noFill/>
        </p:spPr>
        <p:txBody>
          <a:bodyPr wrap="square" rtlCol="0">
            <a:spAutoFit/>
          </a:bodyPr>
          <a:lstStyle/>
          <a:p>
            <a:pPr indent="-457200">
              <a:buFont typeface="Wingdings" charset="2"/>
              <a:buChar char="v"/>
            </a:pPr>
            <a:r>
              <a:rPr lang="en-US" sz="2000" dirty="0" smtClean="0">
                <a:solidFill>
                  <a:srgbClr val="4F6228"/>
                </a:solidFill>
              </a:rPr>
              <a:t>The </a:t>
            </a:r>
            <a:r>
              <a:rPr lang="en-US" sz="2000" b="1" dirty="0" smtClean="0"/>
              <a:t>G</a:t>
            </a:r>
            <a:r>
              <a:rPr lang="en-US" sz="2000" dirty="0" smtClean="0">
                <a:solidFill>
                  <a:srgbClr val="4F6228"/>
                </a:solidFill>
              </a:rPr>
              <a:t>PM </a:t>
            </a:r>
            <a:r>
              <a:rPr lang="en-US" sz="2000" b="1" dirty="0" smtClean="0">
                <a:solidFill>
                  <a:srgbClr val="000000"/>
                </a:solidFill>
              </a:rPr>
              <a:t>M</a:t>
            </a:r>
            <a:r>
              <a:rPr lang="en-US" sz="2000" dirty="0" smtClean="0">
                <a:solidFill>
                  <a:srgbClr val="4F6228"/>
                </a:solidFill>
              </a:rPr>
              <a:t>icrowave </a:t>
            </a:r>
            <a:r>
              <a:rPr lang="en-US" sz="2000" b="1" dirty="0" smtClean="0">
                <a:solidFill>
                  <a:srgbClr val="000000"/>
                </a:solidFill>
              </a:rPr>
              <a:t>I</a:t>
            </a:r>
            <a:r>
              <a:rPr lang="en-US" sz="2000" dirty="0" smtClean="0">
                <a:solidFill>
                  <a:srgbClr val="4F6228"/>
                </a:solidFill>
              </a:rPr>
              <a:t>mager</a:t>
            </a:r>
          </a:p>
          <a:p>
            <a:pPr indent="-457200">
              <a:buFont typeface="Wingdings" charset="2"/>
              <a:buChar char="v"/>
            </a:pPr>
            <a:r>
              <a:rPr lang="en-US" sz="2000" dirty="0" smtClean="0">
                <a:solidFill>
                  <a:srgbClr val="4F6228"/>
                </a:solidFill>
              </a:rPr>
              <a:t>Passive microwave instrument with 	low frequencies to measure rain and 	high frequencies to measure snow</a:t>
            </a:r>
          </a:p>
          <a:p>
            <a:pPr indent="-457200">
              <a:buFont typeface="Wingdings" charset="2"/>
              <a:buChar char="v"/>
            </a:pPr>
            <a:r>
              <a:rPr lang="en-US" sz="2000" dirty="0" smtClean="0">
                <a:solidFill>
                  <a:srgbClr val="4F6228"/>
                </a:solidFill>
              </a:rPr>
              <a:t>Will have a swath width of 904 km</a:t>
            </a:r>
          </a:p>
          <a:p>
            <a:pPr indent="-457200">
              <a:buFont typeface="Wingdings" charset="2"/>
              <a:buChar char="v"/>
            </a:pPr>
            <a:r>
              <a:rPr lang="en-US" sz="2000" dirty="0" smtClean="0">
                <a:solidFill>
                  <a:srgbClr val="4F6228"/>
                </a:solidFill>
              </a:rPr>
              <a:t>Prior instruments did not have the 	very high frequencies that will be 	on the GMI </a:t>
            </a:r>
          </a:p>
        </p:txBody>
      </p:sp>
      <p:sp>
        <p:nvSpPr>
          <p:cNvPr id="7" name="TextBox 6"/>
          <p:cNvSpPr txBox="1"/>
          <p:nvPr/>
        </p:nvSpPr>
        <p:spPr>
          <a:xfrm>
            <a:off x="4531896" y="3420984"/>
            <a:ext cx="4612104" cy="3170099"/>
          </a:xfrm>
          <a:prstGeom prst="rect">
            <a:avLst/>
          </a:prstGeom>
          <a:noFill/>
        </p:spPr>
        <p:txBody>
          <a:bodyPr wrap="square" rtlCol="0">
            <a:spAutoFit/>
          </a:bodyPr>
          <a:lstStyle/>
          <a:p>
            <a:pPr indent="457200">
              <a:buFont typeface="Wingdings" charset="2"/>
              <a:buChar char="v"/>
            </a:pPr>
            <a:r>
              <a:rPr lang="en-US" sz="2000" dirty="0" smtClean="0">
                <a:solidFill>
                  <a:srgbClr val="4F6228"/>
                </a:solidFill>
              </a:rPr>
              <a:t>The </a:t>
            </a:r>
            <a:r>
              <a:rPr lang="en-US" sz="2000" b="1" dirty="0" smtClean="0">
                <a:solidFill>
                  <a:srgbClr val="000000"/>
                </a:solidFill>
              </a:rPr>
              <a:t>D</a:t>
            </a:r>
            <a:r>
              <a:rPr lang="en-US" sz="2000" dirty="0" smtClean="0">
                <a:solidFill>
                  <a:srgbClr val="4F6228"/>
                </a:solidFill>
              </a:rPr>
              <a:t>ual-Frequency </a:t>
            </a:r>
            <a:r>
              <a:rPr lang="en-US" sz="2000" b="1" dirty="0" smtClean="0">
                <a:solidFill>
                  <a:srgbClr val="000000"/>
                </a:solidFill>
              </a:rPr>
              <a:t>P</a:t>
            </a:r>
            <a:r>
              <a:rPr lang="en-US" sz="2000" dirty="0" smtClean="0">
                <a:solidFill>
                  <a:srgbClr val="4F6228"/>
                </a:solidFill>
              </a:rPr>
              <a:t>recipitation 	</a:t>
            </a:r>
            <a:r>
              <a:rPr lang="en-US" sz="2000" b="1" dirty="0" smtClean="0">
                <a:solidFill>
                  <a:srgbClr val="000000"/>
                </a:solidFill>
              </a:rPr>
              <a:t>R</a:t>
            </a:r>
            <a:r>
              <a:rPr lang="en-US" sz="2000" dirty="0" smtClean="0">
                <a:solidFill>
                  <a:srgbClr val="4F6228"/>
                </a:solidFill>
              </a:rPr>
              <a:t>adar (first time in space)</a:t>
            </a:r>
          </a:p>
          <a:p>
            <a:pPr indent="-457200">
              <a:buFont typeface="Wingdings" charset="2"/>
              <a:buChar char="v"/>
            </a:pPr>
            <a:r>
              <a:rPr lang="en-US" sz="2000" dirty="0" smtClean="0">
                <a:solidFill>
                  <a:srgbClr val="4F6228"/>
                </a:solidFill>
              </a:rPr>
              <a:t>Will detect the 3-D distribution of 	precipitation</a:t>
            </a:r>
          </a:p>
          <a:p>
            <a:pPr indent="-457200">
              <a:buFont typeface="Wingdings" charset="2"/>
              <a:buChar char="v"/>
            </a:pPr>
            <a:r>
              <a:rPr lang="en-US" sz="2000" dirty="0" smtClean="0">
                <a:solidFill>
                  <a:srgbClr val="4F6228"/>
                </a:solidFill>
              </a:rPr>
              <a:t>These frequencies will detect a 	range of precipitation regimes – 	tropical intense rain to </a:t>
            </a:r>
            <a:r>
              <a:rPr lang="en-US" sz="2000" dirty="0" err="1" smtClean="0">
                <a:solidFill>
                  <a:srgbClr val="4F6228"/>
                </a:solidFill>
              </a:rPr>
              <a:t>midlatitude</a:t>
            </a:r>
            <a:r>
              <a:rPr lang="en-US" sz="2000" dirty="0" smtClean="0">
                <a:solidFill>
                  <a:srgbClr val="4F6228"/>
                </a:solidFill>
              </a:rPr>
              <a:t> 	light rain and snow</a:t>
            </a:r>
          </a:p>
          <a:p>
            <a:pPr indent="-457200">
              <a:buFont typeface="Wingdings" charset="2"/>
              <a:buChar char="v"/>
            </a:pPr>
            <a:r>
              <a:rPr lang="en-US" sz="2000" dirty="0" smtClean="0">
                <a:solidFill>
                  <a:srgbClr val="4F6228"/>
                </a:solidFill>
              </a:rPr>
              <a:t>Will have a swath width of 245 km 	(Ku band) and 120 km (Ka band)</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73100" y="5638800"/>
            <a:ext cx="7670800" cy="10033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838200" y="482600"/>
            <a:ext cx="7467600" cy="7493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GPM Mission Objectives</a:t>
            </a:r>
            <a:endParaRPr lang="en-US" dirty="0"/>
          </a:p>
        </p:txBody>
      </p:sp>
      <p:sp>
        <p:nvSpPr>
          <p:cNvPr id="4" name="Content Placeholder 3"/>
          <p:cNvSpPr>
            <a:spLocks noGrp="1"/>
          </p:cNvSpPr>
          <p:nvPr>
            <p:ph idx="1"/>
          </p:nvPr>
        </p:nvSpPr>
        <p:spPr>
          <a:xfrm>
            <a:off x="457200" y="1600201"/>
            <a:ext cx="8229600" cy="4089400"/>
          </a:xfrm>
        </p:spPr>
        <p:txBody>
          <a:bodyPr>
            <a:normAutofit fontScale="85000" lnSpcReduction="10000"/>
          </a:bodyPr>
          <a:lstStyle/>
          <a:p>
            <a:r>
              <a:rPr lang="en-US" dirty="0" smtClean="0"/>
              <a:t>Measure rain and snow globally </a:t>
            </a:r>
            <a:r>
              <a:rPr lang="en-US" dirty="0" smtClean="0">
                <a:solidFill>
                  <a:schemeClr val="accent3">
                    <a:lumMod val="50000"/>
                  </a:schemeClr>
                </a:solidFill>
              </a:rPr>
              <a:t>especially in areas lacking surface observations or ground-based radars</a:t>
            </a:r>
            <a:r>
              <a:rPr lang="en-US" dirty="0" smtClean="0"/>
              <a:t>.</a:t>
            </a:r>
          </a:p>
          <a:p>
            <a:r>
              <a:rPr lang="en-US" dirty="0" smtClean="0"/>
              <a:t>Be able to detect solid and liquid precipitation over a wide range of intensities </a:t>
            </a:r>
            <a:r>
              <a:rPr lang="en-US" dirty="0" smtClean="0">
                <a:solidFill>
                  <a:srgbClr val="4F6228"/>
                </a:solidFill>
              </a:rPr>
              <a:t>(0.2 mm hr</a:t>
            </a:r>
            <a:r>
              <a:rPr lang="en-US" baseline="30000" dirty="0" smtClean="0">
                <a:solidFill>
                  <a:srgbClr val="4F6228"/>
                </a:solidFill>
              </a:rPr>
              <a:t>-1</a:t>
            </a:r>
            <a:r>
              <a:rPr lang="en-US" dirty="0" smtClean="0">
                <a:solidFill>
                  <a:srgbClr val="4F6228"/>
                </a:solidFill>
              </a:rPr>
              <a:t> to 110 mm hr</a:t>
            </a:r>
            <a:r>
              <a:rPr lang="en-US" baseline="30000" dirty="0" smtClean="0">
                <a:solidFill>
                  <a:srgbClr val="4F6228"/>
                </a:solidFill>
              </a:rPr>
              <a:t>-1</a:t>
            </a:r>
            <a:r>
              <a:rPr lang="en-US" dirty="0" smtClean="0">
                <a:solidFill>
                  <a:srgbClr val="4F6228"/>
                </a:solidFill>
              </a:rPr>
              <a:t>)</a:t>
            </a:r>
            <a:r>
              <a:rPr lang="en-US" dirty="0" smtClean="0"/>
              <a:t>, a wide range of locations </a:t>
            </a:r>
            <a:r>
              <a:rPr lang="en-US" dirty="0" smtClean="0">
                <a:solidFill>
                  <a:srgbClr val="4F6228"/>
                </a:solidFill>
              </a:rPr>
              <a:t>(ocean to complex terrain) </a:t>
            </a:r>
            <a:r>
              <a:rPr lang="en-US" dirty="0" smtClean="0"/>
              <a:t>and a wide range of regimes </a:t>
            </a:r>
            <a:r>
              <a:rPr lang="en-US" dirty="0" smtClean="0">
                <a:solidFill>
                  <a:srgbClr val="4F6228"/>
                </a:solidFill>
              </a:rPr>
              <a:t>(light snowfall to intense tropical convection)</a:t>
            </a:r>
            <a:r>
              <a:rPr lang="en-US" dirty="0" smtClean="0"/>
              <a:t>.</a:t>
            </a:r>
          </a:p>
          <a:p>
            <a:r>
              <a:rPr lang="en-US" dirty="0" smtClean="0"/>
              <a:t>Apply remotely measured precipitation to a wide range of applications such as determining storm structures and observing flood and drought events.</a:t>
            </a:r>
          </a:p>
          <a:p>
            <a:endParaRPr lang="en-US" dirty="0"/>
          </a:p>
        </p:txBody>
      </p:sp>
      <p:sp>
        <p:nvSpPr>
          <p:cNvPr id="6" name="TextBox 5"/>
          <p:cNvSpPr txBox="1"/>
          <p:nvPr/>
        </p:nvSpPr>
        <p:spPr>
          <a:xfrm>
            <a:off x="609600" y="5651500"/>
            <a:ext cx="7899400" cy="954107"/>
          </a:xfrm>
          <a:prstGeom prst="rect">
            <a:avLst/>
          </a:prstGeom>
          <a:noFill/>
        </p:spPr>
        <p:txBody>
          <a:bodyPr wrap="square" rtlCol="0">
            <a:spAutoFit/>
          </a:bodyPr>
          <a:lstStyle/>
          <a:p>
            <a:pPr algn="ctr"/>
            <a:r>
              <a:rPr lang="en-US" sz="2800" dirty="0" smtClean="0"/>
              <a:t>Need Ground Validation Field Campaigns to Achieve these Objectives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317500"/>
            <a:ext cx="8089900" cy="1155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normAutofit fontScale="90000"/>
          </a:bodyPr>
          <a:lstStyle/>
          <a:p>
            <a:r>
              <a:rPr lang="en-US" dirty="0" smtClean="0"/>
              <a:t>OLYMPEX is the all-in-one GV Campaign</a:t>
            </a:r>
            <a:endParaRPr lang="en-US" dirty="0"/>
          </a:p>
        </p:txBody>
      </p:sp>
      <p:sp>
        <p:nvSpPr>
          <p:cNvPr id="7" name="Content Placeholder 6"/>
          <p:cNvSpPr>
            <a:spLocks noGrp="1"/>
          </p:cNvSpPr>
          <p:nvPr>
            <p:ph idx="1"/>
          </p:nvPr>
        </p:nvSpPr>
        <p:spPr>
          <a:xfrm>
            <a:off x="457200" y="1600201"/>
            <a:ext cx="8229600" cy="1155699"/>
          </a:xfrm>
        </p:spPr>
        <p:txBody>
          <a:bodyPr>
            <a:normAutofit/>
          </a:bodyPr>
          <a:lstStyle/>
          <a:p>
            <a:pPr lvl="0"/>
            <a:endParaRPr lang="en-US" dirty="0" smtClean="0">
              <a:solidFill>
                <a:srgbClr val="4F6228"/>
              </a:solidFill>
            </a:endParaRPr>
          </a:p>
        </p:txBody>
      </p:sp>
      <p:pic>
        <p:nvPicPr>
          <p:cNvPr id="9" name="Picture 8" descr="logo_image2.png"/>
          <p:cNvPicPr>
            <a:picLocks noChangeAspect="1"/>
          </p:cNvPicPr>
          <p:nvPr/>
        </p:nvPicPr>
        <p:blipFill>
          <a:blip r:embed="rId2"/>
          <a:stretch>
            <a:fillRect/>
          </a:stretch>
        </p:blipFill>
        <p:spPr>
          <a:xfrm>
            <a:off x="7168266" y="3175000"/>
            <a:ext cx="1048634" cy="889000"/>
          </a:xfrm>
          <a:prstGeom prst="rect">
            <a:avLst/>
          </a:prstGeom>
        </p:spPr>
      </p:pic>
      <p:grpSp>
        <p:nvGrpSpPr>
          <p:cNvPr id="10" name="Group 15"/>
          <p:cNvGrpSpPr/>
          <p:nvPr/>
        </p:nvGrpSpPr>
        <p:grpSpPr>
          <a:xfrm>
            <a:off x="393701" y="2133600"/>
            <a:ext cx="2628242" cy="4013200"/>
            <a:chOff x="485367" y="2125573"/>
            <a:chExt cx="2549276" cy="3890210"/>
          </a:xfrm>
        </p:grpSpPr>
        <p:grpSp>
          <p:nvGrpSpPr>
            <p:cNvPr id="11" name="Group 6"/>
            <p:cNvGrpSpPr/>
            <p:nvPr/>
          </p:nvGrpSpPr>
          <p:grpSpPr>
            <a:xfrm>
              <a:off x="485367" y="2125573"/>
              <a:ext cx="2549276" cy="3890210"/>
              <a:chOff x="659151" y="1644325"/>
              <a:chExt cx="2549276" cy="3890210"/>
            </a:xfrm>
          </p:grpSpPr>
          <p:sp>
            <p:nvSpPr>
              <p:cNvPr id="13" name="Rectangle 12"/>
              <p:cNvSpPr/>
              <p:nvPr/>
            </p:nvSpPr>
            <p:spPr>
              <a:xfrm>
                <a:off x="659151" y="2199566"/>
                <a:ext cx="2549276" cy="333496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050927" y="1644325"/>
                <a:ext cx="1702966" cy="447517"/>
              </a:xfrm>
              <a:prstGeom prst="rect">
                <a:avLst/>
              </a:prstGeom>
              <a:noFill/>
            </p:spPr>
            <p:txBody>
              <a:bodyPr wrap="square" rtlCol="0">
                <a:spAutoFit/>
              </a:bodyPr>
              <a:lstStyle/>
              <a:p>
                <a:r>
                  <a:rPr lang="en-US" sz="2400" dirty="0" smtClean="0">
                    <a:solidFill>
                      <a:schemeClr val="tx2"/>
                    </a:solidFill>
                  </a:rPr>
                  <a:t>Lots of Rain</a:t>
                </a:r>
                <a:endParaRPr lang="en-US" sz="2400" dirty="0">
                  <a:solidFill>
                    <a:schemeClr val="tx2"/>
                  </a:solidFill>
                </a:endParaRPr>
              </a:p>
            </p:txBody>
          </p:sp>
        </p:grpSp>
        <p:pic>
          <p:nvPicPr>
            <p:cNvPr id="12" name="Picture 11" descr="riverlet.JPG"/>
            <p:cNvPicPr>
              <a:picLocks noChangeAspect="1"/>
            </p:cNvPicPr>
            <p:nvPr/>
          </p:nvPicPr>
          <p:blipFill>
            <a:blip r:embed="rId3"/>
            <a:stretch>
              <a:fillRect/>
            </a:stretch>
          </p:blipFill>
          <p:spPr>
            <a:xfrm>
              <a:off x="635000" y="2832100"/>
              <a:ext cx="2276475" cy="3035300"/>
            </a:xfrm>
            <a:prstGeom prst="rect">
              <a:avLst/>
            </a:prstGeom>
          </p:spPr>
        </p:pic>
      </p:grpSp>
      <p:grpSp>
        <p:nvGrpSpPr>
          <p:cNvPr id="15" name="Group 17"/>
          <p:cNvGrpSpPr/>
          <p:nvPr/>
        </p:nvGrpSpPr>
        <p:grpSpPr>
          <a:xfrm>
            <a:off x="3352800" y="1769119"/>
            <a:ext cx="5129370" cy="2129781"/>
            <a:chOff x="3342108" y="1999047"/>
            <a:chExt cx="5601270" cy="2466982"/>
          </a:xfrm>
        </p:grpSpPr>
        <p:sp>
          <p:nvSpPr>
            <p:cNvPr id="16" name="Rectangle 15"/>
            <p:cNvSpPr/>
            <p:nvPr/>
          </p:nvSpPr>
          <p:spPr>
            <a:xfrm>
              <a:off x="3342108" y="1999047"/>
              <a:ext cx="3529262" cy="2466982"/>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924746" y="2767236"/>
              <a:ext cx="2018632" cy="534759"/>
            </a:xfrm>
            <a:prstGeom prst="rect">
              <a:avLst/>
            </a:prstGeom>
            <a:noFill/>
          </p:spPr>
          <p:txBody>
            <a:bodyPr wrap="square" rtlCol="0">
              <a:spAutoFit/>
            </a:bodyPr>
            <a:lstStyle/>
            <a:p>
              <a:r>
                <a:rPr lang="en-US" sz="2400" dirty="0" smtClean="0">
                  <a:solidFill>
                    <a:srgbClr val="1F497D"/>
                  </a:solidFill>
                </a:rPr>
                <a:t>Lots of Snow</a:t>
              </a:r>
              <a:endParaRPr lang="en-US" sz="2400" dirty="0">
                <a:solidFill>
                  <a:srgbClr val="1F497D"/>
                </a:solidFill>
              </a:endParaRPr>
            </a:p>
          </p:txBody>
        </p:sp>
        <p:pic>
          <p:nvPicPr>
            <p:cNvPr id="18" name="Picture 17" descr="eds_pix_athut.jpg"/>
            <p:cNvPicPr>
              <a:picLocks noChangeAspect="1"/>
            </p:cNvPicPr>
            <p:nvPr/>
          </p:nvPicPr>
          <p:blipFill>
            <a:blip r:embed="rId4"/>
            <a:stretch>
              <a:fillRect/>
            </a:stretch>
          </p:blipFill>
          <p:spPr>
            <a:xfrm>
              <a:off x="3422316" y="2125597"/>
              <a:ext cx="3355474" cy="2233487"/>
            </a:xfrm>
            <a:prstGeom prst="rect">
              <a:avLst/>
            </a:prstGeom>
          </p:spPr>
        </p:pic>
      </p:grpSp>
      <p:grpSp>
        <p:nvGrpSpPr>
          <p:cNvPr id="19" name="Group 19"/>
          <p:cNvGrpSpPr/>
          <p:nvPr/>
        </p:nvGrpSpPr>
        <p:grpSpPr>
          <a:xfrm>
            <a:off x="3581400" y="4559300"/>
            <a:ext cx="4483100" cy="1968500"/>
            <a:chOff x="3743148" y="4274977"/>
            <a:chExt cx="5154189" cy="2409239"/>
          </a:xfrm>
        </p:grpSpPr>
        <p:pic>
          <p:nvPicPr>
            <p:cNvPr id="20" name="Picture 7" descr="olympex_topo"/>
            <p:cNvPicPr>
              <a:picLocks noChangeAspect="1" noChangeArrowheads="1"/>
            </p:cNvPicPr>
            <p:nvPr/>
          </p:nvPicPr>
          <p:blipFill>
            <a:blip r:embed="rId5"/>
            <a:srcRect t="5795" r="6477" b="7951"/>
            <a:stretch>
              <a:fillRect/>
            </a:stretch>
          </p:blipFill>
          <p:spPr bwMode="auto">
            <a:xfrm>
              <a:off x="5954064" y="4274977"/>
              <a:ext cx="2943273" cy="2409239"/>
            </a:xfrm>
            <a:prstGeom prst="rect">
              <a:avLst/>
            </a:prstGeom>
            <a:noFill/>
            <a:ln w="9525">
              <a:noFill/>
              <a:miter lim="800000"/>
              <a:headEnd/>
              <a:tailEnd/>
            </a:ln>
          </p:spPr>
        </p:pic>
        <p:sp>
          <p:nvSpPr>
            <p:cNvPr id="21" name="TextBox 20"/>
            <p:cNvSpPr txBox="1"/>
            <p:nvPr/>
          </p:nvSpPr>
          <p:spPr>
            <a:xfrm>
              <a:off x="3743148" y="4518526"/>
              <a:ext cx="2433049" cy="1619752"/>
            </a:xfrm>
            <a:prstGeom prst="rect">
              <a:avLst/>
            </a:prstGeom>
            <a:noFill/>
          </p:spPr>
          <p:txBody>
            <a:bodyPr wrap="square" rtlCol="0">
              <a:spAutoFit/>
            </a:bodyPr>
            <a:lstStyle/>
            <a:p>
              <a:r>
                <a:rPr lang="en-US" sz="2000" dirty="0" smtClean="0">
                  <a:solidFill>
                    <a:schemeClr val="accent3">
                      <a:lumMod val="50000"/>
                    </a:schemeClr>
                  </a:solidFill>
                </a:rPr>
                <a:t>Complex Terrain with transition from ocean to coast to land</a:t>
              </a:r>
              <a:endParaRPr lang="en-US" sz="2000" dirty="0">
                <a:solidFill>
                  <a:schemeClr val="accent3">
                    <a:lumMod val="50000"/>
                  </a:schemeClr>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863600" y="355600"/>
            <a:ext cx="7467600" cy="10160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OLYMPEX Objectives</a:t>
            </a:r>
            <a:endParaRPr lang="en-US" dirty="0"/>
          </a:p>
        </p:txBody>
      </p:sp>
      <p:sp>
        <p:nvSpPr>
          <p:cNvPr id="7" name="Content Placeholder 6"/>
          <p:cNvSpPr>
            <a:spLocks noGrp="1"/>
          </p:cNvSpPr>
          <p:nvPr>
            <p:ph idx="1"/>
          </p:nvPr>
        </p:nvSpPr>
        <p:spPr>
          <a:xfrm>
            <a:off x="457200" y="1600200"/>
            <a:ext cx="8420100" cy="4525963"/>
          </a:xfrm>
        </p:spPr>
        <p:txBody>
          <a:bodyPr>
            <a:normAutofit lnSpcReduction="10000"/>
          </a:bodyPr>
          <a:lstStyle/>
          <a:p>
            <a:r>
              <a:rPr lang="en-US" dirty="0" smtClean="0">
                <a:solidFill>
                  <a:schemeClr val="accent3">
                    <a:lumMod val="50000"/>
                  </a:schemeClr>
                </a:solidFill>
              </a:rPr>
              <a:t>Provide </a:t>
            </a:r>
            <a:r>
              <a:rPr lang="en-US" dirty="0" smtClean="0"/>
              <a:t>physical validation </a:t>
            </a:r>
            <a:r>
              <a:rPr lang="en-US" dirty="0" smtClean="0">
                <a:solidFill>
                  <a:schemeClr val="accent3">
                    <a:lumMod val="50000"/>
                  </a:schemeClr>
                </a:solidFill>
              </a:rPr>
              <a:t>of the GMI and DPR precipitation (rain and snow) algorithms</a:t>
            </a:r>
          </a:p>
          <a:p>
            <a:r>
              <a:rPr lang="en-US" dirty="0" smtClean="0">
                <a:solidFill>
                  <a:schemeClr val="accent3">
                    <a:lumMod val="50000"/>
                  </a:schemeClr>
                </a:solidFill>
              </a:rPr>
              <a:t>Document precipitation mechanisms in </a:t>
            </a:r>
            <a:r>
              <a:rPr lang="en-US" dirty="0" err="1" smtClean="0">
                <a:solidFill>
                  <a:schemeClr val="accent3">
                    <a:lumMod val="50000"/>
                  </a:schemeClr>
                </a:solidFill>
              </a:rPr>
              <a:t>midlatitude</a:t>
            </a:r>
            <a:r>
              <a:rPr lang="en-US" dirty="0" smtClean="0">
                <a:solidFill>
                  <a:schemeClr val="accent3">
                    <a:lumMod val="50000"/>
                  </a:schemeClr>
                </a:solidFill>
              </a:rPr>
              <a:t> frontal systems and their </a:t>
            </a:r>
            <a:r>
              <a:rPr lang="en-US" dirty="0" smtClean="0">
                <a:solidFill>
                  <a:srgbClr val="000000"/>
                </a:solidFill>
              </a:rPr>
              <a:t>modification by complex terrain</a:t>
            </a:r>
          </a:p>
          <a:p>
            <a:r>
              <a:rPr lang="en-US" dirty="0" smtClean="0">
                <a:solidFill>
                  <a:schemeClr val="accent3">
                    <a:lumMod val="50000"/>
                  </a:schemeClr>
                </a:solidFill>
              </a:rPr>
              <a:t>Test </a:t>
            </a:r>
            <a:r>
              <a:rPr lang="en-US" dirty="0" smtClean="0">
                <a:solidFill>
                  <a:srgbClr val="000000"/>
                </a:solidFill>
              </a:rPr>
              <a:t>hydrological applications </a:t>
            </a:r>
            <a:r>
              <a:rPr lang="en-US" dirty="0" smtClean="0">
                <a:solidFill>
                  <a:schemeClr val="accent3">
                    <a:lumMod val="50000"/>
                  </a:schemeClr>
                </a:solidFill>
              </a:rPr>
              <a:t>of the GPM data.</a:t>
            </a:r>
          </a:p>
          <a:p>
            <a:r>
              <a:rPr lang="en-US" dirty="0" smtClean="0">
                <a:solidFill>
                  <a:srgbClr val="000000"/>
                </a:solidFill>
              </a:rPr>
              <a:t>Merge numerical model and satellite observations </a:t>
            </a:r>
            <a:r>
              <a:rPr lang="en-US" dirty="0" smtClean="0">
                <a:solidFill>
                  <a:schemeClr val="accent3">
                    <a:lumMod val="50000"/>
                  </a:schemeClr>
                </a:solidFill>
              </a:rPr>
              <a:t>to optimize precipitation estimates</a:t>
            </a:r>
            <a:endParaRPr lang="en-US" dirty="0">
              <a:solidFill>
                <a:schemeClr val="accent3">
                  <a:lumMod val="50000"/>
                </a:schemeClr>
              </a:solidFill>
            </a:endParaRPr>
          </a:p>
        </p:txBody>
      </p:sp>
      <p:pic>
        <p:nvPicPr>
          <p:cNvPr id="9" name="Picture 8" descr="logo_image2.png"/>
          <p:cNvPicPr>
            <a:picLocks noChangeAspect="1"/>
          </p:cNvPicPr>
          <p:nvPr/>
        </p:nvPicPr>
        <p:blipFill>
          <a:blip r:embed="rId2"/>
          <a:stretch>
            <a:fillRect/>
          </a:stretch>
        </p:blipFill>
        <p:spPr>
          <a:xfrm>
            <a:off x="7955666" y="5867400"/>
            <a:ext cx="1048634" cy="889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863600" y="355600"/>
            <a:ext cx="7467600" cy="8001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t>Climatology of Olympic Peninsula</a:t>
            </a:r>
            <a:endParaRPr lang="en-US" dirty="0"/>
          </a:p>
        </p:txBody>
      </p:sp>
      <p:sp>
        <p:nvSpPr>
          <p:cNvPr id="8" name="TextBox 7"/>
          <p:cNvSpPr txBox="1"/>
          <p:nvPr/>
        </p:nvSpPr>
        <p:spPr>
          <a:xfrm>
            <a:off x="205385" y="5245126"/>
            <a:ext cx="8716210" cy="1354217"/>
          </a:xfrm>
          <a:prstGeom prst="rect">
            <a:avLst/>
          </a:prstGeom>
          <a:noFill/>
        </p:spPr>
        <p:txBody>
          <a:bodyPr wrap="square" rtlCol="0">
            <a:spAutoFit/>
          </a:bodyPr>
          <a:lstStyle/>
          <a:p>
            <a:pPr algn="ctr"/>
            <a:r>
              <a:rPr lang="en-US" sz="2400" dirty="0" smtClean="0">
                <a:solidFill>
                  <a:srgbClr val="4F6228"/>
                </a:solidFill>
                <a:latin typeface="Arial" pitchFamily="-107" charset="0"/>
                <a:ea typeface="ＭＳ Ｐゴシック" pitchFamily="-107" charset="-128"/>
                <a:cs typeface="ＭＳ Ｐゴシック" pitchFamily="-107" charset="-128"/>
              </a:rPr>
              <a:t>E</a:t>
            </a:r>
            <a:r>
              <a:rPr lang="en-US" sz="2400" dirty="0" smtClean="0">
                <a:solidFill>
                  <a:schemeClr val="accent3">
                    <a:lumMod val="50000"/>
                  </a:schemeClr>
                </a:solidFill>
                <a:latin typeface="Arial" pitchFamily="-107" charset="0"/>
                <a:ea typeface="ＭＳ Ｐゴシック" pitchFamily="-107" charset="-128"/>
                <a:cs typeface="ＭＳ Ｐゴシック" pitchFamily="-107" charset="-128"/>
              </a:rPr>
              <a:t>xtremely large precipitation accumulation produced as the moist Southwesterly flow impinges on coastal terrain</a:t>
            </a:r>
          </a:p>
          <a:p>
            <a:pPr algn="ctr"/>
            <a:endParaRPr lang="en-US" sz="1600" dirty="0" smtClean="0">
              <a:solidFill>
                <a:schemeClr val="accent3">
                  <a:lumMod val="50000"/>
                </a:schemeClr>
              </a:solidFill>
              <a:latin typeface="Arial" pitchFamily="-107" charset="0"/>
              <a:ea typeface="ＭＳ Ｐゴシック" pitchFamily="-107" charset="-128"/>
              <a:cs typeface="ＭＳ Ｐゴシック" pitchFamily="-107" charset="-128"/>
            </a:endParaRPr>
          </a:p>
          <a:p>
            <a:endParaRPr lang="en-US" dirty="0">
              <a:solidFill>
                <a:schemeClr val="accent3">
                  <a:lumMod val="50000"/>
                </a:schemeClr>
              </a:solidFill>
            </a:endParaRPr>
          </a:p>
        </p:txBody>
      </p:sp>
      <p:pic>
        <p:nvPicPr>
          <p:cNvPr id="25" name="Picture 24" descr="logo_image2.png"/>
          <p:cNvPicPr>
            <a:picLocks noChangeAspect="1"/>
          </p:cNvPicPr>
          <p:nvPr/>
        </p:nvPicPr>
        <p:blipFill>
          <a:blip r:embed="rId2"/>
          <a:stretch>
            <a:fillRect/>
          </a:stretch>
        </p:blipFill>
        <p:spPr>
          <a:xfrm>
            <a:off x="7955666" y="5867400"/>
            <a:ext cx="1048634" cy="889000"/>
          </a:xfrm>
          <a:prstGeom prst="rect">
            <a:avLst/>
          </a:prstGeom>
        </p:spPr>
      </p:pic>
      <p:grpSp>
        <p:nvGrpSpPr>
          <p:cNvPr id="29" name="Group 28"/>
          <p:cNvGrpSpPr/>
          <p:nvPr/>
        </p:nvGrpSpPr>
        <p:grpSpPr>
          <a:xfrm>
            <a:off x="743378" y="1350413"/>
            <a:ext cx="6711522" cy="3221587"/>
            <a:chOff x="743378" y="1350413"/>
            <a:chExt cx="6711522" cy="3221587"/>
          </a:xfrm>
        </p:grpSpPr>
        <p:grpSp>
          <p:nvGrpSpPr>
            <p:cNvPr id="28" name="Group 27"/>
            <p:cNvGrpSpPr/>
            <p:nvPr/>
          </p:nvGrpSpPr>
          <p:grpSpPr>
            <a:xfrm>
              <a:off x="743378" y="1749425"/>
              <a:ext cx="6711522" cy="2822575"/>
              <a:chOff x="743378" y="1749425"/>
              <a:chExt cx="6711522" cy="2822575"/>
            </a:xfrm>
          </p:grpSpPr>
          <p:grpSp>
            <p:nvGrpSpPr>
              <p:cNvPr id="18" name="Group 17"/>
              <p:cNvGrpSpPr/>
              <p:nvPr/>
            </p:nvGrpSpPr>
            <p:grpSpPr>
              <a:xfrm>
                <a:off x="1689100" y="1749425"/>
                <a:ext cx="5765800" cy="2822575"/>
                <a:chOff x="1397000" y="1549400"/>
                <a:chExt cx="5981700" cy="2578100"/>
              </a:xfrm>
            </p:grpSpPr>
            <p:pic>
              <p:nvPicPr>
                <p:cNvPr id="19" name="Picture 9" descr="us_precip_prism"/>
                <p:cNvPicPr>
                  <a:picLocks noChangeAspect="1" noChangeArrowheads="1"/>
                </p:cNvPicPr>
                <p:nvPr/>
              </p:nvPicPr>
              <p:blipFill>
                <a:blip r:embed="rId3"/>
                <a:srcRect l="4791" t="8333" r="77454" b="74679"/>
                <a:stretch>
                  <a:fillRect/>
                </a:stretch>
              </p:blipFill>
              <p:spPr bwMode="auto">
                <a:xfrm>
                  <a:off x="1397000" y="1739900"/>
                  <a:ext cx="3000076" cy="2044700"/>
                </a:xfrm>
                <a:prstGeom prst="rect">
                  <a:avLst/>
                </a:prstGeom>
                <a:noFill/>
                <a:ln w="9525">
                  <a:noFill/>
                  <a:miter lim="800000"/>
                  <a:headEnd/>
                  <a:tailEnd/>
                </a:ln>
              </p:spPr>
            </p:pic>
            <p:grpSp>
              <p:nvGrpSpPr>
                <p:cNvPr id="20" name="Group 22"/>
                <p:cNvGrpSpPr>
                  <a:grpSpLocks/>
                </p:cNvGrpSpPr>
                <p:nvPr/>
              </p:nvGrpSpPr>
              <p:grpSpPr bwMode="auto">
                <a:xfrm>
                  <a:off x="4572000" y="2028825"/>
                  <a:ext cx="2514600" cy="2057400"/>
                  <a:chOff x="0" y="2880"/>
                  <a:chExt cx="1392" cy="1152"/>
                </a:xfrm>
              </p:grpSpPr>
              <p:pic>
                <p:nvPicPr>
                  <p:cNvPr id="22" name="Picture 17" descr="us_precip_prism"/>
                  <p:cNvPicPr>
                    <a:picLocks noChangeAspect="1" noChangeArrowheads="1"/>
                  </p:cNvPicPr>
                  <p:nvPr/>
                </p:nvPicPr>
                <p:blipFill>
                  <a:blip r:embed="rId3"/>
                  <a:srcRect t="66666" r="75809" b="6667"/>
                  <a:stretch>
                    <a:fillRect/>
                  </a:stretch>
                </p:blipFill>
                <p:spPr bwMode="auto">
                  <a:xfrm>
                    <a:off x="0" y="2880"/>
                    <a:ext cx="1392" cy="1152"/>
                  </a:xfrm>
                  <a:prstGeom prst="rect">
                    <a:avLst/>
                  </a:prstGeom>
                  <a:noFill/>
                  <a:ln w="9525">
                    <a:noFill/>
                    <a:miter lim="800000"/>
                    <a:headEnd/>
                    <a:tailEnd/>
                  </a:ln>
                </p:spPr>
              </p:pic>
              <p:sp>
                <p:nvSpPr>
                  <p:cNvPr id="23" name="Rectangle 20"/>
                  <p:cNvSpPr>
                    <a:spLocks noChangeArrowheads="1"/>
                  </p:cNvSpPr>
                  <p:nvPr/>
                </p:nvSpPr>
                <p:spPr bwMode="auto">
                  <a:xfrm>
                    <a:off x="672" y="3552"/>
                    <a:ext cx="672" cy="288"/>
                  </a:xfrm>
                  <a:prstGeom prst="rect">
                    <a:avLst/>
                  </a:prstGeom>
                  <a:noFill/>
                  <a:ln w="38100">
                    <a:solidFill>
                      <a:srgbClr val="FF0066"/>
                    </a:solidFill>
                    <a:miter lim="800000"/>
                    <a:headEnd/>
                    <a:tailEnd/>
                  </a:ln>
                </p:spPr>
                <p:txBody>
                  <a:bodyPr wrap="none" anchor="ctr">
                    <a:prstTxWarp prst="textNoShape">
                      <a:avLst/>
                    </a:prstTxWarp>
                  </a:bodyPr>
                  <a:lstStyle/>
                  <a:p>
                    <a:endParaRPr lang="en-US"/>
                  </a:p>
                </p:txBody>
              </p:sp>
            </p:grpSp>
            <p:sp>
              <p:nvSpPr>
                <p:cNvPr id="21" name="Rectangle 20"/>
                <p:cNvSpPr/>
                <p:nvPr/>
              </p:nvSpPr>
              <p:spPr>
                <a:xfrm>
                  <a:off x="1524000" y="1549400"/>
                  <a:ext cx="5854700" cy="2578100"/>
                </a:xfrm>
                <a:prstGeom prst="rect">
                  <a:avLst/>
                </a:prstGeom>
                <a:noFill/>
                <a:ln w="2222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Right Arrow 23"/>
              <p:cNvSpPr/>
              <p:nvPr/>
            </p:nvSpPr>
            <p:spPr>
              <a:xfrm rot="20526451">
                <a:off x="743378" y="2795409"/>
                <a:ext cx="1400948" cy="484632"/>
              </a:xfrm>
              <a:prstGeom prst="rightArrow">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146300" y="2247900"/>
                <a:ext cx="673100" cy="774700"/>
              </a:xfrm>
              <a:prstGeom prst="ellipse">
                <a:avLst/>
              </a:prstGeom>
              <a:noFill/>
              <a:ln w="444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itle 1"/>
            <p:cNvSpPr>
              <a:spLocks/>
            </p:cNvSpPr>
            <p:nvPr/>
          </p:nvSpPr>
          <p:spPr bwMode="auto">
            <a:xfrm>
              <a:off x="3559175" y="1350413"/>
              <a:ext cx="2362200" cy="1371600"/>
            </a:xfrm>
            <a:prstGeom prst="rect">
              <a:avLst/>
            </a:prstGeom>
            <a:noFill/>
            <a:ln w="9525">
              <a:noFill/>
              <a:miter lim="800000"/>
              <a:headEnd/>
              <a:tailEnd/>
            </a:ln>
          </p:spPr>
          <p:txBody>
            <a:bodyPr anchor="ctr">
              <a:prstTxWarp prst="textNoShape">
                <a:avLst/>
              </a:prstTxWarp>
            </a:bodyPr>
            <a:lstStyle/>
            <a:p>
              <a:pPr algn="ctr"/>
              <a:r>
                <a:rPr lang="en-US" sz="1400" b="1" dirty="0">
                  <a:solidFill>
                    <a:schemeClr val="accent2"/>
                  </a:solidFill>
                </a:rPr>
                <a:t>Annual average precipitation (PRISM)</a:t>
              </a:r>
            </a:p>
          </p:txBody>
        </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63600" y="355600"/>
            <a:ext cx="7467600" cy="8001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t>Climatology of Olympic Peninsula</a:t>
            </a:r>
            <a:endParaRPr lang="en-US" dirty="0"/>
          </a:p>
        </p:txBody>
      </p:sp>
      <p:sp>
        <p:nvSpPr>
          <p:cNvPr id="8" name="TextBox 7"/>
          <p:cNvSpPr txBox="1"/>
          <p:nvPr/>
        </p:nvSpPr>
        <p:spPr>
          <a:xfrm>
            <a:off x="205385" y="4870822"/>
            <a:ext cx="8716210" cy="1846659"/>
          </a:xfrm>
          <a:prstGeom prst="rect">
            <a:avLst/>
          </a:prstGeom>
          <a:noFill/>
        </p:spPr>
        <p:txBody>
          <a:bodyPr wrap="square" rtlCol="0">
            <a:spAutoFit/>
          </a:bodyPr>
          <a:lstStyle/>
          <a:p>
            <a:pPr algn="ctr"/>
            <a:r>
              <a:rPr lang="en-US" sz="2800" dirty="0" smtClean="0">
                <a:solidFill>
                  <a:schemeClr val="accent3">
                    <a:lumMod val="50000"/>
                  </a:schemeClr>
                </a:solidFill>
                <a:latin typeface="Arial" pitchFamily="-107" charset="0"/>
                <a:ea typeface="ＭＳ Ｐゴシック" pitchFamily="-107" charset="-128"/>
                <a:cs typeface="ＭＳ Ｐゴシック" pitchFamily="-107" charset="-128"/>
              </a:rPr>
              <a:t>Precipitation varies between ridges and valleys and exhibits enhancement on the mountain ridges</a:t>
            </a:r>
            <a:r>
              <a:rPr lang="en-US" sz="2400" dirty="0" smtClean="0">
                <a:solidFill>
                  <a:schemeClr val="accent3">
                    <a:lumMod val="50000"/>
                  </a:schemeClr>
                </a:solidFill>
                <a:latin typeface="Arial" pitchFamily="-107" charset="0"/>
                <a:ea typeface="ＭＳ Ｐゴシック" pitchFamily="-107" charset="-128"/>
                <a:cs typeface="ＭＳ Ｐゴシック" pitchFamily="-107" charset="-128"/>
              </a:rPr>
              <a:t>.  </a:t>
            </a:r>
          </a:p>
          <a:p>
            <a:pPr algn="ctr"/>
            <a:r>
              <a:rPr lang="en-US" sz="2000" dirty="0" smtClean="0">
                <a:solidFill>
                  <a:schemeClr val="accent3">
                    <a:lumMod val="50000"/>
                  </a:schemeClr>
                </a:solidFill>
                <a:latin typeface="Arial" pitchFamily="-107" charset="0"/>
                <a:ea typeface="ＭＳ Ｐゴシック" pitchFamily="-107" charset="-128"/>
                <a:cs typeface="ＭＳ Ｐゴシック" pitchFamily="-107" charset="-128"/>
              </a:rPr>
              <a:t>Derived from a 5-year climatology of continuous </a:t>
            </a:r>
            <a:r>
              <a:rPr lang="en-US" sz="2000" dirty="0" err="1" smtClean="0">
                <a:solidFill>
                  <a:schemeClr val="accent3">
                    <a:lumMod val="50000"/>
                  </a:schemeClr>
                </a:solidFill>
                <a:latin typeface="Arial" pitchFamily="-107" charset="0"/>
                <a:ea typeface="ＭＳ Ｐゴシック" pitchFamily="-107" charset="-128"/>
                <a:cs typeface="ＭＳ Ｐゴシック" pitchFamily="-107" charset="-128"/>
              </a:rPr>
              <a:t>mesoscale</a:t>
            </a:r>
            <a:r>
              <a:rPr lang="en-US" sz="2000" dirty="0" smtClean="0">
                <a:solidFill>
                  <a:schemeClr val="accent3">
                    <a:lumMod val="50000"/>
                  </a:schemeClr>
                </a:solidFill>
                <a:latin typeface="Arial" pitchFamily="-107" charset="0"/>
                <a:ea typeface="ＭＳ Ｐゴシック" pitchFamily="-107" charset="-128"/>
                <a:cs typeface="ＭＳ Ｐゴシック" pitchFamily="-107" charset="-128"/>
              </a:rPr>
              <a:t> model results (MM5) and verified by precipitation gauges (Minder et al., 2008)</a:t>
            </a:r>
          </a:p>
          <a:p>
            <a:endParaRPr lang="en-US" dirty="0"/>
          </a:p>
        </p:txBody>
      </p:sp>
      <p:pic>
        <p:nvPicPr>
          <p:cNvPr id="17" name="Picture 4" descr="MM5_pcpclim_NDJ_noradar"/>
          <p:cNvPicPr>
            <a:picLocks noChangeAspect="1" noChangeArrowheads="1"/>
          </p:cNvPicPr>
          <p:nvPr/>
        </p:nvPicPr>
        <p:blipFill>
          <a:blip r:embed="rId2"/>
          <a:srcRect t="9047" r="6342" b="29755"/>
          <a:stretch>
            <a:fillRect/>
          </a:stretch>
        </p:blipFill>
        <p:spPr bwMode="auto">
          <a:xfrm>
            <a:off x="2059396" y="1434600"/>
            <a:ext cx="5013325" cy="33559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7821</TotalTime>
  <Words>1853</Words>
  <Application>Microsoft Macintosh PowerPoint</Application>
  <PresentationFormat>On-screen Show (4:3)</PresentationFormat>
  <Paragraphs>190</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OLYMPEX: A Ground Validation Program on the Olympic Peninsula in the Pacific NW </vt:lpstr>
      <vt:lpstr>A future field program to validate a future satellite</vt:lpstr>
      <vt:lpstr>The GPM Satellite</vt:lpstr>
      <vt:lpstr>The GMI    (and the)           DPR Instruments</vt:lpstr>
      <vt:lpstr>GPM Mission Objectives</vt:lpstr>
      <vt:lpstr>OLYMPEX is the all-in-one GV Campaign</vt:lpstr>
      <vt:lpstr>OLYMPEX Objectives</vt:lpstr>
      <vt:lpstr>Climatology of Olympic Peninsula</vt:lpstr>
      <vt:lpstr>Climatology of Olympic Peninsula</vt:lpstr>
      <vt:lpstr>Climatology of Olympic Peninsula</vt:lpstr>
      <vt:lpstr>Climatology of Olympic Peninsula</vt:lpstr>
      <vt:lpstr>Typical Frontal Passage  (as seen by the coastal radar LGX)</vt:lpstr>
      <vt:lpstr>What do we need to measure for OLYMPEX?</vt:lpstr>
      <vt:lpstr>Rain Measurements</vt:lpstr>
      <vt:lpstr>Ground-Based Radar</vt:lpstr>
      <vt:lpstr>Snow Measurements</vt:lpstr>
      <vt:lpstr>PowerPoint Presentation</vt:lpstr>
      <vt:lpstr>Aircraft</vt:lpstr>
      <vt:lpstr>Hydrological Applications of GPM</vt:lpstr>
      <vt:lpstr>Modeling component of OLYMPEX</vt:lpstr>
      <vt:lpstr>OLYMPEX Summary</vt:lpstr>
      <vt:lpstr>Past GV Campaigns for GPM</vt:lpstr>
      <vt:lpstr>PowerPoint Presentation</vt:lpstr>
      <vt:lpstr>Modeling component of OLYMPEX</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OLYMPEX: A Ground Validation Program on the Olympic Peninsula in the Pacific NW </dc:title>
  <dc:creator>Lynn McMurdie</dc:creator>
  <cp:lastModifiedBy>Robert Houze</cp:lastModifiedBy>
  <cp:revision>21</cp:revision>
  <dcterms:created xsi:type="dcterms:W3CDTF">2013-08-08T05:04:03Z</dcterms:created>
  <dcterms:modified xsi:type="dcterms:W3CDTF">2014-04-22T16:46:06Z</dcterms:modified>
</cp:coreProperties>
</file>