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95" r:id="rId2"/>
    <p:sldMasterId id="2147483700" r:id="rId3"/>
    <p:sldMasterId id="2147486108" r:id="rId4"/>
    <p:sldMasterId id="2147486689" r:id="rId5"/>
    <p:sldMasterId id="2147487596" r:id="rId6"/>
    <p:sldMasterId id="2147487649" r:id="rId7"/>
    <p:sldMasterId id="2147487667" r:id="rId8"/>
  </p:sldMasterIdLst>
  <p:notesMasterIdLst>
    <p:notesMasterId r:id="rId38"/>
  </p:notesMasterIdLst>
  <p:sldIdLst>
    <p:sldId id="341" r:id="rId9"/>
    <p:sldId id="363" r:id="rId10"/>
    <p:sldId id="490" r:id="rId11"/>
    <p:sldId id="392" r:id="rId12"/>
    <p:sldId id="393" r:id="rId13"/>
    <p:sldId id="394" r:id="rId14"/>
    <p:sldId id="438" r:id="rId15"/>
    <p:sldId id="440" r:id="rId16"/>
    <p:sldId id="453" r:id="rId17"/>
    <p:sldId id="456" r:id="rId18"/>
    <p:sldId id="540" r:id="rId19"/>
    <p:sldId id="528" r:id="rId20"/>
    <p:sldId id="538" r:id="rId21"/>
    <p:sldId id="549" r:id="rId22"/>
    <p:sldId id="532" r:id="rId23"/>
    <p:sldId id="533" r:id="rId24"/>
    <p:sldId id="471" r:id="rId25"/>
    <p:sldId id="535" r:id="rId26"/>
    <p:sldId id="552" r:id="rId27"/>
    <p:sldId id="534" r:id="rId28"/>
    <p:sldId id="553" r:id="rId29"/>
    <p:sldId id="482" r:id="rId30"/>
    <p:sldId id="547" r:id="rId31"/>
    <p:sldId id="516" r:id="rId32"/>
    <p:sldId id="550" r:id="rId33"/>
    <p:sldId id="551" r:id="rId34"/>
    <p:sldId id="555" r:id="rId35"/>
    <p:sldId id="554" r:id="rId36"/>
    <p:sldId id="484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Houze" initials="R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344C66"/>
    <a:srgbClr val="293A3B"/>
    <a:srgbClr val="2A434D"/>
    <a:srgbClr val="81AAC3"/>
    <a:srgbClr val="273C4F"/>
    <a:srgbClr val="415A86"/>
    <a:srgbClr val="FFFFFF"/>
    <a:srgbClr val="334778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87219" autoAdjust="0"/>
  </p:normalViewPr>
  <p:slideViewPr>
    <p:cSldViewPr snapToGrid="0">
      <p:cViewPr varScale="1">
        <p:scale>
          <a:sx n="81" d="100"/>
          <a:sy n="81" d="100"/>
        </p:scale>
        <p:origin x="-1536" y="-104"/>
      </p:cViewPr>
      <p:guideLst>
        <p:guide orient="horz" pos="4000"/>
        <p:guide pos="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05EA2-90BB-4041-A15E-41A1E600B20C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2F1D6F0-2A3F-7242-8116-B074FC410AB0}">
      <dgm:prSet phldrT="[Text]" custT="1"/>
      <dgm:spPr/>
      <dgm:t>
        <a:bodyPr/>
        <a:lstStyle/>
        <a:p>
          <a:r>
            <a:rPr lang="en-US" sz="1600" dirty="0" smtClean="0">
              <a:latin typeface="Arial"/>
            </a:rPr>
            <a:t>Layer inflow</a:t>
          </a:r>
          <a:endParaRPr lang="en-US" sz="1600" dirty="0">
            <a:latin typeface="Arial"/>
          </a:endParaRPr>
        </a:p>
      </dgm:t>
    </dgm:pt>
    <dgm:pt modelId="{E223F959-B7EB-424B-9712-018EFFE1714B}" type="parTrans" cxnId="{9F97A3AD-F61D-504D-BF41-23539F9EAA73}">
      <dgm:prSet/>
      <dgm:spPr/>
      <dgm:t>
        <a:bodyPr/>
        <a:lstStyle/>
        <a:p>
          <a:endParaRPr lang="en-US"/>
        </a:p>
      </dgm:t>
    </dgm:pt>
    <dgm:pt modelId="{378A89E4-619C-FB41-90AF-81EF706CC6FB}" type="sibTrans" cxnId="{9F97A3AD-F61D-504D-BF41-23539F9EAA73}">
      <dgm:prSet/>
      <dgm:spPr/>
      <dgm:t>
        <a:bodyPr/>
        <a:lstStyle/>
        <a:p>
          <a:endParaRPr lang="en-US"/>
        </a:p>
      </dgm:t>
    </dgm:pt>
    <dgm:pt modelId="{485FA86B-B945-864F-A5E0-EC26CE639830}" type="pres">
      <dgm:prSet presAssocID="{9D405EA2-90BB-4041-A15E-41A1E600B20C}" presName="Name0" presStyleCnt="0">
        <dgm:presLayoutVars>
          <dgm:dir/>
          <dgm:animLvl val="lvl"/>
          <dgm:resizeHandles val="exact"/>
        </dgm:presLayoutVars>
      </dgm:prSet>
      <dgm:spPr/>
    </dgm:pt>
    <dgm:pt modelId="{A7509EEC-7467-574D-A771-71E3C146210D}" type="pres">
      <dgm:prSet presAssocID="{9D405EA2-90BB-4041-A15E-41A1E600B20C}" presName="dummy" presStyleCnt="0"/>
      <dgm:spPr/>
    </dgm:pt>
    <dgm:pt modelId="{2B63C51D-8AAD-9146-A538-62722F53AE8F}" type="pres">
      <dgm:prSet presAssocID="{9D405EA2-90BB-4041-A15E-41A1E600B20C}" presName="linH" presStyleCnt="0"/>
      <dgm:spPr/>
    </dgm:pt>
    <dgm:pt modelId="{802FBA99-D1FC-4943-86ED-7DEA8D5BB1C1}" type="pres">
      <dgm:prSet presAssocID="{9D405EA2-90BB-4041-A15E-41A1E600B20C}" presName="padding1" presStyleCnt="0"/>
      <dgm:spPr/>
    </dgm:pt>
    <dgm:pt modelId="{1FF85D6E-D113-8E4F-85F1-D7503675E581}" type="pres">
      <dgm:prSet presAssocID="{12F1D6F0-2A3F-7242-8116-B074FC410AB0}" presName="linV" presStyleCnt="0"/>
      <dgm:spPr/>
    </dgm:pt>
    <dgm:pt modelId="{4DF9DD9A-5716-C647-BEA4-E3A6D36B59CC}" type="pres">
      <dgm:prSet presAssocID="{12F1D6F0-2A3F-7242-8116-B074FC410AB0}" presName="spVertical1" presStyleCnt="0"/>
      <dgm:spPr/>
    </dgm:pt>
    <dgm:pt modelId="{6E2DAA2F-FEB1-0948-B636-1B195144D3FC}" type="pres">
      <dgm:prSet presAssocID="{12F1D6F0-2A3F-7242-8116-B074FC410AB0}" presName="parTx" presStyleLbl="revTx" presStyleIdx="0" presStyleCnt="1" custScaleX="149054" custScaleY="131760" custLinFactNeighborX="-9885" custLinFactNeighborY="434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4C498-9CB1-E24F-BA55-12A03994202D}" type="pres">
      <dgm:prSet presAssocID="{12F1D6F0-2A3F-7242-8116-B074FC410AB0}" presName="spVertical2" presStyleCnt="0"/>
      <dgm:spPr/>
    </dgm:pt>
    <dgm:pt modelId="{B8C0ABC9-4FE8-9246-AEB8-D22610A7408A}" type="pres">
      <dgm:prSet presAssocID="{12F1D6F0-2A3F-7242-8116-B074FC410AB0}" presName="spVertical3" presStyleCnt="0"/>
      <dgm:spPr/>
    </dgm:pt>
    <dgm:pt modelId="{D166C1E9-6424-1F44-95BE-68134360DDC8}" type="pres">
      <dgm:prSet presAssocID="{9D405EA2-90BB-4041-A15E-41A1E600B20C}" presName="padding2" presStyleCnt="0"/>
      <dgm:spPr/>
    </dgm:pt>
    <dgm:pt modelId="{99A5F32F-0141-4646-9E40-E3F0E54D7B10}" type="pres">
      <dgm:prSet presAssocID="{9D405EA2-90BB-4041-A15E-41A1E600B20C}" presName="negArrow" presStyleCnt="0"/>
      <dgm:spPr/>
    </dgm:pt>
    <dgm:pt modelId="{F44E737E-09A3-AB4E-B6F8-FB9D14EC02C1}" type="pres">
      <dgm:prSet presAssocID="{9D405EA2-90BB-4041-A15E-41A1E600B20C}" presName="backgroundArrow" presStyleLbl="node1" presStyleIdx="0" presStyleCnt="1" custScaleY="147475" custLinFactNeighborY="-6637"/>
      <dgm:spPr>
        <a:solidFill>
          <a:srgbClr val="FF0000"/>
        </a:solidFill>
      </dgm:spPr>
      <dgm:t>
        <a:bodyPr/>
        <a:lstStyle/>
        <a:p>
          <a:endParaRPr lang="en-US"/>
        </a:p>
      </dgm:t>
    </dgm:pt>
  </dgm:ptLst>
  <dgm:cxnLst>
    <dgm:cxn modelId="{FDA92152-DD02-3142-98A7-221359C8D848}" type="presOf" srcId="{9D405EA2-90BB-4041-A15E-41A1E600B20C}" destId="{485FA86B-B945-864F-A5E0-EC26CE639830}" srcOrd="0" destOrd="0" presId="urn:microsoft.com/office/officeart/2005/8/layout/hProcess3"/>
    <dgm:cxn modelId="{AED5068D-0DBB-C640-BA30-CD632AE7572C}" type="presOf" srcId="{12F1D6F0-2A3F-7242-8116-B074FC410AB0}" destId="{6E2DAA2F-FEB1-0948-B636-1B195144D3FC}" srcOrd="0" destOrd="0" presId="urn:microsoft.com/office/officeart/2005/8/layout/hProcess3"/>
    <dgm:cxn modelId="{9F97A3AD-F61D-504D-BF41-23539F9EAA73}" srcId="{9D405EA2-90BB-4041-A15E-41A1E600B20C}" destId="{12F1D6F0-2A3F-7242-8116-B074FC410AB0}" srcOrd="0" destOrd="0" parTransId="{E223F959-B7EB-424B-9712-018EFFE1714B}" sibTransId="{378A89E4-619C-FB41-90AF-81EF706CC6FB}"/>
    <dgm:cxn modelId="{5CA99686-A7C1-174D-A50B-57AB0E97696E}" type="presParOf" srcId="{485FA86B-B945-864F-A5E0-EC26CE639830}" destId="{A7509EEC-7467-574D-A771-71E3C146210D}" srcOrd="0" destOrd="0" presId="urn:microsoft.com/office/officeart/2005/8/layout/hProcess3"/>
    <dgm:cxn modelId="{BE49DADA-442E-084D-A3E4-8E8F5F69FA32}" type="presParOf" srcId="{485FA86B-B945-864F-A5E0-EC26CE639830}" destId="{2B63C51D-8AAD-9146-A538-62722F53AE8F}" srcOrd="1" destOrd="0" presId="urn:microsoft.com/office/officeart/2005/8/layout/hProcess3"/>
    <dgm:cxn modelId="{9D7FCBD2-EA3F-1F4F-A134-202ECCBF935D}" type="presParOf" srcId="{2B63C51D-8AAD-9146-A538-62722F53AE8F}" destId="{802FBA99-D1FC-4943-86ED-7DEA8D5BB1C1}" srcOrd="0" destOrd="0" presId="urn:microsoft.com/office/officeart/2005/8/layout/hProcess3"/>
    <dgm:cxn modelId="{31701FDC-DB87-4E4D-8F98-FC92C7614EE8}" type="presParOf" srcId="{2B63C51D-8AAD-9146-A538-62722F53AE8F}" destId="{1FF85D6E-D113-8E4F-85F1-D7503675E581}" srcOrd="1" destOrd="0" presId="urn:microsoft.com/office/officeart/2005/8/layout/hProcess3"/>
    <dgm:cxn modelId="{691A4678-4971-BF49-BEEA-FE1B8190B00F}" type="presParOf" srcId="{1FF85D6E-D113-8E4F-85F1-D7503675E581}" destId="{4DF9DD9A-5716-C647-BEA4-E3A6D36B59CC}" srcOrd="0" destOrd="0" presId="urn:microsoft.com/office/officeart/2005/8/layout/hProcess3"/>
    <dgm:cxn modelId="{8CE5C29E-FBFA-7A4D-B8B7-0CBA8FD941F2}" type="presParOf" srcId="{1FF85D6E-D113-8E4F-85F1-D7503675E581}" destId="{6E2DAA2F-FEB1-0948-B636-1B195144D3FC}" srcOrd="1" destOrd="0" presId="urn:microsoft.com/office/officeart/2005/8/layout/hProcess3"/>
    <dgm:cxn modelId="{0505E12B-23E9-DC48-9293-353C8BAC5A0B}" type="presParOf" srcId="{1FF85D6E-D113-8E4F-85F1-D7503675E581}" destId="{5974C498-9CB1-E24F-BA55-12A03994202D}" srcOrd="2" destOrd="0" presId="urn:microsoft.com/office/officeart/2005/8/layout/hProcess3"/>
    <dgm:cxn modelId="{780CA100-FFF5-D447-8F85-38299C004E4E}" type="presParOf" srcId="{1FF85D6E-D113-8E4F-85F1-D7503675E581}" destId="{B8C0ABC9-4FE8-9246-AEB8-D22610A7408A}" srcOrd="3" destOrd="0" presId="urn:microsoft.com/office/officeart/2005/8/layout/hProcess3"/>
    <dgm:cxn modelId="{29FB6F2E-4432-7A46-B22C-3AC82CCCF245}" type="presParOf" srcId="{2B63C51D-8AAD-9146-A538-62722F53AE8F}" destId="{D166C1E9-6424-1F44-95BE-68134360DDC8}" srcOrd="2" destOrd="0" presId="urn:microsoft.com/office/officeart/2005/8/layout/hProcess3"/>
    <dgm:cxn modelId="{D08E2BFF-43D7-5E4C-83C0-D5FD4A81284D}" type="presParOf" srcId="{2B63C51D-8AAD-9146-A538-62722F53AE8F}" destId="{99A5F32F-0141-4646-9E40-E3F0E54D7B10}" srcOrd="3" destOrd="0" presId="urn:microsoft.com/office/officeart/2005/8/layout/hProcess3"/>
    <dgm:cxn modelId="{6FCED23B-A0AA-064F-8353-0598810CFBC4}" type="presParOf" srcId="{2B63C51D-8AAD-9146-A538-62722F53AE8F}" destId="{F44E737E-09A3-AB4E-B6F8-FB9D14EC02C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05EA2-90BB-4041-A15E-41A1E600B20C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2F1D6F0-2A3F-7242-8116-B074FC410AB0}">
      <dgm:prSet phldrT="[Text]" custT="1"/>
      <dgm:spPr/>
      <dgm:t>
        <a:bodyPr/>
        <a:lstStyle/>
        <a:p>
          <a:r>
            <a:rPr lang="en-US" sz="1600" dirty="0" smtClean="0">
              <a:latin typeface="Arial"/>
            </a:rPr>
            <a:t>Midlevel inflow</a:t>
          </a:r>
          <a:endParaRPr lang="en-US" sz="1600" dirty="0">
            <a:latin typeface="Arial"/>
          </a:endParaRPr>
        </a:p>
      </dgm:t>
    </dgm:pt>
    <dgm:pt modelId="{E223F959-B7EB-424B-9712-018EFFE1714B}" type="parTrans" cxnId="{9F97A3AD-F61D-504D-BF41-23539F9EAA73}">
      <dgm:prSet/>
      <dgm:spPr/>
      <dgm:t>
        <a:bodyPr/>
        <a:lstStyle/>
        <a:p>
          <a:endParaRPr lang="en-US"/>
        </a:p>
      </dgm:t>
    </dgm:pt>
    <dgm:pt modelId="{378A89E4-619C-FB41-90AF-81EF706CC6FB}" type="sibTrans" cxnId="{9F97A3AD-F61D-504D-BF41-23539F9EAA73}">
      <dgm:prSet/>
      <dgm:spPr/>
      <dgm:t>
        <a:bodyPr/>
        <a:lstStyle/>
        <a:p>
          <a:endParaRPr lang="en-US"/>
        </a:p>
      </dgm:t>
    </dgm:pt>
    <dgm:pt modelId="{485FA86B-B945-864F-A5E0-EC26CE639830}" type="pres">
      <dgm:prSet presAssocID="{9D405EA2-90BB-4041-A15E-41A1E600B20C}" presName="Name0" presStyleCnt="0">
        <dgm:presLayoutVars>
          <dgm:dir val="rev"/>
          <dgm:animLvl val="lvl"/>
          <dgm:resizeHandles val="exact"/>
        </dgm:presLayoutVars>
      </dgm:prSet>
      <dgm:spPr/>
    </dgm:pt>
    <dgm:pt modelId="{A7509EEC-7467-574D-A771-71E3C146210D}" type="pres">
      <dgm:prSet presAssocID="{9D405EA2-90BB-4041-A15E-41A1E600B20C}" presName="dummy" presStyleCnt="0"/>
      <dgm:spPr/>
    </dgm:pt>
    <dgm:pt modelId="{2B63C51D-8AAD-9146-A538-62722F53AE8F}" type="pres">
      <dgm:prSet presAssocID="{9D405EA2-90BB-4041-A15E-41A1E600B20C}" presName="linH" presStyleCnt="0"/>
      <dgm:spPr/>
    </dgm:pt>
    <dgm:pt modelId="{802FBA99-D1FC-4943-86ED-7DEA8D5BB1C1}" type="pres">
      <dgm:prSet presAssocID="{9D405EA2-90BB-4041-A15E-41A1E600B20C}" presName="padding1" presStyleCnt="0"/>
      <dgm:spPr/>
    </dgm:pt>
    <dgm:pt modelId="{1FF85D6E-D113-8E4F-85F1-D7503675E581}" type="pres">
      <dgm:prSet presAssocID="{12F1D6F0-2A3F-7242-8116-B074FC410AB0}" presName="linV" presStyleCnt="0"/>
      <dgm:spPr/>
    </dgm:pt>
    <dgm:pt modelId="{4DF9DD9A-5716-C647-BEA4-E3A6D36B59CC}" type="pres">
      <dgm:prSet presAssocID="{12F1D6F0-2A3F-7242-8116-B074FC410AB0}" presName="spVertical1" presStyleCnt="0"/>
      <dgm:spPr/>
    </dgm:pt>
    <dgm:pt modelId="{6E2DAA2F-FEB1-0948-B636-1B195144D3FC}" type="pres">
      <dgm:prSet presAssocID="{12F1D6F0-2A3F-7242-8116-B074FC410AB0}" presName="parTx" presStyleLbl="revTx" presStyleIdx="0" presStyleCnt="1" custScaleX="181883" custScaleY="95113" custLinFactNeighborX="6432" custLinFactNeighborY="-265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4C498-9CB1-E24F-BA55-12A03994202D}" type="pres">
      <dgm:prSet presAssocID="{12F1D6F0-2A3F-7242-8116-B074FC410AB0}" presName="spVertical2" presStyleCnt="0"/>
      <dgm:spPr/>
    </dgm:pt>
    <dgm:pt modelId="{B8C0ABC9-4FE8-9246-AEB8-D22610A7408A}" type="pres">
      <dgm:prSet presAssocID="{12F1D6F0-2A3F-7242-8116-B074FC410AB0}" presName="spVertical3" presStyleCnt="0"/>
      <dgm:spPr/>
    </dgm:pt>
    <dgm:pt modelId="{D166C1E9-6424-1F44-95BE-68134360DDC8}" type="pres">
      <dgm:prSet presAssocID="{9D405EA2-90BB-4041-A15E-41A1E600B20C}" presName="padding2" presStyleCnt="0"/>
      <dgm:spPr/>
    </dgm:pt>
    <dgm:pt modelId="{99A5F32F-0141-4646-9E40-E3F0E54D7B10}" type="pres">
      <dgm:prSet presAssocID="{9D405EA2-90BB-4041-A15E-41A1E600B20C}" presName="negArrow" presStyleCnt="0"/>
      <dgm:spPr/>
    </dgm:pt>
    <dgm:pt modelId="{F44E737E-09A3-AB4E-B6F8-FB9D14EC02C1}" type="pres">
      <dgm:prSet presAssocID="{9D405EA2-90BB-4041-A15E-41A1E600B20C}" presName="backgroundArrow" presStyleLbl="node1" presStyleIdx="0" presStyleCnt="1" custLinFactNeighborX="-1351" custLinFactNeighborY="-3920"/>
      <dgm:spPr>
        <a:solidFill>
          <a:srgbClr val="FF0000"/>
        </a:solidFill>
      </dgm:spPr>
      <dgm:t>
        <a:bodyPr/>
        <a:lstStyle/>
        <a:p>
          <a:endParaRPr lang="en-US"/>
        </a:p>
      </dgm:t>
    </dgm:pt>
  </dgm:ptLst>
  <dgm:cxnLst>
    <dgm:cxn modelId="{9F97A3AD-F61D-504D-BF41-23539F9EAA73}" srcId="{9D405EA2-90BB-4041-A15E-41A1E600B20C}" destId="{12F1D6F0-2A3F-7242-8116-B074FC410AB0}" srcOrd="0" destOrd="0" parTransId="{E223F959-B7EB-424B-9712-018EFFE1714B}" sibTransId="{378A89E4-619C-FB41-90AF-81EF706CC6FB}"/>
    <dgm:cxn modelId="{DAAC8D9E-7FD7-A34B-9DF6-BFE025246FC4}" type="presOf" srcId="{9D405EA2-90BB-4041-A15E-41A1E600B20C}" destId="{485FA86B-B945-864F-A5E0-EC26CE639830}" srcOrd="0" destOrd="0" presId="urn:microsoft.com/office/officeart/2005/8/layout/hProcess3"/>
    <dgm:cxn modelId="{0FBE1835-984D-AA4A-817D-F788187F3C40}" type="presOf" srcId="{12F1D6F0-2A3F-7242-8116-B074FC410AB0}" destId="{6E2DAA2F-FEB1-0948-B636-1B195144D3FC}" srcOrd="0" destOrd="0" presId="urn:microsoft.com/office/officeart/2005/8/layout/hProcess3"/>
    <dgm:cxn modelId="{F3194041-58F0-724F-AC0F-BFE770B65589}" type="presParOf" srcId="{485FA86B-B945-864F-A5E0-EC26CE639830}" destId="{A7509EEC-7467-574D-A771-71E3C146210D}" srcOrd="0" destOrd="0" presId="urn:microsoft.com/office/officeart/2005/8/layout/hProcess3"/>
    <dgm:cxn modelId="{72DEB301-0F8A-5640-8CC8-924FAF5C17D9}" type="presParOf" srcId="{485FA86B-B945-864F-A5E0-EC26CE639830}" destId="{2B63C51D-8AAD-9146-A538-62722F53AE8F}" srcOrd="1" destOrd="0" presId="urn:microsoft.com/office/officeart/2005/8/layout/hProcess3"/>
    <dgm:cxn modelId="{82840CB7-B974-BD48-AB48-76936DDE94FC}" type="presParOf" srcId="{2B63C51D-8AAD-9146-A538-62722F53AE8F}" destId="{802FBA99-D1FC-4943-86ED-7DEA8D5BB1C1}" srcOrd="0" destOrd="0" presId="urn:microsoft.com/office/officeart/2005/8/layout/hProcess3"/>
    <dgm:cxn modelId="{FABD2A30-9FE9-7648-A2E9-60C7A7BDC166}" type="presParOf" srcId="{2B63C51D-8AAD-9146-A538-62722F53AE8F}" destId="{1FF85D6E-D113-8E4F-85F1-D7503675E581}" srcOrd="1" destOrd="0" presId="urn:microsoft.com/office/officeart/2005/8/layout/hProcess3"/>
    <dgm:cxn modelId="{C2363F69-9116-DF4F-BD98-C6284CD3BA66}" type="presParOf" srcId="{1FF85D6E-D113-8E4F-85F1-D7503675E581}" destId="{4DF9DD9A-5716-C647-BEA4-E3A6D36B59CC}" srcOrd="0" destOrd="0" presId="urn:microsoft.com/office/officeart/2005/8/layout/hProcess3"/>
    <dgm:cxn modelId="{543CFBA5-8A32-504C-9216-BC4117E7F6E7}" type="presParOf" srcId="{1FF85D6E-D113-8E4F-85F1-D7503675E581}" destId="{6E2DAA2F-FEB1-0948-B636-1B195144D3FC}" srcOrd="1" destOrd="0" presId="urn:microsoft.com/office/officeart/2005/8/layout/hProcess3"/>
    <dgm:cxn modelId="{3E0CF0BF-494D-EA43-A825-223F7089AF14}" type="presParOf" srcId="{1FF85D6E-D113-8E4F-85F1-D7503675E581}" destId="{5974C498-9CB1-E24F-BA55-12A03994202D}" srcOrd="2" destOrd="0" presId="urn:microsoft.com/office/officeart/2005/8/layout/hProcess3"/>
    <dgm:cxn modelId="{C582E31D-9619-1B4C-9325-BC7FF6F7C023}" type="presParOf" srcId="{1FF85D6E-D113-8E4F-85F1-D7503675E581}" destId="{B8C0ABC9-4FE8-9246-AEB8-D22610A7408A}" srcOrd="3" destOrd="0" presId="urn:microsoft.com/office/officeart/2005/8/layout/hProcess3"/>
    <dgm:cxn modelId="{31C97568-9255-C243-89DC-39BCA57C68F5}" type="presParOf" srcId="{2B63C51D-8AAD-9146-A538-62722F53AE8F}" destId="{D166C1E9-6424-1F44-95BE-68134360DDC8}" srcOrd="2" destOrd="0" presId="urn:microsoft.com/office/officeart/2005/8/layout/hProcess3"/>
    <dgm:cxn modelId="{2D72B479-E7B6-7246-80B9-BE7924C4983A}" type="presParOf" srcId="{2B63C51D-8AAD-9146-A538-62722F53AE8F}" destId="{99A5F32F-0141-4646-9E40-E3F0E54D7B10}" srcOrd="3" destOrd="0" presId="urn:microsoft.com/office/officeart/2005/8/layout/hProcess3"/>
    <dgm:cxn modelId="{66DCB015-9A8B-F44F-8AB7-DBE05695988F}" type="presParOf" srcId="{2B63C51D-8AAD-9146-A538-62722F53AE8F}" destId="{F44E737E-09A3-AB4E-B6F8-FB9D14EC02C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E737E-09A3-AB4E-B6F8-FB9D14EC02C1}">
      <dsp:nvSpPr>
        <dsp:cNvPr id="0" name=""/>
        <dsp:cNvSpPr/>
      </dsp:nvSpPr>
      <dsp:spPr>
        <a:xfrm>
          <a:off x="0" y="48884"/>
          <a:ext cx="1507059" cy="889014"/>
        </a:xfrm>
        <a:prstGeom prst="rightArrow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DAA2F-FEB1-0948-B636-1B195144D3FC}">
      <dsp:nvSpPr>
        <dsp:cNvPr id="0" name=""/>
        <dsp:cNvSpPr/>
      </dsp:nvSpPr>
      <dsp:spPr>
        <a:xfrm>
          <a:off x="39403" y="305123"/>
          <a:ext cx="1235043" cy="39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/>
            </a:rPr>
            <a:t>Layer inflow</a:t>
          </a:r>
          <a:endParaRPr lang="en-US" sz="1600" kern="1200" dirty="0">
            <a:latin typeface="Arial"/>
          </a:endParaRPr>
        </a:p>
      </dsp:txBody>
      <dsp:txXfrm>
        <a:off x="39403" y="305123"/>
        <a:ext cx="1235043" cy="397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E737E-09A3-AB4E-B6F8-FB9D14EC02C1}">
      <dsp:nvSpPr>
        <dsp:cNvPr id="0" name=""/>
        <dsp:cNvSpPr/>
      </dsp:nvSpPr>
      <dsp:spPr>
        <a:xfrm>
          <a:off x="0" y="11548"/>
          <a:ext cx="1693327" cy="677330"/>
        </a:xfrm>
        <a:prstGeom prst="leftArrow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DAA2F-FEB1-0948-B636-1B195144D3FC}">
      <dsp:nvSpPr>
        <dsp:cNvPr id="0" name=""/>
        <dsp:cNvSpPr/>
      </dsp:nvSpPr>
      <dsp:spPr>
        <a:xfrm>
          <a:off x="218418" y="162437"/>
          <a:ext cx="1388048" cy="322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/>
            </a:rPr>
            <a:t>Midlevel inflow</a:t>
          </a:r>
          <a:endParaRPr lang="en-US" sz="1600" kern="1200" dirty="0">
            <a:latin typeface="Arial"/>
          </a:endParaRPr>
        </a:p>
      </dsp:txBody>
      <dsp:txXfrm>
        <a:off x="218418" y="162437"/>
        <a:ext cx="1388048" cy="322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2B887E0-2FFE-AF40-A5CF-5FE315A6C68E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47D9834-E48D-204B-BF97-38125C7F7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48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6A1A8F-80D6-3E45-ACA2-BF91EB162AD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midlevel inflow to the sf region is an imp part of the MCS circulation.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EFB0A-824F-AD43-9C1E-AA82A086D785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/>
              <a:t>From the distributin of heating and cooling in the sf region we expect mid level convergence.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62FA30-1D0A-D04C-A087-9E2CBF0E1B3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62FA30-1D0A-D04C-A087-9E2CBF0E1B3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3E3A60-77BC-5B4F-AB6E-5C7C72E580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midlevel inflow to the sf region is an imp part of the MCS circulation.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3E3A60-77BC-5B4F-AB6E-5C7C72E580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midlevel inflow to the sf region is an imp part of the MCS circulation.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E79808-CE8C-5445-A594-714859D880EF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62FA30-1D0A-D04C-A087-9E2CBF0E1B3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FFCED8-0AF9-3441-BF8B-EA10B3AF84C2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Top heavy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045AE3-84FA-9F40-8E4B-0BE6F270128F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blue curve is applied to the stratiform fraction of the precipitation at the given pixel. Go to next slide.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9BA1C1-839E-4842-A0B6-B006A0321AB7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70% stratiform precipitation at a pixel yields the blue profile, which has a higher maximum than the 0% or 40 % stratiform profiles. Note also how the increased stratiform percentage yields a stronger vertical gradient of heating at upper levels and hence greater generation of potential vorticity. This shows how an increase in the stratiform rain fraction leads to a stronger circulation at upper levels.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3A901-5535-4343-957A-AFA7EA3E92C5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2CE1B-D927-2A49-9621-6DE01DBD3CEB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/>
              <a:t>KH studied data from ___ flights around the conv regions of MCSs and found a deep layer of uplift. The layer lifting consisted of pot. Unstable air.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F9DEB-4EB2-B942-9BDA-14B7246F53C6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/>
              <a:t>The midlevel inflow to the sf region is an imp part of the MCS circulation.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0FFA-D4EA-7846-B4A4-F43227330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F0328-C2E8-F249-8D48-B0E66A8AC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B05FC-9624-3142-A122-577480B73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33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55C1-BF02-2446-9CF2-93DD431C4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76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6D49-632B-F64F-8589-727AB7D56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3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1725-9B9F-AA4D-94D0-1FE42EE19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7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43200-3F27-3549-AB29-AA1FB3C2A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7E8768-757D-224A-8DD4-812BB45EC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8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68AFA40-6820-A74B-A389-4579EBBFB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6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6246170-632F-814A-9490-FE8325F2A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4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900F8E4-0D10-1341-835A-3DD6D1D5E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1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69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D436BEA-DFC2-1545-9CDC-4DFB8922F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AC12D20-BDC2-CA43-B4A9-4E8E098C6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5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8F73F65-4670-4D40-BCDE-7BF246E08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7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E9A0529-88C9-0E45-9AFE-A1F6A376A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3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8BA08B2-1577-6842-BC0E-56135BA4F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17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27801B4-8414-3346-95AD-0762BA0AB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1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B750FEA-CBA2-7D47-8A55-DC4CAAAF0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6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74B21E3-A26F-354E-8489-D76FAF7D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75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68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A7451-BC98-6D40-BEF9-2AC80B2EDA4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50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A96E64-F4B0-5740-AD5D-718B80245EA9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3A2DC56-5CFC-214E-ACD9-A0DF5312E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56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48707-5F4C-BE44-B83A-408586A1475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7215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8A3C0-1D7E-B142-B92B-8B7B9B5B413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3044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3EB57-09F5-9549-BA6C-6497D17AD2C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4559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8E135-0275-C04D-83B5-057654A6B17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747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77361-0D8D-9045-92B5-F4560BFEDFF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8843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1BF53-5B7B-4F42-94D3-2C36C880ABA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5351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EFAD9-7EF4-F149-8EF5-581C32DE14D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8061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8DB4D-53E0-5342-AC58-D6B7E56E020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6275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8052B-A82B-164D-B821-BE5C9104B0B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4409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0C615-A10E-5348-B7AD-D5601EB9D425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644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1C860-8A8B-9445-A171-A186C2324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37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B86B61-AFC3-B149-9C85-C7E263D3149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014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1C860-8A8B-9445-A171-A186C2324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47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F691B-17BC-F947-9E37-BEC12EC67A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05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ACF97-7740-314A-82EC-D820BE225C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98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109E5-7B85-8D42-8533-B5C71869F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58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5EF9-52D7-1B49-A64A-98BFE6C6CE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68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5BC2-7747-1544-8F3B-0420775DCA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54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F0328-C2E8-F249-8D48-B0E66A8AC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02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B05FC-9624-3142-A122-577480B73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04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55C1-BF02-2446-9CF2-93DD431C4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9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F691B-17BC-F947-9E37-BEC12EC6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213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6D49-632B-F64F-8589-727AB7D56E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9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1725-9B9F-AA4D-94D0-1FE42EE19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51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43200-3F27-3549-AB29-AA1FB3C2A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99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68AFA40-6820-A74B-A389-4579EBBFB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60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6246170-632F-814A-9490-FE8325F2A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78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900F8E4-0D10-1341-835A-3DD6D1D5E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73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D436BEA-DFC2-1545-9CDC-4DFB8922F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50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AC12D20-BDC2-CA43-B4A9-4E8E098C6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713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8F73F65-4670-4D40-BCDE-7BF246E08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30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E9A0529-88C9-0E45-9AFE-A1F6A376A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4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ACF97-7740-314A-82EC-D820BE225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00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8BA08B2-1577-6842-BC0E-56135BA4F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6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27801B4-8414-3346-95AD-0762BA0AB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06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B750FEA-CBA2-7D47-8A55-DC4CAAAF0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62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74B21E3-A26F-354E-8489-D76FAF7D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74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8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109E5-7B85-8D42-8533-B5C71869F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5EF9-52D7-1B49-A64A-98BFE6C6C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03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5BC2-7747-1544-8F3B-0420775DC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4.xml"/><Relationship Id="rId3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theme" Target="../theme/theme7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5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ABEE0C1-9196-8F41-A621-7AE1D5C8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7524" r:id="rId1"/>
    <p:sldLayoutId id="2147487564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20FE682-ABEF-F049-8F38-238DB461B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7566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85AADAE9-F60C-EE43-9583-2186F2A22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26" r:id="rId2"/>
    <p:sldLayoutId id="2147487527" r:id="rId3"/>
    <p:sldLayoutId id="2147487528" r:id="rId4"/>
    <p:sldLayoutId id="2147487529" r:id="rId5"/>
    <p:sldLayoutId id="2147487530" r:id="rId6"/>
    <p:sldLayoutId id="2147487531" r:id="rId7"/>
    <p:sldLayoutId id="2147487532" r:id="rId8"/>
    <p:sldLayoutId id="2147487533" r:id="rId9"/>
    <p:sldLayoutId id="2147487534" r:id="rId10"/>
    <p:sldLayoutId id="2147487535" r:id="rId11"/>
    <p:sldLayoutId id="214748753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4029616-2445-FB46-949D-44F88D468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7582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b="0">
                <a:solidFill>
                  <a:prstClr val="white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b="0">
                <a:solidFill>
                  <a:prstClr val="white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prstClr val="white"/>
                </a:solidFill>
                <a:latin typeface="Arial" charset="0"/>
              </a:defRPr>
            </a:lvl1pPr>
          </a:lstStyle>
          <a:p>
            <a:pPr>
              <a:defRPr/>
            </a:pPr>
            <a:fld id="{D0AC7360-0C3D-EF40-9810-B1EDBE1F9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7583" r:id="rId1"/>
    <p:sldLayoutId id="2147487584" r:id="rId2"/>
    <p:sldLayoutId id="2147487585" r:id="rId3"/>
    <p:sldLayoutId id="2147487586" r:id="rId4"/>
    <p:sldLayoutId id="2147487587" r:id="rId5"/>
    <p:sldLayoutId id="2147487588" r:id="rId6"/>
    <p:sldLayoutId id="2147487589" r:id="rId7"/>
    <p:sldLayoutId id="2147487590" r:id="rId8"/>
    <p:sldLayoutId id="2147487591" r:id="rId9"/>
    <p:sldLayoutId id="2147487592" r:id="rId10"/>
    <p:sldLayoutId id="2147487593" r:id="rId11"/>
    <p:sldLayoutId id="2147487635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defTabSz="914400"/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ctr" defTabSz="914400"/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defTabSz="914400"/>
            <a:fld id="{6F5B3AD3-13CE-7140-8361-B457A0FFB05E}" type="slidenum">
              <a:rPr lang="en-US" smtClean="0">
                <a:solidFill>
                  <a:srgbClr val="000000"/>
                </a:solidFill>
                <a:latin typeface="Times New Roman"/>
              </a:rPr>
              <a:pPr defTabSz="914400"/>
              <a:t>‹#›</a:t>
            </a:fld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97" r:id="rId1"/>
    <p:sldLayoutId id="2147487598" r:id="rId2"/>
    <p:sldLayoutId id="2147487599" r:id="rId3"/>
    <p:sldLayoutId id="2147487600" r:id="rId4"/>
    <p:sldLayoutId id="2147487601" r:id="rId5"/>
    <p:sldLayoutId id="2147487602" r:id="rId6"/>
    <p:sldLayoutId id="2147487603" r:id="rId7"/>
    <p:sldLayoutId id="2147487604" r:id="rId8"/>
    <p:sldLayoutId id="2147487605" r:id="rId9"/>
    <p:sldLayoutId id="2147487606" r:id="rId10"/>
    <p:sldLayoutId id="2147487607" r:id="rId11"/>
    <p:sldLayoutId id="214748760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85AADAE9-F60C-EE43-9583-2186F2A22B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50" r:id="rId1"/>
    <p:sldLayoutId id="2147487651" r:id="rId2"/>
    <p:sldLayoutId id="2147487652" r:id="rId3"/>
    <p:sldLayoutId id="2147487653" r:id="rId4"/>
    <p:sldLayoutId id="2147487654" r:id="rId5"/>
    <p:sldLayoutId id="2147487655" r:id="rId6"/>
    <p:sldLayoutId id="2147487656" r:id="rId7"/>
    <p:sldLayoutId id="2147487657" r:id="rId8"/>
    <p:sldLayoutId id="2147487658" r:id="rId9"/>
    <p:sldLayoutId id="2147487659" r:id="rId10"/>
    <p:sldLayoutId id="2147487660" r:id="rId11"/>
    <p:sldLayoutId id="2147487661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b="0">
                <a:solidFill>
                  <a:prstClr val="white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b="0">
                <a:solidFill>
                  <a:prstClr val="white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prstClr val="white"/>
                </a:solidFill>
                <a:latin typeface="Arial" charset="0"/>
              </a:defRPr>
            </a:lvl1pPr>
          </a:lstStyle>
          <a:p>
            <a:pPr>
              <a:defRPr/>
            </a:pPr>
            <a:fld id="{D0AC7360-0C3D-EF40-9810-B1EDBE1F9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Slides_557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42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68" r:id="rId1"/>
    <p:sldLayoutId id="2147487669" r:id="rId2"/>
    <p:sldLayoutId id="2147487670" r:id="rId3"/>
    <p:sldLayoutId id="2147487671" r:id="rId4"/>
    <p:sldLayoutId id="2147487672" r:id="rId5"/>
    <p:sldLayoutId id="2147487673" r:id="rId6"/>
    <p:sldLayoutId id="2147487674" r:id="rId7"/>
    <p:sldLayoutId id="2147487675" r:id="rId8"/>
    <p:sldLayoutId id="2147487676" r:id="rId9"/>
    <p:sldLayoutId id="2147487677" r:id="rId10"/>
    <p:sldLayoutId id="2147487678" r:id="rId11"/>
    <p:sldLayoutId id="214748767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2.pn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40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8" Type="http://schemas.openxmlformats.org/officeDocument/2006/relationships/image" Target="../media/image19.tiff"/><Relationship Id="rId9" Type="http://schemas.openxmlformats.org/officeDocument/2006/relationships/image" Target="../media/image20.tiff"/><Relationship Id="rId10" Type="http://schemas.openxmlformats.org/officeDocument/2006/relationships/image" Target="../media/image21.tif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0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47.xml"/><Relationship Id="rId3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_55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/>
        </p:blipFill>
        <p:spPr>
          <a:xfrm rot="10800000" flipV="1">
            <a:off x="-22578" y="0"/>
            <a:ext cx="9166578" cy="6874933"/>
          </a:xfrm>
          <a:prstGeom prst="rect">
            <a:avLst/>
          </a:prstGeom>
        </p:spPr>
      </p:pic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90513" y="152400"/>
            <a:ext cx="85264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dirty="0" smtClean="0">
                <a:solidFill>
                  <a:srgbClr val="FFFFFF"/>
                </a:solidFill>
                <a:effectLst>
                  <a:glow rad="50800">
                    <a:schemeClr val="bg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Observations of Convection in the MJO—</a:t>
            </a:r>
            <a:r>
              <a:rPr lang="en-US" sz="3600" dirty="0" smtClean="0">
                <a:solidFill>
                  <a:srgbClr val="FFFFFF"/>
                </a:solidFill>
                <a:effectLst>
                  <a:glow rad="50800">
                    <a:schemeClr val="bg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TOGA COARE, TRMM, &amp; DYNAMO</a:t>
            </a:r>
            <a:endParaRPr lang="en-US" sz="3600" dirty="0">
              <a:solidFill>
                <a:srgbClr val="FFFFFF"/>
              </a:solidFill>
              <a:effectLst>
                <a:glow rad="50800">
                  <a:schemeClr val="bg2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  <p:sp>
        <p:nvSpPr>
          <p:cNvPr id="100355" name="TextBox 4"/>
          <p:cNvSpPr txBox="1">
            <a:spLocks noChangeArrowheads="1"/>
          </p:cNvSpPr>
          <p:nvPr/>
        </p:nvSpPr>
        <p:spPr bwMode="auto">
          <a:xfrm>
            <a:off x="573088" y="6267450"/>
            <a:ext cx="8180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FFFFFF"/>
                </a:solidFill>
                <a:effectLst>
                  <a:glow rad="50800">
                    <a:schemeClr val="bg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MJO Workshop, George Mason University, Fairfax, Virginia, 9 June 2013</a:t>
            </a:r>
            <a:endParaRPr lang="en-US" sz="1800" b="1" dirty="0">
              <a:solidFill>
                <a:srgbClr val="FFFFFF"/>
              </a:solidFill>
              <a:effectLst>
                <a:glow rad="50800">
                  <a:schemeClr val="bg2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290513" y="3624263"/>
            <a:ext cx="8462962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000" dirty="0">
                <a:effectLst>
                  <a:glow rad="50800">
                    <a:schemeClr val="bg2">
                      <a:alpha val="75000"/>
                    </a:schemeClr>
                  </a:glow>
                </a:effectLst>
              </a:rPr>
              <a:t>Robert </a:t>
            </a:r>
            <a:r>
              <a:rPr lang="en-US" sz="4000" dirty="0" smtClean="0">
                <a:effectLst>
                  <a:glow rad="50800">
                    <a:schemeClr val="bg2">
                      <a:alpha val="75000"/>
                    </a:schemeClr>
                  </a:glow>
                </a:effectLst>
              </a:rPr>
              <a:t>Houze</a:t>
            </a:r>
          </a:p>
          <a:p>
            <a:pPr algn="r" eaLnBrk="1" hangingPunct="1"/>
            <a:r>
              <a:rPr lang="en-US" sz="4000" dirty="0">
                <a:effectLst>
                  <a:glow rad="50800">
                    <a:schemeClr val="bg2">
                      <a:alpha val="75000"/>
                    </a:schemeClr>
                  </a:glow>
                </a:effectLst>
              </a:rPr>
              <a:t>University of </a:t>
            </a:r>
            <a:r>
              <a:rPr lang="en-US" sz="4000" dirty="0" smtClean="0">
                <a:effectLst>
                  <a:glow rad="50800">
                    <a:schemeClr val="bg2">
                      <a:alpha val="75000"/>
                    </a:schemeClr>
                  </a:glow>
                </a:effectLst>
              </a:rPr>
              <a:t>Washington</a:t>
            </a:r>
            <a:endParaRPr lang="en-US" sz="4000" dirty="0">
              <a:effectLst>
                <a:glow rad="50800">
                  <a:schemeClr val="bg2">
                    <a:alpha val="75000"/>
                  </a:schemeClr>
                </a:glow>
              </a:effectLst>
            </a:endParaRPr>
          </a:p>
          <a:p>
            <a:pPr algn="r" eaLnBrk="1" hangingPunct="1"/>
            <a:r>
              <a:rPr lang="en-US" sz="3200" dirty="0" smtClean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  <a:t>(With </a:t>
            </a:r>
            <a:r>
              <a:rPr lang="en-US" sz="3200" dirty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  <a:t>Hannah </a:t>
            </a:r>
            <a:r>
              <a:rPr lang="en-US" sz="3200" dirty="0" smtClean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  <a:t>Barnes, </a:t>
            </a:r>
            <a:r>
              <a:rPr lang="en-US" sz="3200" dirty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  <a:t>Manuel </a:t>
            </a:r>
            <a:r>
              <a:rPr lang="en-US" sz="3200" dirty="0" err="1" smtClean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  <a:t>Zuluaga</a:t>
            </a:r>
            <a:r>
              <a:rPr lang="en-US" sz="3200" dirty="0" smtClean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  <a:t>,</a:t>
            </a:r>
            <a:br>
              <a:rPr lang="en-US" sz="3200" dirty="0" smtClean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76200">
                    <a:schemeClr val="bg2">
                      <a:alpha val="75000"/>
                    </a:schemeClr>
                  </a:glow>
                </a:effectLst>
              </a:rPr>
              <a:t> and  Angela Rowe)</a:t>
            </a:r>
            <a:endParaRPr lang="en-US" sz="3200" dirty="0">
              <a:effectLst>
                <a:glow rad="76200">
                  <a:schemeClr val="bg2">
                    <a:alpha val="75000"/>
                  </a:schemeClr>
                </a:glow>
              </a:effectLst>
            </a:endParaRPr>
          </a:p>
          <a:p>
            <a:pPr algn="r" eaLnBrk="1" hangingPunct="1"/>
            <a:endParaRPr lang="en-US" sz="32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09483" y="385763"/>
            <a:ext cx="90808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TOGA COARE Airborne Doppler Observations of MCSs…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083" y="1656131"/>
            <a:ext cx="8531407" cy="4079499"/>
            <a:chOff x="321855" y="1681035"/>
            <a:chExt cx="8531407" cy="4079499"/>
          </a:xfrm>
        </p:grpSpPr>
        <p:sp>
          <p:nvSpPr>
            <p:cNvPr id="2" name="Rectangle 1"/>
            <p:cNvSpPr/>
            <p:nvPr/>
          </p:nvSpPr>
          <p:spPr bwMode="auto">
            <a:xfrm>
              <a:off x="321855" y="1681035"/>
              <a:ext cx="8531407" cy="40778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119234" name="Group 2"/>
            <p:cNvGrpSpPr>
              <a:grpSpLocks/>
            </p:cNvGrpSpPr>
            <p:nvPr/>
          </p:nvGrpSpPr>
          <p:grpSpPr bwMode="auto">
            <a:xfrm>
              <a:off x="377234" y="2609772"/>
              <a:ext cx="8382000" cy="3048000"/>
              <a:chOff x="245" y="1200"/>
              <a:chExt cx="5280" cy="1920"/>
            </a:xfrm>
          </p:grpSpPr>
          <p:sp>
            <p:nvSpPr>
              <p:cNvPr id="1119235" name="Rectangle 3"/>
              <p:cNvSpPr>
                <a:spLocks noChangeArrowheads="1"/>
              </p:cNvSpPr>
              <p:nvPr/>
            </p:nvSpPr>
            <p:spPr bwMode="auto">
              <a:xfrm>
                <a:off x="245" y="1200"/>
                <a:ext cx="5280" cy="19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11923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" y="1248"/>
                <a:ext cx="5088" cy="1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467927" y="1825942"/>
              <a:ext cx="48985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800" dirty="0" smtClean="0">
                  <a:solidFill>
                    <a:schemeClr val="bg2">
                      <a:lumMod val="65000"/>
                      <a:lumOff val="35000"/>
                    </a:schemeClr>
                  </a:solidFill>
                  <a:latin typeface="Comic Sans MS"/>
                  <a:cs typeface="Comic Sans MS"/>
                </a:rPr>
                <a:t>25 stratiform region flights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33482" y="5175758"/>
              <a:ext cx="1344752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600" dirty="0" err="1" smtClean="0">
                  <a:solidFill>
                    <a:schemeClr val="bg2"/>
                  </a:solidFill>
                </a:rPr>
                <a:t>Kingsmill</a:t>
              </a:r>
              <a:r>
                <a:rPr lang="en-US" sz="1600" dirty="0" smtClean="0">
                  <a:solidFill>
                    <a:schemeClr val="bg2"/>
                  </a:solidFill>
                </a:rPr>
                <a:t> &amp; Houze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5505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138" name="Picture 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880" y="685800"/>
            <a:ext cx="7239000" cy="5988050"/>
          </a:xfrm>
        </p:spPr>
      </p:pic>
      <p:sp>
        <p:nvSpPr>
          <p:cNvPr id="1115139" name="Text Box 3"/>
          <p:cNvSpPr txBox="1">
            <a:spLocks noChangeArrowheads="1"/>
          </p:cNvSpPr>
          <p:nvPr/>
        </p:nvSpPr>
        <p:spPr bwMode="auto">
          <a:xfrm>
            <a:off x="6804846" y="6310660"/>
            <a:ext cx="1301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Houze 1982</a:t>
            </a:r>
          </a:p>
        </p:txBody>
      </p:sp>
      <p:sp>
        <p:nvSpPr>
          <p:cNvPr id="1115140" name="Text Box 4"/>
          <p:cNvSpPr txBox="1">
            <a:spLocks noChangeArrowheads="1"/>
          </p:cNvSpPr>
          <p:nvPr/>
        </p:nvSpPr>
        <p:spPr bwMode="auto">
          <a:xfrm>
            <a:off x="270933" y="62533"/>
            <a:ext cx="81618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Now we can add the mesoscale circulation…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57221" y="1568450"/>
            <a:ext cx="5909731" cy="3564468"/>
            <a:chOff x="1757221" y="1568450"/>
            <a:chExt cx="5909731" cy="3564468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849208241"/>
                </p:ext>
              </p:extLst>
            </p:nvPr>
          </p:nvGraphicFramePr>
          <p:xfrm>
            <a:off x="1757221" y="4066117"/>
            <a:ext cx="1507059" cy="10668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3" name="Diagram 12"/>
            <p:cNvGraphicFramePr/>
            <p:nvPr>
              <p:extLst>
                <p:ext uri="{D42A27DB-BD31-4B8C-83A1-F6EECF244321}">
                  <p14:modId xmlns:p14="http://schemas.microsoft.com/office/powerpoint/2010/main" val="1005260118"/>
                </p:ext>
              </p:extLst>
            </p:nvPr>
          </p:nvGraphicFramePr>
          <p:xfrm>
            <a:off x="5973625" y="2406645"/>
            <a:ext cx="1693327" cy="7535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880" y="1568450"/>
              <a:ext cx="838200" cy="342900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48"/>
            <a:stretch>
              <a:fillRect/>
            </a:stretch>
          </p:blipFill>
          <p:spPr bwMode="auto">
            <a:xfrm>
              <a:off x="4153280" y="1568450"/>
              <a:ext cx="1828800" cy="3429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37860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60710" y="225967"/>
            <a:ext cx="88155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What’s the PDF of the members of the population?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Picture 1" descr="Bjerknes_postGATE_tropcloudpop_v4_speldrit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2" y="1648216"/>
            <a:ext cx="8853531" cy="4390741"/>
          </a:xfrm>
          <a:prstGeom prst="rect">
            <a:avLst/>
          </a:prstGeom>
          <a:ln w="28575" cmpd="sng">
            <a:noFill/>
          </a:ln>
        </p:spPr>
      </p:pic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7038881" y="5713950"/>
            <a:ext cx="19929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Houze et al. (1980)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788975" y="3113028"/>
            <a:ext cx="1382106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601299" y="2319068"/>
            <a:ext cx="1382106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11290" y="1711889"/>
            <a:ext cx="1382106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94435" y="2088427"/>
            <a:ext cx="3763827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7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60710" y="225967"/>
            <a:ext cx="88155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What’s the PDF of the members of the population?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Picture 1" descr="Bjerknes_postGATE_tropcloudpop_v4_speldrit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2" y="1648216"/>
            <a:ext cx="8853531" cy="4390741"/>
          </a:xfrm>
          <a:prstGeom prst="rect">
            <a:avLst/>
          </a:prstGeom>
          <a:ln w="28575" cmpd="sng"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423333" y="1648178"/>
            <a:ext cx="8528756" cy="43857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 smtClean="0">
              <a:solidFill>
                <a:srgbClr val="000000"/>
              </a:solidFill>
              <a:latin typeface="Arial" pitchFamily="-111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rgbClr val="000000"/>
              </a:solidFill>
              <a:latin typeface="Arial" pitchFamily="-111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 smtClean="0">
              <a:solidFill>
                <a:srgbClr val="000000"/>
              </a:solidFill>
              <a:latin typeface="Arial" pitchFamily="-111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rgbClr val="000000"/>
              </a:solidFill>
              <a:latin typeface="Arial" pitchFamily="-111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 smtClean="0">
              <a:solidFill>
                <a:srgbClr val="000000"/>
              </a:solidFill>
              <a:latin typeface="Arial" pitchFamily="-111" charset="0"/>
            </a:endParaRPr>
          </a:p>
          <a:p>
            <a:pPr marL="112713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latin typeface="Arial" pitchFamily="-111" charset="0"/>
              </a:rPr>
              <a:t>Use 3D radar data to identify: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 smtClean="0">
              <a:latin typeface="Arial" pitchFamily="-111" charset="0"/>
            </a:endParaRPr>
          </a:p>
          <a:p>
            <a:pPr marL="91281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1800" b="1" i="0" u="sng" strike="noStrike" cap="none" normalizeH="0" dirty="0" smtClean="0">
                <a:ln>
                  <a:noFill/>
                </a:ln>
                <a:effectLst/>
                <a:latin typeface="Arial" pitchFamily="-111" charset="0"/>
              </a:rPr>
              <a:t>Shallow isolated 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effectLst/>
                <a:latin typeface="Arial" pitchFamily="-111" charset="0"/>
              </a:rPr>
              <a:t>echoes (3D convective echo with top &lt; 5 km )</a:t>
            </a:r>
          </a:p>
          <a:p>
            <a:pPr marL="91281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800" b="1" u="sng" dirty="0" smtClean="0">
                <a:latin typeface="Arial" pitchFamily="-111" charset="0"/>
              </a:rPr>
              <a:t>Deep convective </a:t>
            </a:r>
            <a:r>
              <a:rPr lang="en-US" sz="1800" b="1" dirty="0" smtClean="0">
                <a:latin typeface="Arial" pitchFamily="-111" charset="0"/>
              </a:rPr>
              <a:t>cores (3D convective echo &gt;30 </a:t>
            </a:r>
            <a:r>
              <a:rPr lang="en-US" sz="1800" b="1" dirty="0" err="1" smtClean="0">
                <a:latin typeface="Arial" pitchFamily="-111" charset="0"/>
              </a:rPr>
              <a:t>dBZ</a:t>
            </a:r>
            <a:r>
              <a:rPr lang="en-US" sz="1800" b="1" dirty="0" smtClean="0">
                <a:latin typeface="Arial" pitchFamily="-111" charset="0"/>
              </a:rPr>
              <a:t>,  tops &gt;8 km)</a:t>
            </a:r>
          </a:p>
          <a:p>
            <a:pPr marL="91281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800" b="1" u="sng" dirty="0" smtClean="0">
                <a:latin typeface="Arial" pitchFamily="-111" charset="0"/>
              </a:rPr>
              <a:t>Wide convective </a:t>
            </a:r>
            <a:r>
              <a:rPr lang="en-US" sz="1800" b="1" dirty="0" smtClean="0">
                <a:latin typeface="Arial" pitchFamily="-111" charset="0"/>
              </a:rPr>
              <a:t>cores (3D convective echo &gt;30 </a:t>
            </a:r>
            <a:r>
              <a:rPr lang="en-US" sz="1800" b="1" dirty="0" err="1" smtClean="0">
                <a:latin typeface="Arial" pitchFamily="-111" charset="0"/>
              </a:rPr>
              <a:t>dBZ</a:t>
            </a:r>
            <a:r>
              <a:rPr lang="en-US" sz="1800" b="1" dirty="0" smtClean="0">
                <a:latin typeface="Arial" pitchFamily="-111" charset="0"/>
              </a:rPr>
              <a:t>, area &gt;800 km</a:t>
            </a:r>
            <a:r>
              <a:rPr lang="en-US" sz="1800" b="1" baseline="30000" dirty="0" smtClean="0">
                <a:latin typeface="Arial" pitchFamily="-111" charset="0"/>
              </a:rPr>
              <a:t>2</a:t>
            </a:r>
            <a:r>
              <a:rPr lang="en-US" sz="1800" b="1" dirty="0" smtClean="0">
                <a:latin typeface="Arial" pitchFamily="-111" charset="0"/>
              </a:rPr>
              <a:t>) </a:t>
            </a:r>
          </a:p>
          <a:p>
            <a:pPr marL="912813" indent="-285750" defTabSz="914400">
              <a:buFont typeface="Arial"/>
              <a:buChar char="•"/>
            </a:pPr>
            <a:r>
              <a:rPr lang="en-US" sz="1800" b="1" u="sng" dirty="0" smtClean="0">
                <a:latin typeface="Arial" pitchFamily="-111" charset="0"/>
              </a:rPr>
              <a:t>Broad stratiform </a:t>
            </a:r>
            <a:r>
              <a:rPr lang="en-US" sz="1800" b="1" dirty="0" smtClean="0">
                <a:latin typeface="Arial" pitchFamily="-111" charset="0"/>
              </a:rPr>
              <a:t>area (stratiform echo &gt; 50 000 km</a:t>
            </a:r>
            <a:r>
              <a:rPr lang="en-US" sz="1800" b="1" baseline="30000" dirty="0" smtClean="0">
                <a:latin typeface="Arial" pitchFamily="-111" charset="0"/>
              </a:rPr>
              <a:t>2)</a:t>
            </a:r>
            <a:r>
              <a:rPr lang="en-US" sz="1800" b="1" dirty="0" smtClean="0">
                <a:latin typeface="Arial" pitchFamily="-111" charset="0"/>
              </a:rPr>
              <a:t> </a:t>
            </a:r>
          </a:p>
          <a:p>
            <a:pPr marL="742950" indent="-285750" defTabSz="914400">
              <a:buFont typeface="Arial"/>
              <a:buChar char="•"/>
            </a:pPr>
            <a:endParaRPr kumimoji="0" lang="en-US" sz="1800" b="1" i="0" u="none" strike="noStrike" cap="none" normalizeH="0" dirty="0">
              <a:ln>
                <a:noFill/>
              </a:ln>
              <a:solidFill>
                <a:srgbClr val="000000"/>
              </a:solidFill>
              <a:effectLst/>
              <a:latin typeface="Arial" pitchFamily="-111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39888" y="1648178"/>
            <a:ext cx="8669867" cy="43857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 smtClean="0">
              <a:solidFill>
                <a:schemeClr val="bg1"/>
              </a:solidFill>
              <a:latin typeface="Arial" pitchFamily="-111" charset="0"/>
            </a:endParaRPr>
          </a:p>
          <a:p>
            <a:pPr marL="112713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Arial" pitchFamily="-111" charset="0"/>
              </a:rPr>
              <a:t>Use 3D radar data to identify: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chemeClr val="bg1"/>
                </a:solidFill>
                <a:latin typeface="Arial" pitchFamily="-111" charset="0"/>
              </a:rPr>
              <a:t> </a:t>
            </a:r>
            <a:endParaRPr lang="en-US" sz="1800" b="1" dirty="0" smtClean="0">
              <a:solidFill>
                <a:schemeClr val="bg1"/>
              </a:solidFill>
              <a:latin typeface="Arial" pitchFamily="-111" charset="0"/>
            </a:endParaRPr>
          </a:p>
          <a:p>
            <a:pPr marL="630238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000" i="0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1" charset="0"/>
              </a:rPr>
              <a:t>Shallow isolated 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1" charset="0"/>
              </a:rPr>
              <a:t>echoes (3D convective echo with top &lt; 5 km )</a:t>
            </a:r>
          </a:p>
          <a:p>
            <a:pPr marL="630238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kumimoji="0" lang="en-US" sz="200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-111" charset="0"/>
            </a:endParaRPr>
          </a:p>
          <a:p>
            <a:pPr marL="630238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u="sng" dirty="0" smtClean="0">
                <a:solidFill>
                  <a:schemeClr val="bg1"/>
                </a:solidFill>
                <a:latin typeface="Arial" pitchFamily="-111" charset="0"/>
              </a:rPr>
              <a:t>Deep convective </a:t>
            </a: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cores (3D convective echo &gt;30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-111" charset="0"/>
              </a:rPr>
              <a:t>dBZ</a:t>
            </a: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,  tops &gt;8 km)</a:t>
            </a:r>
          </a:p>
          <a:p>
            <a:pPr marL="630238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lang="en-US" sz="2000" dirty="0" smtClean="0">
              <a:solidFill>
                <a:schemeClr val="bg1"/>
              </a:solidFill>
              <a:latin typeface="Arial" pitchFamily="-111" charset="0"/>
            </a:endParaRPr>
          </a:p>
          <a:p>
            <a:pPr marL="630238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u="sng" dirty="0" smtClean="0">
                <a:solidFill>
                  <a:schemeClr val="bg1"/>
                </a:solidFill>
                <a:latin typeface="Arial" pitchFamily="-111" charset="0"/>
              </a:rPr>
              <a:t>Wide convective </a:t>
            </a: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cores (3D convective echo &gt;30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-111" charset="0"/>
              </a:rPr>
              <a:t>dBZ</a:t>
            </a: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, area &gt;800 km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-111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)</a:t>
            </a:r>
          </a:p>
          <a:p>
            <a:pPr marL="630238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 </a:t>
            </a:r>
          </a:p>
          <a:p>
            <a:pPr marL="630238" indent="-285750" defTabSz="914400">
              <a:buFont typeface="Arial"/>
              <a:buChar char="•"/>
            </a:pPr>
            <a:r>
              <a:rPr lang="en-US" sz="2000" u="sng" dirty="0" smtClean="0">
                <a:solidFill>
                  <a:schemeClr val="bg1"/>
                </a:solidFill>
                <a:latin typeface="Arial" pitchFamily="-111" charset="0"/>
              </a:rPr>
              <a:t>Broad stratiform </a:t>
            </a: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area (stratiform echo &gt; 50 000 km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-111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Arial" pitchFamily="-111" charset="0"/>
              </a:rPr>
              <a:t>) </a:t>
            </a:r>
          </a:p>
          <a:p>
            <a:pPr marL="457200" defTabSz="914400"/>
            <a:endParaRPr kumimoji="0" lang="en-US" sz="18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0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081913"/>
            <a:ext cx="9144000" cy="50489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52400" y="225192"/>
            <a:ext cx="8652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TRMM says the PDF varies with phase of the MJO…</a:t>
            </a:r>
            <a:endParaRPr lang="en-US" sz="28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2158" y="5703509"/>
            <a:ext cx="2121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Barnes and Houze 2013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009" y="1300083"/>
            <a:ext cx="9028791" cy="4191000"/>
            <a:chOff x="114247" y="471603"/>
            <a:chExt cx="8953553" cy="4024197"/>
          </a:xfrm>
        </p:grpSpPr>
        <p:pic>
          <p:nvPicPr>
            <p:cNvPr id="40" name="Picture 39" descr="f03_v05.ti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1219200"/>
              <a:ext cx="2443942" cy="1600200"/>
            </a:xfrm>
            <a:prstGeom prst="rect">
              <a:avLst/>
            </a:prstGeom>
          </p:spPr>
        </p:pic>
        <p:pic>
          <p:nvPicPr>
            <p:cNvPr id="41" name="Picture 40" descr="f03_v05.t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2895600"/>
              <a:ext cx="2443942" cy="1600200"/>
            </a:xfrm>
            <a:prstGeom prst="rect">
              <a:avLst/>
            </a:prstGeom>
          </p:spPr>
        </p:pic>
        <p:pic>
          <p:nvPicPr>
            <p:cNvPr id="42" name="Picture 41" descr="f03_v05.ti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1800" y="1219200"/>
              <a:ext cx="359674" cy="3276600"/>
            </a:xfrm>
            <a:prstGeom prst="rect">
              <a:avLst/>
            </a:prstGeom>
          </p:spPr>
        </p:pic>
        <p:pic>
          <p:nvPicPr>
            <p:cNvPr id="43" name="Picture 42" descr="f04_v02.ti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2942" y="1219200"/>
              <a:ext cx="340572" cy="3276600"/>
            </a:xfrm>
            <a:prstGeom prst="rect">
              <a:avLst/>
            </a:prstGeom>
          </p:spPr>
        </p:pic>
        <p:pic>
          <p:nvPicPr>
            <p:cNvPr id="44" name="Picture 43" descr="f04_v02.tif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3458" y="1219200"/>
              <a:ext cx="2443942" cy="1600200"/>
            </a:xfrm>
            <a:prstGeom prst="rect">
              <a:avLst/>
            </a:prstGeom>
          </p:spPr>
        </p:pic>
        <p:pic>
          <p:nvPicPr>
            <p:cNvPr id="45" name="Picture 44" descr="f04_v02.tif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9000" y="2895600"/>
              <a:ext cx="2443942" cy="1600200"/>
            </a:xfrm>
            <a:prstGeom prst="rect">
              <a:avLst/>
            </a:prstGeom>
          </p:spPr>
        </p:pic>
        <p:pic>
          <p:nvPicPr>
            <p:cNvPr id="46" name="Picture 45" descr="f06_v02.tif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058" y="1219200"/>
              <a:ext cx="2443942" cy="1600200"/>
            </a:xfrm>
            <a:prstGeom prst="rect">
              <a:avLst/>
            </a:prstGeom>
          </p:spPr>
        </p:pic>
        <p:pic>
          <p:nvPicPr>
            <p:cNvPr id="47" name="Picture 46" descr="f06_v02.tif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058" y="2895600"/>
              <a:ext cx="2443942" cy="1600200"/>
            </a:xfrm>
            <a:prstGeom prst="rect">
              <a:avLst/>
            </a:prstGeom>
          </p:spPr>
        </p:pic>
        <p:pic>
          <p:nvPicPr>
            <p:cNvPr id="48" name="Picture 47" descr="f06_v02.tif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8735" y="1219200"/>
              <a:ext cx="369065" cy="32766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46832" y="471603"/>
              <a:ext cx="2798074" cy="67971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Isolated, Shallow Echoes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28420" y="471603"/>
              <a:ext cx="2798074" cy="67971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Deep Convective Cores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145348" y="471603"/>
              <a:ext cx="2798074" cy="67971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Broad Stratiform Regions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4247" y="1219200"/>
              <a:ext cx="457818" cy="1549063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Active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4247" y="2870537"/>
              <a:ext cx="457818" cy="1549063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Suppressed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71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 bwMode="auto">
          <a:xfrm>
            <a:off x="0" y="4061098"/>
            <a:ext cx="9144000" cy="280670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0" y="706875"/>
            <a:ext cx="9144000" cy="27753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239940"/>
            <a:ext cx="9144000" cy="83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522765"/>
            <a:ext cx="91440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f08_v0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71930" r="946" b="3049"/>
          <a:stretch>
            <a:fillRect/>
          </a:stretch>
        </p:blipFill>
        <p:spPr bwMode="auto">
          <a:xfrm>
            <a:off x="0" y="4316140"/>
            <a:ext cx="914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219200" y="4160565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Area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191000" y="416374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Number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7239000" y="416374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Number</a:t>
            </a: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7935023" y="4115725"/>
            <a:ext cx="75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x10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4</a:t>
            </a: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3238500" y="6551563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MJO Phase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1" y="1120432"/>
            <a:ext cx="9143999" cy="23617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WIndian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2" name="TextBox 7"/>
          <p:cNvSpPr txBox="1">
            <a:spLocks noChangeArrowheads="1"/>
          </p:cNvSpPr>
          <p:nvPr/>
        </p:nvSpPr>
        <p:spPr bwMode="auto">
          <a:xfrm>
            <a:off x="2901950" y="1380965"/>
            <a:ext cx="45085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250</a:t>
            </a:r>
          </a:p>
        </p:txBody>
      </p:sp>
      <p:sp>
        <p:nvSpPr>
          <p:cNvPr id="43" name="TextBox 18"/>
          <p:cNvSpPr txBox="1">
            <a:spLocks noChangeArrowheads="1"/>
          </p:cNvSpPr>
          <p:nvPr/>
        </p:nvSpPr>
        <p:spPr bwMode="auto">
          <a:xfrm>
            <a:off x="6553200" y="999965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x10^4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0" y="2066765"/>
            <a:ext cx="9144000" cy="13716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" descr="f08_v0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909" r="1726" b="73714"/>
          <a:stretch>
            <a:fillRect/>
          </a:stretch>
        </p:blipFill>
        <p:spPr bwMode="auto">
          <a:xfrm>
            <a:off x="0" y="848523"/>
            <a:ext cx="9144000" cy="236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f08_v04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64796"/>
            <a:ext cx="8839200" cy="12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9" descr="f08_v04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4" y="1075935"/>
            <a:ext cx="2553075" cy="196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0" descr="f08_v0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" y="1024644"/>
            <a:ext cx="260049" cy="211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1" descr="f08_v0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4" y="3008753"/>
            <a:ext cx="2553075" cy="1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8"/>
          <p:cNvSpPr txBox="1">
            <a:spLocks noChangeArrowheads="1"/>
          </p:cNvSpPr>
          <p:nvPr/>
        </p:nvSpPr>
        <p:spPr bwMode="auto">
          <a:xfrm>
            <a:off x="2133600" y="883295"/>
            <a:ext cx="838200" cy="1569999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ISE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9DE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DCC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WCC </a:t>
            </a: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FFF9DE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BSR</a:t>
            </a: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FFF9DE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TextBox 17"/>
          <p:cNvSpPr txBox="1">
            <a:spLocks noChangeArrowheads="1"/>
          </p:cNvSpPr>
          <p:nvPr/>
        </p:nvSpPr>
        <p:spPr bwMode="auto">
          <a:xfrm>
            <a:off x="3238500" y="3167323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MJO Phase</a:t>
            </a:r>
          </a:p>
        </p:txBody>
      </p:sp>
      <p:sp>
        <p:nvSpPr>
          <p:cNvPr id="45" name="TextBox 20"/>
          <p:cNvSpPr txBox="1">
            <a:spLocks noChangeArrowheads="1"/>
          </p:cNvSpPr>
          <p:nvPr/>
        </p:nvSpPr>
        <p:spPr bwMode="auto">
          <a:xfrm>
            <a:off x="8230711" y="735243"/>
            <a:ext cx="658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x10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4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356" y="220796"/>
            <a:ext cx="2320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Indian Ocean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-31356" y="3571898"/>
            <a:ext cx="2732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 West Pacific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376264" y="4484454"/>
            <a:ext cx="203810" cy="15679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1733657" y="4126644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%</a:t>
            </a:r>
          </a:p>
        </p:txBody>
      </p:sp>
      <p:sp>
        <p:nvSpPr>
          <p:cNvPr id="65" name="TextBox 12"/>
          <p:cNvSpPr txBox="1">
            <a:spLocks noChangeArrowheads="1"/>
          </p:cNvSpPr>
          <p:nvPr/>
        </p:nvSpPr>
        <p:spPr bwMode="auto">
          <a:xfrm>
            <a:off x="1744958" y="751064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718" y="1411193"/>
            <a:ext cx="1035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610423" y="4370296"/>
            <a:ext cx="1035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7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0159" y="2951947"/>
            <a:ext cx="8708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DYNAMO is showing how various scales of motion affect the MJO cloud population</a:t>
            </a:r>
            <a:endParaRPr lang="en-US" sz="2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52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534" y="-21749"/>
            <a:ext cx="6596466" cy="6879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0919" y="198966"/>
            <a:ext cx="275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October Active Period</a:t>
            </a:r>
            <a:endParaRPr lang="en-US" sz="1800" b="1" dirty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0602" y="2350617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November Active Period</a:t>
            </a:r>
            <a:endParaRPr lang="en-US" sz="1800" b="1" dirty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6402" y="4537945"/>
            <a:ext cx="306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December Active Period</a:t>
            </a:r>
            <a:endParaRPr lang="en-US" sz="1800" b="1" dirty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8257" y="6448138"/>
            <a:ext cx="287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Zuluaga</a:t>
            </a:r>
            <a:r>
              <a:rPr lang="en-US" sz="1800" dirty="0" smtClean="0">
                <a:solidFill>
                  <a:schemeClr val="bg1"/>
                </a:solidFill>
              </a:rPr>
              <a:t> and Houze 2013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74887" y="1972456"/>
            <a:ext cx="405349" cy="18914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46217" y="4151352"/>
            <a:ext cx="405349" cy="18914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82431" y="6330248"/>
            <a:ext cx="405349" cy="18914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730" y="725100"/>
            <a:ext cx="2057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glow rad="762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ACTIVE PERIODS ARE EPISODIC</a:t>
            </a:r>
            <a:endParaRPr lang="en-US" sz="2800" b="1" dirty="0">
              <a:effectLst>
                <a:glow rad="762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421" y="3771824"/>
            <a:ext cx="21799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Rainfall concentrated into 2-4 day episodes </a:t>
            </a:r>
            <a:endParaRPr lang="en-US" b="1" dirty="0">
              <a:effectLst>
                <a:glow rad="762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403203" y="681880"/>
            <a:ext cx="12143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/>
                <a:cs typeface="Arial"/>
              </a:rPr>
              <a:t>Rain (mm)</a:t>
            </a:r>
            <a:endParaRPr lang="en-US" sz="1400" b="1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403203" y="2891680"/>
            <a:ext cx="12143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/>
                <a:cs typeface="Arial"/>
              </a:rPr>
              <a:t>Rain (mm)</a:t>
            </a:r>
            <a:endParaRPr lang="en-US" sz="1400" b="1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403202" y="5025280"/>
            <a:ext cx="12143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/>
                <a:cs typeface="Arial"/>
              </a:rPr>
              <a:t>Rain (mm)</a:t>
            </a:r>
            <a:endParaRPr lang="en-US" sz="1400" b="1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10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7208"/>
            <a:ext cx="9144000" cy="6534254"/>
            <a:chOff x="0" y="-238607"/>
            <a:chExt cx="9144000" cy="6534254"/>
          </a:xfrm>
        </p:grpSpPr>
        <p:grpSp>
          <p:nvGrpSpPr>
            <p:cNvPr id="6" name="Group 5"/>
            <p:cNvGrpSpPr/>
            <p:nvPr/>
          </p:nvGrpSpPr>
          <p:grpSpPr>
            <a:xfrm>
              <a:off x="1498103" y="999738"/>
              <a:ext cx="6147795" cy="5295909"/>
              <a:chOff x="1499790" y="999738"/>
              <a:chExt cx="6147795" cy="5295909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499790" y="999738"/>
                <a:ext cx="6147795" cy="5295909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b="1">
                  <a:solidFill>
                    <a:prstClr val="white"/>
                  </a:solidFill>
                  <a:latin typeface="Arial" pitchFamily="-111" charset="0"/>
                </a:endParaRPr>
              </a:p>
            </p:txBody>
          </p:sp>
          <p:pic>
            <p:nvPicPr>
              <p:cNvPr id="3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76261" y="1211495"/>
                <a:ext cx="5591478" cy="4516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211977" y="5880718"/>
                <a:ext cx="28783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prstClr val="black"/>
                    </a:solidFill>
                  </a:rPr>
                  <a:t>Zuluaga</a:t>
                </a:r>
                <a:r>
                  <a:rPr lang="en-US" sz="1800" dirty="0" smtClean="0">
                    <a:solidFill>
                      <a:prstClr val="black"/>
                    </a:solidFill>
                  </a:rPr>
                  <a:t> and Houze 2013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0" y="-238607"/>
              <a:ext cx="914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Arial"/>
                  <a:cs typeface="Arial"/>
                </a:rPr>
                <a:t>Composite large-scale divergence and vertical motion during 2-day rainfall episodes</a:t>
              </a:r>
              <a:endParaRPr lang="en-US" sz="2800" b="1" dirty="0">
                <a:solidFill>
                  <a:prstClr val="white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10" name="Up Arrow 9"/>
          <p:cNvSpPr/>
          <p:nvPr/>
        </p:nvSpPr>
        <p:spPr bwMode="auto">
          <a:xfrm>
            <a:off x="4087090" y="2708550"/>
            <a:ext cx="256310" cy="1652663"/>
          </a:xfrm>
          <a:prstGeom prst="upArrow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b="1">
              <a:solidFill>
                <a:prstClr val="white"/>
              </a:solidFill>
              <a:latin typeface="Arial" pitchFamily="-111" charset="0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5451764" y="2034307"/>
            <a:ext cx="254001" cy="735954"/>
          </a:xfrm>
          <a:prstGeom prst="upArrow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b="1">
              <a:solidFill>
                <a:prstClr val="white"/>
              </a:solidFill>
              <a:latin typeface="Arial" pitchFamily="-111" charset="0"/>
            </a:endParaRPr>
          </a:p>
        </p:txBody>
      </p:sp>
      <p:sp>
        <p:nvSpPr>
          <p:cNvPr id="12" name="Up Arrow 11"/>
          <p:cNvSpPr/>
          <p:nvPr/>
        </p:nvSpPr>
        <p:spPr bwMode="auto">
          <a:xfrm flipV="1">
            <a:off x="6031346" y="3629886"/>
            <a:ext cx="254001" cy="735954"/>
          </a:xfrm>
          <a:prstGeom prst="upArrow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b="1">
              <a:solidFill>
                <a:prstClr val="white"/>
              </a:solidFill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5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720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Composite large-scale divergence and vertical motion during 2-day rainfall episodes</a:t>
            </a:r>
            <a:endParaRPr lang="en-US" sz="2800" b="1" dirty="0">
              <a:solidFill>
                <a:prstClr val="white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1524000"/>
            <a:ext cx="9146751" cy="4343335"/>
            <a:chOff x="-1" y="1379831"/>
            <a:chExt cx="9146751" cy="4343335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1379831"/>
              <a:ext cx="9144000" cy="434333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10290" y="5257800"/>
              <a:ext cx="2878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prstClr val="black"/>
                  </a:solidFill>
                </a:rPr>
                <a:t>Zuluaga</a:t>
              </a:r>
              <a:r>
                <a:rPr lang="en-US" sz="1800" dirty="0" smtClean="0">
                  <a:solidFill>
                    <a:prstClr val="black"/>
                  </a:solidFill>
                </a:rPr>
                <a:t> and Houze 2013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7" descr="Fig4_THERMO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727651"/>
              <a:ext cx="9146751" cy="340269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79244" y="1474542"/>
              <a:ext cx="1737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prstClr val="black"/>
                  </a:solidFill>
                </a:rPr>
                <a:t>Gan</a:t>
              </a:r>
              <a:r>
                <a:rPr lang="en-US" sz="1800" dirty="0" smtClean="0">
                  <a:solidFill>
                    <a:prstClr val="black"/>
                  </a:solidFill>
                </a:rPr>
                <a:t> soundings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92600" y="1470143"/>
              <a:ext cx="2506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prstClr val="black"/>
                  </a:solidFill>
                </a:rPr>
                <a:t>ERA interim reanalysis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7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76300" y="1716416"/>
            <a:ext cx="7391400" cy="4546600"/>
            <a:chOff x="876300" y="1524000"/>
            <a:chExt cx="7391400" cy="4546600"/>
          </a:xfrm>
        </p:grpSpPr>
        <p:grpSp>
          <p:nvGrpSpPr>
            <p:cNvPr id="115713" name="Group 6"/>
            <p:cNvGrpSpPr>
              <a:grpSpLocks/>
            </p:cNvGrpSpPr>
            <p:nvPr/>
          </p:nvGrpSpPr>
          <p:grpSpPr bwMode="auto">
            <a:xfrm>
              <a:off x="876300" y="1524000"/>
              <a:ext cx="7391400" cy="4546600"/>
              <a:chOff x="1066800" y="1219200"/>
              <a:chExt cx="7391400" cy="4546600"/>
            </a:xfrm>
          </p:grpSpPr>
          <p:pic>
            <p:nvPicPr>
              <p:cNvPr id="11572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1219200"/>
                <a:ext cx="7391400" cy="454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724" name="Rectangle 5"/>
              <p:cNvSpPr>
                <a:spLocks noChangeArrowheads="1"/>
              </p:cNvSpPr>
              <p:nvPr/>
            </p:nvSpPr>
            <p:spPr bwMode="auto">
              <a:xfrm>
                <a:off x="1066800" y="1219200"/>
                <a:ext cx="3924300" cy="685800"/>
              </a:xfrm>
              <a:prstGeom prst="rect">
                <a:avLst/>
              </a:prstGeom>
              <a:solidFill>
                <a:srgbClr val="71C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hangingPunct="0"/>
                <a:r>
                  <a:rPr lang="en-US" b="1">
                    <a:solidFill>
                      <a:srgbClr val="363636"/>
                    </a:solidFill>
                  </a:rPr>
                  <a:t>Satellite view of the tropical cloud population</a:t>
                </a:r>
              </a:p>
            </p:txBody>
          </p:sp>
        </p:grpSp>
        <p:sp>
          <p:nvSpPr>
            <p:cNvPr id="115715" name="Rectangle 7"/>
            <p:cNvSpPr>
              <a:spLocks noChangeArrowheads="1"/>
            </p:cNvSpPr>
            <p:nvPr/>
          </p:nvSpPr>
          <p:spPr bwMode="auto">
            <a:xfrm>
              <a:off x="2725738" y="4703763"/>
              <a:ext cx="4921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hangingPunct="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5716" name="Group 55"/>
            <p:cNvGrpSpPr>
              <a:grpSpLocks/>
            </p:cNvGrpSpPr>
            <p:nvPr/>
          </p:nvGrpSpPr>
          <p:grpSpPr bwMode="auto">
            <a:xfrm>
              <a:off x="2828925" y="4711700"/>
              <a:ext cx="254000" cy="293688"/>
              <a:chOff x="2920018" y="4089401"/>
              <a:chExt cx="216881" cy="292894"/>
            </a:xfrm>
          </p:grpSpPr>
          <p:cxnSp>
            <p:nvCxnSpPr>
              <p:cNvPr id="50" name="Straight Connector 49"/>
              <p:cNvCxnSpPr/>
              <p:nvPr/>
            </p:nvCxnSpPr>
            <p:spPr bwMode="auto">
              <a:xfrm rot="5400000">
                <a:off x="2774249" y="4235170"/>
                <a:ext cx="292894" cy="135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 rot="5400000">
                <a:off x="2846091" y="4235170"/>
                <a:ext cx="292894" cy="13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 rot="5400000">
                <a:off x="2917933" y="4235170"/>
                <a:ext cx="292894" cy="135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722" name="Straight Connector 52"/>
              <p:cNvCxnSpPr>
                <a:cxnSpLocks noChangeShapeType="1"/>
              </p:cNvCxnSpPr>
              <p:nvPr/>
            </p:nvCxnSpPr>
            <p:spPr bwMode="auto">
              <a:xfrm rot="5400000">
                <a:off x="2990077" y="4235472"/>
                <a:ext cx="292894" cy="751"/>
              </a:xfrm>
              <a:prstGeom prst="line">
                <a:avLst/>
              </a:prstGeom>
              <a:noFill/>
              <a:ln w="19050">
                <a:solidFill>
                  <a:srgbClr val="0D0D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5717" name="Rectangle 1"/>
            <p:cNvSpPr>
              <a:spLocks noChangeArrowheads="1"/>
            </p:cNvSpPr>
            <p:nvPr/>
          </p:nvSpPr>
          <p:spPr bwMode="auto">
            <a:xfrm>
              <a:off x="947738" y="1524000"/>
              <a:ext cx="4792662" cy="830263"/>
            </a:xfrm>
            <a:prstGeom prst="rect">
              <a:avLst/>
            </a:prstGeom>
            <a:solidFill>
              <a:srgbClr val="84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hangingPunct="0"/>
              <a:endParaRPr lang="en-US"/>
            </a:p>
          </p:txBody>
        </p:sp>
      </p:grpSp>
      <p:sp>
        <p:nvSpPr>
          <p:cNvPr id="115718" name="Text Box 3"/>
          <p:cNvSpPr txBox="1">
            <a:spLocks noChangeArrowheads="1"/>
          </p:cNvSpPr>
          <p:nvPr/>
        </p:nvSpPr>
        <p:spPr bwMode="auto">
          <a:xfrm>
            <a:off x="269364" y="163222"/>
            <a:ext cx="8951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Prevailing view of tropical convection in the early 1970’s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94366"/>
            <a:ext cx="9144000" cy="48401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99" y="1600200"/>
            <a:ext cx="805874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00200"/>
            <a:ext cx="87909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986"/>
          <a:stretch/>
        </p:blipFill>
        <p:spPr bwMode="auto">
          <a:xfrm>
            <a:off x="1" y="1600200"/>
            <a:ext cx="8001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147"/>
          <a:stretch/>
        </p:blipFill>
        <p:spPr bwMode="auto">
          <a:xfrm>
            <a:off x="0" y="1600200"/>
            <a:ext cx="79868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986"/>
          <a:stretch/>
        </p:blipFill>
        <p:spPr bwMode="auto">
          <a:xfrm>
            <a:off x="-28221" y="1600200"/>
            <a:ext cx="8001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0281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Variation of the DYNAMO radar echo population during a rain episode</a:t>
            </a:r>
            <a:endParaRPr lang="en-US" sz="3200" b="1" dirty="0">
              <a:solidFill>
                <a:prstClr val="white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650" y="5905844"/>
            <a:ext cx="287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prstClr val="black"/>
                </a:solidFill>
              </a:rPr>
              <a:t>Zuluaga</a:t>
            </a:r>
            <a:r>
              <a:rPr lang="en-US" sz="1800" dirty="0" smtClean="0">
                <a:solidFill>
                  <a:prstClr val="black"/>
                </a:solidFill>
              </a:rPr>
              <a:t> and Houze 2013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491" y="1839705"/>
            <a:ext cx="275705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Composite of all 2-day rainfall episodes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7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73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Stretched Building Block Hypothesis</a:t>
            </a:r>
          </a:p>
          <a:p>
            <a:pPr algn="ctr"/>
            <a:r>
              <a:rPr lang="en-US" sz="3200" b="1" dirty="0" err="1" smtClean="0">
                <a:solidFill>
                  <a:prstClr val="white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Mapes</a:t>
            </a:r>
            <a:r>
              <a:rPr lang="en-US" sz="3200" b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et al. 2006</a:t>
            </a:r>
            <a:endParaRPr lang="en-US" sz="3200" b="1" dirty="0">
              <a:solidFill>
                <a:prstClr val="white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95222" y="1224744"/>
            <a:ext cx="6953557" cy="5440474"/>
            <a:chOff x="1131603" y="1224744"/>
            <a:chExt cx="6953557" cy="54404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1736" t="7140"/>
            <a:stretch/>
          </p:blipFill>
          <p:spPr>
            <a:xfrm>
              <a:off x="1131603" y="1224744"/>
              <a:ext cx="6953557" cy="544047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462814" y="3821655"/>
              <a:ext cx="6394148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Large-scale wave structure at the same times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62814" y="1286422"/>
              <a:ext cx="563688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Cloud population at three different times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67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78" y="1677284"/>
            <a:ext cx="8712318" cy="41549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Similarities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ndian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cean and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est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acific regions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 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Isolated shallow convection ever-present—max number in suppressed phases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Broad stratiform rain areas dominate area coverage variability—max in active to post active phases</a:t>
            </a:r>
          </a:p>
          <a:p>
            <a:pPr marL="449263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</a:t>
            </a:r>
          </a:p>
          <a:p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Differences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between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IO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and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WP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Deep and wide intense convection peaks with broad stratiform in IO but after broad stratiform in WP—maybe related to large-scale shear and humidity</a:t>
            </a:r>
          </a:p>
          <a:p>
            <a:pPr marL="792163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5778" y="461651"/>
            <a:ext cx="85665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SUMMARY of TRMM results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4090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78" y="1663173"/>
            <a:ext cx="8712318" cy="41549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Active periods are episodic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 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Rain occurs in 2-4 day bursts—suppressed in between</a:t>
            </a:r>
          </a:p>
          <a:p>
            <a:pPr defTabSz="635000"/>
            <a:endParaRPr lang="en-US" u="sng" dirty="0" smtClean="0">
              <a:solidFill>
                <a:srgbClr val="000000"/>
              </a:solidFill>
              <a:latin typeface="Arial"/>
              <a:cs typeface="Arial"/>
              <a:sym typeface="Wingdings"/>
            </a:endParaRPr>
          </a:p>
          <a:p>
            <a:pPr defTabSz="635000"/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Echo population (PDF) evolves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</a:t>
            </a:r>
            <a:endParaRPr lang="en-US" u="sng" dirty="0" smtClean="0">
              <a:solidFill>
                <a:srgbClr val="000000"/>
              </a:solidFill>
              <a:latin typeface="Arial"/>
              <a:cs typeface="Arial"/>
              <a:sym typeface="Wingdings"/>
            </a:endParaRP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Peaks of ISE, DCC, WCC, &amp; BSR echoes occur in order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Cloud population evolution occurs over 2-4 day period of the rain episode (i.e. </a:t>
            </a:r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not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on an MJO time scale)</a:t>
            </a:r>
          </a:p>
          <a:p>
            <a:pPr marL="792163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Arial"/>
              <a:cs typeface="Arial"/>
              <a:sym typeface="Wingdings"/>
            </a:endParaRPr>
          </a:p>
          <a:p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Episodes have scale of waves on time scale of a few days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Wave structure aligns with cloud population evolution</a:t>
            </a:r>
          </a:p>
          <a:p>
            <a:pPr marL="792163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uggestive of stretched building block behavior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5778" y="461651"/>
            <a:ext cx="85665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SUMMARY of DYNAMO results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Box 2"/>
          <p:cNvSpPr txBox="1">
            <a:spLocks noChangeArrowheads="1"/>
          </p:cNvSpPr>
          <p:nvPr/>
        </p:nvSpPr>
        <p:spPr bwMode="auto">
          <a:xfrm>
            <a:off x="0" y="2705725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Mesoscale Dynamics </a:t>
            </a:r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&amp; Microphysics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9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325034" y="1038919"/>
            <a:ext cx="6493933" cy="3343275"/>
            <a:chOff x="1600200" y="914399"/>
            <a:chExt cx="6493933" cy="3343275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080" r="1266"/>
            <a:stretch/>
          </p:blipFill>
          <p:spPr bwMode="auto">
            <a:xfrm>
              <a:off x="1600200" y="914399"/>
              <a:ext cx="3227637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764" r="923" b="1039"/>
            <a:stretch/>
          </p:blipFill>
          <p:spPr bwMode="auto">
            <a:xfrm>
              <a:off x="4826000" y="914400"/>
              <a:ext cx="3268133" cy="332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263568" y="4457176"/>
            <a:ext cx="8697732" cy="2060845"/>
            <a:chOff x="263568" y="4457176"/>
            <a:chExt cx="8697732" cy="206084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63568" y="4457176"/>
              <a:ext cx="8697732" cy="2060845"/>
            </a:xfrm>
            <a:prstGeom prst="rect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-111" charset="0"/>
              </a:endParaRPr>
            </a:p>
          </p:txBody>
        </p:sp>
        <p:pic>
          <p:nvPicPr>
            <p:cNvPr id="21" name="Picture 20"/>
            <p:cNvPicPr/>
            <p:nvPr/>
          </p:nvPicPr>
          <p:blipFill rotWithShape="1">
            <a:blip r:embed="rId4" cstate="print"/>
            <a:srcRect l="1063" t="16181" b="1614"/>
            <a:stretch/>
          </p:blipFill>
          <p:spPr>
            <a:xfrm>
              <a:off x="3162812" y="4517085"/>
              <a:ext cx="2872180" cy="1875248"/>
            </a:xfrm>
            <a:prstGeom prst="rect">
              <a:avLst/>
            </a:prstGeom>
          </p:spPr>
        </p:pic>
        <p:pic>
          <p:nvPicPr>
            <p:cNvPr id="22" name="Picture 21"/>
            <p:cNvPicPr/>
            <p:nvPr/>
          </p:nvPicPr>
          <p:blipFill rotWithShape="1">
            <a:blip r:embed="rId5" cstate="print"/>
            <a:srcRect l="1345" t="16181" r="1674" b="1357"/>
            <a:stretch/>
          </p:blipFill>
          <p:spPr>
            <a:xfrm>
              <a:off x="6014136" y="4517085"/>
              <a:ext cx="2815382" cy="1881120"/>
            </a:xfrm>
            <a:prstGeom prst="rect">
              <a:avLst/>
            </a:prstGeom>
          </p:spPr>
        </p:pic>
        <p:pic>
          <p:nvPicPr>
            <p:cNvPr id="23" name="Picture 22"/>
            <p:cNvPicPr/>
            <p:nvPr/>
          </p:nvPicPr>
          <p:blipFill rotWithShape="1">
            <a:blip r:embed="rId6" cstate="print"/>
            <a:srcRect l="1111" t="16708" r="1083" b="1356"/>
            <a:stretch/>
          </p:blipFill>
          <p:spPr>
            <a:xfrm>
              <a:off x="323466" y="4529067"/>
              <a:ext cx="2839345" cy="186913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41060" y="4724400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76600" y="472440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72200" y="4724400"/>
              <a:ext cx="6076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PID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Oval 26"/>
          <p:cNvSpPr/>
          <p:nvPr/>
        </p:nvSpPr>
        <p:spPr bwMode="auto">
          <a:xfrm>
            <a:off x="3402418" y="4986577"/>
            <a:ext cx="2470249" cy="160782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ysClr val="window" lastClr="FFFFFF">
                <a:alpha val="43000"/>
              </a:sys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-111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19848" y="1068678"/>
            <a:ext cx="6499633" cy="523220"/>
          </a:xfrm>
          <a:prstGeom prst="rect">
            <a:avLst/>
          </a:prstGeom>
          <a:solidFill>
            <a:sysClr val="windowText" lastClr="000000">
              <a:alpha val="11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mic Sans MS"/>
                <a:cs typeface="Comic Sans MS"/>
              </a:rPr>
              <a:t>S-PolKa on 23 December 2011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7720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All mesoscale systems are not alike…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50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0" y="721276"/>
            <a:ext cx="9144000" cy="61367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Microphysics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 are pretty constant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…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Picture 7" descr="HIDprofile_perctot_MCS100_convstrat_OctNovDec_WSDSIIGH_r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57894" y="1704711"/>
            <a:ext cx="1117492" cy="3336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69563" y="1763031"/>
            <a:ext cx="1184579" cy="228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16964" y="1700312"/>
            <a:ext cx="1117492" cy="3336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740221" y="1740470"/>
            <a:ext cx="1191503" cy="8623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5431" y="3390230"/>
            <a:ext cx="1599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/>
            <a:r>
              <a:rPr lang="en-US" sz="1400" b="1" dirty="0" smtClean="0"/>
              <a:t>Melting snow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9847" y="3260002"/>
            <a:ext cx="1086136" cy="31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/>
            <a:r>
              <a:rPr lang="en-US" sz="1400" b="1" dirty="0" smtClean="0">
                <a:solidFill>
                  <a:srgbClr val="FF0000"/>
                </a:solidFill>
              </a:rPr>
              <a:t>Graupel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2313" y="2782225"/>
            <a:ext cx="1153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/>
            <a:r>
              <a:rPr lang="en-US" sz="1400" b="1" dirty="0" smtClean="0">
                <a:solidFill>
                  <a:srgbClr val="0000FF"/>
                </a:solidFill>
              </a:rPr>
              <a:t>Dry snow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7273" y="2194689"/>
            <a:ext cx="111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/>
            <a:r>
              <a:rPr lang="en-US" sz="1400" b="1" dirty="0" smtClean="0">
                <a:solidFill>
                  <a:srgbClr val="008000"/>
                </a:solidFill>
                <a:effectLst/>
              </a:rPr>
              <a:t>Small 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7423" y="787439"/>
            <a:ext cx="11721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October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4907111" y="1711592"/>
            <a:ext cx="1019048" cy="10480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850135" y="1785592"/>
            <a:ext cx="1019048" cy="10480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3086" y="803118"/>
            <a:ext cx="14414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November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45233" y="803118"/>
            <a:ext cx="14285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December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720167" y="4166457"/>
            <a:ext cx="1191503" cy="8623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757258" y="4162058"/>
            <a:ext cx="1191503" cy="8623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543506" y="4173339"/>
            <a:ext cx="1191503" cy="8623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76857" y="4168940"/>
            <a:ext cx="1256043" cy="472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803467" y="4227260"/>
            <a:ext cx="1256043" cy="472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83045" y="4238540"/>
            <a:ext cx="1256043" cy="472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6850" y="1645435"/>
            <a:ext cx="22732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Convective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36850" y="4134141"/>
            <a:ext cx="22732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Stratiform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617165" y="1645435"/>
            <a:ext cx="22732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Convective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617165" y="4134141"/>
            <a:ext cx="22732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Stratiform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622900" y="1645435"/>
            <a:ext cx="22732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Convective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622900" y="4134141"/>
            <a:ext cx="22732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Stratiform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050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pic>
        <p:nvPicPr>
          <p:cNvPr id="2" name="Picture 1" descr="loop_SUR_Z_23De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0" y="0"/>
            <a:ext cx="70838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8279" y="6099485"/>
            <a:ext cx="2779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 December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pic>
        <p:nvPicPr>
          <p:cNvPr id="2" name="Picture 1" descr="loop_SUR_Z_0000-0600UT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64" y="0"/>
            <a:ext cx="707687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8279" y="6099485"/>
            <a:ext cx="245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October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46476" y="2454266"/>
            <a:ext cx="4451049" cy="1949469"/>
            <a:chOff x="2346476" y="2967038"/>
            <a:chExt cx="4451049" cy="1949469"/>
          </a:xfrm>
        </p:grpSpPr>
        <p:sp>
          <p:nvSpPr>
            <p:cNvPr id="171010" name="Text Box 3"/>
            <p:cNvSpPr txBox="1">
              <a:spLocks noChangeArrowheads="1"/>
            </p:cNvSpPr>
            <p:nvPr/>
          </p:nvSpPr>
          <p:spPr bwMode="auto">
            <a:xfrm>
              <a:off x="3357988" y="2967038"/>
              <a:ext cx="24280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11" name="TextBox 2"/>
            <p:cNvSpPr txBox="1">
              <a:spLocks noChangeArrowheads="1"/>
            </p:cNvSpPr>
            <p:nvPr/>
          </p:nvSpPr>
          <p:spPr bwMode="auto">
            <a:xfrm>
              <a:off x="2346476" y="3962400"/>
              <a:ext cx="445104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This research was supported by </a:t>
              </a:r>
            </a:p>
            <a:p>
              <a:pPr algn="ctr" eaLnBrk="1" hangingPunct="1"/>
              <a:r>
                <a:rPr lang="en-US" sz="1400" b="1" dirty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NASA </a:t>
              </a:r>
              <a:r>
                <a:rPr lang="en-US" sz="1400" b="1" dirty="0" smtClean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grant NNX10AH70G </a:t>
              </a:r>
              <a:endParaRPr lang="en-US" sz="1400" b="1" dirty="0">
                <a:solidFill>
                  <a:srgbClr val="FFFFFF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cs typeface="Arial" charset="0"/>
              </a:endParaRPr>
            </a:p>
            <a:p>
              <a:pPr algn="ctr" eaLnBrk="1" hangingPunct="1"/>
              <a:r>
                <a:rPr lang="en-US" sz="1400" b="1" dirty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NSF </a:t>
              </a:r>
              <a:r>
                <a:rPr lang="en-US" sz="1400" b="1" dirty="0" smtClean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grant AGS-1059611</a:t>
              </a:r>
            </a:p>
            <a:p>
              <a:pPr algn="ctr" eaLnBrk="1" hangingPunct="1"/>
              <a:r>
                <a:rPr lang="en-US" sz="1400" b="1" dirty="0" smtClean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DOE </a:t>
              </a:r>
              <a:r>
                <a:rPr lang="en-US" sz="1400" b="1" dirty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grant DE-</a:t>
              </a:r>
              <a:r>
                <a:rPr lang="en-US" sz="1400" b="1" dirty="0" smtClean="0">
                  <a:solidFill>
                    <a:srgbClr val="FFFFFF"/>
                  </a:solidFill>
                  <a:effectLst>
                    <a:glow rad="101600">
                      <a:schemeClr val="bg2">
                        <a:alpha val="75000"/>
                      </a:schemeClr>
                    </a:glow>
                  </a:effectLst>
                  <a:cs typeface="Arial" charset="0"/>
                </a:rPr>
                <a:t>SC0008452</a:t>
              </a:r>
              <a:endParaRPr lang="en-US" sz="1400" b="1" dirty="0">
                <a:solidFill>
                  <a:srgbClr val="FFFFFF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7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6723063" y="6299200"/>
            <a:ext cx="230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Houze et al. (1980)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92404" y="145168"/>
            <a:ext cx="9134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Post-GATE view of the tropical cloud population</a:t>
            </a:r>
          </a:p>
        </p:txBody>
      </p:sp>
      <p:pic>
        <p:nvPicPr>
          <p:cNvPr id="2" name="Picture 1" descr="Bjerknes_postGATE_tropcloudpop_v4_speldrit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48216"/>
            <a:ext cx="8853531" cy="4390741"/>
          </a:xfrm>
          <a:prstGeom prst="rect">
            <a:avLst/>
          </a:prstGeom>
        </p:spPr>
      </p:pic>
      <p:sp>
        <p:nvSpPr>
          <p:cNvPr id="123915" name="Rectangle 2"/>
          <p:cNvSpPr>
            <a:spLocks noChangeArrowheads="1"/>
          </p:cNvSpPr>
          <p:nvPr/>
        </p:nvSpPr>
        <p:spPr bwMode="auto">
          <a:xfrm>
            <a:off x="4614643" y="2715503"/>
            <a:ext cx="4259261" cy="3201863"/>
          </a:xfrm>
          <a:prstGeom prst="rect">
            <a:avLst/>
          </a:pr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0454" y="1585232"/>
            <a:ext cx="6023093" cy="4982256"/>
          </a:xfrm>
        </p:spPr>
      </p:pic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6348256" y="6142038"/>
            <a:ext cx="1204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2"/>
                </a:solidFill>
                <a:latin typeface="Times New Roman" charset="0"/>
              </a:rPr>
              <a:t>Houze 1982</a:t>
            </a:r>
          </a:p>
        </p:txBody>
      </p:sp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0" y="15081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Heating and cooling processes in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 mesoscale system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8"/>
          <p:cNvSpPr>
            <a:spLocks noChangeArrowheads="1"/>
          </p:cNvSpPr>
          <p:nvPr/>
        </p:nvSpPr>
        <p:spPr bwMode="auto">
          <a:xfrm>
            <a:off x="228600" y="381000"/>
            <a:ext cx="815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Times New Roman" charset="0"/>
            </a:endParaRPr>
          </a:p>
        </p:txBody>
      </p:sp>
      <p:grpSp>
        <p:nvGrpSpPr>
          <p:cNvPr id="128003" name="Group 13"/>
          <p:cNvGrpSpPr>
            <a:grpSpLocks/>
          </p:cNvGrpSpPr>
          <p:nvPr/>
        </p:nvGrpSpPr>
        <p:grpSpPr bwMode="auto">
          <a:xfrm>
            <a:off x="914400" y="820738"/>
            <a:ext cx="7315200" cy="5851525"/>
            <a:chOff x="914400" y="503238"/>
            <a:chExt cx="7315200" cy="5851525"/>
          </a:xfrm>
        </p:grpSpPr>
        <p:pic>
          <p:nvPicPr>
            <p:cNvPr id="128004" name="Picture 2" descr="02a-profiles-conv+sf_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03238"/>
              <a:ext cx="7315200" cy="585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8005" name="Group 12"/>
            <p:cNvGrpSpPr>
              <a:grpSpLocks/>
            </p:cNvGrpSpPr>
            <p:nvPr/>
          </p:nvGrpSpPr>
          <p:grpSpPr bwMode="auto">
            <a:xfrm>
              <a:off x="1370013" y="1812925"/>
              <a:ext cx="6372225" cy="4530785"/>
              <a:chOff x="1370013" y="1812925"/>
              <a:chExt cx="6372225" cy="4530785"/>
            </a:xfrm>
          </p:grpSpPr>
          <p:sp>
            <p:nvSpPr>
              <p:cNvPr id="128006" name="Text Box 11"/>
              <p:cNvSpPr txBox="1">
                <a:spLocks noChangeArrowheads="1"/>
              </p:cNvSpPr>
              <p:nvPr/>
            </p:nvSpPr>
            <p:spPr bwMode="auto">
              <a:xfrm>
                <a:off x="5029200" y="5259388"/>
                <a:ext cx="2713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cs typeface="Arial" charset="0"/>
                  </a:rPr>
                  <a:t>Schumacher et al. 2004</a:t>
                </a:r>
              </a:p>
            </p:txBody>
          </p:sp>
          <p:sp>
            <p:nvSpPr>
              <p:cNvPr id="107527" name="Text Box 3"/>
              <p:cNvSpPr txBox="1">
                <a:spLocks noChangeArrowheads="1"/>
              </p:cNvSpPr>
              <p:nvPr/>
            </p:nvSpPr>
            <p:spPr bwMode="auto">
              <a:xfrm rot="-5400000">
                <a:off x="819944" y="3137694"/>
                <a:ext cx="1497013" cy="3968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Height</a:t>
                </a:r>
                <a:r>
                  <a:rPr lang="en-US" sz="2000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Times New Roman" charset="0"/>
                  </a:rPr>
                  <a:t> (km)</a:t>
                </a:r>
              </a:p>
            </p:txBody>
          </p:sp>
          <p:sp>
            <p:nvSpPr>
              <p:cNvPr id="107528" name="Text Box 4"/>
              <p:cNvSpPr txBox="1">
                <a:spLocks noChangeArrowheads="1"/>
              </p:cNvSpPr>
              <p:nvPr/>
            </p:nvSpPr>
            <p:spPr bwMode="auto">
              <a:xfrm>
                <a:off x="3810000" y="5943600"/>
                <a:ext cx="1382713" cy="4000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dirty="0" err="1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Deg</a:t>
                </a:r>
                <a:r>
                  <a:rPr lang="en-US" sz="2000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 K/day      </a:t>
                </a:r>
              </a:p>
            </p:txBody>
          </p:sp>
          <p:sp>
            <p:nvSpPr>
              <p:cNvPr id="128009" name="Text Box 5"/>
              <p:cNvSpPr txBox="1">
                <a:spLocks noChangeArrowheads="1"/>
              </p:cNvSpPr>
              <p:nvPr/>
            </p:nvSpPr>
            <p:spPr bwMode="auto">
              <a:xfrm>
                <a:off x="6007100" y="4749800"/>
                <a:ext cx="153987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FF0000"/>
                    </a:solidFill>
                    <a:cs typeface="Arial" charset="0"/>
                  </a:rPr>
                  <a:t>Convective</a:t>
                </a:r>
              </a:p>
            </p:txBody>
          </p:sp>
          <p:sp>
            <p:nvSpPr>
              <p:cNvPr id="128010" name="Text Box 6"/>
              <p:cNvSpPr txBox="1">
                <a:spLocks noChangeArrowheads="1"/>
              </p:cNvSpPr>
              <p:nvPr/>
            </p:nvSpPr>
            <p:spPr bwMode="auto">
              <a:xfrm>
                <a:off x="5487988" y="1812925"/>
                <a:ext cx="1398587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chemeClr val="bg1"/>
                    </a:solidFill>
                    <a:cs typeface="Arial" charset="0"/>
                  </a:rPr>
                  <a:t>Stratiform</a:t>
                </a:r>
              </a:p>
            </p:txBody>
          </p:sp>
        </p:grp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0" y="17145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Mesoscale System Heating Profiles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10"/>
          <p:cNvSpPr txBox="1">
            <a:spLocks noChangeArrowheads="1"/>
          </p:cNvSpPr>
          <p:nvPr/>
        </p:nvSpPr>
        <p:spPr bwMode="auto">
          <a:xfrm>
            <a:off x="0" y="17145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Mesoscale System Heating Profiles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30050" name="Group 12"/>
          <p:cNvGrpSpPr>
            <a:grpSpLocks/>
          </p:cNvGrpSpPr>
          <p:nvPr/>
        </p:nvGrpSpPr>
        <p:grpSpPr bwMode="auto">
          <a:xfrm>
            <a:off x="914400" y="877888"/>
            <a:ext cx="7315200" cy="5851525"/>
            <a:chOff x="914400" y="503238"/>
            <a:chExt cx="7315200" cy="5851525"/>
          </a:xfrm>
        </p:grpSpPr>
        <p:pic>
          <p:nvPicPr>
            <p:cNvPr id="130051" name="Picture 2" descr="02b-profiles-004070_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03238"/>
              <a:ext cx="7315200" cy="585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0052" name="Group 11"/>
            <p:cNvGrpSpPr>
              <a:grpSpLocks/>
            </p:cNvGrpSpPr>
            <p:nvPr/>
          </p:nvGrpSpPr>
          <p:grpSpPr bwMode="auto">
            <a:xfrm>
              <a:off x="1370013" y="1306513"/>
              <a:ext cx="6686162" cy="5037137"/>
              <a:chOff x="1370013" y="1306513"/>
              <a:chExt cx="6686162" cy="5037137"/>
            </a:xfrm>
          </p:grpSpPr>
          <p:sp>
            <p:nvSpPr>
              <p:cNvPr id="109574" name="Text Box 3"/>
              <p:cNvSpPr txBox="1">
                <a:spLocks noChangeArrowheads="1"/>
              </p:cNvSpPr>
              <p:nvPr/>
            </p:nvSpPr>
            <p:spPr bwMode="auto">
              <a:xfrm rot="-5400000">
                <a:off x="819944" y="3137694"/>
                <a:ext cx="1497013" cy="3968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Height (km)</a:t>
                </a:r>
              </a:p>
            </p:txBody>
          </p:sp>
          <p:sp>
            <p:nvSpPr>
              <p:cNvPr id="109575" name="Text Box 4"/>
              <p:cNvSpPr txBox="1">
                <a:spLocks noChangeArrowheads="1"/>
              </p:cNvSpPr>
              <p:nvPr/>
            </p:nvSpPr>
            <p:spPr bwMode="auto">
              <a:xfrm>
                <a:off x="3810000" y="5943600"/>
                <a:ext cx="1382713" cy="4000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Deg K/day       </a:t>
                </a:r>
              </a:p>
            </p:txBody>
          </p:sp>
          <p:sp>
            <p:nvSpPr>
              <p:cNvPr id="130055" name="Text Box 6"/>
              <p:cNvSpPr txBox="1">
                <a:spLocks noChangeArrowheads="1"/>
              </p:cNvSpPr>
              <p:nvPr/>
            </p:nvSpPr>
            <p:spPr bwMode="auto">
              <a:xfrm>
                <a:off x="5257800" y="4343400"/>
                <a:ext cx="1808163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FF0000"/>
                    </a:solidFill>
                    <a:cs typeface="Arial" charset="0"/>
                  </a:rPr>
                  <a:t>0% stratiform</a:t>
                </a:r>
              </a:p>
            </p:txBody>
          </p:sp>
          <p:sp>
            <p:nvSpPr>
              <p:cNvPr id="130056" name="Text Box 7"/>
              <p:cNvSpPr txBox="1">
                <a:spLocks noChangeArrowheads="1"/>
              </p:cNvSpPr>
              <p:nvPr/>
            </p:nvSpPr>
            <p:spPr bwMode="auto">
              <a:xfrm>
                <a:off x="5527675" y="2212975"/>
                <a:ext cx="1947863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009900"/>
                    </a:solidFill>
                    <a:cs typeface="Arial" charset="0"/>
                  </a:rPr>
                  <a:t>40% stratiform</a:t>
                </a:r>
              </a:p>
            </p:txBody>
          </p:sp>
          <p:sp>
            <p:nvSpPr>
              <p:cNvPr id="130057" name="Text Box 8"/>
              <p:cNvSpPr txBox="1">
                <a:spLocks noChangeArrowheads="1"/>
              </p:cNvSpPr>
              <p:nvPr/>
            </p:nvSpPr>
            <p:spPr bwMode="auto">
              <a:xfrm>
                <a:off x="5851525" y="1306513"/>
                <a:ext cx="1947863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chemeClr val="bg1"/>
                    </a:solidFill>
                    <a:cs typeface="Arial" charset="0"/>
                  </a:rPr>
                  <a:t>70% stratiform</a:t>
                </a:r>
              </a:p>
            </p:txBody>
          </p:sp>
          <p:sp>
            <p:nvSpPr>
              <p:cNvPr id="109579" name="Text Box 11"/>
              <p:cNvSpPr txBox="1">
                <a:spLocks noChangeArrowheads="1"/>
              </p:cNvSpPr>
              <p:nvPr/>
            </p:nvSpPr>
            <p:spPr bwMode="auto">
              <a:xfrm>
                <a:off x="6169025" y="5995988"/>
                <a:ext cx="1887538" cy="27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00" b="1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Schumacher et al. 2004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00851"/>
            <a:ext cx="8874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TOGA COARE </a:t>
            </a:r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 </a:t>
            </a:r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Doppler radar sampling relative to the MJO</a:t>
            </a:r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 </a:t>
            </a:r>
            <a:endParaRPr lang="en-US" sz="32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1880" y="1518084"/>
            <a:ext cx="8004521" cy="4762515"/>
            <a:chOff x="924590" y="1518084"/>
            <a:chExt cx="8004521" cy="4762515"/>
          </a:xfrm>
        </p:grpSpPr>
        <p:grpSp>
          <p:nvGrpSpPr>
            <p:cNvPr id="2" name="Group 1"/>
            <p:cNvGrpSpPr/>
            <p:nvPr/>
          </p:nvGrpSpPr>
          <p:grpSpPr>
            <a:xfrm>
              <a:off x="924590" y="1518084"/>
              <a:ext cx="8004521" cy="4762515"/>
              <a:chOff x="16925" y="1388530"/>
              <a:chExt cx="9127075" cy="5430410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5" y="1388530"/>
                <a:ext cx="9127075" cy="5430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212200" y="2404535"/>
                <a:ext cx="121093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Rossby</a:t>
                </a:r>
                <a:b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</a:br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Gyres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03975" y="4690533"/>
                <a:ext cx="201539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Kelvin Wave</a:t>
                </a:r>
                <a:b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</a:br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Convergence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140559" y="5914147"/>
              <a:ext cx="1711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Houze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et al. (2000)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" name="Picture 9" descr="Slides_108_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" y="1629612"/>
            <a:ext cx="2287748" cy="1497261"/>
          </a:xfrm>
          <a:prstGeom prst="rect">
            <a:avLst/>
          </a:prstGeom>
        </p:spPr>
      </p:pic>
      <p:pic>
        <p:nvPicPr>
          <p:cNvPr id="11" name="Picture 10" descr="Slides_108_00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2" r="7399"/>
          <a:stretch/>
        </p:blipFill>
        <p:spPr>
          <a:xfrm>
            <a:off x="707407" y="4876800"/>
            <a:ext cx="2292683" cy="13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7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5" name="Text Box 3"/>
          <p:cNvSpPr txBox="1">
            <a:spLocks noChangeArrowheads="1"/>
          </p:cNvSpPr>
          <p:nvPr/>
        </p:nvSpPr>
        <p:spPr bwMode="auto">
          <a:xfrm>
            <a:off x="381000" y="609600"/>
            <a:ext cx="89085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Verified Moncrieff’s Mesoscale Layer Model of Tropical Convection…</a:t>
            </a:r>
          </a:p>
        </p:txBody>
      </p:sp>
      <p:sp>
        <p:nvSpPr>
          <p:cNvPr id="1149956" name="Text Box 4"/>
          <p:cNvSpPr txBox="1">
            <a:spLocks noChangeArrowheads="1"/>
          </p:cNvSpPr>
          <p:nvPr/>
        </p:nvSpPr>
        <p:spPr bwMode="auto">
          <a:xfrm>
            <a:off x="7070725" y="5370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endParaRPr lang="en-US" sz="1800" b="1" smtClean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4284" y="1987349"/>
            <a:ext cx="8115433" cy="2970415"/>
            <a:chOff x="1013504" y="1987349"/>
            <a:chExt cx="8115433" cy="2970415"/>
          </a:xfrm>
        </p:grpSpPr>
        <p:grpSp>
          <p:nvGrpSpPr>
            <p:cNvPr id="3" name="Group 2"/>
            <p:cNvGrpSpPr/>
            <p:nvPr/>
          </p:nvGrpSpPr>
          <p:grpSpPr>
            <a:xfrm>
              <a:off x="1013504" y="1987349"/>
              <a:ext cx="8115433" cy="2970415"/>
              <a:chOff x="0" y="1616385"/>
              <a:chExt cx="9128938" cy="3341379"/>
            </a:xfrm>
          </p:grpSpPr>
          <p:pic>
            <p:nvPicPr>
              <p:cNvPr id="114995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16385"/>
                <a:ext cx="9128938" cy="3341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2846250" y="3334026"/>
                <a:ext cx="2925626" cy="1077321"/>
              </a:xfrm>
              <a:custGeom>
                <a:avLst/>
                <a:gdLst>
                  <a:gd name="connsiteX0" fmla="*/ 2902947 w 2902947"/>
                  <a:gd name="connsiteY0" fmla="*/ 544330 h 1077321"/>
                  <a:gd name="connsiteX1" fmla="*/ 2902947 w 2902947"/>
                  <a:gd name="connsiteY1" fmla="*/ 1054640 h 1077321"/>
                  <a:gd name="connsiteX2" fmla="*/ 1848361 w 2902947"/>
                  <a:gd name="connsiteY2" fmla="*/ 1077321 h 1077321"/>
                  <a:gd name="connsiteX3" fmla="*/ 986548 w 2902947"/>
                  <a:gd name="connsiteY3" fmla="*/ 567011 h 1077321"/>
                  <a:gd name="connsiteX4" fmla="*/ 0 w 2902947"/>
                  <a:gd name="connsiteY4" fmla="*/ 0 h 1077321"/>
                  <a:gd name="connsiteX5" fmla="*/ 1825682 w 2902947"/>
                  <a:gd name="connsiteY5" fmla="*/ 11340 h 1077321"/>
                  <a:gd name="connsiteX0" fmla="*/ 2902947 w 2902947"/>
                  <a:gd name="connsiteY0" fmla="*/ 544330 h 1077321"/>
                  <a:gd name="connsiteX1" fmla="*/ 2902947 w 2902947"/>
                  <a:gd name="connsiteY1" fmla="*/ 1054640 h 1077321"/>
                  <a:gd name="connsiteX2" fmla="*/ 1848361 w 2902947"/>
                  <a:gd name="connsiteY2" fmla="*/ 1077321 h 1077321"/>
                  <a:gd name="connsiteX3" fmla="*/ 986548 w 2902947"/>
                  <a:gd name="connsiteY3" fmla="*/ 567011 h 1077321"/>
                  <a:gd name="connsiteX4" fmla="*/ 0 w 2902947"/>
                  <a:gd name="connsiteY4" fmla="*/ 0 h 1077321"/>
                  <a:gd name="connsiteX5" fmla="*/ 986548 w 2902947"/>
                  <a:gd name="connsiteY5" fmla="*/ 0 h 1077321"/>
                  <a:gd name="connsiteX6" fmla="*/ 1825682 w 2902947"/>
                  <a:gd name="connsiteY6" fmla="*/ 11340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986548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5626" h="1077321">
                    <a:moveTo>
                      <a:pt x="2902947" y="544330"/>
                    </a:moveTo>
                    <a:lnTo>
                      <a:pt x="2902947" y="1054640"/>
                    </a:lnTo>
                    <a:lnTo>
                      <a:pt x="1848361" y="1077321"/>
                    </a:lnTo>
                    <a:cubicBezTo>
                      <a:pt x="1561090" y="793815"/>
                      <a:pt x="1289354" y="602364"/>
                      <a:pt x="986548" y="567011"/>
                    </a:cubicBezTo>
                    <a:cubicBezTo>
                      <a:pt x="481725" y="508072"/>
                      <a:pt x="147414" y="676633"/>
                      <a:pt x="0" y="0"/>
                    </a:cubicBezTo>
                    <a:lnTo>
                      <a:pt x="1803002" y="0"/>
                    </a:lnTo>
                    <a:cubicBezTo>
                      <a:pt x="2086493" y="332647"/>
                      <a:pt x="2245248" y="506530"/>
                      <a:pt x="2925626" y="555671"/>
                    </a:cubicBezTo>
                  </a:path>
                </a:pathLst>
              </a:custGeom>
              <a:solidFill>
                <a:srgbClr val="FF0000">
                  <a:alpha val="27000"/>
                </a:srgbClr>
              </a:solidFill>
              <a:ln w="3175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9957" name="Text Box 5"/>
            <p:cNvSpPr txBox="1">
              <a:spLocks noChangeArrowheads="1"/>
            </p:cNvSpPr>
            <p:nvPr/>
          </p:nvSpPr>
          <p:spPr bwMode="auto">
            <a:xfrm>
              <a:off x="7554284" y="4541748"/>
              <a:ext cx="1450638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 dirty="0" smtClean="0"/>
                <a:t>Moncrieff 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15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5886" y="1564449"/>
            <a:ext cx="5221478" cy="4764540"/>
            <a:chOff x="2860908" y="1302954"/>
            <a:chExt cx="5221478" cy="4764540"/>
          </a:xfrm>
        </p:grpSpPr>
        <p:sp>
          <p:nvSpPr>
            <p:cNvPr id="4" name="Rectangle 3"/>
            <p:cNvSpPr/>
            <p:nvPr/>
          </p:nvSpPr>
          <p:spPr bwMode="auto">
            <a:xfrm>
              <a:off x="2860908" y="1308424"/>
              <a:ext cx="5221478" cy="47590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54053" name="Text Box 5"/>
            <p:cNvSpPr txBox="1">
              <a:spLocks noChangeArrowheads="1"/>
            </p:cNvSpPr>
            <p:nvPr/>
          </p:nvSpPr>
          <p:spPr bwMode="auto">
            <a:xfrm>
              <a:off x="2896936" y="1302954"/>
              <a:ext cx="502110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800" dirty="0" smtClean="0">
                  <a:solidFill>
                    <a:schemeClr val="bg2">
                      <a:lumMod val="65000"/>
                      <a:lumOff val="35000"/>
                    </a:schemeClr>
                  </a:solidFill>
                  <a:latin typeface="Comic Sans MS"/>
                  <a:cs typeface="Comic Sans MS"/>
                </a:rPr>
                <a:t>25 convective region flights</a:t>
              </a:r>
            </a:p>
          </p:txBody>
        </p:sp>
        <p:sp>
          <p:nvSpPr>
            <p:cNvPr id="1154054" name="Text Box 6"/>
            <p:cNvSpPr txBox="1">
              <a:spLocks noChangeArrowheads="1"/>
            </p:cNvSpPr>
            <p:nvPr/>
          </p:nvSpPr>
          <p:spPr bwMode="auto">
            <a:xfrm>
              <a:off x="5688488" y="5661391"/>
              <a:ext cx="236304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 dirty="0" err="1" smtClean="0">
                  <a:solidFill>
                    <a:schemeClr val="bg2"/>
                  </a:solidFill>
                </a:rPr>
                <a:t>Kingsmill</a:t>
              </a:r>
              <a:r>
                <a:rPr lang="en-US" sz="1600" dirty="0" smtClean="0">
                  <a:solidFill>
                    <a:schemeClr val="bg2"/>
                  </a:solidFill>
                </a:rPr>
                <a:t> &amp; Houze 1999</a:t>
              </a:r>
            </a:p>
          </p:txBody>
        </p:sp>
      </p:grpSp>
      <p:sp>
        <p:nvSpPr>
          <p:cNvPr id="1154050" name="Rectangle 2"/>
          <p:cNvSpPr>
            <a:spLocks noChangeArrowheads="1"/>
          </p:cNvSpPr>
          <p:nvPr/>
        </p:nvSpPr>
        <p:spPr bwMode="auto">
          <a:xfrm>
            <a:off x="2423480" y="2280412"/>
            <a:ext cx="48006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154051" name="Picture 3"/>
          <p:cNvPicPr>
            <a:picLocks noGrp="1" noChangeAspect="1" noChangeArrowheads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-2028"/>
          <a:stretch/>
        </p:blipFill>
        <p:spPr>
          <a:xfrm>
            <a:off x="2613980" y="2356612"/>
            <a:ext cx="4419600" cy="3433614"/>
          </a:xfrm>
        </p:spPr>
      </p:pic>
      <p:sp>
        <p:nvSpPr>
          <p:cNvPr id="3" name="Rectangle 2"/>
          <p:cNvSpPr/>
          <p:nvPr/>
        </p:nvSpPr>
        <p:spPr bwMode="auto">
          <a:xfrm>
            <a:off x="2910841" y="5249038"/>
            <a:ext cx="123825" cy="101600"/>
          </a:xfrm>
          <a:prstGeom prst="rect">
            <a:avLst/>
          </a:prstGeom>
          <a:solidFill>
            <a:srgbClr val="DFDF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1467" y="5144262"/>
            <a:ext cx="289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&lt;</a:t>
            </a:r>
            <a:endParaRPr lang="en-US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09483" y="385763"/>
            <a:ext cx="90808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TOGA COARE Airborne Doppler Observations of MCSs…</a:t>
            </a:r>
          </a:p>
        </p:txBody>
      </p:sp>
    </p:spTree>
    <p:extLst>
      <p:ext uri="{BB962C8B-B14F-4D97-AF65-F5344CB8AC3E}">
        <p14:creationId xmlns:p14="http://schemas.microsoft.com/office/powerpoint/2010/main" val="15792074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11317</TotalTime>
  <Words>1009</Words>
  <Application>Microsoft Macintosh PowerPoint</Application>
  <PresentationFormat>On-screen Show (4:3)</PresentationFormat>
  <Paragraphs>183</Paragraphs>
  <Slides>29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10_Default Design</vt:lpstr>
      <vt:lpstr>4_Default Design</vt:lpstr>
      <vt:lpstr>Default Design</vt:lpstr>
      <vt:lpstr>12_Default Design</vt:lpstr>
      <vt:lpstr>6_Default Design</vt:lpstr>
      <vt:lpstr>2_Default Design</vt:lpstr>
      <vt:lpstr>5_Default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Atmospheric 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Houze</dc:creator>
  <cp:lastModifiedBy>Robert Houze</cp:lastModifiedBy>
  <cp:revision>397</cp:revision>
  <cp:lastPrinted>2012-11-05T21:39:58Z</cp:lastPrinted>
  <dcterms:created xsi:type="dcterms:W3CDTF">2010-04-08T22:31:49Z</dcterms:created>
  <dcterms:modified xsi:type="dcterms:W3CDTF">2013-06-10T12:07:34Z</dcterms:modified>
</cp:coreProperties>
</file>