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3" r:id="rId4"/>
    <p:sldMasterId id="2147483654" r:id="rId5"/>
    <p:sldMasterId id="2147483655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32"/>
  </p:notesMasterIdLst>
  <p:handoutMasterIdLst>
    <p:handoutMasterId r:id="rId33"/>
  </p:handoutMasterIdLst>
  <p:sldIdLst>
    <p:sldId id="278" r:id="rId14"/>
    <p:sldId id="264" r:id="rId15"/>
    <p:sldId id="400" r:id="rId16"/>
    <p:sldId id="332" r:id="rId17"/>
    <p:sldId id="271" r:id="rId18"/>
    <p:sldId id="321" r:id="rId19"/>
    <p:sldId id="395" r:id="rId20"/>
    <p:sldId id="396" r:id="rId21"/>
    <p:sldId id="279" r:id="rId22"/>
    <p:sldId id="311" r:id="rId23"/>
    <p:sldId id="354" r:id="rId24"/>
    <p:sldId id="368" r:id="rId25"/>
    <p:sldId id="397" r:id="rId26"/>
    <p:sldId id="380" r:id="rId27"/>
    <p:sldId id="398" r:id="rId28"/>
    <p:sldId id="399" r:id="rId29"/>
    <p:sldId id="402" r:id="rId30"/>
    <p:sldId id="401" r:id="rId3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8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2D7B00"/>
    <a:srgbClr val="0103FF"/>
    <a:srgbClr val="F00101"/>
    <a:srgbClr val="0204F5"/>
    <a:srgbClr val="800000"/>
    <a:srgbClr val="400080"/>
    <a:srgbClr val="004080"/>
    <a:srgbClr val="DF6258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5620"/>
    <p:restoredTop sz="99761" autoAdjust="0"/>
  </p:normalViewPr>
  <p:slideViewPr>
    <p:cSldViewPr showGuides="1">
      <p:cViewPr varScale="1">
        <p:scale>
          <a:sx n="61" d="100"/>
          <a:sy n="61" d="100"/>
        </p:scale>
        <p:origin x="-744" y="-112"/>
      </p:cViewPr>
      <p:guideLst>
        <p:guide orient="horz" pos="3072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8D03F8-7733-C642-9372-83C79C1DAFD5}" type="datetimeFigureOut">
              <a:rPr lang="en-US"/>
              <a:pPr>
                <a:defRPr/>
              </a:pPr>
              <a:t>6/13/13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564BB9-6C85-2B4D-8683-A59B3E5C8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5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186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9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 rid of top tier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Radar is 3D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63937-E989-284D-97C5-6FD76FCC7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854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0E46-8E59-A24B-8955-E2AD87D47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497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C6D9-0C1B-AD40-B789-A7E71932E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941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0360-CE02-3F45-A9CD-096750361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459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C364-0BD3-5947-BF35-73839AE7A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94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EFC7-18D7-D347-975F-8328FD11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457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EEDA-9448-0941-9089-CDB2CC4FB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412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9BF2-AD13-EE4F-9816-9D044CAEE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675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7F31C-CFD6-BF41-A635-0A1492887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567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FE09-44FF-B541-A6A0-98784AFF3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197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2A19-82BE-F44E-B691-186E32F72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550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20A2-990A-274F-BD70-685023DE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347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1300" y="190500"/>
            <a:ext cx="2616200" cy="829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2700" y="190500"/>
            <a:ext cx="7696200" cy="829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C13F-D51D-EE4A-ABDB-BD1E3C27A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435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AD23-77CA-B545-BAF9-B9E2E8547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160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90E4-E5C0-AB4B-B851-7800933D0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667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51F1-B9BF-EB44-B6C5-71F3358E4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476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FB90-0DCC-1C45-8396-51581732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907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C7A7-997D-2046-9F19-7044894C2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962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77499-955E-624C-864C-16FDD861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226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3509-83B0-DB41-AFB6-50226F63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903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E8DA-23CC-8845-AE07-D377957E4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94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202E-F763-C745-9792-B56B56CF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899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7410-D003-A843-9D0A-981A46E4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687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A621-CC68-C144-BE76-E0F1D898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5761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99BC-9626-484F-8CC4-FD92537C5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10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-266700"/>
            <a:ext cx="2925762" cy="897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-266700"/>
            <a:ext cx="8624888" cy="8978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96C3-CC5F-0748-9423-93A695EDC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55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5DA89-599A-774C-8C21-803A5E72E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2628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8702-70ED-354E-B2D6-448989800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45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4DD7-C123-F540-A50D-25C8F1094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91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804E-9051-4849-A882-8782F8DCD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071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6C68B-912E-BA4F-A968-DBB84B39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232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A253-FD45-794B-82A9-E2C6A00D0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56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F8C6-7B34-3A4A-8C54-EADA33C48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171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421A-21D7-0045-9F49-3296BBF6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672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3E11E-F08D-CA4C-8B8A-71368BB4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590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839D-CAB5-E943-8BF1-C6691B55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73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4FE7-2774-FE40-AB4C-9E67E5093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293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-266700"/>
            <a:ext cx="2925762" cy="897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-266700"/>
            <a:ext cx="8624888" cy="8978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08ED-5513-2B4D-B3F1-27EDCA7A5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048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1370-70FE-5A41-9307-324C12EA5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242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6A02-AA20-8046-AE2C-B2A7552C4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881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0C68-02D1-BE42-9C7E-30CFDF54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0156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CD5F-626E-6145-88FC-E1788261D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4644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AD26-7D50-6849-96CD-FD35DE537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2787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58B5-8A4A-A746-82BC-7AE6B05EC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4954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7D9E6-1AA2-DA4C-9DAE-56352171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679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93F7-D9B1-F34D-8446-6952D65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72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A60F-FEA0-E948-96C2-5ECA6DB6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218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2150-FFD2-CD42-AA1B-6249CBB8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576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3E2-481D-5741-921B-BB10ECB9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7424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BB5CD-39C1-B74D-A444-090F55E25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418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851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425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9A1C-D289-8C45-8314-92C5967BD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056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DA1A-FBEC-6348-855F-40AC8E7E8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164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E6BE-E269-8E42-8CFC-8D73A1D1C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562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73D5-2CDF-6443-943F-D7E54BCBF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92175"/>
      </p:ext>
    </p:extLst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5488-4282-CB49-AA43-C058A26D1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520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0DC0-80DE-1841-9F71-4BE464FB0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84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9DB4-A606-E148-95DB-ED80A5B6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9411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0A8-91EC-E14D-BDE7-1F258711C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288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1300" y="-254000"/>
            <a:ext cx="2616200" cy="873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2700" y="-254000"/>
            <a:ext cx="7696200" cy="873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B45D-0DD2-B446-B2DF-A2CE47AD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87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FDAC5-495A-4449-B48B-2C020BD99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853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CE2E-D4DE-EF40-A4CC-3F9CD9918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3169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324A-D731-CC4B-962A-91B35D74C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613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3941-F915-5044-B96B-32AA4F9AE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816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FECD-7F95-0F44-8BA3-FEF7397F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317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B291-C170-AA41-8ABE-4765CC6C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80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B824D-8297-8A40-949A-04F15855C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007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711D4-08CF-9A44-B94F-992065E9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038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F5228-A730-6040-B1CC-EBAF1FED8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302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80F0A-A9B1-E14D-894B-D3DECAC0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168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5957-A524-7848-806A-A94B3B6E7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581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-266700"/>
            <a:ext cx="2925762" cy="897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-266700"/>
            <a:ext cx="8624888" cy="8978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DBE6-94CF-E745-BA46-77A59D1D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9327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5348-F1C2-B64B-8F7D-FEE1DEBD3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350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59039-FBD6-174A-A7CE-3B95EDED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01993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568C-F28A-1B4E-B238-B165AA03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4624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79F7-59AB-D344-8532-DBFA363DC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653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7CC19-C2C0-6A49-B69C-F108823F3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7991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0AD9-770A-964A-9DD6-D0B5595D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04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3F0FF-1CD1-1F46-B4B2-03289888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892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D9B2-4C40-BB40-B039-291B3BE63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578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2B2A7-D135-9D40-B61B-1809790FA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689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D2C4-32EF-9043-9F40-501284923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1219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963F-DDE2-384C-A6D7-8A282A891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901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78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7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93C2-D828-2E4C-ACAF-4B80100A2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524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6665-85F2-C244-A973-19BD2AAA7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430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59A9-F0D6-5D41-BAA0-48F168612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823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C998D-AFDA-C647-BFAA-10082E473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1669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8B51-A95A-9A41-8BC5-0DF565AAA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655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3AE2-3A83-6F47-B40D-E16B2200A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118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F0BE-3BDF-D442-9E8C-46EA20B9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A3DD-1A4A-D14C-9DC3-059BE3638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814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85102-F424-FD4A-8264-9D399D1C2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138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EFCE-AE19-4348-A626-EA9DE9484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743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1648-6935-B945-BCB8-1090F3C6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786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BDEC-CB3A-5947-B8D4-8743FD5F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382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98600"/>
            <a:ext cx="14668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98600"/>
            <a:ext cx="42481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89B6-381F-824A-A503-87806F54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06264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D1CF-0609-674C-BB82-687E3FDDA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961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8A5E-F361-4D4F-8BF0-48864524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6607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B926-926D-C248-A571-C4B222BB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87641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77D0-F720-2448-AD09-ECAF03D8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958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9B13-5887-394E-AD72-3805712EE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534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F814-D04A-9042-985E-535FC3DA0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6452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B1EA-28A6-ED4E-B5C1-A92079BF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587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59B1-2061-1E44-9466-AAFE7A26D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6913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0098-EF8A-E148-989F-314861827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4842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DDBA-BA30-484C-892B-AB770E596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589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3D73-BDA2-6549-959F-D41B1F27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403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98600"/>
            <a:ext cx="14668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98600"/>
            <a:ext cx="42481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8C85-EFD4-3247-AB0A-E2D7DF3CD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339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B5E8-CC52-D343-AF1E-1030BC0B4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45039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B48-DF21-914E-B961-8485E39D5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859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805B-575C-3545-B5B8-0FFD56E6F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7275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6C01-38EF-B544-8EDD-6BAC30008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445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98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B3B8-BB92-C642-9343-23560268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037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FA5A-AAA9-8B4D-AE52-3BEF00644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652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2599-4967-F54A-ABCE-F32A5FC46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620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AA05-AC08-DB42-8E1D-A995BD0E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140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DB4D-C9EB-AA40-BE6E-6F1B6B9D6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0322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66B3-946B-AD44-A2BE-21BF3299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10573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E85F-A091-8649-B8FE-3D8D2E5EF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025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1300" y="-1778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2700" y="-1778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4903-9465-0040-BB18-2E91AD09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3585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37B5-0CE1-7A4F-B064-AFBD7F6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3741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CA95-E420-EA4D-83CD-E7AE39277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222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9093-396D-8B4E-A15C-31427C6F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0631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1B61-433F-A743-903D-6A21325E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396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1270000"/>
            <a:ext cx="5156200" cy="722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1300" y="1270000"/>
            <a:ext cx="5156200" cy="722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DD81-3C03-8A46-9393-5A3FD6C7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373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962D-E80C-BF4C-83D1-151F4F6E1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8351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4961-47B4-EF46-A1D6-9E7D5829E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9306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06915-D2EB-C141-9741-5A222DA52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4222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8BA9-8E3D-C84A-9056-162655910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654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098F-E30A-B648-B922-FE21A577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094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9382-7FAA-FB43-A6FB-48AD96E9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788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05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0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CFF0-1F38-B046-B298-26C6B288F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363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AA7E8-6948-1542-AD89-E160CB0C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048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 Linotyp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1C1C-2C0B-0544-93A6-B4F7B08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04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2D8F-A0EA-3743-8AD7-5EFFDF7D8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5740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A6F9E-D3A6-6141-B48B-EAE7B0EF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4400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98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8AE7-6DE5-014C-A595-B090D9B6E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97986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0864-BA8E-104E-9B7E-5239FCDC9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960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C9A9-EBD2-8142-A463-E70B6B10E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769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69B8-D18C-2041-9929-68C56AAD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23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4F40-0F26-1D4D-A594-4AFEF438C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384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7843A-7897-114E-A304-81C537B8D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9336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277D-119E-C346-B960-3E5786408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16538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13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27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8917C-2DA9-414F-BF43-26C44D317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44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190500"/>
            <a:ext cx="104648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 Linotyp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27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 Linotype" charset="0"/>
              </a:rPr>
              <a:t>Click to edit Master text styles</a:t>
            </a:r>
          </a:p>
          <a:p>
            <a:pPr lvl="1"/>
            <a:r>
              <a:rPr lang="en-US">
                <a:sym typeface="Palatino Linotype" charset="0"/>
              </a:rPr>
              <a:t>Second level</a:t>
            </a:r>
          </a:p>
          <a:p>
            <a:pPr lvl="2"/>
            <a:r>
              <a:rPr lang="en-US">
                <a:sym typeface="Palatino Linotype" charset="0"/>
              </a:rPr>
              <a:t>Third level</a:t>
            </a:r>
          </a:p>
          <a:p>
            <a:pPr lvl="3"/>
            <a:r>
              <a:rPr lang="en-US">
                <a:sym typeface="Palatino Linotype" charset="0"/>
              </a:rPr>
              <a:t>Fourth level</a:t>
            </a:r>
          </a:p>
          <a:p>
            <a:pPr lvl="4"/>
            <a:r>
              <a:rPr lang="en-US">
                <a:sym typeface="Palatino Linotype" charset="0"/>
              </a:rPr>
              <a:t>Fifth level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2837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Palatino Linotype" charset="0"/>
                <a:sym typeface="Palatino Linotype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C1D6D36-15F5-3243-987E-6A0E1C25B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+mj-lt"/>
          <a:ea typeface="+mj-ea"/>
          <a:cs typeface="+mj-cs"/>
          <a:sym typeface="Palatino Linotyp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9pPr>
    </p:titleStyle>
    <p:bodyStyle>
      <a:lvl1pPr marL="838200" indent="-571500" algn="l" rtl="0" eaLnBrk="0" fontAlgn="base" hangingPunct="0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1pPr>
      <a:lvl2pPr marL="1282700" indent="-571500" algn="l" rtl="0" eaLnBrk="0" fontAlgn="base" hangingPunct="0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2pPr>
      <a:lvl3pPr marL="1727200" indent="-571500" algn="l" rtl="0" eaLnBrk="0" fontAlgn="base" hangingPunct="0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3pPr>
      <a:lvl4pPr marL="2171700" indent="-571500" algn="l" rtl="0" eaLnBrk="0" fontAlgn="base" hangingPunct="0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4pPr>
      <a:lvl5pPr marL="2616200" indent="-571500" algn="l" rtl="0" eaLnBrk="0" fontAlgn="base" hangingPunct="0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5pPr>
      <a:lvl6pPr marL="3073400" indent="-571500" algn="l" rtl="0" fontAlgn="base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6pPr>
      <a:lvl7pPr marL="3530600" indent="-571500" algn="l" rtl="0" fontAlgn="base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7pPr>
      <a:lvl8pPr marL="3987800" indent="-571500" algn="l" rtl="0" fontAlgn="base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8pPr>
      <a:lvl9pPr marL="4445000" indent="-571500" algn="l" rtl="0" fontAlgn="base">
        <a:spcBef>
          <a:spcPts val="2600"/>
        </a:spcBef>
        <a:spcAft>
          <a:spcPct val="0"/>
        </a:spcAft>
        <a:buSzPct val="100000"/>
        <a:buFont typeface="Palatino Linotype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Palatino Linotyp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98900"/>
            <a:ext cx="10464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433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AE25E123-F6D1-494B-AD11-8F8345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-2667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60771" name="Line 2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F1FCCC8E-C574-1643-B11D-1388595F1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889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-2667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73059" name="Line 2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998DD600-2DFC-904C-B415-F344B86F2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xmlns:p14="http://schemas.microsoft.com/office/powerpoint/2010/main"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889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85348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74A26E1-70AD-0540-A1B5-8BC73A01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xmlns:p14="http://schemas.microsoft.com/office/powerpoint/2010/main" spd="med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-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F60F9459-C3C4-F94B-9AB6-8C27DDFD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 spd="med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999999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760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1pPr>
      <a:lvl2pPr marL="12049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2pPr>
      <a:lvl3pPr marL="1649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3pPr>
      <a:lvl4pPr marL="20939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4pPr>
      <a:lvl5pPr marL="2538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5pPr>
      <a:lvl6pPr marL="29956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6pPr>
      <a:lvl7pPr marL="34528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7pPr>
      <a:lvl8pPr marL="39100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8pPr>
      <a:lvl9pPr marL="43672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CCCCCC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-2667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 Linotype" charset="0"/>
              </a:rPr>
              <a:t>Click to edit Master title style</a:t>
            </a:r>
          </a:p>
        </p:txBody>
      </p:sp>
      <p:sp>
        <p:nvSpPr>
          <p:cNvPr id="37891" name="Line 2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2837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j-lt"/>
                <a:ea typeface="ＭＳ Ｐゴシック" charset="0"/>
                <a:cs typeface="Palatino Linotype" charset="0"/>
                <a:sym typeface="Palatino Linotype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20D28D8-3745-AB47-91C3-69E79C02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+mj-lt"/>
          <a:ea typeface="+mj-ea"/>
          <a:cs typeface="+mj-cs"/>
          <a:sym typeface="Palatino Linotyp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>
          <a:solidFill>
            <a:srgbClr val="BFBFBF"/>
          </a:solidFill>
          <a:latin typeface="Palatino Linotype" charset="0"/>
          <a:ea typeface="ヒラギノ明朝 ProN W3" charset="0"/>
          <a:cs typeface="ヒラギノ明朝 ProN W3" charset="0"/>
          <a:sym typeface="Palatino Linotype" charset="0"/>
        </a:defRPr>
      </a:lvl9pPr>
    </p:titleStyle>
    <p:bodyStyle>
      <a:lvl1pPr marL="889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600"/>
        </a:spcBef>
        <a:spcAft>
          <a:spcPct val="0"/>
        </a:spcAft>
        <a:buSzPct val="171000"/>
        <a:buFont typeface="Gill Sans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7366000"/>
            <a:ext cx="104648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0179" name="Line 2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7423151E-D148-964C-A317-68883475F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986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0459AE8-A078-3E40-8058-B736A2A74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986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74756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2C19FF44-9256-C84B-92AC-7EB1ADF2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-1778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27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1620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F0646612-B38A-184E-A3A8-4DF68A9B1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760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1pPr>
      <a:lvl2pPr marL="12049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2pPr>
      <a:lvl3pPr marL="1649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3pPr>
      <a:lvl4pPr marL="20939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4pPr>
      <a:lvl5pPr marL="2538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5pPr>
      <a:lvl6pPr marL="29956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6pPr>
      <a:lvl7pPr marL="34528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7pPr>
      <a:lvl8pPr marL="39100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8pPr>
      <a:lvl9pPr marL="4367213" indent="-493713" algn="l" rtl="0" fontAlgn="base">
        <a:spcBef>
          <a:spcPts val="3900"/>
        </a:spcBef>
        <a:spcAft>
          <a:spcPct val="0"/>
        </a:spcAft>
        <a:buSzPct val="100000"/>
        <a:buFont typeface="Helvetica Neue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2700" y="1270000"/>
            <a:ext cx="10464800" cy="72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23907" name="Line 2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j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  <a:ea typeface="ＭＳ Ｐゴシック" charset="0"/>
              </a:defRPr>
            </a:lvl9pPr>
          </a:lstStyle>
          <a:p>
            <a:pPr>
              <a:defRPr/>
            </a:pPr>
            <a:fld id="{9855A5EE-7C97-764B-B049-D1EBDAAD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1pPr>
      <a:lvl2pPr marL="1282700" indent="-571500" algn="l" rtl="0" eaLnBrk="0" fontAlgn="base" hangingPunct="0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2pPr>
      <a:lvl3pPr marL="1727200" indent="-571500" algn="l" rtl="0" eaLnBrk="0" fontAlgn="base" hangingPunct="0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3pPr>
      <a:lvl4pPr marL="2171700" indent="-571500" algn="l" rtl="0" eaLnBrk="0" fontAlgn="base" hangingPunct="0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4pPr>
      <a:lvl5pPr marL="2616200" indent="-571500" algn="l" rtl="0" eaLnBrk="0" fontAlgn="base" hangingPunct="0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5pPr>
      <a:lvl6pPr marL="3073400" indent="-571500" algn="l" rtl="0" fontAlgn="base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6pPr>
      <a:lvl7pPr marL="3530600" indent="-571500" algn="l" rtl="0" fontAlgn="base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7pPr>
      <a:lvl8pPr marL="3987800" indent="-571500" algn="l" rtl="0" fontAlgn="base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8pPr>
      <a:lvl9pPr marL="4445000" indent="-571500" algn="l" rtl="0" fontAlgn="base">
        <a:spcBef>
          <a:spcPts val="5100"/>
        </a:spcBef>
        <a:spcAft>
          <a:spcPct val="0"/>
        </a:spcAft>
        <a:buSzPct val="100000"/>
        <a:buFont typeface="Helvetica Neue Light" charset="0"/>
        <a:buChar char="•"/>
        <a:defRPr sz="38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27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27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title style</a:t>
            </a:r>
          </a:p>
        </p:txBody>
      </p:sp>
      <p:sp>
        <p:nvSpPr>
          <p:cNvPr id="136196" name="Line 3"/>
          <p:cNvSpPr>
            <a:spLocks noChangeShapeType="1"/>
          </p:cNvSpPr>
          <p:nvPr/>
        </p:nvSpPr>
        <p:spPr bwMode="auto">
          <a:xfrm rot="10800000" flipH="1">
            <a:off x="914400" y="1485900"/>
            <a:ext cx="11163300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1588" y="93218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BF4DCBE-24F9-7B44-98BC-EA2DE771B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BFBFBF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760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1pPr>
      <a:lvl2pPr marL="12049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2pPr>
      <a:lvl3pPr marL="1649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3pPr>
      <a:lvl4pPr marL="20939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4pPr>
      <a:lvl5pPr marL="2538413" indent="-493713" algn="l" rtl="0" eaLnBrk="0" fontAlgn="base" hangingPunct="0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5pPr>
      <a:lvl6pPr marL="2995613" indent="-493713" algn="l" rtl="0" fontAlgn="base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6pPr>
      <a:lvl7pPr marL="3452813" indent="-493713" algn="l" rtl="0" fontAlgn="base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7pPr>
      <a:lvl8pPr marL="3910013" indent="-493713" algn="l" rtl="0" fontAlgn="base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8pPr>
      <a:lvl9pPr marL="4367213" indent="-493713" algn="l" rtl="0" fontAlgn="base">
        <a:spcBef>
          <a:spcPts val="3900"/>
        </a:spcBef>
        <a:spcAft>
          <a:spcPct val="0"/>
        </a:spcAft>
        <a:buSzPct val="100000"/>
        <a:buFont typeface="Helvetica Neue Light" charset="0"/>
        <a:buChar char="•"/>
        <a:defRPr sz="3200">
          <a:solidFill>
            <a:srgbClr val="E5E5E5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gif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emf"/><Relationship Id="rId6" Type="http://schemas.openxmlformats.org/officeDocument/2006/relationships/image" Target="../media/image30.png"/><Relationship Id="rId7" Type="http://schemas.openxmlformats.org/officeDocument/2006/relationships/image" Target="../media/image31.emf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1.jpe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996_edit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4288"/>
            <a:ext cx="13071475" cy="97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732631" y="3352800"/>
            <a:ext cx="11549063" cy="2667000"/>
          </a:xfrm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5000" b="1" dirty="0" smtClean="0">
                <a:solidFill>
                  <a:srgbClr val="07070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/>
                <a:cs typeface="Helvetica Neue"/>
                <a:sym typeface="Helvetica Neue" charset="0"/>
              </a:rPr>
              <a:t>Orographic triggering and mesoscale organization of extreme storms in subtropical South America</a:t>
            </a:r>
            <a:endParaRPr lang="en-US" sz="5000" dirty="0" smtClean="0">
              <a:solidFill>
                <a:srgbClr val="07070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Medium"/>
              <a:ea typeface="ヒラギノ角ゴ ProN W6" charset="0"/>
              <a:cs typeface="Helvetica Neue Medium"/>
              <a:sym typeface="Helvetica Neue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54200" y="7086600"/>
            <a:ext cx="10464800" cy="2362200"/>
          </a:xfrm>
        </p:spPr>
        <p:txBody>
          <a:bodyPr anchor="t"/>
          <a:lstStyle/>
          <a:p>
            <a:pPr marL="0" indent="0" algn="r" eaLnBrk="1" hangingPunct="1">
              <a:lnSpc>
                <a:spcPct val="110000"/>
              </a:lnSpc>
              <a:spcBef>
                <a:spcPct val="0"/>
              </a:spcBef>
              <a:buFont typeface="Palatino Linotype" charset="0"/>
              <a:buNone/>
              <a:defRPr/>
            </a:pPr>
            <a:r>
              <a:rPr lang="en-US" sz="3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Kristen </a:t>
            </a:r>
            <a:r>
              <a:rPr lang="en-US" sz="35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Lani</a:t>
            </a:r>
            <a:r>
              <a:rPr lang="en-US" sz="3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charset="0"/>
                <a:cs typeface="Helvetica Neue" charset="0"/>
                <a:sym typeface="Helvetica Neue" charset="0"/>
              </a:rPr>
              <a:t> Rasmussen</a:t>
            </a:r>
            <a:endParaRPr lang="en-US" sz="3500" b="1" dirty="0" smtClean="0">
              <a:solidFill>
                <a:schemeClr val="tx1">
                  <a:lumMod val="95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marL="0" indent="0" algn="r" eaLnBrk="1" hangingPunct="1">
              <a:lnSpc>
                <a:spcPct val="110000"/>
              </a:lnSpc>
              <a:spcBef>
                <a:spcPct val="0"/>
              </a:spcBef>
              <a:buFont typeface="Palatino Linotype" charset="0"/>
              <a:buNone/>
              <a:defRPr/>
            </a:pPr>
            <a:endParaRPr lang="en-US" sz="1600" dirty="0" smtClean="0">
              <a:solidFill>
                <a:schemeClr val="tx1">
                  <a:lumMod val="85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Helvetica Neue Medium" charset="0"/>
              <a:ea typeface="ヒラギノ角ゴ ProN W3" charset="0"/>
              <a:cs typeface="ヒラギノ角ゴ ProN W3" charset="0"/>
              <a:sym typeface="Helvetica Neue Medium" charset="0"/>
            </a:endParaRPr>
          </a:p>
          <a:p>
            <a:pPr marL="0" indent="0" algn="r" eaLnBrk="1" hangingPunct="1">
              <a:lnSpc>
                <a:spcPct val="110000"/>
              </a:lnSpc>
              <a:spcBef>
                <a:spcPct val="0"/>
              </a:spcBef>
              <a:buFont typeface="Palatino Linotype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charset="0"/>
                <a:ea typeface="ヒラギノ角ゴ ProN W3" charset="0"/>
                <a:cs typeface="ヒラギノ角ゴ ProN W3" charset="0"/>
                <a:sym typeface="Helvetica Neue Medium" charset="0"/>
              </a:rPr>
              <a:t>Robert A. Houze, Jr. </a:t>
            </a:r>
            <a:endParaRPr lang="en-US" sz="1400" dirty="0" smtClean="0">
              <a:solidFill>
                <a:schemeClr val="tx1">
                  <a:lumMod val="95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Helvetica Neue Medium" charset="0"/>
              <a:ea typeface="ヒラギノ角ゴ ProN W3" charset="0"/>
              <a:cs typeface="ヒラギノ角ゴ ProN W3" charset="0"/>
              <a:sym typeface="Helvetica Neue Medium" charset="0"/>
            </a:endParaRPr>
          </a:p>
          <a:p>
            <a:pPr marL="0" indent="0" algn="r" eaLnBrk="1" hangingPunct="1">
              <a:lnSpc>
                <a:spcPct val="110000"/>
              </a:lnSpc>
              <a:spcBef>
                <a:spcPct val="0"/>
              </a:spcBef>
              <a:buFont typeface="Palatino Linotype" charset="0"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charset="0"/>
                <a:cs typeface="Helvetica Neue Medium" charset="0"/>
                <a:sym typeface="Helvetica Neue Medium" charset="0"/>
              </a:rPr>
              <a:t>ICAM 2013,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charset="0"/>
                <a:cs typeface="Helvetica Neue Medium" charset="0"/>
                <a:sym typeface="Helvetica Neue Medium" charset="0"/>
              </a:rPr>
              <a:t>Kranjska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 charset="0"/>
                <a:cs typeface="Helvetica Neue Medium" charset="0"/>
                <a:sym typeface="Helvetica Neue Medium" charset="0"/>
              </a:rPr>
              <a:t> Gora, June 6th</a:t>
            </a:r>
          </a:p>
          <a:p>
            <a:pPr marL="0" indent="0" algn="r" eaLnBrk="1" hangingPunct="1">
              <a:lnSpc>
                <a:spcPct val="110000"/>
              </a:lnSpc>
              <a:spcBef>
                <a:spcPct val="0"/>
              </a:spcBef>
              <a:buFont typeface="Palatino Linotype" charset="0"/>
              <a:buNone/>
              <a:defRPr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Helvetica Neue Medium" charset="0"/>
              <a:ea typeface="ヒラギノ角ゴ ProN W3" charset="0"/>
              <a:cs typeface="ヒラギノ角ゴ ProN W3" charset="0"/>
              <a:sym typeface="Helvetica Neue Medium" charset="0"/>
            </a:endParaRPr>
          </a:p>
          <a:p>
            <a:pPr marL="0" lvl="2" indent="0" algn="r" eaLnBrk="1" hangingPunct="1">
              <a:spcBef>
                <a:spcPct val="0"/>
              </a:spcBef>
              <a:buFont typeface="Palatino Linotype" charset="0"/>
              <a:buNone/>
              <a:defRPr/>
            </a:pPr>
            <a:endParaRPr lang="en-US" sz="2900" dirty="0" smtClean="0">
              <a:solidFill>
                <a:srgbClr val="070707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Helvetica Neue Medium" charset="0"/>
              <a:ea typeface="ヒラギノ角ゴ ProN W3" charset="0"/>
              <a:cs typeface="ヒラギノ角ゴ ProN W3" charset="0"/>
              <a:sym typeface="Helvetica Neue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3138" y="1892300"/>
            <a:ext cx="8255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Rectangle 2"/>
          <p:cNvSpPr>
            <a:spLocks/>
          </p:cNvSpPr>
          <p:nvPr/>
        </p:nvSpPr>
        <p:spPr bwMode="auto">
          <a:xfrm>
            <a:off x="952500" y="1625600"/>
            <a:ext cx="11002963" cy="546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-266700"/>
            <a:ext cx="11912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Helvetica Neue" charset="0"/>
                <a:cs typeface="Helvetica Neue" charset="0"/>
                <a:sym typeface="Helvetica Neue" charset="0"/>
              </a:rPr>
              <a:t>WRF simulation results</a:t>
            </a:r>
            <a:endParaRPr lang="en-US" sz="5400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7073900"/>
            <a:ext cx="11010900" cy="2235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Font typeface="Gill Sans" charset="0"/>
              <a:buNone/>
              <a:defRPr/>
            </a:pPr>
            <a:r>
              <a:rPr lang="en-US" sz="3900" dirty="0" smtClean="0">
                <a:solidFill>
                  <a:srgbClr val="CCCCCC"/>
                </a:solidFill>
                <a:latin typeface="Helvetica Neue" charset="0"/>
                <a:cs typeface="Helvetica Neue" charset="0"/>
                <a:sym typeface="Helvetica Neue" charset="0"/>
              </a:rPr>
              <a:t>Strong evidence confirming the hypothesis of lee subsidence and a capping inversion from Rasmussen and Houze (2011)</a:t>
            </a:r>
            <a:endParaRPr lang="en-US" sz="3900" dirty="0" smtClean="0">
              <a:solidFill>
                <a:srgbClr val="CCCCCC"/>
              </a:solidFill>
              <a:latin typeface="Helvetica Neue" charset="0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87" y="1994159"/>
            <a:ext cx="5331013" cy="5031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132"/>
          <a:stretch/>
        </p:blipFill>
        <p:spPr>
          <a:xfrm>
            <a:off x="6426200" y="2052738"/>
            <a:ext cx="4823785" cy="4962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2718" y="2057400"/>
            <a:ext cx="642439" cy="4724400"/>
          </a:xfrm>
          <a:prstGeom prst="rect">
            <a:avLst/>
          </a:prstGeom>
        </p:spPr>
      </p:pic>
      <p:sp>
        <p:nvSpPr>
          <p:cNvPr id="28681" name="Oval 9"/>
          <p:cNvSpPr>
            <a:spLocks/>
          </p:cNvSpPr>
          <p:nvPr/>
        </p:nvSpPr>
        <p:spPr bwMode="auto">
          <a:xfrm>
            <a:off x="2159000" y="4775200"/>
            <a:ext cx="2705100" cy="2095500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3786188" y="3508375"/>
            <a:ext cx="2497137" cy="83185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Air with high equivalent 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potential temperatures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near the Andes foothills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rot="10800000" flipH="1">
            <a:off x="4699000" y="4400550"/>
            <a:ext cx="331788" cy="844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Oval 12"/>
          <p:cNvSpPr>
            <a:spLocks/>
          </p:cNvSpPr>
          <p:nvPr/>
        </p:nvSpPr>
        <p:spPr bwMode="auto">
          <a:xfrm>
            <a:off x="1587500" y="3124200"/>
            <a:ext cx="3136900" cy="2463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4014788" y="2171700"/>
            <a:ext cx="2273300" cy="121920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Lee subsidence capping low-level 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moist air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➔</a:t>
            </a:r>
            <a:r>
              <a:rPr lang="en-US" sz="1800" b="1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Highly unstable!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rot="10800000" flipH="1">
            <a:off x="4648200" y="3365500"/>
            <a:ext cx="357188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15"/>
          <p:cNvSpPr>
            <a:spLocks/>
          </p:cNvSpPr>
          <p:nvPr/>
        </p:nvSpPr>
        <p:spPr bwMode="auto">
          <a:xfrm>
            <a:off x="7670800" y="2108200"/>
            <a:ext cx="1981200" cy="4711700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>
            <a:off x="9309100" y="2557463"/>
            <a:ext cx="2636838" cy="1108075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Convective initiation on 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the eastern foothills of 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the Sierras de Córdoba </a:t>
            </a:r>
          </a:p>
          <a:p>
            <a:r>
              <a:rPr lang="en-US" sz="18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Mountains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rot="10800000" flipH="1">
            <a:off x="9678988" y="3657600"/>
            <a:ext cx="328612" cy="793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Rectangle 19"/>
          <p:cNvSpPr>
            <a:spLocks/>
          </p:cNvSpPr>
          <p:nvPr/>
        </p:nvSpPr>
        <p:spPr bwMode="auto">
          <a:xfrm>
            <a:off x="1585913" y="2105025"/>
            <a:ext cx="1014412" cy="307975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 = 2 hrs</a:t>
            </a:r>
          </a:p>
        </p:txBody>
      </p:sp>
      <p:sp>
        <p:nvSpPr>
          <p:cNvPr id="213011" name="Rectangle 20"/>
          <p:cNvSpPr>
            <a:spLocks/>
          </p:cNvSpPr>
          <p:nvPr/>
        </p:nvSpPr>
        <p:spPr bwMode="auto">
          <a:xfrm>
            <a:off x="6502400" y="2116138"/>
            <a:ext cx="1012825" cy="307975"/>
          </a:xfrm>
          <a:prstGeom prst="rect">
            <a:avLst/>
          </a:pr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 = 8 hrs</a:t>
            </a:r>
          </a:p>
        </p:txBody>
      </p:sp>
      <p:sp>
        <p:nvSpPr>
          <p:cNvPr id="213012" name="Rectangle 8"/>
          <p:cNvSpPr>
            <a:spLocks/>
          </p:cNvSpPr>
          <p:nvPr/>
        </p:nvSpPr>
        <p:spPr bwMode="auto">
          <a:xfrm>
            <a:off x="1978025" y="1739862"/>
            <a:ext cx="87915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Dashed lines - equivalent potential temperature, shading - relative humidity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rot="10800000">
            <a:off x="2676525" y="3873500"/>
            <a:ext cx="390525" cy="738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8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81" grpId="0" animBg="1"/>
      <p:bldP spid="28681" grpId="1" animBg="1"/>
      <p:bldP spid="28682" grpId="0" animBg="1" autoUpdateAnimBg="0"/>
      <p:bldP spid="28682" grpId="1" animBg="1" autoUpdateAnimBg="0"/>
      <p:bldP spid="28683" grpId="0" animBg="1"/>
      <p:bldP spid="28683" grpId="1" animBg="1"/>
      <p:bldP spid="28684" grpId="0" animBg="1"/>
      <p:bldP spid="28684" grpId="1" animBg="1"/>
      <p:bldP spid="28685" grpId="0" animBg="1" autoUpdateAnimBg="0"/>
      <p:bldP spid="28685" grpId="1" animBg="1" autoUpdateAnimBg="0"/>
      <p:bldP spid="28686" grpId="0" animBg="1"/>
      <p:bldP spid="28686" grpId="1" animBg="1"/>
      <p:bldP spid="28687" grpId="0" animBg="1"/>
      <p:bldP spid="28687" grpId="1" animBg="1"/>
      <p:bldP spid="28688" grpId="0" animBg="1" autoUpdateAnimBg="0"/>
      <p:bldP spid="28688" grpId="1" animBg="1" autoUpdateAnimBg="0"/>
      <p:bldP spid="28689" grpId="0" animBg="1"/>
      <p:bldP spid="28689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5"/>
          <p:cNvSpPr>
            <a:spLocks noChangeArrowheads="1"/>
          </p:cNvSpPr>
          <p:nvPr/>
        </p:nvSpPr>
        <p:spPr bwMode="auto">
          <a:xfrm>
            <a:off x="330200" y="1676400"/>
            <a:ext cx="12393613" cy="7580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2" name="Rectangle 18"/>
          <p:cNvSpPr>
            <a:spLocks noChangeArrowheads="1"/>
          </p:cNvSpPr>
          <p:nvPr/>
        </p:nvSpPr>
        <p:spPr bwMode="auto">
          <a:xfrm>
            <a:off x="419100" y="1765300"/>
            <a:ext cx="122682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000" dirty="0" smtClean="0">
                <a:solidFill>
                  <a:srgbClr val="BFBFBF"/>
                </a:solidFill>
              </a:rPr>
              <a:t>WRF OLR &amp; GOES IR Comparisons</a:t>
            </a:r>
            <a:endParaRPr lang="en-US" sz="5000" dirty="0">
              <a:solidFill>
                <a:srgbClr val="BFBFB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86" y="1894166"/>
            <a:ext cx="3897388" cy="36045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9366" y="2101947"/>
            <a:ext cx="1848662" cy="338554"/>
          </a:xfrm>
          <a:prstGeom prst="rect">
            <a:avLst/>
          </a:prstGeom>
          <a:solidFill>
            <a:srgbClr val="59595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Thompson 10Z</a:t>
            </a:r>
            <a:endParaRPr lang="en-US" sz="16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94" y="5524863"/>
            <a:ext cx="3894485" cy="35483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1823" y="5564077"/>
            <a:ext cx="1494847" cy="338554"/>
          </a:xfrm>
          <a:prstGeom prst="rect">
            <a:avLst/>
          </a:prstGeom>
          <a:solidFill>
            <a:srgbClr val="59595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WDM6 09Z</a:t>
            </a:r>
            <a:endParaRPr lang="en-US" sz="16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060" y="1916980"/>
            <a:ext cx="3902609" cy="35694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97400" y="2093340"/>
            <a:ext cx="1794284" cy="338554"/>
          </a:xfrm>
          <a:prstGeom prst="rect">
            <a:avLst/>
          </a:prstGeom>
          <a:solidFill>
            <a:srgbClr val="59595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Morrison 09Z</a:t>
            </a:r>
            <a:endParaRPr lang="en-US" sz="1600" dirty="0">
              <a:solidFill>
                <a:srgbClr val="FFFFFF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440" y="5550620"/>
            <a:ext cx="3754624" cy="35287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609380" y="5574580"/>
            <a:ext cx="1773205" cy="338554"/>
          </a:xfrm>
          <a:prstGeom prst="rect">
            <a:avLst/>
          </a:prstGeom>
          <a:solidFill>
            <a:srgbClr val="59595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Goddard 09Z</a:t>
            </a:r>
            <a:endParaRPr lang="en-US" sz="1600" dirty="0">
              <a:solidFill>
                <a:srgbClr val="FFFFFF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20" y="1924959"/>
            <a:ext cx="4167040" cy="3664571"/>
          </a:xfrm>
          <a:prstGeom prst="rect">
            <a:avLst/>
          </a:prstGeom>
        </p:spPr>
      </p:pic>
      <p:pic>
        <p:nvPicPr>
          <p:cNvPr id="42" name="Picture 41" descr="satellite.27.061000.gi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0" t="19933" r="45350" b="37394"/>
          <a:stretch/>
        </p:blipFill>
        <p:spPr>
          <a:xfrm>
            <a:off x="8483600" y="5562599"/>
            <a:ext cx="3708027" cy="3398792"/>
          </a:xfrm>
          <a:prstGeom prst="rect">
            <a:avLst/>
          </a:prstGeom>
        </p:spPr>
      </p:pic>
      <p:sp>
        <p:nvSpPr>
          <p:cNvPr id="43" name="TextBox 42"/>
          <p:cNvSpPr txBox="1">
            <a:spLocks noChangeAspect="1"/>
          </p:cNvSpPr>
          <p:nvPr/>
        </p:nvSpPr>
        <p:spPr>
          <a:xfrm>
            <a:off x="8483600" y="5562600"/>
            <a:ext cx="1661199" cy="338554"/>
          </a:xfrm>
          <a:prstGeom prst="rect">
            <a:avLst/>
          </a:prstGeom>
          <a:solidFill>
            <a:srgbClr val="595959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GOES IR 10Z</a:t>
            </a:r>
            <a:endParaRPr lang="en-US" sz="1600" dirty="0">
              <a:solidFill>
                <a:srgbClr val="FFFFFF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44" name="Picture 43" descr="Screen shot 2012-02-29 at 3.38.20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1460" y="5550477"/>
            <a:ext cx="257017" cy="342335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523860" y="2097660"/>
            <a:ext cx="1794284" cy="338554"/>
          </a:xfrm>
          <a:prstGeom prst="rect">
            <a:avLst/>
          </a:prstGeom>
          <a:solidFill>
            <a:srgbClr val="59595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Milbrandt</a:t>
            </a:r>
            <a:r>
              <a:rPr lang="en-US" sz="1600" dirty="0" smtClean="0">
                <a:solidFill>
                  <a:srgbClr val="FFFFFF"/>
                </a:solidFill>
                <a:latin typeface="Helvetica Neue Medium"/>
                <a:cs typeface="Helvetica Neue Medium"/>
              </a:rPr>
              <a:t> 10Z</a:t>
            </a:r>
            <a:endParaRPr lang="en-US" sz="1600" dirty="0">
              <a:solidFill>
                <a:srgbClr val="FFFFFF"/>
              </a:solidFill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5"/>
          <p:cNvSpPr>
            <a:spLocks noChangeArrowheads="1"/>
          </p:cNvSpPr>
          <p:nvPr/>
        </p:nvSpPr>
        <p:spPr bwMode="auto">
          <a:xfrm>
            <a:off x="192213" y="1676400"/>
            <a:ext cx="12622213" cy="75803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0162" name="Rectangle 18"/>
          <p:cNvSpPr>
            <a:spLocks noChangeArrowheads="1"/>
          </p:cNvSpPr>
          <p:nvPr/>
        </p:nvSpPr>
        <p:spPr bwMode="auto">
          <a:xfrm>
            <a:off x="509713" y="1765300"/>
            <a:ext cx="12268200" cy="3810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500" dirty="0">
                <a:solidFill>
                  <a:srgbClr val="BFBFBF"/>
                </a:solidFill>
              </a:rPr>
              <a:t>WRF Model &amp; Data Comparisons</a:t>
            </a:r>
          </a:p>
        </p:txBody>
      </p:sp>
      <p:pic>
        <p:nvPicPr>
          <p:cNvPr id="220169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69" y="1753393"/>
            <a:ext cx="3452960" cy="3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7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617" y="1890665"/>
            <a:ext cx="2984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73" name="TextBox 6"/>
          <p:cNvSpPr txBox="1">
            <a:spLocks noChangeArrowheads="1"/>
          </p:cNvSpPr>
          <p:nvPr/>
        </p:nvSpPr>
        <p:spPr bwMode="auto">
          <a:xfrm>
            <a:off x="4850643" y="8786906"/>
            <a:ext cx="34290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Helvetica Neue" charset="0"/>
                <a:cs typeface="Helvetica Neue" charset="0"/>
              </a:rPr>
              <a:t>Distance (km)</a:t>
            </a:r>
          </a:p>
        </p:txBody>
      </p:sp>
      <p:sp>
        <p:nvSpPr>
          <p:cNvPr id="220174" name="TextBox 18"/>
          <p:cNvSpPr txBox="1">
            <a:spLocks noChangeArrowheads="1"/>
          </p:cNvSpPr>
          <p:nvPr/>
        </p:nvSpPr>
        <p:spPr bwMode="auto">
          <a:xfrm>
            <a:off x="878013" y="8781956"/>
            <a:ext cx="34290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Helvetica Neue" charset="0"/>
                <a:cs typeface="Helvetica Neue" charset="0"/>
              </a:rPr>
              <a:t>Distance (km)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456" y="1876565"/>
            <a:ext cx="3960849" cy="3639377"/>
          </a:xfrm>
          <a:prstGeom prst="rect">
            <a:avLst/>
          </a:prstGeom>
        </p:spPr>
      </p:pic>
      <p:pic>
        <p:nvPicPr>
          <p:cNvPr id="21" name="Picture 20" descr="rip_microPhys_Case2_Thompson_d03_updated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63" t="26235" r="21142" b="24242"/>
          <a:stretch/>
        </p:blipFill>
        <p:spPr>
          <a:xfrm>
            <a:off x="4717951" y="6153243"/>
            <a:ext cx="3727694" cy="2471341"/>
          </a:xfrm>
          <a:prstGeom prst="rect">
            <a:avLst/>
          </a:prstGeom>
        </p:spPr>
      </p:pic>
      <p:pic>
        <p:nvPicPr>
          <p:cNvPr id="22" name="Picture 21" descr="rip_microPhys_Case2_Thompson_d03_updated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57" t="26234" r="5001" b="22918"/>
          <a:stretch/>
        </p:blipFill>
        <p:spPr>
          <a:xfrm>
            <a:off x="12403169" y="5943600"/>
            <a:ext cx="409726" cy="3084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301" y="1878863"/>
            <a:ext cx="3965921" cy="3637080"/>
          </a:xfrm>
          <a:prstGeom prst="rect">
            <a:avLst/>
          </a:prstGeom>
        </p:spPr>
      </p:pic>
      <p:pic>
        <p:nvPicPr>
          <p:cNvPr id="24" name="Picture 23" descr="rip_microPhys_Case2_Goddard_d03_updated.pd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34" t="26465" r="21787" b="24214"/>
          <a:stretch/>
        </p:blipFill>
        <p:spPr>
          <a:xfrm>
            <a:off x="8669369" y="6181678"/>
            <a:ext cx="3747185" cy="2438400"/>
          </a:xfrm>
          <a:prstGeom prst="rect">
            <a:avLst/>
          </a:prstGeom>
        </p:spPr>
      </p:pic>
      <p:pic>
        <p:nvPicPr>
          <p:cNvPr id="22017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78" y="6113296"/>
            <a:ext cx="4200084" cy="26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76" name="TextBox 20"/>
          <p:cNvSpPr txBox="1">
            <a:spLocks noChangeArrowheads="1"/>
          </p:cNvSpPr>
          <p:nvPr/>
        </p:nvSpPr>
        <p:spPr bwMode="auto">
          <a:xfrm rot="-5400000">
            <a:off x="-381763" y="7309136"/>
            <a:ext cx="1524001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Helvetica Neue" charset="0"/>
                <a:cs typeface="Helvetica Neue" charset="0"/>
              </a:rPr>
              <a:t>Height (km)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8821769" y="8801288"/>
            <a:ext cx="34290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Helvetica Neue" charset="0"/>
                <a:cs typeface="Helvetica Neue" charset="0"/>
              </a:rPr>
              <a:t>Distance (km)</a:t>
            </a:r>
          </a:p>
        </p:txBody>
      </p:sp>
      <p:sp>
        <p:nvSpPr>
          <p:cNvPr id="26" name="Rectangle 9"/>
          <p:cNvSpPr>
            <a:spLocks/>
          </p:cNvSpPr>
          <p:nvPr/>
        </p:nvSpPr>
        <p:spPr bwMode="auto">
          <a:xfrm>
            <a:off x="4564048" y="1903667"/>
            <a:ext cx="2286000" cy="553998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800" b="1" i="1" dirty="0"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WRF Simulation: </a:t>
            </a:r>
            <a:r>
              <a:rPr lang="en-US" sz="1800" b="1" dirty="0"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Thompson Scheme</a:t>
            </a:r>
            <a:endParaRPr lang="en-US" sz="1800" dirty="0"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8659891" y="1913145"/>
            <a:ext cx="2465387" cy="553998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800" b="1" i="1" dirty="0"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WRF Simulation: </a:t>
            </a:r>
            <a:r>
              <a:rPr lang="en-US" sz="1800" b="1" dirty="0" smtClean="0"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Goddard Scheme</a:t>
            </a:r>
            <a:endParaRPr lang="en-US" sz="1800" dirty="0"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28" name="Rectangle 9"/>
          <p:cNvSpPr>
            <a:spLocks/>
          </p:cNvSpPr>
          <p:nvPr/>
        </p:nvSpPr>
        <p:spPr bwMode="auto">
          <a:xfrm>
            <a:off x="725613" y="6271032"/>
            <a:ext cx="1724166" cy="276999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1800" b="1" i="1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TRMM PR Data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896593" y="1894298"/>
            <a:ext cx="2160588" cy="553998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800" b="1" i="1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TRMM PR </a:t>
            </a:r>
            <a:r>
              <a:rPr lang="en-US" sz="1800" b="1" i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Data</a:t>
            </a:r>
          </a:p>
          <a:p>
            <a:pPr algn="l"/>
            <a:r>
              <a:rPr lang="en-US" sz="1800" b="1" i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GOES IR</a:t>
            </a:r>
            <a:endParaRPr lang="en-US" sz="18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4811223" y="6238922"/>
            <a:ext cx="2465387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400" b="1" i="1" dirty="0" smtClean="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Hydrometeor mixing ratios</a:t>
            </a:r>
          </a:p>
          <a:p>
            <a:pPr algn="l"/>
            <a:r>
              <a:rPr lang="en-US" sz="1400" b="1" dirty="0" smtClean="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Thompson Scheme</a:t>
            </a:r>
            <a:endParaRPr lang="en-US" sz="1400" dirty="0">
              <a:solidFill>
                <a:srgbClr val="000000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8783481" y="6236801"/>
            <a:ext cx="2465387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l"/>
            <a:r>
              <a:rPr lang="en-US" sz="1400" b="1" i="1" dirty="0" smtClean="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Hydrometeor mixing ratios</a:t>
            </a:r>
          </a:p>
          <a:p>
            <a:pPr algn="l"/>
            <a:r>
              <a:rPr lang="en-US" sz="1400" b="1" dirty="0" smtClean="0">
                <a:solidFill>
                  <a:srgbClr val="000000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Goddard Scheme</a:t>
            </a:r>
            <a:endParaRPr lang="en-US" sz="1400" dirty="0">
              <a:solidFill>
                <a:srgbClr val="000000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32" name="Rectangle 24"/>
          <p:cNvSpPr>
            <a:spLocks/>
          </p:cNvSpPr>
          <p:nvPr/>
        </p:nvSpPr>
        <p:spPr bwMode="auto">
          <a:xfrm>
            <a:off x="4823788" y="6683227"/>
            <a:ext cx="1216869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rgbClr val="41D75A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Snow</a:t>
            </a:r>
            <a:endParaRPr lang="en-US" sz="1000" dirty="0">
              <a:solidFill>
                <a:srgbClr val="F01E3A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rgbClr val="2A8CF5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Ice</a:t>
            </a:r>
            <a:endParaRPr lang="en-US" sz="1000" dirty="0">
              <a:solidFill>
                <a:srgbClr val="F01E3A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err="1" smtClean="0">
                <a:solidFill>
                  <a:schemeClr val="bg1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Graupel</a:t>
            </a:r>
            <a:endParaRPr lang="en-US" sz="1000" dirty="0" smtClean="0">
              <a:solidFill>
                <a:schemeClr val="bg1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rgbClr val="FF0000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Rain water (shaded)</a:t>
            </a:r>
            <a:endParaRPr lang="en-US" sz="1000" dirty="0">
              <a:solidFill>
                <a:srgbClr val="FF0000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chemeClr val="tx1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Rain </a:t>
            </a:r>
            <a:r>
              <a:rPr lang="en-US" sz="1000" dirty="0">
                <a:solidFill>
                  <a:schemeClr val="tx1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water (shaded)</a:t>
            </a:r>
          </a:p>
        </p:txBody>
      </p:sp>
      <p:sp>
        <p:nvSpPr>
          <p:cNvPr id="33" name="Rectangle 24"/>
          <p:cNvSpPr>
            <a:spLocks/>
          </p:cNvSpPr>
          <p:nvPr/>
        </p:nvSpPr>
        <p:spPr bwMode="auto">
          <a:xfrm>
            <a:off x="8793335" y="6686644"/>
            <a:ext cx="1216869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rgbClr val="41D75A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Snow</a:t>
            </a:r>
            <a:endParaRPr lang="en-US" sz="1000" dirty="0">
              <a:solidFill>
                <a:srgbClr val="F01E3A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rgbClr val="2A8CF5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Ice</a:t>
            </a:r>
            <a:endParaRPr lang="en-US" sz="1000" dirty="0">
              <a:solidFill>
                <a:srgbClr val="F01E3A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err="1" smtClean="0">
                <a:solidFill>
                  <a:schemeClr val="bg1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Graupel</a:t>
            </a:r>
            <a:endParaRPr lang="en-US" sz="1000" dirty="0" smtClean="0">
              <a:solidFill>
                <a:schemeClr val="bg1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rgbClr val="FF0000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Rain water (shaded)</a:t>
            </a:r>
            <a:endParaRPr lang="en-US" sz="1000" dirty="0">
              <a:solidFill>
                <a:srgbClr val="FF0000"/>
              </a:solidFill>
              <a:latin typeface="Helvetica Neue Medium"/>
              <a:ea typeface="ＭＳ Ｐゴシック" charset="0"/>
              <a:cs typeface="Helvetica Neue Medium"/>
              <a:sym typeface="Palatino Linotype Bold" charset="0"/>
            </a:endParaRPr>
          </a:p>
          <a:p>
            <a:pPr algn="l">
              <a:lnSpc>
                <a:spcPct val="70000"/>
              </a:lnSpc>
            </a:pPr>
            <a:r>
              <a:rPr lang="en-US" sz="1000" dirty="0" smtClean="0">
                <a:solidFill>
                  <a:schemeClr val="tx1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Rain </a:t>
            </a:r>
            <a:r>
              <a:rPr lang="en-US" sz="1000" dirty="0">
                <a:solidFill>
                  <a:schemeClr val="tx1"/>
                </a:solidFill>
                <a:latin typeface="Helvetica Neue Medium"/>
                <a:ea typeface="ＭＳ Ｐゴシック" charset="0"/>
                <a:cs typeface="Helvetica Neue Medium"/>
                <a:sym typeface="Palatino Linotype Bold" charset="0"/>
              </a:rPr>
              <a:t>water (shaded)</a:t>
            </a:r>
          </a:p>
        </p:txBody>
      </p:sp>
    </p:spTree>
    <p:extLst>
      <p:ext uri="{BB962C8B-B14F-4D97-AF65-F5344CB8AC3E}">
        <p14:creationId xmlns:p14="http://schemas.microsoft.com/office/powerpoint/2010/main" val="8739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3759200" y="7680266"/>
            <a:ext cx="8229600" cy="880052"/>
          </a:xfrm>
          <a:prstGeom prst="rect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 Neue" charset="0"/>
                <a:cs typeface="Helvetica Neue" charset="0"/>
                <a:sym typeface="Helvetica Neue" charset="0"/>
              </a:rPr>
              <a:t>WRF Hydrometeor Analysis</a:t>
            </a:r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3759200" y="5013266"/>
            <a:ext cx="8229600" cy="880052"/>
          </a:xfrm>
          <a:prstGeom prst="rect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84964"/>
              </p:ext>
            </p:extLst>
          </p:nvPr>
        </p:nvGraphicFramePr>
        <p:xfrm>
          <a:off x="989012" y="2311400"/>
          <a:ext cx="10999788" cy="6268989"/>
        </p:xfrm>
        <a:graphic>
          <a:graphicData uri="http://schemas.openxmlformats.org/drawingml/2006/table">
            <a:tbl>
              <a:tblPr/>
              <a:tblGrid>
                <a:gridCol w="2749947"/>
                <a:gridCol w="2749947"/>
                <a:gridCol w="2749947"/>
                <a:gridCol w="2749947"/>
              </a:tblGrid>
              <a:tr h="1686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Microphysics scheme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Total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accum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precip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 (mm)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Max rain rate (mm/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hr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Mean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supercooled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 water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 (10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-6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 g/kg)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</a:tr>
              <a:tr h="892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WDM6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3697349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116.27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0.60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GCE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4051027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249.48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3.92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Milbrandt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2867934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118.17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4.05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Morrison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3942666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113.23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2.27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Thompson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3934273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164.51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/>
                          <a:ea typeface="ヒラギノ明朝 ProN W3" charset="0"/>
                          <a:cs typeface="Helvetica Neue"/>
                          <a:sym typeface="Helvetica Neue" charset="0"/>
                        </a:rPr>
                        <a:t>3.37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E5E5E5"/>
                        </a:solidFill>
                        <a:effectLst/>
                        <a:latin typeface="Helvetica Neue"/>
                        <a:ea typeface="ヒラギノ明朝 ProN W3" charset="0"/>
                        <a:cs typeface="Helvetica Neue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9202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8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Topography Experiment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68" y="3048000"/>
            <a:ext cx="5815532" cy="52226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70" y="3048001"/>
            <a:ext cx="5826348" cy="523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16200" y="2362200"/>
            <a:ext cx="14457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 Neue"/>
                <a:cs typeface="Helvetica Neue"/>
              </a:rPr>
              <a:t>Control</a:t>
            </a:r>
            <a:endParaRPr lang="en-US" sz="3000" dirty="0">
              <a:latin typeface="Helvetica Neue"/>
              <a:cs typeface="Helvetica Neu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2000" y="1905000"/>
            <a:ext cx="3533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Helvetica Neue"/>
                <a:cs typeface="Helvetica Neue"/>
              </a:rPr>
              <a:t>Sierras de Cordoba </a:t>
            </a:r>
          </a:p>
          <a:p>
            <a:r>
              <a:rPr lang="en-US" sz="3000" dirty="0" err="1" smtClean="0">
                <a:latin typeface="Helvetica Neue"/>
                <a:cs typeface="Helvetica Neue"/>
              </a:rPr>
              <a:t>Mtns</a:t>
            </a:r>
            <a:r>
              <a:rPr lang="en-US" sz="3000" dirty="0" smtClean="0">
                <a:latin typeface="Helvetica Neue"/>
                <a:cs typeface="Helvetica Neue"/>
              </a:rPr>
              <a:t>. removed</a:t>
            </a:r>
            <a:endParaRPr lang="en-US" sz="3000" dirty="0">
              <a:latin typeface="Helvetica Neue"/>
              <a:cs typeface="Helvetica Neue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200" y="3048000"/>
            <a:ext cx="731703" cy="52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2997200" y="1676400"/>
            <a:ext cx="9372600" cy="784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Topography Experiment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269" y="5562600"/>
            <a:ext cx="4076225" cy="3904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6490"/>
          <a:stretch/>
        </p:blipFill>
        <p:spPr>
          <a:xfrm>
            <a:off x="7645400" y="1853950"/>
            <a:ext cx="4191000" cy="3653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0" y="1752600"/>
            <a:ext cx="4445000" cy="3937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16204" y="5644744"/>
            <a:ext cx="4440422" cy="3727856"/>
            <a:chOff x="7112000" y="1754404"/>
            <a:chExt cx="4262874" cy="36303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t="4075"/>
            <a:stretch/>
          </p:blipFill>
          <p:spPr>
            <a:xfrm>
              <a:off x="7112000" y="1754404"/>
              <a:ext cx="4262874" cy="363039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>
              <a:off x="8991344" y="3197228"/>
              <a:ext cx="327880" cy="1146172"/>
            </a:xfrm>
            <a:prstGeom prst="lin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949721" y="3298448"/>
            <a:ext cx="14457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E5E5E5"/>
                </a:solidFill>
                <a:latin typeface="Helvetica Neue"/>
                <a:cs typeface="Helvetica Neue"/>
              </a:rPr>
              <a:t>Control</a:t>
            </a:r>
            <a:endParaRPr lang="en-US" sz="3000" dirty="0">
              <a:solidFill>
                <a:srgbClr val="E5E5E5"/>
              </a:solidFill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200" y="6828472"/>
            <a:ext cx="19228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E5E5E5"/>
                </a:solidFill>
                <a:latin typeface="Helvetica Neue"/>
                <a:cs typeface="Helvetica Neue"/>
              </a:rPr>
              <a:t>Sierras de </a:t>
            </a:r>
          </a:p>
          <a:p>
            <a:r>
              <a:rPr lang="en-US" sz="3000" dirty="0" smtClean="0">
                <a:solidFill>
                  <a:srgbClr val="E5E5E5"/>
                </a:solidFill>
                <a:latin typeface="Helvetica Neue"/>
                <a:cs typeface="Helvetica Neue"/>
              </a:rPr>
              <a:t>Cordoba</a:t>
            </a:r>
          </a:p>
          <a:p>
            <a:r>
              <a:rPr lang="en-US" sz="3000" dirty="0" smtClean="0">
                <a:solidFill>
                  <a:srgbClr val="E5E5E5"/>
                </a:solidFill>
                <a:latin typeface="Helvetica Neue"/>
                <a:cs typeface="Helvetica Neue"/>
              </a:rPr>
              <a:t>removed</a:t>
            </a:r>
            <a:endParaRPr lang="en-US" sz="3000" dirty="0">
              <a:solidFill>
                <a:srgbClr val="E5E5E5"/>
              </a:solidFill>
              <a:latin typeface="Helvetica Neue"/>
              <a:cs typeface="Helvetica Neue"/>
            </a:endParaRPr>
          </a:p>
        </p:txBody>
      </p:sp>
      <p:sp>
        <p:nvSpPr>
          <p:cNvPr id="26" name="Oval 9"/>
          <p:cNvSpPr>
            <a:spLocks/>
          </p:cNvSpPr>
          <p:nvPr/>
        </p:nvSpPr>
        <p:spPr bwMode="auto">
          <a:xfrm>
            <a:off x="10693400" y="6096000"/>
            <a:ext cx="990600" cy="319246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62225" y="5687705"/>
            <a:ext cx="2631175" cy="1246495"/>
          </a:xfrm>
          <a:prstGeom prst="rect">
            <a:avLst/>
          </a:prstGeom>
          <a:solidFill>
            <a:schemeClr val="bg2">
              <a:lumMod val="75000"/>
              <a:lumOff val="2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 Neue"/>
                <a:cs typeface="Helvetica Neue"/>
              </a:rPr>
              <a:t>Coherent leading</a:t>
            </a:r>
          </a:p>
          <a:p>
            <a:r>
              <a:rPr lang="en-US" sz="2500" dirty="0" smtClean="0">
                <a:latin typeface="Helvetica Neue"/>
                <a:cs typeface="Helvetica Neue"/>
              </a:rPr>
              <a:t>convective line</a:t>
            </a:r>
          </a:p>
          <a:p>
            <a:r>
              <a:rPr lang="en-US" sz="2500" dirty="0" smtClean="0">
                <a:latin typeface="Helvetica Neue"/>
                <a:cs typeface="Helvetica Neue"/>
              </a:rPr>
              <a:t>absent</a:t>
            </a:r>
          </a:p>
        </p:txBody>
      </p:sp>
      <p:sp>
        <p:nvSpPr>
          <p:cNvPr id="32" name="Oval 9"/>
          <p:cNvSpPr>
            <a:spLocks/>
          </p:cNvSpPr>
          <p:nvPr/>
        </p:nvSpPr>
        <p:spPr bwMode="auto">
          <a:xfrm>
            <a:off x="9258174" y="8111038"/>
            <a:ext cx="1828800" cy="128746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77452" y="5676525"/>
            <a:ext cx="2535952" cy="861774"/>
          </a:xfrm>
          <a:prstGeom prst="rect">
            <a:avLst/>
          </a:prstGeom>
          <a:solidFill>
            <a:schemeClr val="bg2">
              <a:lumMod val="75000"/>
              <a:lumOff val="2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Helvetica Neue"/>
                <a:cs typeface="Helvetica Neue"/>
              </a:rPr>
              <a:t>Weak trailing</a:t>
            </a:r>
          </a:p>
          <a:p>
            <a:r>
              <a:rPr lang="en-US" sz="2500" dirty="0">
                <a:latin typeface="Helvetica Neue"/>
                <a:cs typeface="Helvetica Neue"/>
              </a:rPr>
              <a:t>s</a:t>
            </a:r>
            <a:r>
              <a:rPr lang="en-US" sz="2500" dirty="0" smtClean="0">
                <a:latin typeface="Helvetica Neue"/>
                <a:cs typeface="Helvetica Neue"/>
              </a:rPr>
              <a:t>tratiform region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14284" r="6875"/>
          <a:stretch/>
        </p:blipFill>
        <p:spPr>
          <a:xfrm>
            <a:off x="11781965" y="2963263"/>
            <a:ext cx="540688" cy="51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/>
          <p:cNvSpPr>
            <a:spLocks/>
          </p:cNvSpPr>
          <p:nvPr/>
        </p:nvSpPr>
        <p:spPr bwMode="auto">
          <a:xfrm>
            <a:off x="1003300" y="1473200"/>
            <a:ext cx="10998200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lnSpc>
                <a:spcPct val="110000"/>
              </a:lnSpc>
              <a:spcBef>
                <a:spcPts val="3500"/>
              </a:spcBef>
              <a:buClr>
                <a:srgbClr val="E5E5E5"/>
              </a:buClr>
              <a:buSzPct val="100000"/>
              <a:buFont typeface="Helvetica Neue" charset="0"/>
              <a:buChar char="•"/>
            </a:pPr>
            <a:r>
              <a:rPr lang="en-US" sz="3000" dirty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Deep convection triggers near the Sierras de Córdoba Mountains and Andes foothills, grows upscale into eastward propagating MCSs, and decays into stratiform regions</a:t>
            </a:r>
          </a:p>
          <a:p>
            <a:pPr marL="571500" indent="-571500" algn="l">
              <a:lnSpc>
                <a:spcPct val="110000"/>
              </a:lnSpc>
              <a:spcBef>
                <a:spcPts val="3500"/>
              </a:spcBef>
              <a:buClr>
                <a:srgbClr val="E5E5E5"/>
              </a:buClr>
              <a:buSzPct val="100000"/>
              <a:buFont typeface="Helvetica Neue" charset="0"/>
              <a:buChar char="•"/>
            </a:pPr>
            <a:r>
              <a:rPr lang="en-US" sz="3000" dirty="0" smtClean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Storms </a:t>
            </a:r>
            <a:r>
              <a:rPr lang="en-US" sz="3000" dirty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with wide convective cores in S. America tend to be line-organized and are similar in organization to squall lines in Oklahoma</a:t>
            </a:r>
          </a:p>
          <a:p>
            <a:pPr marL="571500" indent="-571500" algn="l">
              <a:lnSpc>
                <a:spcPct val="110000"/>
              </a:lnSpc>
              <a:spcBef>
                <a:spcPts val="3500"/>
              </a:spcBef>
              <a:buClr>
                <a:srgbClr val="E5E5E5"/>
              </a:buClr>
              <a:buSzPct val="100000"/>
              <a:buFont typeface="Helvetica Neue" charset="0"/>
              <a:buChar char="•"/>
            </a:pPr>
            <a:r>
              <a:rPr lang="en-US" sz="3000" dirty="0" smtClean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Thompson microphysics scheme realistically represents </a:t>
            </a:r>
            <a:r>
              <a:rPr lang="en-US" sz="3000" dirty="0" err="1" smtClean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supercooled</a:t>
            </a:r>
            <a:r>
              <a:rPr lang="en-US" sz="3000" dirty="0" smtClean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water and snow, leading to robust leading-line/trailing stratiform structure</a:t>
            </a:r>
          </a:p>
          <a:p>
            <a:pPr marL="571500" indent="-571500" algn="l">
              <a:lnSpc>
                <a:spcPct val="110000"/>
              </a:lnSpc>
              <a:spcBef>
                <a:spcPts val="3500"/>
              </a:spcBef>
              <a:buClr>
                <a:srgbClr val="E5E5E5"/>
              </a:buClr>
              <a:buSzPct val="100000"/>
              <a:buFont typeface="Helvetica Neue" charset="0"/>
              <a:buChar char="•"/>
            </a:pPr>
            <a:r>
              <a:rPr lang="en-US" sz="3000" dirty="0" smtClean="0">
                <a:solidFill>
                  <a:srgbClr val="E5E5E5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Removing small topographic features weakens both convective and stratiform elements in the storm structure</a:t>
            </a:r>
            <a:endParaRPr lang="en-US" sz="3000" dirty="0">
              <a:solidFill>
                <a:srgbClr val="E5E5E5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77800"/>
            <a:ext cx="12001500" cy="14986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latin typeface="Helvetica Neue" charset="0"/>
                <a:cs typeface="Helvetica Neue" charset="0"/>
                <a:sym typeface="Helvetica Neue" charset="0"/>
              </a:rPr>
              <a:t>Conclusions</a:t>
            </a:r>
            <a:endParaRPr lang="en-US" sz="5600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21187" name="TextBox 1"/>
          <p:cNvSpPr txBox="1">
            <a:spLocks noChangeArrowheads="1"/>
          </p:cNvSpPr>
          <p:nvPr/>
        </p:nvSpPr>
        <p:spPr bwMode="auto">
          <a:xfrm>
            <a:off x="-1438275" y="6661150"/>
            <a:ext cx="1841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3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1"/>
          <p:cNvSpPr>
            <a:spLocks/>
          </p:cNvSpPr>
          <p:nvPr/>
        </p:nvSpPr>
        <p:spPr bwMode="auto">
          <a:xfrm>
            <a:off x="1003300" y="1473200"/>
            <a:ext cx="10998200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 algn="l">
              <a:lnSpc>
                <a:spcPct val="110000"/>
              </a:lnSpc>
              <a:spcBef>
                <a:spcPts val="3500"/>
              </a:spcBef>
              <a:buClr>
                <a:srgbClr val="E5E5E5"/>
              </a:buClr>
              <a:buSzPct val="100000"/>
              <a:buFont typeface="Helvetica Neue" charset="0"/>
              <a:buChar char="•"/>
            </a:pPr>
            <a:endParaRPr lang="en-US" sz="3000" dirty="0">
              <a:solidFill>
                <a:srgbClr val="E5E5E5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77800"/>
            <a:ext cx="12001500" cy="14986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dirty="0" smtClean="0">
                <a:latin typeface="Helvetica Neue" charset="0"/>
                <a:cs typeface="Helvetica Neue" charset="0"/>
                <a:sym typeface="Helvetica Neue" charset="0"/>
              </a:rPr>
              <a:t>Acknowledgments</a:t>
            </a:r>
            <a:endParaRPr lang="en-US" sz="5600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21187" name="TextBox 1"/>
          <p:cNvSpPr txBox="1">
            <a:spLocks noChangeArrowheads="1"/>
          </p:cNvSpPr>
          <p:nvPr/>
        </p:nvSpPr>
        <p:spPr bwMode="auto">
          <a:xfrm>
            <a:off x="-1438275" y="6661150"/>
            <a:ext cx="1841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9799" y="3953471"/>
            <a:ext cx="10591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research was supported by NASA Grants NNX10AH70G and NNX11AL65H, and NSF Grant  </a:t>
            </a:r>
            <a:r>
              <a:rPr lang="en-US" dirty="0"/>
              <a:t>AGS-1144105</a:t>
            </a:r>
            <a:r>
              <a:rPr lang="en-US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387376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697_edited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3004801" cy="97536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274763" y="3041650"/>
            <a:ext cx="10464800" cy="36703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700"/>
              </a:spcBef>
              <a:defRPr/>
            </a:pPr>
            <a:r>
              <a:rPr lang="en-US" sz="71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Medium"/>
                <a:cs typeface="Helvetica Neue Medium"/>
                <a:sym typeface="Helvetica Neue" charset="0"/>
              </a:rPr>
              <a:t>Questions?</a:t>
            </a:r>
            <a:endParaRPr lang="en-US" sz="71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Medium"/>
              <a:ea typeface="ヒラギノ角ゴ ProN W3" charset="0"/>
              <a:cs typeface="Helvetica Neue Medium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29" name="Group 2"/>
          <p:cNvGrpSpPr>
            <a:grpSpLocks noChangeAspect="1"/>
          </p:cNvGrpSpPr>
          <p:nvPr/>
        </p:nvGrpSpPr>
        <p:grpSpPr bwMode="auto">
          <a:xfrm>
            <a:off x="503238" y="2006600"/>
            <a:ext cx="12026900" cy="2717800"/>
            <a:chOff x="998538" y="4135884"/>
            <a:chExt cx="11036300" cy="2493516"/>
          </a:xfrm>
        </p:grpSpPr>
        <p:pic>
          <p:nvPicPr>
            <p:cNvPr id="201745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247" b="-2"/>
            <a:stretch>
              <a:fillRect/>
            </a:stretch>
          </p:blipFill>
          <p:spPr bwMode="auto">
            <a:xfrm>
              <a:off x="998538" y="4137097"/>
              <a:ext cx="11036300" cy="249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746" name="Rectangle 1"/>
            <p:cNvSpPr>
              <a:spLocks noChangeArrowheads="1"/>
            </p:cNvSpPr>
            <p:nvPr/>
          </p:nvSpPr>
          <p:spPr bwMode="auto">
            <a:xfrm>
              <a:off x="1549400" y="4135884"/>
              <a:ext cx="9985691" cy="205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6414" y="5867400"/>
            <a:ext cx="12115800" cy="3403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ja-JP" sz="2600" dirty="0" smtClean="0">
                <a:latin typeface="Arial"/>
                <a:cs typeface="Helvetica Neue" charset="0"/>
                <a:sym typeface="Helvetica Neue" charset="0"/>
              </a:rPr>
              <a:t>Convective </a:t>
            </a:r>
            <a:r>
              <a:rPr lang="ja-JP" altLang="en-US" sz="2600" dirty="0" smtClean="0">
                <a:latin typeface="Arial"/>
                <a:cs typeface="Helvetica Neue" charset="0"/>
                <a:sym typeface="Helvetica Neue" charset="0"/>
              </a:rPr>
              <a:t>“</a:t>
            </a:r>
            <a:r>
              <a:rPr lang="en-US" altLang="ja-JP" sz="2600" dirty="0">
                <a:latin typeface="Helvetica Neue" charset="0"/>
                <a:cs typeface="Helvetica Neue" charset="0"/>
                <a:sym typeface="Helvetica Neue" charset="0"/>
              </a:rPr>
              <a:t>h</a:t>
            </a:r>
            <a:r>
              <a:rPr lang="en-US" sz="2600" dirty="0" smtClean="0">
                <a:latin typeface="Helvetica Neue" charset="0"/>
                <a:cs typeface="Helvetica Neue" charset="0"/>
                <a:sym typeface="Helvetica Neue" charset="0"/>
              </a:rPr>
              <a:t>ot spots</a:t>
            </a:r>
            <a:r>
              <a:rPr lang="ja-JP" altLang="en-US" sz="2600" dirty="0" smtClean="0">
                <a:latin typeface="Arial"/>
                <a:cs typeface="Helvetica Neue" charset="0"/>
                <a:sym typeface="Helvetica Neue" charset="0"/>
              </a:rPr>
              <a:t>”</a:t>
            </a:r>
            <a:r>
              <a:rPr lang="en-US" sz="2600" dirty="0" smtClean="0">
                <a:latin typeface="Helvetica Neue" charset="0"/>
                <a:cs typeface="Helvetica Neue" charset="0"/>
                <a:sym typeface="Helvetica Neue" charset="0"/>
              </a:rPr>
              <a:t> occur near major mountain ranges (</a:t>
            </a:r>
            <a:r>
              <a:rPr lang="en-US" sz="2600" dirty="0" err="1" smtClean="0">
                <a:latin typeface="Helvetica Neue" charset="0"/>
                <a:cs typeface="Helvetica Neue" charset="0"/>
                <a:sym typeface="Helvetica Neue" charset="0"/>
              </a:rPr>
              <a:t>Zipser</a:t>
            </a:r>
            <a:r>
              <a:rPr lang="en-US" sz="2600" dirty="0" smtClean="0">
                <a:latin typeface="Helvetica Neue" charset="0"/>
                <a:cs typeface="Helvetica Neue" charset="0"/>
                <a:sym typeface="Helvetica Neue" charset="0"/>
              </a:rPr>
              <a:t> et al. 2006)</a:t>
            </a:r>
            <a:endParaRPr lang="en-US" sz="2600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01731" name="Rectangle 2"/>
          <p:cNvSpPr>
            <a:spLocks/>
          </p:cNvSpPr>
          <p:nvPr/>
        </p:nvSpPr>
        <p:spPr bwMode="auto">
          <a:xfrm>
            <a:off x="25400" y="514350"/>
            <a:ext cx="12903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dirty="0">
                <a:solidFill>
                  <a:srgbClr val="BFBFBF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Most Intense Thunderstorms on Earth</a:t>
            </a:r>
          </a:p>
        </p:txBody>
      </p:sp>
      <p:sp>
        <p:nvSpPr>
          <p:cNvPr id="201733" name="Rectangle 7"/>
          <p:cNvSpPr>
            <a:spLocks/>
          </p:cNvSpPr>
          <p:nvPr/>
        </p:nvSpPr>
        <p:spPr bwMode="auto">
          <a:xfrm>
            <a:off x="703263" y="4213225"/>
            <a:ext cx="115792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1734" name="Rectangle 8"/>
          <p:cNvSpPr>
            <a:spLocks/>
          </p:cNvSpPr>
          <p:nvPr/>
        </p:nvSpPr>
        <p:spPr bwMode="auto">
          <a:xfrm>
            <a:off x="715963" y="4438650"/>
            <a:ext cx="11590337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5" name="Oval 9"/>
          <p:cNvSpPr>
            <a:spLocks/>
          </p:cNvSpPr>
          <p:nvPr/>
        </p:nvSpPr>
        <p:spPr bwMode="auto">
          <a:xfrm>
            <a:off x="4281488" y="3427413"/>
            <a:ext cx="1060450" cy="113506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6" name="Oval 10"/>
          <p:cNvSpPr>
            <a:spLocks/>
          </p:cNvSpPr>
          <p:nvPr/>
        </p:nvSpPr>
        <p:spPr bwMode="auto">
          <a:xfrm>
            <a:off x="8402638" y="2081213"/>
            <a:ext cx="1062037" cy="113506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467" name="Oval 11"/>
          <p:cNvSpPr>
            <a:spLocks/>
          </p:cNvSpPr>
          <p:nvPr/>
        </p:nvSpPr>
        <p:spPr bwMode="auto">
          <a:xfrm>
            <a:off x="3130550" y="1930400"/>
            <a:ext cx="1060450" cy="1135063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1738" name="Rectangle 13"/>
          <p:cNvSpPr>
            <a:spLocks/>
          </p:cNvSpPr>
          <p:nvPr/>
        </p:nvSpPr>
        <p:spPr bwMode="auto">
          <a:xfrm>
            <a:off x="900113" y="3781425"/>
            <a:ext cx="2073275" cy="40163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Flash rate (#/min)</a:t>
            </a:r>
          </a:p>
        </p:txBody>
      </p:sp>
      <p:sp>
        <p:nvSpPr>
          <p:cNvPr id="201739" name="Rectangle 19"/>
          <p:cNvSpPr>
            <a:spLocks/>
          </p:cNvSpPr>
          <p:nvPr/>
        </p:nvSpPr>
        <p:spPr bwMode="auto">
          <a:xfrm>
            <a:off x="1749425" y="4445000"/>
            <a:ext cx="59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60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0-2.9</a:t>
            </a:r>
          </a:p>
        </p:txBody>
      </p:sp>
      <p:sp>
        <p:nvSpPr>
          <p:cNvPr id="201740" name="Rectangle 20"/>
          <p:cNvSpPr>
            <a:spLocks/>
          </p:cNvSpPr>
          <p:nvPr/>
        </p:nvSpPr>
        <p:spPr bwMode="auto">
          <a:xfrm>
            <a:off x="3835400" y="4445000"/>
            <a:ext cx="885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60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2.9-32.9</a:t>
            </a:r>
          </a:p>
        </p:txBody>
      </p:sp>
      <p:sp>
        <p:nvSpPr>
          <p:cNvPr id="201741" name="Rectangle 21"/>
          <p:cNvSpPr>
            <a:spLocks/>
          </p:cNvSpPr>
          <p:nvPr/>
        </p:nvSpPr>
        <p:spPr bwMode="auto">
          <a:xfrm>
            <a:off x="5929313" y="4445000"/>
            <a:ext cx="11191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60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32.9-126.7</a:t>
            </a:r>
          </a:p>
        </p:txBody>
      </p:sp>
      <p:sp>
        <p:nvSpPr>
          <p:cNvPr id="201742" name="Rectangle 22"/>
          <p:cNvSpPr>
            <a:spLocks/>
          </p:cNvSpPr>
          <p:nvPr/>
        </p:nvSpPr>
        <p:spPr bwMode="auto">
          <a:xfrm>
            <a:off x="8153400" y="4422775"/>
            <a:ext cx="1231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60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126.7-314.7</a:t>
            </a:r>
          </a:p>
        </p:txBody>
      </p:sp>
      <p:sp>
        <p:nvSpPr>
          <p:cNvPr id="201743" name="Rectangle 23"/>
          <p:cNvSpPr>
            <a:spLocks/>
          </p:cNvSpPr>
          <p:nvPr/>
        </p:nvSpPr>
        <p:spPr bwMode="auto">
          <a:xfrm>
            <a:off x="10436225" y="4422775"/>
            <a:ext cx="1174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60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314.7-1389</a:t>
            </a:r>
          </a:p>
        </p:txBody>
      </p:sp>
      <p:sp>
        <p:nvSpPr>
          <p:cNvPr id="19480" name="Oval 24"/>
          <p:cNvSpPr>
            <a:spLocks/>
          </p:cNvSpPr>
          <p:nvPr/>
        </p:nvSpPr>
        <p:spPr bwMode="auto">
          <a:xfrm>
            <a:off x="2463800" y="7212816"/>
            <a:ext cx="1854200" cy="71120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10" y="4953000"/>
            <a:ext cx="11389893" cy="4443806"/>
          </a:xfrm>
          <a:prstGeom prst="rect">
            <a:avLst/>
          </a:prstGeom>
        </p:spPr>
      </p:pic>
      <p:sp>
        <p:nvSpPr>
          <p:cNvPr id="22" name="Rectangle 13"/>
          <p:cNvSpPr>
            <a:spLocks/>
          </p:cNvSpPr>
          <p:nvPr/>
        </p:nvSpPr>
        <p:spPr bwMode="auto">
          <a:xfrm>
            <a:off x="1854200" y="8534400"/>
            <a:ext cx="2590800" cy="55403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800" dirty="0" smtClean="0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AMSR-E Annual Severe Hail Climatology</a:t>
            </a:r>
            <a:endParaRPr lang="en-US" sz="1800" dirty="0">
              <a:solidFill>
                <a:srgbClr val="191919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23005" y="4304484"/>
            <a:ext cx="1846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Oval 9"/>
          <p:cNvSpPr>
            <a:spLocks/>
          </p:cNvSpPr>
          <p:nvPr/>
        </p:nvSpPr>
        <p:spPr bwMode="auto">
          <a:xfrm>
            <a:off x="4736431" y="7230390"/>
            <a:ext cx="1219200" cy="121126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73764" y="8360908"/>
            <a:ext cx="6314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204F5"/>
                </a:solidFill>
                <a:latin typeface="Helvetica Neue Medium"/>
                <a:cs typeface="Helvetica Neue Medium"/>
              </a:rPr>
              <a:t>Subtropical S. America </a:t>
            </a:r>
            <a:r>
              <a:rPr lang="en-US" sz="2200" dirty="0" smtClean="0">
                <a:solidFill>
                  <a:srgbClr val="0204F5"/>
                </a:solidFill>
                <a:latin typeface="Helvetica Neue Medium"/>
                <a:cs typeface="Helvetica Neue Medium"/>
                <a:sym typeface="Wingdings"/>
              </a:rPr>
              <a:t> </a:t>
            </a:r>
            <a:r>
              <a:rPr lang="en-US" sz="2200" dirty="0" smtClean="0">
                <a:solidFill>
                  <a:srgbClr val="0204F5"/>
                </a:solidFill>
                <a:latin typeface="Helvetica Neue Medium"/>
                <a:cs typeface="Helvetica Neue Medium"/>
              </a:rPr>
              <a:t>Highest frequency of </a:t>
            </a:r>
          </a:p>
          <a:p>
            <a:r>
              <a:rPr lang="en-US" sz="2200" dirty="0">
                <a:solidFill>
                  <a:srgbClr val="0204F5"/>
                </a:solidFill>
                <a:latin typeface="Helvetica Neue Medium"/>
                <a:cs typeface="Helvetica Neue Medium"/>
              </a:rPr>
              <a:t>s</a:t>
            </a:r>
            <a:r>
              <a:rPr lang="en-US" sz="2200" dirty="0" smtClean="0">
                <a:solidFill>
                  <a:srgbClr val="0204F5"/>
                </a:solidFill>
                <a:latin typeface="Helvetica Neue Medium"/>
                <a:cs typeface="Helvetica Neue Medium"/>
              </a:rPr>
              <a:t>evere hailstorms (Cecil and Blankenship 2012)</a:t>
            </a:r>
            <a:endParaRPr lang="en-US" sz="2200" dirty="0">
              <a:solidFill>
                <a:srgbClr val="0204F5"/>
              </a:solidFill>
              <a:latin typeface="Helvetica Neue Medium"/>
              <a:cs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19465" grpId="0" animBg="1"/>
      <p:bldP spid="19466" grpId="0" animBg="1"/>
      <p:bldP spid="19467" grpId="0" animBg="1"/>
      <p:bldP spid="19480" grpId="0" animBg="1"/>
      <p:bldP spid="22" grpId="0" animBg="1"/>
      <p:bldP spid="2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152400"/>
            <a:ext cx="12268200" cy="149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 Neue" charset="0"/>
                <a:cs typeface="Helvetica Neue" charset="0"/>
                <a:sym typeface="Helvetica Neue" charset="0"/>
              </a:rPr>
              <a:t>Data and Experiments</a:t>
            </a:r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872" y="2286000"/>
            <a:ext cx="10781928" cy="6278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700" b="1" dirty="0" smtClean="0">
                <a:solidFill>
                  <a:srgbClr val="E5E5E5"/>
                </a:solidFill>
                <a:latin typeface="Helvetica Neue"/>
                <a:cs typeface="Helvetica Neue"/>
              </a:rPr>
              <a:t>TRMM Precipitation Radar analysis:</a:t>
            </a:r>
          </a:p>
          <a:p>
            <a:pPr algn="l"/>
            <a:endParaRPr lang="en-US" sz="24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September-April (1999-2012)</a:t>
            </a:r>
          </a:p>
          <a:p>
            <a:pPr marL="914400" lvl="1" indent="-457200" algn="l">
              <a:buFont typeface="Arial"/>
              <a:buChar char="•"/>
            </a:pPr>
            <a:endParaRPr lang="en-US" sz="8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3D reflectivity data</a:t>
            </a:r>
            <a:endParaRPr lang="en-US" sz="24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914400" lvl="1" indent="-457200" algn="l">
              <a:buFont typeface="Arial"/>
              <a:buChar char="•"/>
            </a:pPr>
            <a:endParaRPr lang="en-US" sz="24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algn="l"/>
            <a:endParaRPr lang="en-US" sz="2400" u="sng" dirty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algn="l"/>
            <a:r>
              <a:rPr lang="en-US" sz="3700" b="1" dirty="0" smtClean="0">
                <a:solidFill>
                  <a:srgbClr val="E5E5E5"/>
                </a:solidFill>
                <a:latin typeface="Helvetica Neue"/>
                <a:cs typeface="Helvetica Neue"/>
              </a:rPr>
              <a:t>WRF Experimental Setup:</a:t>
            </a:r>
          </a:p>
          <a:p>
            <a:pPr algn="l"/>
            <a:endParaRPr lang="en-US" sz="2400" u="sng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WRF Exp. 1: Microphysics storm structure test</a:t>
            </a:r>
          </a:p>
          <a:p>
            <a:pPr marL="914400" lvl="1" indent="-457200" algn="l">
              <a:buFont typeface="Wingdings" charset="2"/>
              <a:buChar char="ü"/>
            </a:pPr>
            <a:endParaRPr lang="en-US" sz="8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914400" lvl="1" indent="-457200" algn="l">
              <a:buFont typeface="Wingdings" charset="2"/>
              <a:buChar char="ü"/>
            </a:pP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WDM6, GCE, </a:t>
            </a:r>
            <a:r>
              <a:rPr lang="en-US" sz="2600" dirty="0" err="1" smtClean="0">
                <a:solidFill>
                  <a:srgbClr val="E5E5E5"/>
                </a:solidFill>
                <a:latin typeface="Helvetica Neue"/>
                <a:cs typeface="Helvetica Neue"/>
              </a:rPr>
              <a:t>Milbrandt</a:t>
            </a: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, Morrison, and </a:t>
            </a:r>
          </a:p>
          <a:p>
            <a:pPr lvl="1" algn="l"/>
            <a:r>
              <a:rPr lang="en-US" sz="2600" dirty="0">
                <a:solidFill>
                  <a:srgbClr val="E5E5E5"/>
                </a:solidFill>
                <a:latin typeface="Helvetica Neue"/>
                <a:cs typeface="Helvetica Neue"/>
              </a:rPr>
              <a:t>	</a:t>
            </a: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Thompson schemes</a:t>
            </a:r>
          </a:p>
          <a:p>
            <a:pPr algn="l"/>
            <a:endParaRPr lang="en-US" sz="26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WRF Exp. 2: Topographic triggering &amp; mesoscale organization</a:t>
            </a:r>
            <a:endParaRPr lang="en-US" sz="2600" dirty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914400" lvl="1" indent="-457200" algn="l">
              <a:buFont typeface="Wingdings" charset="2"/>
              <a:buChar char="ü"/>
            </a:pPr>
            <a:endParaRPr lang="en-US" sz="800" dirty="0" smtClean="0">
              <a:solidFill>
                <a:srgbClr val="E5E5E5"/>
              </a:solidFill>
              <a:latin typeface="Helvetica Neue"/>
              <a:cs typeface="Helvetica Neue"/>
            </a:endParaRPr>
          </a:p>
          <a:p>
            <a:pPr marL="914400" lvl="1" indent="-457200" algn="l">
              <a:buFont typeface="Wingdings" charset="2"/>
              <a:buChar char="ü"/>
            </a:pPr>
            <a:r>
              <a:rPr lang="en-US" sz="2600" dirty="0" smtClean="0">
                <a:solidFill>
                  <a:srgbClr val="E5E5E5"/>
                </a:solidFill>
                <a:latin typeface="Helvetica Neue"/>
                <a:cs typeface="Helvetica Neue"/>
              </a:rPr>
              <a:t>Remove the Sierras de Cordoba Mountains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4344" r="6857" b="4069"/>
          <a:stretch/>
        </p:blipFill>
        <p:spPr>
          <a:xfrm>
            <a:off x="9155591" y="4343400"/>
            <a:ext cx="3290409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591" y="6931223"/>
            <a:ext cx="684803" cy="307777"/>
          </a:xfrm>
          <a:prstGeom prst="rect">
            <a:avLst/>
          </a:prstGeom>
          <a:solidFill>
            <a:schemeClr val="tx1">
              <a:lumMod val="85000"/>
              <a:alpha val="8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27 km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8536" y="6337175"/>
            <a:ext cx="582211" cy="307777"/>
          </a:xfrm>
          <a:prstGeom prst="rect">
            <a:avLst/>
          </a:prstGeom>
          <a:solidFill>
            <a:schemeClr val="tx1">
              <a:lumMod val="85000"/>
              <a:alpha val="8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9 km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9643" y="5978348"/>
            <a:ext cx="582211" cy="307777"/>
          </a:xfrm>
          <a:prstGeom prst="rect">
            <a:avLst/>
          </a:prstGeom>
          <a:solidFill>
            <a:schemeClr val="tx1">
              <a:lumMod val="85000"/>
              <a:alpha val="8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3 km</a:t>
            </a:r>
            <a:endParaRPr lang="en-US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580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152400"/>
            <a:ext cx="12268200" cy="1498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 Neue" charset="0"/>
                <a:cs typeface="Helvetica Neue" charset="0"/>
                <a:sym typeface="Helvetica Neue" charset="0"/>
              </a:rPr>
              <a:t>Radar Identification of Extreme </a:t>
            </a:r>
            <a:r>
              <a:rPr lang="en-US" dirty="0">
                <a:latin typeface="Helvetica Neue" charset="0"/>
                <a:cs typeface="Helvetica Neue" charset="0"/>
                <a:sym typeface="Helvetica Neue" charset="0"/>
              </a:rPr>
              <a:t>E</a:t>
            </a:r>
            <a:r>
              <a:rPr lang="en-US" dirty="0" smtClean="0">
                <a:latin typeface="Helvetica Neue" charset="0"/>
                <a:cs typeface="Helvetica Neue" charset="0"/>
                <a:sym typeface="Helvetica Neue" charset="0"/>
              </a:rPr>
              <a:t>vents</a:t>
            </a:r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07874" name="Rectangle 3"/>
          <p:cNvSpPr>
            <a:spLocks/>
          </p:cNvSpPr>
          <p:nvPr/>
        </p:nvSpPr>
        <p:spPr bwMode="auto">
          <a:xfrm>
            <a:off x="362279" y="8241446"/>
            <a:ext cx="69342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sz="2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Houze et al. (2007</a:t>
            </a:r>
            <a:r>
              <a:rPr lang="en-US" sz="23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), </a:t>
            </a:r>
            <a:r>
              <a:rPr lang="en-US" sz="2300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Romatschke</a:t>
            </a:r>
            <a:r>
              <a:rPr lang="en-US" sz="23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and Houze (2010), Rasmussen and Houze (2011), Houze et al. (2011), </a:t>
            </a:r>
            <a:r>
              <a:rPr lang="en-US" sz="2300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Zuluaga</a:t>
            </a:r>
            <a:r>
              <a:rPr lang="en-US" sz="23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 and Houze (2013), Barnes and Houze (2013)</a:t>
            </a:r>
            <a:endParaRPr lang="en-US" sz="2300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  <a:sym typeface="Helvetica Neue" charset="0"/>
            </a:endParaRPr>
          </a:p>
        </p:txBody>
      </p:sp>
      <p:pic>
        <p:nvPicPr>
          <p:cNvPr id="2078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1752600"/>
            <a:ext cx="1040765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876" name="Group 3"/>
          <p:cNvGrpSpPr>
            <a:grpSpLocks/>
          </p:cNvGrpSpPr>
          <p:nvPr/>
        </p:nvGrpSpPr>
        <p:grpSpPr bwMode="auto">
          <a:xfrm>
            <a:off x="7450138" y="7848600"/>
            <a:ext cx="5553075" cy="1863725"/>
            <a:chOff x="7450615" y="7848600"/>
            <a:chExt cx="5552306" cy="1864075"/>
          </a:xfrm>
        </p:grpSpPr>
        <p:pic>
          <p:nvPicPr>
            <p:cNvPr id="20787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615" y="7901285"/>
              <a:ext cx="5552306" cy="181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10921996" y="7848600"/>
              <a:ext cx="838084" cy="265163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7877" name="TextBox 5"/>
          <p:cNvSpPr txBox="1">
            <a:spLocks noChangeArrowheads="1"/>
          </p:cNvSpPr>
          <p:nvPr/>
        </p:nvSpPr>
        <p:spPr bwMode="auto">
          <a:xfrm>
            <a:off x="7994650" y="7610475"/>
            <a:ext cx="4762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000" dirty="0">
                <a:latin typeface="Helvetica Neue" charset="0"/>
                <a:cs typeface="Helvetica Neue" charset="0"/>
              </a:rPr>
              <a:t>TRMM Precipitation Radar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-228600"/>
            <a:ext cx="1279366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900" y="1601788"/>
            <a:ext cx="10148888" cy="740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 Neue" charset="0"/>
                <a:cs typeface="Helvetica Neue" charset="0"/>
                <a:sym typeface="Helvetica Neue" charset="0"/>
              </a:rPr>
              <a:t>Hypothesis of Storm Life-Cycle</a:t>
            </a:r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6627" name="Oval 3"/>
          <p:cNvSpPr>
            <a:spLocks/>
          </p:cNvSpPr>
          <p:nvPr/>
        </p:nvSpPr>
        <p:spPr bwMode="auto">
          <a:xfrm>
            <a:off x="4495800" y="6769100"/>
            <a:ext cx="990600" cy="1409700"/>
          </a:xfrm>
          <a:prstGeom prst="ellipse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4111625" y="5645150"/>
            <a:ext cx="17335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Deep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Convective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Cores</a:t>
            </a:r>
          </a:p>
        </p:txBody>
      </p:sp>
      <p:sp>
        <p:nvSpPr>
          <p:cNvPr id="26629" name="Oval 5"/>
          <p:cNvSpPr>
            <a:spLocks/>
          </p:cNvSpPr>
          <p:nvPr/>
        </p:nvSpPr>
        <p:spPr bwMode="auto">
          <a:xfrm>
            <a:off x="5245100" y="5638800"/>
            <a:ext cx="2286000" cy="2641600"/>
          </a:xfrm>
          <a:prstGeom prst="ellipse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5508625" y="4514850"/>
            <a:ext cx="17335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Wide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Convective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Cores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5207000" y="7277100"/>
            <a:ext cx="571500" cy="38100"/>
          </a:xfrm>
          <a:prstGeom prst="line">
            <a:avLst/>
          </a:prstGeom>
          <a:noFill/>
          <a:ln w="50800">
            <a:solidFill>
              <a:srgbClr val="19191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Oval 8"/>
          <p:cNvSpPr>
            <a:spLocks/>
          </p:cNvSpPr>
          <p:nvPr/>
        </p:nvSpPr>
        <p:spPr bwMode="auto">
          <a:xfrm>
            <a:off x="6642100" y="4368800"/>
            <a:ext cx="4572000" cy="4787900"/>
          </a:xfrm>
          <a:prstGeom prst="ellipse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8124825" y="3244850"/>
            <a:ext cx="1581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Broad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Stratiform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191919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Regions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6959600" y="7277100"/>
            <a:ext cx="571500" cy="38100"/>
          </a:xfrm>
          <a:prstGeom prst="line">
            <a:avLst/>
          </a:prstGeom>
          <a:noFill/>
          <a:ln w="50800">
            <a:solidFill>
              <a:srgbClr val="19191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5" name="Rectangle 11"/>
          <p:cNvSpPr>
            <a:spLocks/>
          </p:cNvSpPr>
          <p:nvPr/>
        </p:nvSpPr>
        <p:spPr bwMode="auto">
          <a:xfrm>
            <a:off x="2314575" y="8991600"/>
            <a:ext cx="81772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Romatschke and Houze (2010)</a:t>
            </a:r>
          </a:p>
          <a:p>
            <a:r>
              <a:rPr lang="en-US" sz="2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Suggested by Rasmussen and Houze (2011), Matsudo and Salio (2011)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utoUpdateAnimBg="0"/>
      <p:bldP spid="26629" grpId="0" animBg="1"/>
      <p:bldP spid="26630" grpId="0" autoUpdateAnimBg="0"/>
      <p:bldP spid="26631" grpId="0" animBg="1"/>
      <p:bldP spid="26632" grpId="0" animBg="1"/>
      <p:bldP spid="26633" grpId="0"/>
      <p:bldP spid="266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-266700"/>
            <a:ext cx="121666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dirty="0" smtClean="0">
                <a:solidFill>
                  <a:srgbClr val="BFBFBF"/>
                </a:solidFill>
              </a:rPr>
              <a:t>Oklahoma Archetype</a:t>
            </a:r>
          </a:p>
        </p:txBody>
      </p:sp>
      <p:sp>
        <p:nvSpPr>
          <p:cNvPr id="218114" name="Rectangle 4"/>
          <p:cNvSpPr>
            <a:spLocks/>
          </p:cNvSpPr>
          <p:nvPr/>
        </p:nvSpPr>
        <p:spPr bwMode="auto">
          <a:xfrm>
            <a:off x="2241550" y="9004300"/>
            <a:ext cx="855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rPr>
              <a:t>Houze et al. (1990), modified by Rasmussen and Houze (2011)</a:t>
            </a:r>
          </a:p>
        </p:txBody>
      </p:sp>
      <p:pic>
        <p:nvPicPr>
          <p:cNvPr id="2181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600200"/>
            <a:ext cx="7904162" cy="73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39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Helvetica Neue" charset="0"/>
                <a:cs typeface="Helvetica Neue" charset="0"/>
                <a:sym typeface="Helvetica Neue" charset="0"/>
              </a:rPr>
              <a:t>Mesoscale Organization</a:t>
            </a:r>
            <a:endParaRPr lang="en-US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5918200" y="1917700"/>
            <a:ext cx="6515100" cy="4318000"/>
          </a:xfrm>
          <a:prstGeom prst="rect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36867" name="Group 3"/>
          <p:cNvGraphicFramePr>
            <a:graphicFrameLocks noGrp="1"/>
          </p:cNvGraphicFramePr>
          <p:nvPr/>
        </p:nvGraphicFramePr>
        <p:xfrm>
          <a:off x="571500" y="1930400"/>
          <a:ext cx="11849100" cy="6985001"/>
        </p:xfrm>
        <a:graphic>
          <a:graphicData uri="http://schemas.openxmlformats.org/drawingml/2006/table">
            <a:tbl>
              <a:tblPr/>
              <a:tblGrid>
                <a:gridCol w="3673475"/>
                <a:gridCol w="1658938"/>
                <a:gridCol w="2501900"/>
                <a:gridCol w="1922462"/>
                <a:gridCol w="2092325"/>
              </a:tblGrid>
              <a:tr h="167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Degree of Organization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Range of Scores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South America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Oklahoma (Houze et al. 1990)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Switzerland (Schiesser et al. 1995)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Strongly Classifiable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C &gt; 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11 (20%)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14 (22.2%)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0 (0%)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Moderately Classifiable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0 ≤ C ≥ 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30 (54.5%)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18 (28.6%)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12 (21.4%)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Weakly Classifiable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C &lt; 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7 (12.7%)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10 (15.9%)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18 (32.1%)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All Classifiable Systems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All 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48 (87.3%)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42 (66.7%)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30 (53.6%)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All Unclassifiable Systems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---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7 (12.7%)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21 (33.3%)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26 (46.4%)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Total Number of Storms Analyzed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4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---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55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63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Palatino Linotype" charset="0"/>
                        <a:buNone/>
                        <a:tabLst>
                          <a:tab pos="965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5E5E5"/>
                          </a:solidFill>
                          <a:effectLst/>
                          <a:latin typeface="Helvetica Neue" charset="0"/>
                          <a:ea typeface="ヒラギノ明朝 ProN W3" charset="0"/>
                          <a:cs typeface="Helvetica Neue" charset="0"/>
                          <a:sym typeface="Helvetica Neue" charset="0"/>
                        </a:rPr>
                        <a:t>56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927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1600200"/>
            <a:ext cx="58293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6959600" y="2590800"/>
            <a:ext cx="54864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buFont typeface="Arial" charset="0"/>
              <a:buChar char="•"/>
              <a:defRPr/>
            </a:pPr>
            <a:r>
              <a:rPr lang="en-US" sz="2900" dirty="0">
                <a:latin typeface="Helvetica Neue" charset="0"/>
                <a:cs typeface="Helvetica Neue" charset="0"/>
              </a:rPr>
              <a:t>Composite climatology for days when a wide convective core was identified in subtropical South America</a:t>
            </a:r>
          </a:p>
          <a:p>
            <a:pPr algn="l">
              <a:defRPr/>
            </a:pPr>
            <a:endParaRPr lang="en-US" sz="2900" dirty="0">
              <a:latin typeface="Helvetica Neue" charset="0"/>
              <a:cs typeface="Helvetica Neue" charset="0"/>
            </a:endParaRPr>
          </a:p>
          <a:p>
            <a:pPr algn="l">
              <a:defRPr/>
            </a:pPr>
            <a:endParaRPr lang="en-US" sz="2900" dirty="0">
              <a:latin typeface="Helvetica Neue" charset="0"/>
              <a:cs typeface="Helvetica Neue" charset="0"/>
            </a:endParaRPr>
          </a:p>
          <a:p>
            <a:pPr algn="l">
              <a:defRPr/>
            </a:pPr>
            <a:endParaRPr lang="en-US" sz="2900" dirty="0">
              <a:latin typeface="Helvetica Neue" charset="0"/>
              <a:cs typeface="Helvetica Neue" charset="0"/>
            </a:endParaRPr>
          </a:p>
          <a:p>
            <a:pPr algn="l">
              <a:defRPr/>
            </a:pPr>
            <a:endParaRPr lang="en-US" sz="2900" dirty="0">
              <a:latin typeface="Helvetica Neue" charset="0"/>
              <a:cs typeface="Helvetica Neue" charset="0"/>
            </a:endParaRPr>
          </a:p>
          <a:p>
            <a:pPr marL="342900" indent="-342900" algn="l">
              <a:buFont typeface="Arial" charset="0"/>
              <a:buChar char="•"/>
              <a:defRPr/>
            </a:pPr>
            <a:r>
              <a:rPr lang="en-US" sz="2900" dirty="0">
                <a:latin typeface="Helvetica Neue" charset="0"/>
                <a:cs typeface="Helvetica Neue" charset="0"/>
              </a:rPr>
              <a:t>Subsidence on leeward side of Andes helps suppress convective outbreaks prior to reaching the </a:t>
            </a:r>
            <a:r>
              <a:rPr lang="en-US" sz="2900" dirty="0" smtClean="0">
                <a:latin typeface="Helvetica Neue" charset="0"/>
                <a:cs typeface="Helvetica Neue" charset="0"/>
              </a:rPr>
              <a:t>Sierras de </a:t>
            </a:r>
            <a:r>
              <a:rPr lang="en-US" sz="2900" dirty="0">
                <a:latin typeface="Helvetica Neue" charset="0"/>
                <a:cs typeface="Helvetica Neue" charset="0"/>
              </a:rPr>
              <a:t>Cordoba Mountains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282700" y="-266700"/>
            <a:ext cx="104648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 Neue" charset="0"/>
                <a:cs typeface="Helvetica Neue" charset="0"/>
                <a:sym typeface="Helvetica Neue" charset="0"/>
              </a:rPr>
              <a:t>Capping and triggering</a:t>
            </a:r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636405">
            <a:off x="3378200" y="5715000"/>
            <a:ext cx="457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3987800" y="5638800"/>
            <a:ext cx="1828800" cy="685800"/>
          </a:xfrm>
          <a:prstGeom prst="rect">
            <a:avLst/>
          </a:prstGeom>
          <a:solidFill>
            <a:schemeClr val="tx1">
              <a:lumMod val="85000"/>
              <a:alpha val="4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0205FE"/>
                </a:solidFill>
                <a:latin typeface="Helvetica Neue"/>
                <a:cs typeface="Helvetica Neue"/>
              </a:rPr>
              <a:t>Moist air from the Amazon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98613" y="6997700"/>
            <a:ext cx="1663700" cy="1295400"/>
          </a:xfrm>
          <a:prstGeom prst="rect">
            <a:avLst/>
          </a:prstGeom>
          <a:solidFill>
            <a:schemeClr val="tx1">
              <a:lumMod val="85000"/>
              <a:alpha val="59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FF6600"/>
                </a:solidFill>
                <a:latin typeface="Helvetica Neue"/>
                <a:cs typeface="Helvetica Neue"/>
              </a:rPr>
              <a:t>Upper-level Flow over the Andes;  Dry, subsiding air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600" y="6781800"/>
            <a:ext cx="28956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3425" y="1816100"/>
            <a:ext cx="2728913" cy="369888"/>
          </a:xfrm>
          <a:prstGeom prst="rect">
            <a:avLst/>
          </a:prstGeom>
          <a:solidFill>
            <a:schemeClr val="bg2">
              <a:lumMod val="50000"/>
              <a:lumOff val="50000"/>
              <a:alpha val="58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Helvetica Neue"/>
                <a:cs typeface="Helvetica Neue"/>
              </a:rPr>
              <a:t>700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cs typeface="Helvetica Neue"/>
              </a:rPr>
              <a:t>mb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cs typeface="Helvetica Neue"/>
              </a:rPr>
              <a:t> vertical motion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F7F7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0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Center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 copy">
      <a:majorFont>
        <a:latin typeface="Helvetica Neue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Top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copy">
      <a:majorFont>
        <a:latin typeface="Helvetica Neue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copy 1">
      <a:majorFont>
        <a:latin typeface="Helvetica Neue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latino Linotype"/>
        <a:ea typeface="ヒラギノ明朝 ProN W3"/>
        <a:cs typeface="ヒラギノ明朝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Helvetica Neue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22061</TotalTime>
  <Pages>0</Pages>
  <Words>808</Words>
  <Characters>0</Characters>
  <Application>Microsoft Macintosh PowerPoint</Application>
  <PresentationFormat>Custom</PresentationFormat>
  <Lines>0</Lines>
  <Paragraphs>196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Title &amp; Bullets</vt:lpstr>
      <vt:lpstr>Title &amp; Bullets - Right</vt:lpstr>
      <vt:lpstr>Title - Top</vt:lpstr>
      <vt:lpstr>Photo - Horizontal Reflection</vt:lpstr>
      <vt:lpstr>Photo - Vertical</vt:lpstr>
      <vt:lpstr>Photo - Vertical Reflection</vt:lpstr>
      <vt:lpstr>Title &amp; Bullets - Left</vt:lpstr>
      <vt:lpstr>Bullets</vt:lpstr>
      <vt:lpstr>Title, Bullets &amp; Photo</vt:lpstr>
      <vt:lpstr>Title - Center copy</vt:lpstr>
      <vt:lpstr>Title - Top copy</vt:lpstr>
      <vt:lpstr>Title - Top copy 1</vt:lpstr>
      <vt:lpstr>1_Title &amp; Bullets - Right</vt:lpstr>
      <vt:lpstr>Orographic triggering and mesoscale organization of extreme storms in subtropical South America</vt:lpstr>
      <vt:lpstr>PowerPoint Presentation</vt:lpstr>
      <vt:lpstr>Data and Experiments</vt:lpstr>
      <vt:lpstr>Radar Identification of Extreme Events</vt:lpstr>
      <vt:lpstr>PowerPoint Presentation</vt:lpstr>
      <vt:lpstr>Hypothesis of Storm Life-Cycle</vt:lpstr>
      <vt:lpstr>Oklahoma Archetype</vt:lpstr>
      <vt:lpstr>Mesoscale Organization</vt:lpstr>
      <vt:lpstr>Capping and triggering</vt:lpstr>
      <vt:lpstr>WRF simulation results</vt:lpstr>
      <vt:lpstr>WRF OLR &amp; GOES IR Comparisons</vt:lpstr>
      <vt:lpstr>WRF Model &amp; Data Comparisons</vt:lpstr>
      <vt:lpstr>WRF Hydrometeor Analysis</vt:lpstr>
      <vt:lpstr>WRF Topography Experiment</vt:lpstr>
      <vt:lpstr>WRF Topography Experiment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Convection in Subtropical South  America: TRMM Observations and  High-Resolution Modeling</dc:title>
  <dc:subject/>
  <dc:creator/>
  <cp:keywords/>
  <dc:description/>
  <cp:lastModifiedBy>Robert Houze</cp:lastModifiedBy>
  <cp:revision>496</cp:revision>
  <dcterms:modified xsi:type="dcterms:W3CDTF">2013-06-13T22:19:20Z</dcterms:modified>
</cp:coreProperties>
</file>