
<file path=[Content_Types].xml><?xml version="1.0" encoding="utf-8"?>
<Types xmlns="http://schemas.openxmlformats.org/package/2006/content-types">
  <Override PartName="/docProps/core.xml" ContentType="application/vnd.openxmlformats-package.core-properties+xml"/>
  <Default Extension="rels" ContentType="application/vnd.openxmlformats-package.relationships+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Default Extension="png" ContentType="image/png"/>
  <Override PartName="/ppt/slideLayouts/slideLayout11.xml" ContentType="application/vnd.openxmlformats-officedocument.presentationml.slideLayout+xml"/>
  <Override PartName="/ppt/slideLayouts/slideLayout3.xml" ContentType="application/vnd.openxmlformats-officedocument.presentationml.slideLayout+xml"/>
  <Default Extension="xml" ContentType="application/xml"/>
  <Override PartName="/docProps/app.xml" ContentType="application/vnd.openxmlformats-officedocument.extended-properties+xml"/>
  <Override PartName="/ppt/slideMasters/slideMaster1.xml" ContentType="application/vnd.openxmlformats-officedocument.presentationml.slideMaster+xml"/>
  <Override PartName="/ppt/slideLayouts/slideLayout5.xml" ContentType="application/vnd.openxmlformats-officedocument.presentationml.slideLayout+xml"/>
  <Default Extension="tiff" ContentType="image/tiff"/>
  <Override PartName="/ppt/viewProps.xml" ContentType="application/vnd.openxmlformats-officedocument.presentationml.viewProps+xml"/>
  <Override PartName="/ppt/slideLayouts/slideLayout7.xml" ContentType="application/vnd.openxmlformats-officedocument.presentationml.slideLayout+xml"/>
  <Default Extension="gif" ContentType="image/gif"/>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2.xml" ContentType="application/vnd.openxmlformats-officedocument.presentationml.slideLayout+xml"/>
  <Default Extension="bin" ContentType="application/vnd.openxmlformats-officedocument.presentationml.printerSettings"/>
  <Override PartName="/ppt/slides/slide1.xml" ContentType="application/vnd.openxmlformats-officedocument.presentationml.slide+xml"/>
  <Default Extension="jpeg" ContentType="image/jpeg"/>
  <Override PartName="/ppt/slideLayouts/slideLayout4.xml" ContentType="application/vnd.openxmlformats-officedocument.presentationml.slideLayout+xml"/>
  <Override PartName="/ppt/tableStyles.xml" ContentType="application/vnd.openxmlformats-officedocument.presentationml.tableStyles+xml"/>
  <Override PartName="/ppt/theme/theme1.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6" r:id="rId2"/>
  </p:sldIdLst>
  <p:sldSz cx="51206400" cy="38404800"/>
  <p:notesSz cx="6858000" cy="9144000"/>
  <p:defaultTextStyle>
    <a:defPPr>
      <a:defRPr lang="en-US"/>
    </a:defPPr>
    <a:lvl1pPr marL="0" algn="l" defTabSz="2560320" rtl="0" eaLnBrk="1" latinLnBrk="0" hangingPunct="1">
      <a:defRPr sz="10100" kern="1200">
        <a:solidFill>
          <a:schemeClr val="tx1"/>
        </a:solidFill>
        <a:latin typeface="+mn-lt"/>
        <a:ea typeface="+mn-ea"/>
        <a:cs typeface="+mn-cs"/>
      </a:defRPr>
    </a:lvl1pPr>
    <a:lvl2pPr marL="2560320" algn="l" defTabSz="2560320" rtl="0" eaLnBrk="1" latinLnBrk="0" hangingPunct="1">
      <a:defRPr sz="10100" kern="1200">
        <a:solidFill>
          <a:schemeClr val="tx1"/>
        </a:solidFill>
        <a:latin typeface="+mn-lt"/>
        <a:ea typeface="+mn-ea"/>
        <a:cs typeface="+mn-cs"/>
      </a:defRPr>
    </a:lvl2pPr>
    <a:lvl3pPr marL="5120640" algn="l" defTabSz="2560320" rtl="0" eaLnBrk="1" latinLnBrk="0" hangingPunct="1">
      <a:defRPr sz="10100" kern="1200">
        <a:solidFill>
          <a:schemeClr val="tx1"/>
        </a:solidFill>
        <a:latin typeface="+mn-lt"/>
        <a:ea typeface="+mn-ea"/>
        <a:cs typeface="+mn-cs"/>
      </a:defRPr>
    </a:lvl3pPr>
    <a:lvl4pPr marL="7680960" algn="l" defTabSz="2560320" rtl="0" eaLnBrk="1" latinLnBrk="0" hangingPunct="1">
      <a:defRPr sz="10100" kern="1200">
        <a:solidFill>
          <a:schemeClr val="tx1"/>
        </a:solidFill>
        <a:latin typeface="+mn-lt"/>
        <a:ea typeface="+mn-ea"/>
        <a:cs typeface="+mn-cs"/>
      </a:defRPr>
    </a:lvl4pPr>
    <a:lvl5pPr marL="10241280" algn="l" defTabSz="2560320" rtl="0" eaLnBrk="1" latinLnBrk="0" hangingPunct="1">
      <a:defRPr sz="10100" kern="1200">
        <a:solidFill>
          <a:schemeClr val="tx1"/>
        </a:solidFill>
        <a:latin typeface="+mn-lt"/>
        <a:ea typeface="+mn-ea"/>
        <a:cs typeface="+mn-cs"/>
      </a:defRPr>
    </a:lvl5pPr>
    <a:lvl6pPr marL="12801600" algn="l" defTabSz="2560320" rtl="0" eaLnBrk="1" latinLnBrk="0" hangingPunct="1">
      <a:defRPr sz="10100" kern="1200">
        <a:solidFill>
          <a:schemeClr val="tx1"/>
        </a:solidFill>
        <a:latin typeface="+mn-lt"/>
        <a:ea typeface="+mn-ea"/>
        <a:cs typeface="+mn-cs"/>
      </a:defRPr>
    </a:lvl6pPr>
    <a:lvl7pPr marL="15361920" algn="l" defTabSz="2560320" rtl="0" eaLnBrk="1" latinLnBrk="0" hangingPunct="1">
      <a:defRPr sz="10100" kern="1200">
        <a:solidFill>
          <a:schemeClr val="tx1"/>
        </a:solidFill>
        <a:latin typeface="+mn-lt"/>
        <a:ea typeface="+mn-ea"/>
        <a:cs typeface="+mn-cs"/>
      </a:defRPr>
    </a:lvl7pPr>
    <a:lvl8pPr marL="17922240" algn="l" defTabSz="2560320" rtl="0" eaLnBrk="1" latinLnBrk="0" hangingPunct="1">
      <a:defRPr sz="10100" kern="1200">
        <a:solidFill>
          <a:schemeClr val="tx1"/>
        </a:solidFill>
        <a:latin typeface="+mn-lt"/>
        <a:ea typeface="+mn-ea"/>
        <a:cs typeface="+mn-cs"/>
      </a:defRPr>
    </a:lvl8pPr>
    <a:lvl9pPr marL="20482560" algn="l" defTabSz="2560320" rtl="0" eaLnBrk="1" latinLnBrk="0" hangingPunct="1">
      <a:defRPr sz="101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427949"/>
    <a:srgbClr val="16791B"/>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howGuides="1">
      <p:cViewPr>
        <p:scale>
          <a:sx n="75" d="100"/>
          <a:sy n="75" d="100"/>
        </p:scale>
        <p:origin x="8192" y="1360"/>
      </p:cViewPr>
      <p:guideLst>
        <p:guide orient="horz" pos="12096"/>
        <p:guide pos="16128"/>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3" Type="http://schemas.openxmlformats.org/officeDocument/2006/relationships/printerSettings" Target="printerSettings/printerSettings1.bin"/><Relationship Id="rId4" Type="http://schemas.openxmlformats.org/officeDocument/2006/relationships/presProps" Target="presProps.xml"/><Relationship Id="rId5" Type="http://schemas.openxmlformats.org/officeDocument/2006/relationships/viewProps" Target="viewProps.xml"/><Relationship Id="rId6" Type="http://schemas.openxmlformats.org/officeDocument/2006/relationships/theme" Target="theme/theme1.xml"/><Relationship Id="rId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0480" y="11930383"/>
            <a:ext cx="43525440" cy="8232140"/>
          </a:xfrm>
        </p:spPr>
        <p:txBody>
          <a:bodyPr/>
          <a:lstStyle/>
          <a:p>
            <a:r>
              <a:rPr lang="en-US" smtClean="0"/>
              <a:t>Click to edit Master title style</a:t>
            </a:r>
            <a:endParaRPr lang="en-US"/>
          </a:p>
        </p:txBody>
      </p:sp>
      <p:sp>
        <p:nvSpPr>
          <p:cNvPr id="3" name="Subtitle 2"/>
          <p:cNvSpPr>
            <a:spLocks noGrp="1"/>
          </p:cNvSpPr>
          <p:nvPr>
            <p:ph type="subTitle" idx="1"/>
          </p:nvPr>
        </p:nvSpPr>
        <p:spPr>
          <a:xfrm>
            <a:off x="7680960" y="21762720"/>
            <a:ext cx="35844480" cy="9814560"/>
          </a:xfrm>
        </p:spPr>
        <p:txBody>
          <a:bodyPr/>
          <a:lstStyle>
            <a:lvl1pPr marL="0" indent="0" algn="ctr">
              <a:buNone/>
              <a:defRPr>
                <a:solidFill>
                  <a:schemeClr val="tx1">
                    <a:tint val="75000"/>
                  </a:schemeClr>
                </a:solidFill>
              </a:defRPr>
            </a:lvl1pPr>
            <a:lvl2pPr marL="2560320" indent="0" algn="ctr">
              <a:buNone/>
              <a:defRPr>
                <a:solidFill>
                  <a:schemeClr val="tx1">
                    <a:tint val="75000"/>
                  </a:schemeClr>
                </a:solidFill>
              </a:defRPr>
            </a:lvl2pPr>
            <a:lvl3pPr marL="5120640" indent="0" algn="ctr">
              <a:buNone/>
              <a:defRPr>
                <a:solidFill>
                  <a:schemeClr val="tx1">
                    <a:tint val="75000"/>
                  </a:schemeClr>
                </a:solidFill>
              </a:defRPr>
            </a:lvl3pPr>
            <a:lvl4pPr marL="7680960" indent="0" algn="ctr">
              <a:buNone/>
              <a:defRPr>
                <a:solidFill>
                  <a:schemeClr val="tx1">
                    <a:tint val="75000"/>
                  </a:schemeClr>
                </a:solidFill>
              </a:defRPr>
            </a:lvl4pPr>
            <a:lvl5pPr marL="10241280" indent="0" algn="ctr">
              <a:buNone/>
              <a:defRPr>
                <a:solidFill>
                  <a:schemeClr val="tx1">
                    <a:tint val="75000"/>
                  </a:schemeClr>
                </a:solidFill>
              </a:defRPr>
            </a:lvl5pPr>
            <a:lvl6pPr marL="12801600" indent="0" algn="ctr">
              <a:buNone/>
              <a:defRPr>
                <a:solidFill>
                  <a:schemeClr val="tx1">
                    <a:tint val="75000"/>
                  </a:schemeClr>
                </a:solidFill>
              </a:defRPr>
            </a:lvl6pPr>
            <a:lvl7pPr marL="15361920" indent="0" algn="ctr">
              <a:buNone/>
              <a:defRPr>
                <a:solidFill>
                  <a:schemeClr val="tx1">
                    <a:tint val="75000"/>
                  </a:schemeClr>
                </a:solidFill>
              </a:defRPr>
            </a:lvl7pPr>
            <a:lvl8pPr marL="17922240" indent="0" algn="ctr">
              <a:buNone/>
              <a:defRPr>
                <a:solidFill>
                  <a:schemeClr val="tx1">
                    <a:tint val="75000"/>
                  </a:schemeClr>
                </a:solidFill>
              </a:defRPr>
            </a:lvl8pPr>
            <a:lvl9pPr marL="2048256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89B6F27-E792-AD43-BD2A-DA24A19BCA6D}" type="datetimeFigureOut">
              <a:rPr lang="en-US" smtClean="0"/>
              <a:pPr/>
              <a:t>3/14/13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DA73E-B17B-BE40-BDBE-DCAB3CEE875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9B6F27-E792-AD43-BD2A-DA24A19BCA6D}" type="datetimeFigureOut">
              <a:rPr lang="en-US" smtClean="0"/>
              <a:pPr/>
              <a:t>3/14/13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DA73E-B17B-BE40-BDBE-DCAB3CEE875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07901540" y="8614416"/>
            <a:ext cx="64514733" cy="1834984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339576" y="8614416"/>
            <a:ext cx="192708527" cy="1834984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9B6F27-E792-AD43-BD2A-DA24A19BCA6D}" type="datetimeFigureOut">
              <a:rPr lang="en-US" smtClean="0"/>
              <a:pPr/>
              <a:t>3/14/13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DA73E-B17B-BE40-BDBE-DCAB3CEE875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9B6F27-E792-AD43-BD2A-DA24A19BCA6D}" type="datetimeFigureOut">
              <a:rPr lang="en-US" smtClean="0"/>
              <a:pPr/>
              <a:t>3/14/13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DA73E-B17B-BE40-BDBE-DCAB3CEE875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44953" y="24678643"/>
            <a:ext cx="43525440" cy="7627620"/>
          </a:xfrm>
        </p:spPr>
        <p:txBody>
          <a:bodyPr anchor="t"/>
          <a:lstStyle>
            <a:lvl1pPr algn="l">
              <a:defRPr sz="22400" b="1" cap="all"/>
            </a:lvl1pPr>
          </a:lstStyle>
          <a:p>
            <a:r>
              <a:rPr lang="en-US" smtClean="0"/>
              <a:t>Click to edit Master title style</a:t>
            </a:r>
            <a:endParaRPr lang="en-US"/>
          </a:p>
        </p:txBody>
      </p:sp>
      <p:sp>
        <p:nvSpPr>
          <p:cNvPr id="3" name="Text Placeholder 2"/>
          <p:cNvSpPr>
            <a:spLocks noGrp="1"/>
          </p:cNvSpPr>
          <p:nvPr>
            <p:ph type="body" idx="1"/>
          </p:nvPr>
        </p:nvSpPr>
        <p:spPr>
          <a:xfrm>
            <a:off x="4044953" y="16277596"/>
            <a:ext cx="43525440" cy="8401047"/>
          </a:xfrm>
        </p:spPr>
        <p:txBody>
          <a:bodyPr anchor="b"/>
          <a:lstStyle>
            <a:lvl1pPr marL="0" indent="0">
              <a:buNone/>
              <a:defRPr sz="11200">
                <a:solidFill>
                  <a:schemeClr val="tx1">
                    <a:tint val="75000"/>
                  </a:schemeClr>
                </a:solidFill>
              </a:defRPr>
            </a:lvl1pPr>
            <a:lvl2pPr marL="2560320" indent="0">
              <a:buNone/>
              <a:defRPr sz="10100">
                <a:solidFill>
                  <a:schemeClr val="tx1">
                    <a:tint val="75000"/>
                  </a:schemeClr>
                </a:solidFill>
              </a:defRPr>
            </a:lvl2pPr>
            <a:lvl3pPr marL="5120640" indent="0">
              <a:buNone/>
              <a:defRPr sz="9000">
                <a:solidFill>
                  <a:schemeClr val="tx1">
                    <a:tint val="75000"/>
                  </a:schemeClr>
                </a:solidFill>
              </a:defRPr>
            </a:lvl3pPr>
            <a:lvl4pPr marL="7680960" indent="0">
              <a:buNone/>
              <a:defRPr sz="7800">
                <a:solidFill>
                  <a:schemeClr val="tx1">
                    <a:tint val="75000"/>
                  </a:schemeClr>
                </a:solidFill>
              </a:defRPr>
            </a:lvl4pPr>
            <a:lvl5pPr marL="10241280" indent="0">
              <a:buNone/>
              <a:defRPr sz="7800">
                <a:solidFill>
                  <a:schemeClr val="tx1">
                    <a:tint val="75000"/>
                  </a:schemeClr>
                </a:solidFill>
              </a:defRPr>
            </a:lvl5pPr>
            <a:lvl6pPr marL="12801600" indent="0">
              <a:buNone/>
              <a:defRPr sz="7800">
                <a:solidFill>
                  <a:schemeClr val="tx1">
                    <a:tint val="75000"/>
                  </a:schemeClr>
                </a:solidFill>
              </a:defRPr>
            </a:lvl6pPr>
            <a:lvl7pPr marL="15361920" indent="0">
              <a:buNone/>
              <a:defRPr sz="7800">
                <a:solidFill>
                  <a:schemeClr val="tx1">
                    <a:tint val="75000"/>
                  </a:schemeClr>
                </a:solidFill>
              </a:defRPr>
            </a:lvl7pPr>
            <a:lvl8pPr marL="17922240" indent="0">
              <a:buNone/>
              <a:defRPr sz="7800">
                <a:solidFill>
                  <a:schemeClr val="tx1">
                    <a:tint val="75000"/>
                  </a:schemeClr>
                </a:solidFill>
              </a:defRPr>
            </a:lvl8pPr>
            <a:lvl9pPr marL="20482560" indent="0">
              <a:buNone/>
              <a:defRPr sz="7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9B6F27-E792-AD43-BD2A-DA24A19BCA6D}" type="datetimeFigureOut">
              <a:rPr lang="en-US" smtClean="0"/>
              <a:pPr/>
              <a:t>3/14/13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DA73E-B17B-BE40-BDBE-DCAB3CEE875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339573" y="50184056"/>
            <a:ext cx="128611627" cy="141928847"/>
          </a:xfrm>
        </p:spPr>
        <p:txBody>
          <a:bodyPr/>
          <a:lstStyle>
            <a:lvl1pPr>
              <a:defRPr sz="15700"/>
            </a:lvl1pPr>
            <a:lvl2pPr>
              <a:defRPr sz="13400"/>
            </a:lvl2pPr>
            <a:lvl3pPr>
              <a:defRPr sz="11200"/>
            </a:lvl3pPr>
            <a:lvl4pPr>
              <a:defRPr sz="10100"/>
            </a:lvl4pPr>
            <a:lvl5pPr>
              <a:defRPr sz="10100"/>
            </a:lvl5pPr>
            <a:lvl6pPr>
              <a:defRPr sz="10100"/>
            </a:lvl6pPr>
            <a:lvl7pPr>
              <a:defRPr sz="10100"/>
            </a:lvl7pPr>
            <a:lvl8pPr>
              <a:defRPr sz="10100"/>
            </a:lvl8pPr>
            <a:lvl9pPr>
              <a:defRPr sz="10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43804643" y="50184056"/>
            <a:ext cx="128611633" cy="141928847"/>
          </a:xfrm>
        </p:spPr>
        <p:txBody>
          <a:bodyPr/>
          <a:lstStyle>
            <a:lvl1pPr>
              <a:defRPr sz="15700"/>
            </a:lvl1pPr>
            <a:lvl2pPr>
              <a:defRPr sz="13400"/>
            </a:lvl2pPr>
            <a:lvl3pPr>
              <a:defRPr sz="11200"/>
            </a:lvl3pPr>
            <a:lvl4pPr>
              <a:defRPr sz="10100"/>
            </a:lvl4pPr>
            <a:lvl5pPr>
              <a:defRPr sz="10100"/>
            </a:lvl5pPr>
            <a:lvl6pPr>
              <a:defRPr sz="10100"/>
            </a:lvl6pPr>
            <a:lvl7pPr>
              <a:defRPr sz="10100"/>
            </a:lvl7pPr>
            <a:lvl8pPr>
              <a:defRPr sz="10100"/>
            </a:lvl8pPr>
            <a:lvl9pPr>
              <a:defRPr sz="10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9B6F27-E792-AD43-BD2A-DA24A19BCA6D}" type="datetimeFigureOut">
              <a:rPr lang="en-US" smtClean="0"/>
              <a:pPr/>
              <a:t>3/14/13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DA73E-B17B-BE40-BDBE-DCAB3CEE875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60320" y="1537973"/>
            <a:ext cx="46085760" cy="64008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60320" y="8596633"/>
            <a:ext cx="22625053" cy="3582667"/>
          </a:xfrm>
        </p:spPr>
        <p:txBody>
          <a:bodyPr anchor="b"/>
          <a:lstStyle>
            <a:lvl1pPr marL="0" indent="0">
              <a:buNone/>
              <a:defRPr sz="13400" b="1"/>
            </a:lvl1pPr>
            <a:lvl2pPr marL="2560320" indent="0">
              <a:buNone/>
              <a:defRPr sz="11200" b="1"/>
            </a:lvl2pPr>
            <a:lvl3pPr marL="5120640" indent="0">
              <a:buNone/>
              <a:defRPr sz="10100" b="1"/>
            </a:lvl3pPr>
            <a:lvl4pPr marL="7680960" indent="0">
              <a:buNone/>
              <a:defRPr sz="9000" b="1"/>
            </a:lvl4pPr>
            <a:lvl5pPr marL="10241280" indent="0">
              <a:buNone/>
              <a:defRPr sz="9000" b="1"/>
            </a:lvl5pPr>
            <a:lvl6pPr marL="12801600" indent="0">
              <a:buNone/>
              <a:defRPr sz="9000" b="1"/>
            </a:lvl6pPr>
            <a:lvl7pPr marL="15361920" indent="0">
              <a:buNone/>
              <a:defRPr sz="9000" b="1"/>
            </a:lvl7pPr>
            <a:lvl8pPr marL="17922240" indent="0">
              <a:buNone/>
              <a:defRPr sz="9000" b="1"/>
            </a:lvl8pPr>
            <a:lvl9pPr marL="20482560" indent="0">
              <a:buNone/>
              <a:defRPr sz="9000" b="1"/>
            </a:lvl9pPr>
          </a:lstStyle>
          <a:p>
            <a:pPr lvl="0"/>
            <a:r>
              <a:rPr lang="en-US" smtClean="0"/>
              <a:t>Click to edit Master text styles</a:t>
            </a:r>
          </a:p>
        </p:txBody>
      </p:sp>
      <p:sp>
        <p:nvSpPr>
          <p:cNvPr id="4" name="Content Placeholder 3"/>
          <p:cNvSpPr>
            <a:spLocks noGrp="1"/>
          </p:cNvSpPr>
          <p:nvPr>
            <p:ph sz="half" idx="2"/>
          </p:nvPr>
        </p:nvSpPr>
        <p:spPr>
          <a:xfrm>
            <a:off x="2560320" y="12179300"/>
            <a:ext cx="22625053" cy="22127213"/>
          </a:xfrm>
        </p:spPr>
        <p:txBody>
          <a:bodyPr/>
          <a:lstStyle>
            <a:lvl1pPr>
              <a:defRPr sz="13400"/>
            </a:lvl1pPr>
            <a:lvl2pPr>
              <a:defRPr sz="11200"/>
            </a:lvl2pPr>
            <a:lvl3pPr>
              <a:defRPr sz="10100"/>
            </a:lvl3pPr>
            <a:lvl4pPr>
              <a:defRPr sz="9000"/>
            </a:lvl4pPr>
            <a:lvl5pPr>
              <a:defRPr sz="9000"/>
            </a:lvl5pPr>
            <a:lvl6pPr>
              <a:defRPr sz="9000"/>
            </a:lvl6pPr>
            <a:lvl7pPr>
              <a:defRPr sz="9000"/>
            </a:lvl7pPr>
            <a:lvl8pPr>
              <a:defRPr sz="9000"/>
            </a:lvl8pPr>
            <a:lvl9pPr>
              <a:defRPr sz="9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6012143" y="8596633"/>
            <a:ext cx="22633940" cy="3582667"/>
          </a:xfrm>
        </p:spPr>
        <p:txBody>
          <a:bodyPr anchor="b"/>
          <a:lstStyle>
            <a:lvl1pPr marL="0" indent="0">
              <a:buNone/>
              <a:defRPr sz="13400" b="1"/>
            </a:lvl1pPr>
            <a:lvl2pPr marL="2560320" indent="0">
              <a:buNone/>
              <a:defRPr sz="11200" b="1"/>
            </a:lvl2pPr>
            <a:lvl3pPr marL="5120640" indent="0">
              <a:buNone/>
              <a:defRPr sz="10100" b="1"/>
            </a:lvl3pPr>
            <a:lvl4pPr marL="7680960" indent="0">
              <a:buNone/>
              <a:defRPr sz="9000" b="1"/>
            </a:lvl4pPr>
            <a:lvl5pPr marL="10241280" indent="0">
              <a:buNone/>
              <a:defRPr sz="9000" b="1"/>
            </a:lvl5pPr>
            <a:lvl6pPr marL="12801600" indent="0">
              <a:buNone/>
              <a:defRPr sz="9000" b="1"/>
            </a:lvl6pPr>
            <a:lvl7pPr marL="15361920" indent="0">
              <a:buNone/>
              <a:defRPr sz="9000" b="1"/>
            </a:lvl7pPr>
            <a:lvl8pPr marL="17922240" indent="0">
              <a:buNone/>
              <a:defRPr sz="9000" b="1"/>
            </a:lvl8pPr>
            <a:lvl9pPr marL="20482560" indent="0">
              <a:buNone/>
              <a:defRPr sz="9000" b="1"/>
            </a:lvl9pPr>
          </a:lstStyle>
          <a:p>
            <a:pPr lvl="0"/>
            <a:r>
              <a:rPr lang="en-US" smtClean="0"/>
              <a:t>Click to edit Master text styles</a:t>
            </a:r>
          </a:p>
        </p:txBody>
      </p:sp>
      <p:sp>
        <p:nvSpPr>
          <p:cNvPr id="6" name="Content Placeholder 5"/>
          <p:cNvSpPr>
            <a:spLocks noGrp="1"/>
          </p:cNvSpPr>
          <p:nvPr>
            <p:ph sz="quarter" idx="4"/>
          </p:nvPr>
        </p:nvSpPr>
        <p:spPr>
          <a:xfrm>
            <a:off x="26012143" y="12179300"/>
            <a:ext cx="22633940" cy="22127213"/>
          </a:xfrm>
        </p:spPr>
        <p:txBody>
          <a:bodyPr/>
          <a:lstStyle>
            <a:lvl1pPr>
              <a:defRPr sz="13400"/>
            </a:lvl1pPr>
            <a:lvl2pPr>
              <a:defRPr sz="11200"/>
            </a:lvl2pPr>
            <a:lvl3pPr>
              <a:defRPr sz="10100"/>
            </a:lvl3pPr>
            <a:lvl4pPr>
              <a:defRPr sz="9000"/>
            </a:lvl4pPr>
            <a:lvl5pPr>
              <a:defRPr sz="9000"/>
            </a:lvl5pPr>
            <a:lvl6pPr>
              <a:defRPr sz="9000"/>
            </a:lvl6pPr>
            <a:lvl7pPr>
              <a:defRPr sz="9000"/>
            </a:lvl7pPr>
            <a:lvl8pPr>
              <a:defRPr sz="9000"/>
            </a:lvl8pPr>
            <a:lvl9pPr>
              <a:defRPr sz="9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9B6F27-E792-AD43-BD2A-DA24A19BCA6D}" type="datetimeFigureOut">
              <a:rPr lang="en-US" smtClean="0"/>
              <a:pPr/>
              <a:t>3/14/13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7DA73E-B17B-BE40-BDBE-DCAB3CEE875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89B6F27-E792-AD43-BD2A-DA24A19BCA6D}" type="datetimeFigureOut">
              <a:rPr lang="en-US" smtClean="0"/>
              <a:pPr/>
              <a:t>3/14/13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7DA73E-B17B-BE40-BDBE-DCAB3CEE875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9B6F27-E792-AD43-BD2A-DA24A19BCA6D}" type="datetimeFigureOut">
              <a:rPr lang="en-US" smtClean="0"/>
              <a:pPr/>
              <a:t>3/14/13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7DA73E-B17B-BE40-BDBE-DCAB3CEE875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3" y="1529080"/>
            <a:ext cx="16846553" cy="6507480"/>
          </a:xfrm>
        </p:spPr>
        <p:txBody>
          <a:bodyPr anchor="b"/>
          <a:lstStyle>
            <a:lvl1pPr algn="l">
              <a:defRPr sz="11200" b="1"/>
            </a:lvl1pPr>
          </a:lstStyle>
          <a:p>
            <a:r>
              <a:rPr lang="en-US" smtClean="0"/>
              <a:t>Click to edit Master title style</a:t>
            </a:r>
            <a:endParaRPr lang="en-US"/>
          </a:p>
        </p:txBody>
      </p:sp>
      <p:sp>
        <p:nvSpPr>
          <p:cNvPr id="3" name="Content Placeholder 2"/>
          <p:cNvSpPr>
            <a:spLocks noGrp="1"/>
          </p:cNvSpPr>
          <p:nvPr>
            <p:ph idx="1"/>
          </p:nvPr>
        </p:nvSpPr>
        <p:spPr>
          <a:xfrm>
            <a:off x="20020280" y="1529083"/>
            <a:ext cx="28625800" cy="32777433"/>
          </a:xfrm>
        </p:spPr>
        <p:txBody>
          <a:bodyPr/>
          <a:lstStyle>
            <a:lvl1pPr>
              <a:defRPr sz="17900"/>
            </a:lvl1pPr>
            <a:lvl2pPr>
              <a:defRPr sz="15700"/>
            </a:lvl2pPr>
            <a:lvl3pPr>
              <a:defRPr sz="13400"/>
            </a:lvl3pPr>
            <a:lvl4pPr>
              <a:defRPr sz="11200"/>
            </a:lvl4pPr>
            <a:lvl5pPr>
              <a:defRPr sz="11200"/>
            </a:lvl5pPr>
            <a:lvl6pPr>
              <a:defRPr sz="11200"/>
            </a:lvl6pPr>
            <a:lvl7pPr>
              <a:defRPr sz="11200"/>
            </a:lvl7pPr>
            <a:lvl8pPr>
              <a:defRPr sz="11200"/>
            </a:lvl8pPr>
            <a:lvl9pPr>
              <a:defRPr sz="1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60323" y="8036563"/>
            <a:ext cx="16846553" cy="26269953"/>
          </a:xfrm>
        </p:spPr>
        <p:txBody>
          <a:bodyPr/>
          <a:lstStyle>
            <a:lvl1pPr marL="0" indent="0">
              <a:buNone/>
              <a:defRPr sz="7800"/>
            </a:lvl1pPr>
            <a:lvl2pPr marL="2560320" indent="0">
              <a:buNone/>
              <a:defRPr sz="6700"/>
            </a:lvl2pPr>
            <a:lvl3pPr marL="5120640" indent="0">
              <a:buNone/>
              <a:defRPr sz="5600"/>
            </a:lvl3pPr>
            <a:lvl4pPr marL="7680960" indent="0">
              <a:buNone/>
              <a:defRPr sz="5000"/>
            </a:lvl4pPr>
            <a:lvl5pPr marL="10241280" indent="0">
              <a:buNone/>
              <a:defRPr sz="5000"/>
            </a:lvl5pPr>
            <a:lvl6pPr marL="12801600" indent="0">
              <a:buNone/>
              <a:defRPr sz="5000"/>
            </a:lvl6pPr>
            <a:lvl7pPr marL="15361920" indent="0">
              <a:buNone/>
              <a:defRPr sz="5000"/>
            </a:lvl7pPr>
            <a:lvl8pPr marL="17922240" indent="0">
              <a:buNone/>
              <a:defRPr sz="5000"/>
            </a:lvl8pPr>
            <a:lvl9pPr marL="20482560" indent="0">
              <a:buNone/>
              <a:defRPr sz="5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9B6F27-E792-AD43-BD2A-DA24A19BCA6D}" type="datetimeFigureOut">
              <a:rPr lang="en-US" smtClean="0"/>
              <a:pPr/>
              <a:t>3/14/13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DA73E-B17B-BE40-BDBE-DCAB3CEE875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36813" y="26883360"/>
            <a:ext cx="30723840" cy="3173733"/>
          </a:xfrm>
        </p:spPr>
        <p:txBody>
          <a:bodyPr anchor="b"/>
          <a:lstStyle>
            <a:lvl1pPr algn="l">
              <a:defRPr sz="11200" b="1"/>
            </a:lvl1pPr>
          </a:lstStyle>
          <a:p>
            <a:r>
              <a:rPr lang="en-US" smtClean="0"/>
              <a:t>Click to edit Master title style</a:t>
            </a:r>
            <a:endParaRPr lang="en-US"/>
          </a:p>
        </p:txBody>
      </p:sp>
      <p:sp>
        <p:nvSpPr>
          <p:cNvPr id="3" name="Picture Placeholder 2"/>
          <p:cNvSpPr>
            <a:spLocks noGrp="1"/>
          </p:cNvSpPr>
          <p:nvPr>
            <p:ph type="pic" idx="1"/>
          </p:nvPr>
        </p:nvSpPr>
        <p:spPr>
          <a:xfrm>
            <a:off x="10036813" y="3431540"/>
            <a:ext cx="30723840" cy="23042880"/>
          </a:xfrm>
        </p:spPr>
        <p:txBody>
          <a:bodyPr/>
          <a:lstStyle>
            <a:lvl1pPr marL="0" indent="0">
              <a:buNone/>
              <a:defRPr sz="17900"/>
            </a:lvl1pPr>
            <a:lvl2pPr marL="2560320" indent="0">
              <a:buNone/>
              <a:defRPr sz="15700"/>
            </a:lvl2pPr>
            <a:lvl3pPr marL="5120640" indent="0">
              <a:buNone/>
              <a:defRPr sz="13400"/>
            </a:lvl3pPr>
            <a:lvl4pPr marL="7680960" indent="0">
              <a:buNone/>
              <a:defRPr sz="11200"/>
            </a:lvl4pPr>
            <a:lvl5pPr marL="10241280" indent="0">
              <a:buNone/>
              <a:defRPr sz="11200"/>
            </a:lvl5pPr>
            <a:lvl6pPr marL="12801600" indent="0">
              <a:buNone/>
              <a:defRPr sz="11200"/>
            </a:lvl6pPr>
            <a:lvl7pPr marL="15361920" indent="0">
              <a:buNone/>
              <a:defRPr sz="11200"/>
            </a:lvl7pPr>
            <a:lvl8pPr marL="17922240" indent="0">
              <a:buNone/>
              <a:defRPr sz="11200"/>
            </a:lvl8pPr>
            <a:lvl9pPr marL="20482560" indent="0">
              <a:buNone/>
              <a:defRPr sz="11200"/>
            </a:lvl9pPr>
          </a:lstStyle>
          <a:p>
            <a:endParaRPr lang="en-US"/>
          </a:p>
        </p:txBody>
      </p:sp>
      <p:sp>
        <p:nvSpPr>
          <p:cNvPr id="4" name="Text Placeholder 3"/>
          <p:cNvSpPr>
            <a:spLocks noGrp="1"/>
          </p:cNvSpPr>
          <p:nvPr>
            <p:ph type="body" sz="half" idx="2"/>
          </p:nvPr>
        </p:nvSpPr>
        <p:spPr>
          <a:xfrm>
            <a:off x="10036813" y="30057093"/>
            <a:ext cx="30723840" cy="4507227"/>
          </a:xfrm>
        </p:spPr>
        <p:txBody>
          <a:bodyPr/>
          <a:lstStyle>
            <a:lvl1pPr marL="0" indent="0">
              <a:buNone/>
              <a:defRPr sz="7800"/>
            </a:lvl1pPr>
            <a:lvl2pPr marL="2560320" indent="0">
              <a:buNone/>
              <a:defRPr sz="6700"/>
            </a:lvl2pPr>
            <a:lvl3pPr marL="5120640" indent="0">
              <a:buNone/>
              <a:defRPr sz="5600"/>
            </a:lvl3pPr>
            <a:lvl4pPr marL="7680960" indent="0">
              <a:buNone/>
              <a:defRPr sz="5000"/>
            </a:lvl4pPr>
            <a:lvl5pPr marL="10241280" indent="0">
              <a:buNone/>
              <a:defRPr sz="5000"/>
            </a:lvl5pPr>
            <a:lvl6pPr marL="12801600" indent="0">
              <a:buNone/>
              <a:defRPr sz="5000"/>
            </a:lvl6pPr>
            <a:lvl7pPr marL="15361920" indent="0">
              <a:buNone/>
              <a:defRPr sz="5000"/>
            </a:lvl7pPr>
            <a:lvl8pPr marL="17922240" indent="0">
              <a:buNone/>
              <a:defRPr sz="5000"/>
            </a:lvl8pPr>
            <a:lvl9pPr marL="20482560" indent="0">
              <a:buNone/>
              <a:defRPr sz="5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9B6F27-E792-AD43-BD2A-DA24A19BCA6D}" type="datetimeFigureOut">
              <a:rPr lang="en-US" smtClean="0"/>
              <a:pPr/>
              <a:t>3/14/13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DA73E-B17B-BE40-BDBE-DCAB3CEE875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60320" y="1537973"/>
            <a:ext cx="46085760" cy="6400800"/>
          </a:xfrm>
          <a:prstGeom prst="rect">
            <a:avLst/>
          </a:prstGeom>
        </p:spPr>
        <p:txBody>
          <a:bodyPr vert="horz" lIns="512064" tIns="256032" rIns="512064" bIns="25603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560320" y="8961123"/>
            <a:ext cx="46085760" cy="25345393"/>
          </a:xfrm>
          <a:prstGeom prst="rect">
            <a:avLst/>
          </a:prstGeom>
        </p:spPr>
        <p:txBody>
          <a:bodyPr vert="horz" lIns="512064" tIns="256032" rIns="512064" bIns="25603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560320" y="35595563"/>
            <a:ext cx="11948160" cy="2044700"/>
          </a:xfrm>
          <a:prstGeom prst="rect">
            <a:avLst/>
          </a:prstGeom>
        </p:spPr>
        <p:txBody>
          <a:bodyPr vert="horz" lIns="512064" tIns="256032" rIns="512064" bIns="256032" rtlCol="0" anchor="ctr"/>
          <a:lstStyle>
            <a:lvl1pPr algn="l">
              <a:defRPr sz="6700">
                <a:solidFill>
                  <a:schemeClr val="tx1">
                    <a:tint val="75000"/>
                  </a:schemeClr>
                </a:solidFill>
              </a:defRPr>
            </a:lvl1pPr>
          </a:lstStyle>
          <a:p>
            <a:fld id="{489B6F27-E792-AD43-BD2A-DA24A19BCA6D}" type="datetimeFigureOut">
              <a:rPr lang="en-US" smtClean="0"/>
              <a:pPr/>
              <a:t>3/14/13</a:t>
            </a:fld>
            <a:endParaRPr lang="en-US"/>
          </a:p>
        </p:txBody>
      </p:sp>
      <p:sp>
        <p:nvSpPr>
          <p:cNvPr id="5" name="Footer Placeholder 4"/>
          <p:cNvSpPr>
            <a:spLocks noGrp="1"/>
          </p:cNvSpPr>
          <p:nvPr>
            <p:ph type="ftr" sz="quarter" idx="3"/>
          </p:nvPr>
        </p:nvSpPr>
        <p:spPr>
          <a:xfrm>
            <a:off x="17495520" y="35595563"/>
            <a:ext cx="16215360" cy="2044700"/>
          </a:xfrm>
          <a:prstGeom prst="rect">
            <a:avLst/>
          </a:prstGeom>
        </p:spPr>
        <p:txBody>
          <a:bodyPr vert="horz" lIns="512064" tIns="256032" rIns="512064" bIns="256032" rtlCol="0" anchor="ctr"/>
          <a:lstStyle>
            <a:lvl1pPr algn="ctr">
              <a:defRPr sz="67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6697920" y="35595563"/>
            <a:ext cx="11948160" cy="2044700"/>
          </a:xfrm>
          <a:prstGeom prst="rect">
            <a:avLst/>
          </a:prstGeom>
        </p:spPr>
        <p:txBody>
          <a:bodyPr vert="horz" lIns="512064" tIns="256032" rIns="512064" bIns="256032" rtlCol="0" anchor="ctr"/>
          <a:lstStyle>
            <a:lvl1pPr algn="r">
              <a:defRPr sz="6700">
                <a:solidFill>
                  <a:schemeClr val="tx1">
                    <a:tint val="75000"/>
                  </a:schemeClr>
                </a:solidFill>
              </a:defRPr>
            </a:lvl1pPr>
          </a:lstStyle>
          <a:p>
            <a:fld id="{4D7DA73E-B17B-BE40-BDBE-DCAB3CEE875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560320" rtl="0" eaLnBrk="1" latinLnBrk="0" hangingPunct="1">
        <a:spcBef>
          <a:spcPct val="0"/>
        </a:spcBef>
        <a:buNone/>
        <a:defRPr sz="24600" kern="1200">
          <a:solidFill>
            <a:schemeClr val="tx1"/>
          </a:solidFill>
          <a:latin typeface="+mj-lt"/>
          <a:ea typeface="+mj-ea"/>
          <a:cs typeface="+mj-cs"/>
        </a:defRPr>
      </a:lvl1pPr>
    </p:titleStyle>
    <p:bodyStyle>
      <a:lvl1pPr marL="1920240" indent="-1920240" algn="l" defTabSz="2560320" rtl="0" eaLnBrk="1" latinLnBrk="0" hangingPunct="1">
        <a:spcBef>
          <a:spcPct val="20000"/>
        </a:spcBef>
        <a:buFont typeface="Arial"/>
        <a:buChar char="•"/>
        <a:defRPr sz="17900" kern="1200">
          <a:solidFill>
            <a:schemeClr val="tx1"/>
          </a:solidFill>
          <a:latin typeface="+mn-lt"/>
          <a:ea typeface="+mn-ea"/>
          <a:cs typeface="+mn-cs"/>
        </a:defRPr>
      </a:lvl1pPr>
      <a:lvl2pPr marL="4160520" indent="-1600200" algn="l" defTabSz="2560320" rtl="0" eaLnBrk="1" latinLnBrk="0" hangingPunct="1">
        <a:spcBef>
          <a:spcPct val="20000"/>
        </a:spcBef>
        <a:buFont typeface="Arial"/>
        <a:buChar char="–"/>
        <a:defRPr sz="15700" kern="1200">
          <a:solidFill>
            <a:schemeClr val="tx1"/>
          </a:solidFill>
          <a:latin typeface="+mn-lt"/>
          <a:ea typeface="+mn-ea"/>
          <a:cs typeface="+mn-cs"/>
        </a:defRPr>
      </a:lvl2pPr>
      <a:lvl3pPr marL="6400800" indent="-1280160" algn="l" defTabSz="2560320" rtl="0" eaLnBrk="1" latinLnBrk="0" hangingPunct="1">
        <a:spcBef>
          <a:spcPct val="20000"/>
        </a:spcBef>
        <a:buFont typeface="Arial"/>
        <a:buChar char="•"/>
        <a:defRPr sz="13400" kern="1200">
          <a:solidFill>
            <a:schemeClr val="tx1"/>
          </a:solidFill>
          <a:latin typeface="+mn-lt"/>
          <a:ea typeface="+mn-ea"/>
          <a:cs typeface="+mn-cs"/>
        </a:defRPr>
      </a:lvl3pPr>
      <a:lvl4pPr marL="8961120" indent="-1280160" algn="l" defTabSz="2560320" rtl="0" eaLnBrk="1" latinLnBrk="0" hangingPunct="1">
        <a:spcBef>
          <a:spcPct val="20000"/>
        </a:spcBef>
        <a:buFont typeface="Arial"/>
        <a:buChar char="–"/>
        <a:defRPr sz="11200" kern="1200">
          <a:solidFill>
            <a:schemeClr val="tx1"/>
          </a:solidFill>
          <a:latin typeface="+mn-lt"/>
          <a:ea typeface="+mn-ea"/>
          <a:cs typeface="+mn-cs"/>
        </a:defRPr>
      </a:lvl4pPr>
      <a:lvl5pPr marL="11521440" indent="-1280160" algn="l" defTabSz="2560320" rtl="0" eaLnBrk="1" latinLnBrk="0" hangingPunct="1">
        <a:spcBef>
          <a:spcPct val="20000"/>
        </a:spcBef>
        <a:buFont typeface="Arial"/>
        <a:buChar char="»"/>
        <a:defRPr sz="11200" kern="1200">
          <a:solidFill>
            <a:schemeClr val="tx1"/>
          </a:solidFill>
          <a:latin typeface="+mn-lt"/>
          <a:ea typeface="+mn-ea"/>
          <a:cs typeface="+mn-cs"/>
        </a:defRPr>
      </a:lvl5pPr>
      <a:lvl6pPr marL="14081760" indent="-1280160" algn="l" defTabSz="2560320" rtl="0" eaLnBrk="1" latinLnBrk="0" hangingPunct="1">
        <a:spcBef>
          <a:spcPct val="20000"/>
        </a:spcBef>
        <a:buFont typeface="Arial"/>
        <a:buChar char="•"/>
        <a:defRPr sz="11200" kern="1200">
          <a:solidFill>
            <a:schemeClr val="tx1"/>
          </a:solidFill>
          <a:latin typeface="+mn-lt"/>
          <a:ea typeface="+mn-ea"/>
          <a:cs typeface="+mn-cs"/>
        </a:defRPr>
      </a:lvl6pPr>
      <a:lvl7pPr marL="16642080" indent="-1280160" algn="l" defTabSz="2560320" rtl="0" eaLnBrk="1" latinLnBrk="0" hangingPunct="1">
        <a:spcBef>
          <a:spcPct val="20000"/>
        </a:spcBef>
        <a:buFont typeface="Arial"/>
        <a:buChar char="•"/>
        <a:defRPr sz="11200" kern="1200">
          <a:solidFill>
            <a:schemeClr val="tx1"/>
          </a:solidFill>
          <a:latin typeface="+mn-lt"/>
          <a:ea typeface="+mn-ea"/>
          <a:cs typeface="+mn-cs"/>
        </a:defRPr>
      </a:lvl7pPr>
      <a:lvl8pPr marL="19202400" indent="-1280160" algn="l" defTabSz="2560320" rtl="0" eaLnBrk="1" latinLnBrk="0" hangingPunct="1">
        <a:spcBef>
          <a:spcPct val="20000"/>
        </a:spcBef>
        <a:buFont typeface="Arial"/>
        <a:buChar char="•"/>
        <a:defRPr sz="11200" kern="1200">
          <a:solidFill>
            <a:schemeClr val="tx1"/>
          </a:solidFill>
          <a:latin typeface="+mn-lt"/>
          <a:ea typeface="+mn-ea"/>
          <a:cs typeface="+mn-cs"/>
        </a:defRPr>
      </a:lvl8pPr>
      <a:lvl9pPr marL="21762720" indent="-1280160" algn="l" defTabSz="2560320" rtl="0" eaLnBrk="1" latinLnBrk="0" hangingPunct="1">
        <a:spcBef>
          <a:spcPct val="20000"/>
        </a:spcBef>
        <a:buFont typeface="Arial"/>
        <a:buChar char="•"/>
        <a:defRPr sz="11200" kern="1200">
          <a:solidFill>
            <a:schemeClr val="tx1"/>
          </a:solidFill>
          <a:latin typeface="+mn-lt"/>
          <a:ea typeface="+mn-ea"/>
          <a:cs typeface="+mn-cs"/>
        </a:defRPr>
      </a:lvl9pPr>
    </p:bodyStyle>
    <p:otherStyle>
      <a:defPPr>
        <a:defRPr lang="en-US"/>
      </a:defPPr>
      <a:lvl1pPr marL="0" algn="l" defTabSz="2560320" rtl="0" eaLnBrk="1" latinLnBrk="0" hangingPunct="1">
        <a:defRPr sz="10100" kern="1200">
          <a:solidFill>
            <a:schemeClr val="tx1"/>
          </a:solidFill>
          <a:latin typeface="+mn-lt"/>
          <a:ea typeface="+mn-ea"/>
          <a:cs typeface="+mn-cs"/>
        </a:defRPr>
      </a:lvl1pPr>
      <a:lvl2pPr marL="2560320" algn="l" defTabSz="2560320" rtl="0" eaLnBrk="1" latinLnBrk="0" hangingPunct="1">
        <a:defRPr sz="10100" kern="1200">
          <a:solidFill>
            <a:schemeClr val="tx1"/>
          </a:solidFill>
          <a:latin typeface="+mn-lt"/>
          <a:ea typeface="+mn-ea"/>
          <a:cs typeface="+mn-cs"/>
        </a:defRPr>
      </a:lvl2pPr>
      <a:lvl3pPr marL="5120640" algn="l" defTabSz="2560320" rtl="0" eaLnBrk="1" latinLnBrk="0" hangingPunct="1">
        <a:defRPr sz="10100" kern="1200">
          <a:solidFill>
            <a:schemeClr val="tx1"/>
          </a:solidFill>
          <a:latin typeface="+mn-lt"/>
          <a:ea typeface="+mn-ea"/>
          <a:cs typeface="+mn-cs"/>
        </a:defRPr>
      </a:lvl3pPr>
      <a:lvl4pPr marL="7680960" algn="l" defTabSz="2560320" rtl="0" eaLnBrk="1" latinLnBrk="0" hangingPunct="1">
        <a:defRPr sz="10100" kern="1200">
          <a:solidFill>
            <a:schemeClr val="tx1"/>
          </a:solidFill>
          <a:latin typeface="+mn-lt"/>
          <a:ea typeface="+mn-ea"/>
          <a:cs typeface="+mn-cs"/>
        </a:defRPr>
      </a:lvl4pPr>
      <a:lvl5pPr marL="10241280" algn="l" defTabSz="2560320" rtl="0" eaLnBrk="1" latinLnBrk="0" hangingPunct="1">
        <a:defRPr sz="10100" kern="1200">
          <a:solidFill>
            <a:schemeClr val="tx1"/>
          </a:solidFill>
          <a:latin typeface="+mn-lt"/>
          <a:ea typeface="+mn-ea"/>
          <a:cs typeface="+mn-cs"/>
        </a:defRPr>
      </a:lvl5pPr>
      <a:lvl6pPr marL="12801600" algn="l" defTabSz="2560320" rtl="0" eaLnBrk="1" latinLnBrk="0" hangingPunct="1">
        <a:defRPr sz="10100" kern="1200">
          <a:solidFill>
            <a:schemeClr val="tx1"/>
          </a:solidFill>
          <a:latin typeface="+mn-lt"/>
          <a:ea typeface="+mn-ea"/>
          <a:cs typeface="+mn-cs"/>
        </a:defRPr>
      </a:lvl6pPr>
      <a:lvl7pPr marL="15361920" algn="l" defTabSz="2560320" rtl="0" eaLnBrk="1" latinLnBrk="0" hangingPunct="1">
        <a:defRPr sz="10100" kern="1200">
          <a:solidFill>
            <a:schemeClr val="tx1"/>
          </a:solidFill>
          <a:latin typeface="+mn-lt"/>
          <a:ea typeface="+mn-ea"/>
          <a:cs typeface="+mn-cs"/>
        </a:defRPr>
      </a:lvl7pPr>
      <a:lvl8pPr marL="17922240" algn="l" defTabSz="2560320" rtl="0" eaLnBrk="1" latinLnBrk="0" hangingPunct="1">
        <a:defRPr sz="10100" kern="1200">
          <a:solidFill>
            <a:schemeClr val="tx1"/>
          </a:solidFill>
          <a:latin typeface="+mn-lt"/>
          <a:ea typeface="+mn-ea"/>
          <a:cs typeface="+mn-cs"/>
        </a:defRPr>
      </a:lvl8pPr>
      <a:lvl9pPr marL="20482560" algn="l" defTabSz="2560320" rtl="0" eaLnBrk="1" latinLnBrk="0" hangingPunct="1">
        <a:defRPr sz="10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6" Type="http://schemas.openxmlformats.org/officeDocument/2006/relationships/image" Target="../media/image45.jpeg"/><Relationship Id="rId20" Type="http://schemas.openxmlformats.org/officeDocument/2006/relationships/image" Target="../media/image19.jpeg"/><Relationship Id="rId21" Type="http://schemas.openxmlformats.org/officeDocument/2006/relationships/image" Target="../media/image20.jpeg"/><Relationship Id="rId22" Type="http://schemas.openxmlformats.org/officeDocument/2006/relationships/image" Target="../media/image21.jpeg"/><Relationship Id="rId23" Type="http://schemas.openxmlformats.org/officeDocument/2006/relationships/image" Target="../media/image22.png"/><Relationship Id="rId24" Type="http://schemas.openxmlformats.org/officeDocument/2006/relationships/image" Target="../media/image23.png"/><Relationship Id="rId25" Type="http://schemas.openxmlformats.org/officeDocument/2006/relationships/image" Target="../media/image24.jpeg"/><Relationship Id="rId26" Type="http://schemas.openxmlformats.org/officeDocument/2006/relationships/image" Target="../media/image25.png"/><Relationship Id="rId27" Type="http://schemas.openxmlformats.org/officeDocument/2006/relationships/image" Target="../media/image26.jpeg"/><Relationship Id="rId28" Type="http://schemas.openxmlformats.org/officeDocument/2006/relationships/image" Target="../media/image27.jpeg"/><Relationship Id="rId29"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2.tiff"/><Relationship Id="rId4" Type="http://schemas.openxmlformats.org/officeDocument/2006/relationships/image" Target="../media/image3.png"/><Relationship Id="rId5" Type="http://schemas.openxmlformats.org/officeDocument/2006/relationships/image" Target="../media/image4.jpeg"/><Relationship Id="rId30" Type="http://schemas.openxmlformats.org/officeDocument/2006/relationships/image" Target="../media/image29.gif"/><Relationship Id="rId31" Type="http://schemas.openxmlformats.org/officeDocument/2006/relationships/image" Target="../media/image30.tiff"/><Relationship Id="rId32" Type="http://schemas.openxmlformats.org/officeDocument/2006/relationships/image" Target="../media/image31.tiff"/><Relationship Id="rId9" Type="http://schemas.openxmlformats.org/officeDocument/2006/relationships/image" Target="../media/image8.png"/><Relationship Id="rId6" Type="http://schemas.openxmlformats.org/officeDocument/2006/relationships/image" Target="../media/image5.jpeg"/><Relationship Id="rId7" Type="http://schemas.openxmlformats.org/officeDocument/2006/relationships/image" Target="../media/image6.jpeg"/><Relationship Id="rId8" Type="http://schemas.openxmlformats.org/officeDocument/2006/relationships/image" Target="../media/image7.jpeg"/><Relationship Id="rId33" Type="http://schemas.openxmlformats.org/officeDocument/2006/relationships/image" Target="../media/image32.jpeg"/><Relationship Id="rId34" Type="http://schemas.openxmlformats.org/officeDocument/2006/relationships/image" Target="../media/image33.gif"/><Relationship Id="rId35" Type="http://schemas.openxmlformats.org/officeDocument/2006/relationships/image" Target="../media/image34.gif"/><Relationship Id="rId36" Type="http://schemas.openxmlformats.org/officeDocument/2006/relationships/image" Target="../media/image35.jpeg"/><Relationship Id="rId10" Type="http://schemas.openxmlformats.org/officeDocument/2006/relationships/image" Target="../media/image9.png"/><Relationship Id="rId11" Type="http://schemas.openxmlformats.org/officeDocument/2006/relationships/image" Target="../media/image10.jpeg"/><Relationship Id="rId12" Type="http://schemas.openxmlformats.org/officeDocument/2006/relationships/image" Target="../media/image11.jpe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jpe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gif"/><Relationship Id="rId19" Type="http://schemas.openxmlformats.org/officeDocument/2006/relationships/image" Target="../media/image18.gif"/><Relationship Id="rId37" Type="http://schemas.openxmlformats.org/officeDocument/2006/relationships/image" Target="../media/image36.jpeg"/><Relationship Id="rId38" Type="http://schemas.openxmlformats.org/officeDocument/2006/relationships/image" Target="../media/image37.jpeg"/><Relationship Id="rId39" Type="http://schemas.openxmlformats.org/officeDocument/2006/relationships/image" Target="../media/image38.jpeg"/><Relationship Id="rId40" Type="http://schemas.openxmlformats.org/officeDocument/2006/relationships/image" Target="../media/image39.jpeg"/><Relationship Id="rId41" Type="http://schemas.openxmlformats.org/officeDocument/2006/relationships/image" Target="../media/image40.jpeg"/><Relationship Id="rId42" Type="http://schemas.openxmlformats.org/officeDocument/2006/relationships/image" Target="../media/image41.gif"/><Relationship Id="rId43" Type="http://schemas.openxmlformats.org/officeDocument/2006/relationships/image" Target="../media/image42.jpeg"/><Relationship Id="rId44" Type="http://schemas.openxmlformats.org/officeDocument/2006/relationships/image" Target="../media/image43.jpeg"/><Relationship Id="rId45" Type="http://schemas.openxmlformats.org/officeDocument/2006/relationships/image" Target="../media/image44.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forest_understory1.JPG"/>
          <p:cNvPicPr>
            <a:picLocks noChangeAspect="1"/>
          </p:cNvPicPr>
          <p:nvPr/>
        </p:nvPicPr>
        <p:blipFill>
          <a:blip r:embed="rId2">
            <a:lum/>
            <a:alphaModFix/>
          </a:blip>
          <a:stretch>
            <a:fillRect/>
          </a:stretch>
        </p:blipFill>
        <p:spPr>
          <a:xfrm>
            <a:off x="0" y="0"/>
            <a:ext cx="51206400" cy="38404800"/>
          </a:xfrm>
          <a:prstGeom prst="rect">
            <a:avLst/>
          </a:prstGeom>
        </p:spPr>
      </p:pic>
      <p:sp>
        <p:nvSpPr>
          <p:cNvPr id="9" name="Rectangle 8"/>
          <p:cNvSpPr/>
          <p:nvPr/>
        </p:nvSpPr>
        <p:spPr>
          <a:xfrm>
            <a:off x="0" y="0"/>
            <a:ext cx="51206400" cy="38404800"/>
          </a:xfrm>
          <a:prstGeom prst="rect">
            <a:avLst/>
          </a:prstGeom>
          <a:solidFill>
            <a:srgbClr val="427949">
              <a:alpha val="5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6987375" y="3478188"/>
            <a:ext cx="17180849" cy="33608878"/>
          </a:xfrm>
          <a:prstGeom prst="rect">
            <a:avLst/>
          </a:prstGeom>
          <a:solidFill>
            <a:srgbClr val="FFFFFF">
              <a:alpha val="75000"/>
            </a:srgbClr>
          </a:solidFill>
          <a:ln w="3175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17272000" y="5043705"/>
            <a:ext cx="16662400" cy="18251150"/>
          </a:xfrm>
          <a:prstGeom prst="rect">
            <a:avLst/>
          </a:prstGeom>
          <a:noFill/>
        </p:spPr>
        <p:txBody>
          <a:bodyPr wrap="square" rtlCol="0">
            <a:spAutoFit/>
          </a:bodyPr>
          <a:lstStyle/>
          <a:p>
            <a:endParaRPr lang="en-US" sz="6000" b="1" dirty="0" smtClean="0"/>
          </a:p>
          <a:p>
            <a:endParaRPr lang="en-US" sz="6000" b="1" dirty="0" smtClean="0"/>
          </a:p>
          <a:p>
            <a:r>
              <a:rPr lang="en-US" sz="6000" b="1" dirty="0" smtClean="0">
                <a:solidFill>
                  <a:srgbClr val="16791B"/>
                </a:solidFill>
              </a:rPr>
              <a:t>Overview</a:t>
            </a:r>
          </a:p>
          <a:p>
            <a:r>
              <a:rPr lang="en-US" sz="4000" dirty="0" smtClean="0"/>
              <a:t>During the 2016 water year (Fall 2015 – Winter 2016), a Ground Validation Field Campaign for the Core satellite of the Global Precipitation Measurement (GPM) will occur on the Olympic Peninsula. The main purpose will be to validate the algorithms for the GPM Microwave Imager (GMI) and the Dual Frequency Precipitation Radar (DPR) for precipitation (both frozen and liquid) in the </a:t>
            </a:r>
            <a:r>
              <a:rPr lang="en-US" sz="4000" dirty="0" err="1" smtClean="0"/>
              <a:t>midlatitudes</a:t>
            </a:r>
            <a:r>
              <a:rPr lang="en-US" sz="4000" dirty="0" smtClean="0"/>
              <a:t> in a region of complex terrain, with transition from ocean to coast to land.</a:t>
            </a:r>
          </a:p>
          <a:p>
            <a:endParaRPr lang="en-US" sz="4000" dirty="0"/>
          </a:p>
          <a:p>
            <a:endParaRPr lang="en-US" sz="4000" dirty="0" smtClean="0"/>
          </a:p>
          <a:p>
            <a:endParaRPr lang="en-US" sz="4000" dirty="0" smtClean="0"/>
          </a:p>
          <a:p>
            <a:endParaRPr lang="en-US" sz="6000" b="1" dirty="0" smtClean="0"/>
          </a:p>
          <a:p>
            <a:endParaRPr lang="en-US" sz="6000" b="1" dirty="0"/>
          </a:p>
          <a:p>
            <a:endParaRPr lang="en-US" sz="6000" b="1" dirty="0" smtClean="0"/>
          </a:p>
          <a:p>
            <a:r>
              <a:rPr lang="en-US" sz="6000" b="1" dirty="0" smtClean="0">
                <a:solidFill>
                  <a:srgbClr val="16791B"/>
                </a:solidFill>
              </a:rPr>
              <a:t>Science Focus</a:t>
            </a:r>
          </a:p>
          <a:p>
            <a:r>
              <a:rPr lang="en-US" sz="4000" dirty="0" smtClean="0"/>
              <a:t>Several important scientific issues will be addressed with the measurements obtained during the field campaign.  These include:</a:t>
            </a:r>
          </a:p>
          <a:p>
            <a:pPr marL="457200" indent="-457200">
              <a:buFont typeface="Arial"/>
              <a:buChar char="•"/>
            </a:pPr>
            <a:r>
              <a:rPr lang="en-US" sz="4000" dirty="0" smtClean="0"/>
              <a:t>Physical validation of algorithms</a:t>
            </a:r>
          </a:p>
          <a:p>
            <a:pPr marL="457200" indent="-457200">
              <a:buFont typeface="Arial"/>
              <a:buChar char="•"/>
            </a:pPr>
            <a:r>
              <a:rPr lang="en-US" sz="4000" dirty="0" smtClean="0"/>
              <a:t>Rain and snow mechanisms in complex terrain</a:t>
            </a:r>
          </a:p>
          <a:p>
            <a:pPr marL="457200" indent="-457200">
              <a:buFont typeface="Arial"/>
              <a:buChar char="•"/>
            </a:pPr>
            <a:r>
              <a:rPr lang="en-US" sz="4000" dirty="0" smtClean="0"/>
              <a:t>Hydrological applications of the GPM measurements</a:t>
            </a:r>
          </a:p>
          <a:p>
            <a:pPr marL="457200" indent="-457200">
              <a:buFont typeface="Arial"/>
              <a:buChar char="•"/>
            </a:pPr>
            <a:r>
              <a:rPr lang="en-US" sz="4000" dirty="0" smtClean="0"/>
              <a:t>Numerical modeling of precipitation processes and algorithm physics</a:t>
            </a:r>
          </a:p>
          <a:p>
            <a:r>
              <a:rPr lang="en-US" sz="6000" dirty="0" smtClean="0"/>
              <a:t>            </a:t>
            </a:r>
          </a:p>
          <a:p>
            <a:endParaRPr lang="en-US" sz="6000" dirty="0"/>
          </a:p>
        </p:txBody>
      </p:sp>
      <p:sp>
        <p:nvSpPr>
          <p:cNvPr id="7" name="TextBox 6"/>
          <p:cNvSpPr txBox="1"/>
          <p:nvPr/>
        </p:nvSpPr>
        <p:spPr>
          <a:xfrm>
            <a:off x="6349444" y="896388"/>
            <a:ext cx="38470162" cy="1938992"/>
          </a:xfrm>
          <a:prstGeom prst="rect">
            <a:avLst/>
          </a:prstGeom>
          <a:solidFill>
            <a:schemeClr val="bg1">
              <a:alpha val="75000"/>
            </a:schemeClr>
          </a:solidFill>
          <a:ln w="31750" cap="flat" cmpd="sng" algn="ctr">
            <a:solidFill>
              <a:srgbClr val="000000"/>
            </a:solidFill>
            <a:prstDash val="solid"/>
            <a:round/>
            <a:headEnd type="none" w="med" len="med"/>
            <a:tailEnd type="none" w="med" len="med"/>
          </a:ln>
        </p:spPr>
        <p:txBody>
          <a:bodyPr wrap="square" rtlCol="0">
            <a:spAutoFit/>
          </a:bodyPr>
          <a:lstStyle/>
          <a:p>
            <a:pPr algn="ctr"/>
            <a:r>
              <a:rPr lang="en-US" sz="6000" b="1" dirty="0" smtClean="0">
                <a:solidFill>
                  <a:srgbClr val="16791B"/>
                </a:solidFill>
              </a:rPr>
              <a:t>OLYMPEX – A Ground Validation Field Campaign on the Olympic Peninsula in the Pacific Northwest</a:t>
            </a:r>
          </a:p>
          <a:p>
            <a:pPr algn="ctr"/>
            <a:r>
              <a:rPr lang="en-US" sz="4000" dirty="0" smtClean="0"/>
              <a:t>Lynn McMurdie and Robert A. </a:t>
            </a:r>
            <a:r>
              <a:rPr lang="en-US" sz="4000" dirty="0" err="1" smtClean="0"/>
              <a:t>Houze</a:t>
            </a:r>
            <a:r>
              <a:rPr lang="en-US" sz="4000" dirty="0" smtClean="0"/>
              <a:t>, Jr., University of Washington, Walter Petersen, NASA/Wallops and William </a:t>
            </a:r>
            <a:r>
              <a:rPr lang="en-US" sz="4000" dirty="0" err="1" smtClean="0"/>
              <a:t>Baccus</a:t>
            </a:r>
            <a:r>
              <a:rPr lang="en-US" sz="4000" dirty="0" smtClean="0"/>
              <a:t> National Park Service, North Coast and Cascades Network</a:t>
            </a:r>
            <a:r>
              <a:rPr lang="en-US" sz="6000" dirty="0" smtClean="0"/>
              <a:t> </a:t>
            </a:r>
            <a:endParaRPr lang="en-US" sz="6000" dirty="0"/>
          </a:p>
        </p:txBody>
      </p:sp>
      <p:pic>
        <p:nvPicPr>
          <p:cNvPr id="11" name="Picture 10" descr="F01_v4_Lettenmaier_Aonly_v02.tif"/>
          <p:cNvPicPr>
            <a:picLocks noChangeAspect="1"/>
          </p:cNvPicPr>
          <p:nvPr/>
        </p:nvPicPr>
        <p:blipFill>
          <a:blip r:embed="rId3"/>
          <a:stretch>
            <a:fillRect/>
          </a:stretch>
        </p:blipFill>
        <p:spPr>
          <a:xfrm>
            <a:off x="25603200" y="21326897"/>
            <a:ext cx="7189812" cy="6157429"/>
          </a:xfrm>
          <a:prstGeom prst="rect">
            <a:avLst/>
          </a:prstGeom>
        </p:spPr>
      </p:pic>
      <p:pic>
        <p:nvPicPr>
          <p:cNvPr id="16" name="Picture 2"/>
          <p:cNvPicPr>
            <a:picLocks noChangeAspect="1" noChangeArrowheads="1"/>
          </p:cNvPicPr>
          <p:nvPr/>
        </p:nvPicPr>
        <p:blipFill>
          <a:blip r:embed="rId4" cstate="print"/>
          <a:srcRect b="31247"/>
          <a:stretch>
            <a:fillRect/>
          </a:stretch>
        </p:blipFill>
        <p:spPr bwMode="auto">
          <a:xfrm>
            <a:off x="17240733" y="28966291"/>
            <a:ext cx="7841131" cy="5648221"/>
          </a:xfrm>
          <a:prstGeom prst="rect">
            <a:avLst/>
          </a:prstGeom>
          <a:noFill/>
          <a:ln w="9525">
            <a:noFill/>
            <a:miter lim="800000"/>
            <a:headEnd/>
            <a:tailEnd/>
          </a:ln>
          <a:effectLst/>
        </p:spPr>
      </p:pic>
      <p:sp>
        <p:nvSpPr>
          <p:cNvPr id="17" name="TextBox 16"/>
          <p:cNvSpPr txBox="1"/>
          <p:nvPr/>
        </p:nvSpPr>
        <p:spPr>
          <a:xfrm>
            <a:off x="20812523" y="33344531"/>
            <a:ext cx="2884494" cy="277000"/>
          </a:xfrm>
          <a:prstGeom prst="rect">
            <a:avLst/>
          </a:prstGeom>
          <a:noFill/>
        </p:spPr>
        <p:txBody>
          <a:bodyPr wrap="square" rtlCol="0">
            <a:spAutoFit/>
          </a:bodyPr>
          <a:lstStyle/>
          <a:p>
            <a:r>
              <a:rPr lang="en-US" sz="1200" b="1" dirty="0" smtClean="0">
                <a:solidFill>
                  <a:prstClr val="white"/>
                </a:solidFill>
              </a:rPr>
              <a:t>Precipitation Video Imager (PVI)</a:t>
            </a:r>
            <a:endParaRPr lang="en-US" sz="1200" b="1" dirty="0">
              <a:solidFill>
                <a:prstClr val="white"/>
              </a:solidFill>
            </a:endParaRPr>
          </a:p>
        </p:txBody>
      </p:sp>
      <p:pic>
        <p:nvPicPr>
          <p:cNvPr id="18" name="Picture 17" descr="Salt_Marsh_Cradle#1.JPG"/>
          <p:cNvPicPr>
            <a:picLocks noChangeAspect="1"/>
          </p:cNvPicPr>
          <p:nvPr/>
        </p:nvPicPr>
        <p:blipFill>
          <a:blip r:embed="rId5" cstate="print"/>
          <a:srcRect l="17813" t="22500" r="28125" b="20000"/>
          <a:stretch>
            <a:fillRect/>
          </a:stretch>
        </p:blipFill>
        <p:spPr>
          <a:xfrm>
            <a:off x="18364657" y="33046000"/>
            <a:ext cx="2397953" cy="1751955"/>
          </a:xfrm>
          <a:prstGeom prst="rect">
            <a:avLst/>
          </a:prstGeom>
        </p:spPr>
      </p:pic>
      <p:sp>
        <p:nvSpPr>
          <p:cNvPr id="19" name="TextBox 18"/>
          <p:cNvSpPr txBox="1"/>
          <p:nvPr/>
        </p:nvSpPr>
        <p:spPr>
          <a:xfrm>
            <a:off x="18732258" y="33061654"/>
            <a:ext cx="2136147" cy="338554"/>
          </a:xfrm>
          <a:prstGeom prst="rect">
            <a:avLst/>
          </a:prstGeom>
          <a:noFill/>
        </p:spPr>
        <p:txBody>
          <a:bodyPr wrap="square" rtlCol="0">
            <a:spAutoFit/>
          </a:bodyPr>
          <a:lstStyle/>
          <a:p>
            <a:r>
              <a:rPr lang="en-US" sz="1600" b="1" dirty="0" smtClean="0">
                <a:solidFill>
                  <a:prstClr val="black"/>
                </a:solidFill>
              </a:rPr>
              <a:t>Dual-Gauge Net</a:t>
            </a:r>
            <a:endParaRPr lang="en-US" sz="1600" b="1" dirty="0">
              <a:solidFill>
                <a:prstClr val="black"/>
              </a:solidFill>
            </a:endParaRPr>
          </a:p>
        </p:txBody>
      </p:sp>
      <p:pic>
        <p:nvPicPr>
          <p:cNvPr id="14" name="Picture 25" descr="2309.jpg"/>
          <p:cNvPicPr>
            <a:picLocks noChangeAspect="1"/>
          </p:cNvPicPr>
          <p:nvPr/>
        </p:nvPicPr>
        <p:blipFill>
          <a:blip r:embed="rId6" cstate="print"/>
          <a:srcRect t="6345" b="3172"/>
          <a:stretch>
            <a:fillRect/>
          </a:stretch>
        </p:blipFill>
        <p:spPr bwMode="auto">
          <a:xfrm>
            <a:off x="20686411" y="33854207"/>
            <a:ext cx="1726065" cy="865899"/>
          </a:xfrm>
          <a:prstGeom prst="rect">
            <a:avLst/>
          </a:prstGeom>
          <a:noFill/>
          <a:ln w="9525">
            <a:noFill/>
            <a:miter lim="800000"/>
            <a:headEnd/>
            <a:tailEnd/>
          </a:ln>
        </p:spPr>
      </p:pic>
      <p:sp>
        <p:nvSpPr>
          <p:cNvPr id="21" name="TextBox 20"/>
          <p:cNvSpPr txBox="1"/>
          <p:nvPr/>
        </p:nvSpPr>
        <p:spPr>
          <a:xfrm>
            <a:off x="24989751" y="28747376"/>
            <a:ext cx="9042400" cy="7786747"/>
          </a:xfrm>
          <a:prstGeom prst="rect">
            <a:avLst/>
          </a:prstGeom>
          <a:noFill/>
        </p:spPr>
        <p:txBody>
          <a:bodyPr wrap="square" rtlCol="0">
            <a:spAutoFit/>
          </a:bodyPr>
          <a:lstStyle/>
          <a:p>
            <a:r>
              <a:rPr lang="en-US" sz="6000" b="1" dirty="0" smtClean="0">
                <a:solidFill>
                  <a:srgbClr val="16791B"/>
                </a:solidFill>
              </a:rPr>
              <a:t>Proposed Observations </a:t>
            </a:r>
            <a:endParaRPr lang="en-US" sz="4000" dirty="0" smtClean="0">
              <a:solidFill>
                <a:srgbClr val="16791B"/>
              </a:solidFill>
            </a:endParaRPr>
          </a:p>
          <a:p>
            <a:pPr marL="457200" indent="-457200">
              <a:buFont typeface="Arial"/>
              <a:buChar char="•"/>
            </a:pPr>
            <a:r>
              <a:rPr lang="en-US" sz="4000" dirty="0" smtClean="0"/>
              <a:t>Surface instruments could include:</a:t>
            </a:r>
          </a:p>
          <a:p>
            <a:pPr marL="914400" lvl="1" indent="-457200">
              <a:buFont typeface="Courier New"/>
              <a:buChar char="o"/>
            </a:pPr>
            <a:r>
              <a:rPr lang="en-US" sz="3200" dirty="0" smtClean="0"/>
              <a:t>SNOTEL, RAWS and Climate Reference Station</a:t>
            </a:r>
          </a:p>
          <a:p>
            <a:pPr marL="914400" lvl="1" indent="-457200">
              <a:buFont typeface="Courier New"/>
              <a:buChar char="o"/>
            </a:pPr>
            <a:r>
              <a:rPr lang="en-US" sz="3200" dirty="0" smtClean="0"/>
              <a:t>High density rain gauge network</a:t>
            </a:r>
          </a:p>
          <a:p>
            <a:pPr marL="914400" lvl="1" indent="-457200">
              <a:buFont typeface="Courier New"/>
              <a:buChar char="o"/>
            </a:pPr>
            <a:r>
              <a:rPr lang="en-US" sz="3200" dirty="0" smtClean="0"/>
              <a:t>Video </a:t>
            </a:r>
            <a:r>
              <a:rPr lang="en-US" sz="3200" dirty="0" err="1" smtClean="0"/>
              <a:t>disdrometer</a:t>
            </a:r>
            <a:endParaRPr lang="en-US" sz="3200" dirty="0" smtClean="0"/>
          </a:p>
          <a:p>
            <a:pPr marL="914400" lvl="1" indent="-457200">
              <a:buFont typeface="Courier New"/>
              <a:buChar char="o"/>
            </a:pPr>
            <a:r>
              <a:rPr lang="en-US" sz="3200" dirty="0" smtClean="0"/>
              <a:t>Hot Plates and </a:t>
            </a:r>
            <a:r>
              <a:rPr lang="en-US" sz="3200" dirty="0" err="1" smtClean="0"/>
              <a:t>Pluvio</a:t>
            </a:r>
            <a:r>
              <a:rPr lang="en-US" sz="3200" dirty="0" smtClean="0"/>
              <a:t> weighing gauges</a:t>
            </a:r>
            <a:endParaRPr lang="en-US" sz="4000" dirty="0" smtClean="0"/>
          </a:p>
          <a:p>
            <a:pPr marL="457200" indent="-457200">
              <a:buFont typeface="Arial"/>
              <a:buChar char="•"/>
            </a:pPr>
            <a:r>
              <a:rPr lang="en-US" sz="4000" dirty="0" smtClean="0"/>
              <a:t>Radars:</a:t>
            </a:r>
          </a:p>
          <a:p>
            <a:pPr marL="914400" lvl="1" indent="-457200">
              <a:buFont typeface="Courier New"/>
              <a:buChar char="o"/>
            </a:pPr>
            <a:r>
              <a:rPr lang="en-US" sz="3200" dirty="0" smtClean="0"/>
              <a:t>Coastal WSR-88D</a:t>
            </a:r>
          </a:p>
          <a:p>
            <a:pPr marL="914400" lvl="1" indent="-457200">
              <a:buFont typeface="Courier New"/>
              <a:buChar char="o"/>
            </a:pPr>
            <a:r>
              <a:rPr lang="en-US" sz="3200" dirty="0" smtClean="0"/>
              <a:t>Atmospheric River Observatory</a:t>
            </a:r>
          </a:p>
          <a:p>
            <a:pPr marL="914400" lvl="1" indent="-457200">
              <a:buFont typeface="Courier New"/>
              <a:buChar char="o"/>
            </a:pPr>
            <a:r>
              <a:rPr lang="en-US" sz="3200" dirty="0" smtClean="0"/>
              <a:t>NASA NPOL S-band dual-</a:t>
            </a:r>
            <a:r>
              <a:rPr lang="en-US" sz="3200" dirty="0" err="1" smtClean="0"/>
              <a:t>pol</a:t>
            </a:r>
            <a:r>
              <a:rPr lang="en-US" sz="3200" dirty="0" smtClean="0"/>
              <a:t> radar</a:t>
            </a:r>
          </a:p>
          <a:p>
            <a:pPr marL="914400" lvl="1" indent="-457200">
              <a:buFont typeface="Courier New"/>
              <a:buChar char="o"/>
            </a:pPr>
            <a:r>
              <a:rPr lang="en-US" sz="3200" dirty="0" smtClean="0"/>
              <a:t>Possibly other Radars</a:t>
            </a:r>
            <a:endParaRPr lang="en-US" sz="4000" dirty="0" smtClean="0"/>
          </a:p>
          <a:p>
            <a:pPr marL="457200" indent="-457200">
              <a:buFont typeface="Arial"/>
              <a:buChar char="•"/>
            </a:pPr>
            <a:r>
              <a:rPr lang="en-US" sz="4000" dirty="0" smtClean="0"/>
              <a:t>Aircraft:</a:t>
            </a:r>
          </a:p>
          <a:p>
            <a:pPr marL="914400" lvl="1" indent="-457200">
              <a:buFont typeface="Courier New"/>
              <a:buChar char="o"/>
            </a:pPr>
            <a:r>
              <a:rPr lang="en-US" sz="3200" dirty="0" smtClean="0"/>
              <a:t>DC-8</a:t>
            </a:r>
          </a:p>
          <a:p>
            <a:pPr marL="914400" lvl="1" indent="-457200">
              <a:buFont typeface="Courier New"/>
              <a:buChar char="o"/>
            </a:pPr>
            <a:r>
              <a:rPr lang="en-US" sz="3200" dirty="0" smtClean="0"/>
              <a:t>Other aircraft could include Citation, P-3, ER-2</a:t>
            </a:r>
          </a:p>
        </p:txBody>
      </p:sp>
      <p:grpSp>
        <p:nvGrpSpPr>
          <p:cNvPr id="146" name="Group 145"/>
          <p:cNvGrpSpPr/>
          <p:nvPr/>
        </p:nvGrpSpPr>
        <p:grpSpPr>
          <a:xfrm>
            <a:off x="21571915" y="34258061"/>
            <a:ext cx="2794000" cy="1412042"/>
            <a:chOff x="21764335" y="33449897"/>
            <a:chExt cx="2794000" cy="1412042"/>
          </a:xfrm>
        </p:grpSpPr>
        <p:grpSp>
          <p:nvGrpSpPr>
            <p:cNvPr id="22" name="Group 21"/>
            <p:cNvGrpSpPr/>
            <p:nvPr/>
          </p:nvGrpSpPr>
          <p:grpSpPr>
            <a:xfrm>
              <a:off x="21764335" y="33451702"/>
              <a:ext cx="2794000" cy="1410237"/>
              <a:chOff x="4864100" y="1498063"/>
              <a:chExt cx="2794000" cy="1410237"/>
            </a:xfrm>
          </p:grpSpPr>
          <p:pic>
            <p:nvPicPr>
              <p:cNvPr id="23" name="Picture 22" descr="DC8_GCPEx_cropped.jpg"/>
              <p:cNvPicPr>
                <a:picLocks noChangeAspect="1"/>
              </p:cNvPicPr>
              <p:nvPr/>
            </p:nvPicPr>
            <p:blipFill>
              <a:blip r:embed="rId7"/>
              <a:stretch>
                <a:fillRect/>
              </a:stretch>
            </p:blipFill>
            <p:spPr>
              <a:xfrm>
                <a:off x="4864100" y="1498063"/>
                <a:ext cx="2781300" cy="1410237"/>
              </a:xfrm>
              <a:prstGeom prst="rect">
                <a:avLst/>
              </a:prstGeom>
            </p:spPr>
          </p:pic>
          <p:sp>
            <p:nvSpPr>
              <p:cNvPr id="24" name="Rectangle 23"/>
              <p:cNvSpPr/>
              <p:nvPr/>
            </p:nvSpPr>
            <p:spPr>
              <a:xfrm>
                <a:off x="4874130" y="1509294"/>
                <a:ext cx="2783970" cy="1399006"/>
              </a:xfrm>
              <a:prstGeom prst="rect">
                <a:avLst/>
              </a:prstGeom>
              <a:noFill/>
              <a:ln w="25400" cap="flat" cmpd="sng" algn="ctr">
                <a:solidFill>
                  <a:schemeClr val="tx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TextBox 24"/>
            <p:cNvSpPr txBox="1"/>
            <p:nvPr/>
          </p:nvSpPr>
          <p:spPr>
            <a:xfrm>
              <a:off x="21815666" y="33449897"/>
              <a:ext cx="665642" cy="339203"/>
            </a:xfrm>
            <a:prstGeom prst="rect">
              <a:avLst/>
            </a:prstGeom>
            <a:noFill/>
          </p:spPr>
          <p:txBody>
            <a:bodyPr wrap="square" rtlCol="0">
              <a:spAutoFit/>
            </a:bodyPr>
            <a:lstStyle/>
            <a:p>
              <a:r>
                <a:rPr lang="en-US" sz="1600" b="1" dirty="0" smtClean="0">
                  <a:solidFill>
                    <a:prstClr val="black"/>
                  </a:solidFill>
                </a:rPr>
                <a:t>DC-8</a:t>
              </a:r>
              <a:endParaRPr lang="en-US" sz="1600" b="1" dirty="0">
                <a:solidFill>
                  <a:prstClr val="black"/>
                </a:solidFill>
              </a:endParaRPr>
            </a:p>
          </p:txBody>
        </p:sp>
      </p:grpSp>
      <p:grpSp>
        <p:nvGrpSpPr>
          <p:cNvPr id="50" name="Group 49"/>
          <p:cNvGrpSpPr/>
          <p:nvPr/>
        </p:nvGrpSpPr>
        <p:grpSpPr>
          <a:xfrm>
            <a:off x="17420166" y="12038820"/>
            <a:ext cx="16366067" cy="3429000"/>
            <a:chOff x="17339732" y="11099800"/>
            <a:chExt cx="16366067" cy="3429000"/>
          </a:xfrm>
        </p:grpSpPr>
        <p:grpSp>
          <p:nvGrpSpPr>
            <p:cNvPr id="49" name="Group 48"/>
            <p:cNvGrpSpPr/>
            <p:nvPr/>
          </p:nvGrpSpPr>
          <p:grpSpPr>
            <a:xfrm>
              <a:off x="17339732" y="11150600"/>
              <a:ext cx="4097867" cy="3073400"/>
              <a:chOff x="17339732" y="11150600"/>
              <a:chExt cx="4097867" cy="3073400"/>
            </a:xfrm>
          </p:grpSpPr>
          <p:pic>
            <p:nvPicPr>
              <p:cNvPr id="37" name="Picture 36" descr="583773main_GPM_Banner_1_full.jpg"/>
              <p:cNvPicPr>
                <a:picLocks noChangeAspect="1"/>
              </p:cNvPicPr>
              <p:nvPr/>
            </p:nvPicPr>
            <p:blipFill>
              <a:blip r:embed="rId8"/>
              <a:stretch>
                <a:fillRect/>
              </a:stretch>
            </p:blipFill>
            <p:spPr>
              <a:xfrm>
                <a:off x="17339732" y="11150600"/>
                <a:ext cx="4097867" cy="3073400"/>
              </a:xfrm>
              <a:prstGeom prst="rect">
                <a:avLst/>
              </a:prstGeom>
            </p:spPr>
          </p:pic>
          <p:sp>
            <p:nvSpPr>
              <p:cNvPr id="43" name="TextBox 42"/>
              <p:cNvSpPr txBox="1"/>
              <p:nvPr/>
            </p:nvSpPr>
            <p:spPr>
              <a:xfrm>
                <a:off x="17399000" y="13614400"/>
                <a:ext cx="2667000" cy="523220"/>
              </a:xfrm>
              <a:prstGeom prst="rect">
                <a:avLst/>
              </a:prstGeom>
              <a:noFill/>
            </p:spPr>
            <p:txBody>
              <a:bodyPr wrap="square" rtlCol="0">
                <a:spAutoFit/>
              </a:bodyPr>
              <a:lstStyle/>
              <a:p>
                <a:r>
                  <a:rPr lang="en-US" sz="2800" dirty="0" smtClean="0">
                    <a:solidFill>
                      <a:srgbClr val="FFFF00"/>
                    </a:solidFill>
                  </a:rPr>
                  <a:t>GPM Satellite</a:t>
                </a:r>
                <a:endParaRPr lang="en-US" sz="2800" dirty="0">
                  <a:solidFill>
                    <a:srgbClr val="FFFF00"/>
                  </a:solidFill>
                </a:endParaRPr>
              </a:p>
            </p:txBody>
          </p:sp>
        </p:grpSp>
        <p:grpSp>
          <p:nvGrpSpPr>
            <p:cNvPr id="45" name="Group 44"/>
            <p:cNvGrpSpPr/>
            <p:nvPr/>
          </p:nvGrpSpPr>
          <p:grpSpPr>
            <a:xfrm>
              <a:off x="21640800" y="11150600"/>
              <a:ext cx="8051800" cy="3378200"/>
              <a:chOff x="21640800" y="10388600"/>
              <a:chExt cx="8051800" cy="3378200"/>
            </a:xfrm>
          </p:grpSpPr>
          <p:grpSp>
            <p:nvGrpSpPr>
              <p:cNvPr id="42" name="Group 41"/>
              <p:cNvGrpSpPr/>
              <p:nvPr/>
            </p:nvGrpSpPr>
            <p:grpSpPr>
              <a:xfrm>
                <a:off x="21640800" y="10388600"/>
                <a:ext cx="8051800" cy="3378200"/>
                <a:chOff x="21564600" y="10566400"/>
                <a:chExt cx="8051800" cy="3378200"/>
              </a:xfrm>
            </p:grpSpPr>
            <p:pic>
              <p:nvPicPr>
                <p:cNvPr id="28" name="Picture 27"/>
                <p:cNvPicPr>
                  <a:picLocks noChangeAspect="1"/>
                </p:cNvPicPr>
                <p:nvPr/>
              </p:nvPicPr>
              <p:blipFill>
                <a:blip r:embed="rId9"/>
                <a:srcRect l="1702" t="11088" r="5706" b="6302"/>
                <a:stretch>
                  <a:fillRect/>
                </a:stretch>
              </p:blipFill>
              <p:spPr>
                <a:xfrm>
                  <a:off x="21564600" y="10566400"/>
                  <a:ext cx="3346393" cy="3378200"/>
                </a:xfrm>
                <a:prstGeom prst="rect">
                  <a:avLst/>
                </a:prstGeom>
              </p:spPr>
            </p:pic>
            <p:pic>
              <p:nvPicPr>
                <p:cNvPr id="29" name="Picture 28"/>
                <p:cNvPicPr>
                  <a:picLocks noChangeAspect="1"/>
                </p:cNvPicPr>
                <p:nvPr/>
              </p:nvPicPr>
              <p:blipFill>
                <a:blip r:embed="rId10"/>
                <a:srcRect t="7132" r="6344" b="7923"/>
                <a:stretch>
                  <a:fillRect/>
                </a:stretch>
              </p:blipFill>
              <p:spPr>
                <a:xfrm>
                  <a:off x="25274302" y="10616982"/>
                  <a:ext cx="4342098" cy="3303943"/>
                </a:xfrm>
                <a:prstGeom prst="rect">
                  <a:avLst/>
                </a:prstGeom>
              </p:spPr>
            </p:pic>
            <p:sp>
              <p:nvSpPr>
                <p:cNvPr id="30" name="Rectangle 29"/>
                <p:cNvSpPr/>
                <p:nvPr/>
              </p:nvSpPr>
              <p:spPr>
                <a:xfrm>
                  <a:off x="21849713" y="10908152"/>
                  <a:ext cx="472926" cy="375942"/>
                </a:xfrm>
                <a:prstGeom prst="rect">
                  <a:avLst/>
                </a:prstGeom>
                <a:noFill/>
                <a:ln w="635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flipV="1">
                  <a:off x="22322640" y="10642600"/>
                  <a:ext cx="2950360" cy="247126"/>
                </a:xfrm>
                <a:prstGeom prst="straightConnector1">
                  <a:avLst/>
                </a:prstGeom>
                <a:ln w="53975"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22331085" y="11280409"/>
                  <a:ext cx="2967315" cy="2587991"/>
                </a:xfrm>
                <a:prstGeom prst="straightConnector1">
                  <a:avLst/>
                </a:prstGeom>
                <a:ln w="53975"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sp>
            <p:nvSpPr>
              <p:cNvPr id="44" name="TextBox 43"/>
              <p:cNvSpPr txBox="1"/>
              <p:nvPr/>
            </p:nvSpPr>
            <p:spPr>
              <a:xfrm>
                <a:off x="25603200" y="12954000"/>
                <a:ext cx="3149600" cy="523220"/>
              </a:xfrm>
              <a:prstGeom prst="rect">
                <a:avLst/>
              </a:prstGeom>
              <a:noFill/>
            </p:spPr>
            <p:txBody>
              <a:bodyPr wrap="square" rtlCol="0">
                <a:spAutoFit/>
              </a:bodyPr>
              <a:lstStyle/>
              <a:p>
                <a:r>
                  <a:rPr lang="en-US" sz="2800" dirty="0" smtClean="0">
                    <a:solidFill>
                      <a:srgbClr val="FFFF00"/>
                    </a:solidFill>
                  </a:rPr>
                  <a:t>Olympic Peninsula</a:t>
                </a:r>
                <a:endParaRPr lang="en-US" sz="2800" dirty="0">
                  <a:solidFill>
                    <a:srgbClr val="FFFF00"/>
                  </a:solidFill>
                </a:endParaRPr>
              </a:p>
            </p:txBody>
          </p:sp>
        </p:grpSp>
        <p:pic>
          <p:nvPicPr>
            <p:cNvPr id="46" name="Picture 45" descr="GMI-medium.jpg"/>
            <p:cNvPicPr>
              <a:picLocks noChangeAspect="1"/>
            </p:cNvPicPr>
            <p:nvPr/>
          </p:nvPicPr>
          <p:blipFill>
            <a:blip r:embed="rId11"/>
            <a:stretch>
              <a:fillRect/>
            </a:stretch>
          </p:blipFill>
          <p:spPr>
            <a:xfrm>
              <a:off x="29976238" y="11201400"/>
              <a:ext cx="1697562" cy="2889250"/>
            </a:xfrm>
            <a:prstGeom prst="rect">
              <a:avLst/>
            </a:prstGeom>
          </p:spPr>
        </p:pic>
        <p:pic>
          <p:nvPicPr>
            <p:cNvPr id="47" name="Picture 46" descr="DPR_Logo_Revised.jpg"/>
            <p:cNvPicPr>
              <a:picLocks noChangeAspect="1"/>
            </p:cNvPicPr>
            <p:nvPr/>
          </p:nvPicPr>
          <p:blipFill>
            <a:blip r:embed="rId12"/>
            <a:stretch>
              <a:fillRect/>
            </a:stretch>
          </p:blipFill>
          <p:spPr>
            <a:xfrm>
              <a:off x="31938874" y="11734800"/>
              <a:ext cx="1766925" cy="1540990"/>
            </a:xfrm>
            <a:prstGeom prst="rect">
              <a:avLst/>
            </a:prstGeom>
          </p:spPr>
        </p:pic>
        <p:sp>
          <p:nvSpPr>
            <p:cNvPr id="48" name="TextBox 47"/>
            <p:cNvSpPr txBox="1"/>
            <p:nvPr/>
          </p:nvSpPr>
          <p:spPr>
            <a:xfrm>
              <a:off x="30962600" y="11099800"/>
              <a:ext cx="2667000" cy="523220"/>
            </a:xfrm>
            <a:prstGeom prst="rect">
              <a:avLst/>
            </a:prstGeom>
            <a:noFill/>
          </p:spPr>
          <p:txBody>
            <a:bodyPr wrap="square" rtlCol="0">
              <a:spAutoFit/>
            </a:bodyPr>
            <a:lstStyle/>
            <a:p>
              <a:r>
                <a:rPr lang="en-US" sz="2800" dirty="0" smtClean="0">
                  <a:solidFill>
                    <a:schemeClr val="tx2"/>
                  </a:solidFill>
                </a:rPr>
                <a:t>GM</a:t>
              </a:r>
              <a:r>
                <a:rPr lang="en-US" sz="2800" dirty="0" smtClean="0">
                  <a:solidFill>
                    <a:srgbClr val="1F497D"/>
                  </a:solidFill>
                </a:rPr>
                <a:t>I</a:t>
              </a:r>
              <a:endParaRPr lang="en-US" sz="2800" dirty="0">
                <a:solidFill>
                  <a:srgbClr val="1F497D"/>
                </a:solidFill>
              </a:endParaRPr>
            </a:p>
          </p:txBody>
        </p:sp>
      </p:grpSp>
      <p:sp>
        <p:nvSpPr>
          <p:cNvPr id="51" name="TextBox 50"/>
          <p:cNvSpPr txBox="1"/>
          <p:nvPr/>
        </p:nvSpPr>
        <p:spPr>
          <a:xfrm>
            <a:off x="17487514" y="21400642"/>
            <a:ext cx="8115685" cy="5940088"/>
          </a:xfrm>
          <a:prstGeom prst="rect">
            <a:avLst/>
          </a:prstGeom>
          <a:noFill/>
        </p:spPr>
        <p:txBody>
          <a:bodyPr wrap="square" rtlCol="0">
            <a:spAutoFit/>
          </a:bodyPr>
          <a:lstStyle/>
          <a:p>
            <a:r>
              <a:rPr lang="en-US" sz="6000" b="1" dirty="0" smtClean="0">
                <a:solidFill>
                  <a:srgbClr val="16791B"/>
                </a:solidFill>
              </a:rPr>
              <a:t>Field Campaign</a:t>
            </a:r>
          </a:p>
          <a:p>
            <a:r>
              <a:rPr lang="en-US" sz="4000" dirty="0" smtClean="0"/>
              <a:t>The field campaign will focus on the extreme precipitation and its’ variation across the Olympic Peninsula with emphasis on two major river basins:  </a:t>
            </a:r>
            <a:r>
              <a:rPr lang="en-US" sz="4000" dirty="0"/>
              <a:t>t</a:t>
            </a:r>
            <a:r>
              <a:rPr lang="en-US" sz="4000" dirty="0" smtClean="0"/>
              <a:t>he Quinault, which has its’ headwaters in high terrain and the Chehalis, which is a broader river draining from lower terrain.</a:t>
            </a:r>
            <a:endParaRPr lang="en-US" sz="4000" dirty="0"/>
          </a:p>
        </p:txBody>
      </p:sp>
      <p:sp>
        <p:nvSpPr>
          <p:cNvPr id="52" name="Rectangle 51"/>
          <p:cNvSpPr/>
          <p:nvPr/>
        </p:nvSpPr>
        <p:spPr>
          <a:xfrm>
            <a:off x="1303514" y="3478189"/>
            <a:ext cx="14308649" cy="10490588"/>
          </a:xfrm>
          <a:prstGeom prst="rect">
            <a:avLst/>
          </a:prstGeom>
          <a:solidFill>
            <a:srgbClr val="FFFFFF">
              <a:alpha val="75000"/>
            </a:srgbClr>
          </a:solidFill>
          <a:ln w="3175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3" name="Picture 52"/>
          <p:cNvPicPr>
            <a:picLocks noChangeAspect="1"/>
          </p:cNvPicPr>
          <p:nvPr/>
        </p:nvPicPr>
        <p:blipFill>
          <a:blip r:embed="rId13"/>
          <a:stretch>
            <a:fillRect/>
          </a:stretch>
        </p:blipFill>
        <p:spPr>
          <a:xfrm>
            <a:off x="1790700" y="5145132"/>
            <a:ext cx="4559300" cy="3523096"/>
          </a:xfrm>
          <a:prstGeom prst="rect">
            <a:avLst/>
          </a:prstGeom>
        </p:spPr>
      </p:pic>
      <p:pic>
        <p:nvPicPr>
          <p:cNvPr id="54" name="Picture 53"/>
          <p:cNvPicPr>
            <a:picLocks noChangeAspect="1"/>
          </p:cNvPicPr>
          <p:nvPr/>
        </p:nvPicPr>
        <p:blipFill>
          <a:blip r:embed="rId14"/>
          <a:srcRect t="8382" r="6749" b="6482"/>
          <a:stretch>
            <a:fillRect/>
          </a:stretch>
        </p:blipFill>
        <p:spPr>
          <a:xfrm>
            <a:off x="1828798" y="8908362"/>
            <a:ext cx="3328154" cy="3112607"/>
          </a:xfrm>
          <a:prstGeom prst="rect">
            <a:avLst/>
          </a:prstGeom>
        </p:spPr>
      </p:pic>
      <p:pic>
        <p:nvPicPr>
          <p:cNvPr id="56" name="Picture 55" descr="quinault_rain_snowline.JPG"/>
          <p:cNvPicPr>
            <a:picLocks noChangeAspect="1"/>
          </p:cNvPicPr>
          <p:nvPr/>
        </p:nvPicPr>
        <p:blipFill>
          <a:blip r:embed="rId15"/>
          <a:stretch>
            <a:fillRect/>
          </a:stretch>
        </p:blipFill>
        <p:spPr>
          <a:xfrm>
            <a:off x="10186244" y="8882555"/>
            <a:ext cx="5191604" cy="3461069"/>
          </a:xfrm>
          <a:prstGeom prst="rect">
            <a:avLst/>
          </a:prstGeom>
        </p:spPr>
      </p:pic>
      <p:sp>
        <p:nvSpPr>
          <p:cNvPr id="57" name="TextBox 56"/>
          <p:cNvSpPr txBox="1"/>
          <p:nvPr/>
        </p:nvSpPr>
        <p:spPr>
          <a:xfrm>
            <a:off x="1784156" y="3668380"/>
            <a:ext cx="13070967" cy="1015663"/>
          </a:xfrm>
          <a:prstGeom prst="rect">
            <a:avLst/>
          </a:prstGeom>
          <a:noFill/>
        </p:spPr>
        <p:txBody>
          <a:bodyPr wrap="square" rtlCol="0">
            <a:spAutoFit/>
          </a:bodyPr>
          <a:lstStyle/>
          <a:p>
            <a:r>
              <a:rPr lang="en-US" sz="6000" b="1" dirty="0" smtClean="0">
                <a:solidFill>
                  <a:schemeClr val="accent4">
                    <a:lumMod val="75000"/>
                  </a:schemeClr>
                </a:solidFill>
              </a:rPr>
              <a:t>Climatology of the Olympic Peninsula</a:t>
            </a:r>
            <a:endParaRPr lang="en-US" sz="6000" b="1" dirty="0">
              <a:solidFill>
                <a:schemeClr val="accent4">
                  <a:lumMod val="75000"/>
                </a:schemeClr>
              </a:solidFill>
            </a:endParaRPr>
          </a:p>
        </p:txBody>
      </p:sp>
      <p:sp>
        <p:nvSpPr>
          <p:cNvPr id="58" name="TextBox 57"/>
          <p:cNvSpPr txBox="1"/>
          <p:nvPr/>
        </p:nvSpPr>
        <p:spPr>
          <a:xfrm>
            <a:off x="6613608" y="5249758"/>
            <a:ext cx="4257592" cy="2554545"/>
          </a:xfrm>
          <a:prstGeom prst="rect">
            <a:avLst/>
          </a:prstGeom>
          <a:noFill/>
        </p:spPr>
        <p:txBody>
          <a:bodyPr wrap="square" rtlCol="0">
            <a:spAutoFit/>
          </a:bodyPr>
          <a:lstStyle/>
          <a:p>
            <a:r>
              <a:rPr lang="en-US" sz="3200" dirty="0" smtClean="0">
                <a:solidFill>
                  <a:schemeClr val="accent4">
                    <a:lumMod val="75000"/>
                  </a:schemeClr>
                </a:solidFill>
              </a:rPr>
              <a:t>Persistent SW flow during winter provides a reliable source of moisture and high rainfall amounts</a:t>
            </a:r>
          </a:p>
        </p:txBody>
      </p:sp>
      <p:sp>
        <p:nvSpPr>
          <p:cNvPr id="59" name="TextBox 58"/>
          <p:cNvSpPr txBox="1"/>
          <p:nvPr/>
        </p:nvSpPr>
        <p:spPr>
          <a:xfrm>
            <a:off x="1704107" y="12535507"/>
            <a:ext cx="9692028" cy="1077218"/>
          </a:xfrm>
          <a:prstGeom prst="rect">
            <a:avLst/>
          </a:prstGeom>
          <a:noFill/>
        </p:spPr>
        <p:txBody>
          <a:bodyPr wrap="square" rtlCol="0">
            <a:spAutoFit/>
          </a:bodyPr>
          <a:lstStyle/>
          <a:p>
            <a:r>
              <a:rPr lang="en-US" sz="3200" dirty="0" smtClean="0">
                <a:solidFill>
                  <a:srgbClr val="604A7B"/>
                </a:solidFill>
                <a:ea typeface="ＭＳ Ｐゴシック" pitchFamily="-107" charset="-128"/>
                <a:cs typeface="ＭＳ Ｐゴシック" pitchFamily="-107" charset="-128"/>
              </a:rPr>
              <a:t>Precipitation varies between ridges and valleys and exhibits enhancement on the mountain ridges</a:t>
            </a:r>
            <a:r>
              <a:rPr lang="en-US" sz="2800" dirty="0" smtClean="0">
                <a:solidFill>
                  <a:srgbClr val="604A7B"/>
                </a:solidFill>
                <a:ea typeface="ＭＳ Ｐゴシック" pitchFamily="-107" charset="-128"/>
                <a:cs typeface="ＭＳ Ｐゴシック" pitchFamily="-107" charset="-128"/>
              </a:rPr>
              <a:t>.</a:t>
            </a:r>
          </a:p>
        </p:txBody>
      </p:sp>
      <p:sp>
        <p:nvSpPr>
          <p:cNvPr id="60" name="TextBox 59"/>
          <p:cNvSpPr txBox="1"/>
          <p:nvPr/>
        </p:nvSpPr>
        <p:spPr>
          <a:xfrm>
            <a:off x="1778000" y="8479746"/>
            <a:ext cx="4584700" cy="276999"/>
          </a:xfrm>
          <a:prstGeom prst="rect">
            <a:avLst/>
          </a:prstGeom>
          <a:solidFill>
            <a:srgbClr val="FFFFFF"/>
          </a:solidFill>
          <a:ln>
            <a:solidFill>
              <a:srgbClr val="604A7B"/>
            </a:solidFill>
          </a:ln>
        </p:spPr>
        <p:txBody>
          <a:bodyPr wrap="square" rtlCol="0">
            <a:spAutoFit/>
          </a:bodyPr>
          <a:lstStyle/>
          <a:p>
            <a:r>
              <a:rPr lang="en-US" sz="1200" dirty="0" smtClean="0">
                <a:solidFill>
                  <a:schemeClr val="accent4">
                    <a:lumMod val="75000"/>
                  </a:schemeClr>
                </a:solidFill>
              </a:rPr>
              <a:t>NCEP mean sea level pressure (</a:t>
            </a:r>
            <a:r>
              <a:rPr lang="en-US" sz="1200" dirty="0" err="1" smtClean="0">
                <a:solidFill>
                  <a:schemeClr val="accent4">
                    <a:lumMod val="75000"/>
                  </a:schemeClr>
                </a:solidFill>
              </a:rPr>
              <a:t>mb</a:t>
            </a:r>
            <a:r>
              <a:rPr lang="en-US" sz="1200" dirty="0" smtClean="0">
                <a:solidFill>
                  <a:schemeClr val="accent4">
                    <a:lumMod val="75000"/>
                  </a:schemeClr>
                </a:solidFill>
              </a:rPr>
              <a:t>) for winter (November to February</a:t>
            </a:r>
            <a:r>
              <a:rPr lang="en-US" sz="1200" dirty="0" smtClean="0"/>
              <a:t>) </a:t>
            </a:r>
            <a:endParaRPr lang="en-US" sz="1200" dirty="0"/>
          </a:p>
        </p:txBody>
      </p:sp>
      <p:cxnSp>
        <p:nvCxnSpPr>
          <p:cNvPr id="62" name="Straight Arrow Connector 61"/>
          <p:cNvCxnSpPr/>
          <p:nvPr/>
        </p:nvCxnSpPr>
        <p:spPr>
          <a:xfrm flipV="1">
            <a:off x="4440765" y="6532034"/>
            <a:ext cx="749300" cy="546100"/>
          </a:xfrm>
          <a:prstGeom prst="straightConnector1">
            <a:avLst/>
          </a:prstGeom>
          <a:ln w="41275" cap="flat" cmpd="sng" algn="ctr">
            <a:solidFill>
              <a:schemeClr val="accent6">
                <a:lumMod val="75000"/>
              </a:schemeClr>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6302282" y="10709357"/>
            <a:ext cx="4013940" cy="1569660"/>
          </a:xfrm>
          <a:prstGeom prst="rect">
            <a:avLst/>
          </a:prstGeom>
          <a:noFill/>
        </p:spPr>
        <p:txBody>
          <a:bodyPr wrap="square" rtlCol="0">
            <a:spAutoFit/>
          </a:bodyPr>
          <a:lstStyle/>
          <a:p>
            <a:r>
              <a:rPr lang="en-US" sz="3200" dirty="0" smtClean="0">
                <a:solidFill>
                  <a:srgbClr val="604A7B"/>
                </a:solidFill>
              </a:rPr>
              <a:t>Mean 0°C level during moist onshore flow in winter is 1.5 km</a:t>
            </a:r>
            <a:endParaRPr lang="en-US" sz="3200" dirty="0">
              <a:solidFill>
                <a:srgbClr val="604A7B"/>
              </a:solidFill>
            </a:endParaRPr>
          </a:p>
        </p:txBody>
      </p:sp>
      <p:sp>
        <p:nvSpPr>
          <p:cNvPr id="65" name="TextBox 64"/>
          <p:cNvSpPr txBox="1"/>
          <p:nvPr/>
        </p:nvSpPr>
        <p:spPr>
          <a:xfrm>
            <a:off x="10639885" y="12412133"/>
            <a:ext cx="4329173" cy="276999"/>
          </a:xfrm>
          <a:prstGeom prst="rect">
            <a:avLst/>
          </a:prstGeom>
          <a:solidFill>
            <a:srgbClr val="FFFFFF"/>
          </a:solidFill>
          <a:ln>
            <a:solidFill>
              <a:srgbClr val="604A7B"/>
            </a:solidFill>
          </a:ln>
        </p:spPr>
        <p:txBody>
          <a:bodyPr wrap="square" rtlCol="0">
            <a:spAutoFit/>
          </a:bodyPr>
          <a:lstStyle/>
          <a:p>
            <a:r>
              <a:rPr lang="en-US" sz="1200" dirty="0" smtClean="0">
                <a:solidFill>
                  <a:srgbClr val="604A7B"/>
                </a:solidFill>
                <a:latin typeface="Arial" pitchFamily="-107" charset="0"/>
                <a:ea typeface="ＭＳ Ｐゴシック" pitchFamily="-107" charset="-128"/>
                <a:cs typeface="ＭＳ Ｐゴシック" pitchFamily="-107" charset="-128"/>
              </a:rPr>
              <a:t>The Quinault River in winter showing a low rain/snow line</a:t>
            </a:r>
            <a:r>
              <a:rPr lang="en-US" sz="1200" dirty="0" smtClean="0">
                <a:latin typeface="Arial" pitchFamily="-107" charset="0"/>
                <a:ea typeface="ＭＳ Ｐゴシック" pitchFamily="-107" charset="-128"/>
                <a:cs typeface="ＭＳ Ｐゴシック" pitchFamily="-107" charset="-128"/>
              </a:rPr>
              <a:t>.</a:t>
            </a:r>
          </a:p>
        </p:txBody>
      </p:sp>
      <p:sp>
        <p:nvSpPr>
          <p:cNvPr id="66" name="Rectangle 65"/>
          <p:cNvSpPr/>
          <p:nvPr/>
        </p:nvSpPr>
        <p:spPr>
          <a:xfrm>
            <a:off x="1241516" y="14914479"/>
            <a:ext cx="14308649" cy="10009709"/>
          </a:xfrm>
          <a:prstGeom prst="rect">
            <a:avLst/>
          </a:prstGeom>
          <a:solidFill>
            <a:srgbClr val="FFFFFF">
              <a:alpha val="75000"/>
            </a:srgbClr>
          </a:solidFill>
          <a:ln w="3175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p:nvSpPr>
        <p:spPr>
          <a:xfrm>
            <a:off x="1246128" y="26113877"/>
            <a:ext cx="14308649" cy="11004350"/>
          </a:xfrm>
          <a:prstGeom prst="rect">
            <a:avLst/>
          </a:prstGeom>
          <a:solidFill>
            <a:srgbClr val="FFFFFF">
              <a:alpha val="75000"/>
            </a:srgbClr>
          </a:solidFill>
          <a:ln w="3175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extBox 67"/>
          <p:cNvSpPr txBox="1"/>
          <p:nvPr/>
        </p:nvSpPr>
        <p:spPr>
          <a:xfrm>
            <a:off x="1682556" y="14945980"/>
            <a:ext cx="13070967" cy="1015663"/>
          </a:xfrm>
          <a:prstGeom prst="rect">
            <a:avLst/>
          </a:prstGeom>
          <a:noFill/>
        </p:spPr>
        <p:txBody>
          <a:bodyPr wrap="square" rtlCol="0">
            <a:spAutoFit/>
          </a:bodyPr>
          <a:lstStyle/>
          <a:p>
            <a:r>
              <a:rPr lang="en-US" sz="6000" b="1" dirty="0" smtClean="0">
                <a:solidFill>
                  <a:schemeClr val="accent2">
                    <a:lumMod val="75000"/>
                  </a:schemeClr>
                </a:solidFill>
              </a:rPr>
              <a:t>Rain Measurements in the Olympics</a:t>
            </a:r>
            <a:endParaRPr lang="en-US" sz="6000" b="1" dirty="0">
              <a:solidFill>
                <a:schemeClr val="accent2">
                  <a:lumMod val="75000"/>
                </a:schemeClr>
              </a:solidFill>
            </a:endParaRPr>
          </a:p>
        </p:txBody>
      </p:sp>
      <p:sp>
        <p:nvSpPr>
          <p:cNvPr id="77" name="Oval 76"/>
          <p:cNvSpPr/>
          <p:nvPr/>
        </p:nvSpPr>
        <p:spPr>
          <a:xfrm>
            <a:off x="6337300" y="18478500"/>
            <a:ext cx="114300" cy="114300"/>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0" name="Picture 69"/>
          <p:cNvPicPr>
            <a:picLocks noChangeAspect="1"/>
          </p:cNvPicPr>
          <p:nvPr/>
        </p:nvPicPr>
        <p:blipFill>
          <a:blip r:embed="rId16"/>
          <a:srcRect l="13743" t="6190" r="9829" b="9048"/>
          <a:stretch>
            <a:fillRect/>
          </a:stretch>
        </p:blipFill>
        <p:spPr>
          <a:xfrm>
            <a:off x="4406900" y="17742374"/>
            <a:ext cx="3022600" cy="2514125"/>
          </a:xfrm>
          <a:prstGeom prst="rect">
            <a:avLst/>
          </a:prstGeom>
        </p:spPr>
      </p:pic>
      <p:sp>
        <p:nvSpPr>
          <p:cNvPr id="78" name="Oval 77"/>
          <p:cNvSpPr/>
          <p:nvPr/>
        </p:nvSpPr>
        <p:spPr>
          <a:xfrm flipV="1">
            <a:off x="5199380" y="19587644"/>
            <a:ext cx="45719" cy="45719"/>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0" name="Group 79"/>
          <p:cNvGrpSpPr/>
          <p:nvPr/>
        </p:nvGrpSpPr>
        <p:grpSpPr>
          <a:xfrm>
            <a:off x="1828800" y="16482284"/>
            <a:ext cx="3327400" cy="2745515"/>
            <a:chOff x="1828800" y="16787084"/>
            <a:chExt cx="3327400" cy="2745515"/>
          </a:xfrm>
        </p:grpSpPr>
        <p:pic>
          <p:nvPicPr>
            <p:cNvPr id="69" name="Picture 68"/>
            <p:cNvPicPr>
              <a:picLocks noChangeAspect="1"/>
            </p:cNvPicPr>
            <p:nvPr/>
          </p:nvPicPr>
          <p:blipFill>
            <a:blip r:embed="rId17"/>
            <a:srcRect l="11502" t="14841" r="7298" b="18159"/>
            <a:stretch>
              <a:fillRect/>
            </a:stretch>
          </p:blipFill>
          <p:spPr>
            <a:xfrm>
              <a:off x="1828800" y="16787084"/>
              <a:ext cx="3327400" cy="2745515"/>
            </a:xfrm>
            <a:prstGeom prst="rect">
              <a:avLst/>
            </a:prstGeom>
          </p:spPr>
        </p:pic>
        <p:sp>
          <p:nvSpPr>
            <p:cNvPr id="79" name="AutoShape 7"/>
            <p:cNvSpPr>
              <a:spLocks noChangeArrowheads="1"/>
            </p:cNvSpPr>
            <p:nvPr/>
          </p:nvSpPr>
          <p:spPr bwMode="auto">
            <a:xfrm flipV="1">
              <a:off x="3467100" y="18567400"/>
              <a:ext cx="101599" cy="124576"/>
            </a:xfrm>
            <a:prstGeom prst="diamond">
              <a:avLst/>
            </a:prstGeom>
            <a:solidFill>
              <a:srgbClr val="FF6633"/>
            </a:solidFill>
            <a:ln w="18360">
              <a:solidFill>
                <a:srgbClr val="000000"/>
              </a:solidFill>
              <a:round/>
              <a:headEnd/>
              <a:tailEnd/>
            </a:ln>
          </p:spPr>
          <p:txBody>
            <a:bodyPr wrap="none" anchor="ctr">
              <a:prstTxWarp prst="textNoShape">
                <a:avLst/>
              </a:prstTxWarp>
            </a:bodyPr>
            <a:lstStyle/>
            <a:p>
              <a:endParaRPr lang="en-US"/>
            </a:p>
          </p:txBody>
        </p:sp>
      </p:grpSp>
      <p:grpSp>
        <p:nvGrpSpPr>
          <p:cNvPr id="71" name="Group 25"/>
          <p:cNvGrpSpPr>
            <a:grpSpLocks/>
          </p:cNvGrpSpPr>
          <p:nvPr/>
        </p:nvGrpSpPr>
        <p:grpSpPr bwMode="auto">
          <a:xfrm>
            <a:off x="4752671" y="17214916"/>
            <a:ext cx="2260009" cy="1149805"/>
            <a:chOff x="2545" y="3275"/>
            <a:chExt cx="1429" cy="785"/>
          </a:xfrm>
        </p:grpSpPr>
        <p:sp>
          <p:nvSpPr>
            <p:cNvPr id="72" name="Rectangle 14"/>
            <p:cNvSpPr>
              <a:spLocks noChangeArrowheads="1"/>
            </p:cNvSpPr>
            <p:nvPr/>
          </p:nvSpPr>
          <p:spPr bwMode="auto">
            <a:xfrm>
              <a:off x="2567" y="3307"/>
              <a:ext cx="1135" cy="753"/>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73" name="Text Box 9"/>
            <p:cNvSpPr txBox="1">
              <a:spLocks noChangeArrowheads="1"/>
            </p:cNvSpPr>
            <p:nvPr/>
          </p:nvSpPr>
          <p:spPr bwMode="auto">
            <a:xfrm>
              <a:off x="2545" y="3275"/>
              <a:ext cx="1429" cy="658"/>
            </a:xfrm>
            <a:prstGeom prst="rect">
              <a:avLst/>
            </a:prstGeom>
            <a:noFill/>
            <a:ln w="9525">
              <a:noFill/>
              <a:round/>
              <a:headEnd/>
              <a:tailEnd/>
            </a:ln>
          </p:spPr>
          <p:txBody>
            <a:bodyPr lIns="81639" tIns="40820" rIns="81639" bIns="40820">
              <a:prstTxWarp prst="textNoShape">
                <a:avLst/>
              </a:prstTxWarp>
            </a:bodyPr>
            <a:lstStyle/>
            <a:p>
              <a:pPr defTabSz="414338" hangingPunct="0">
                <a:lnSpc>
                  <a:spcPct val="98000"/>
                </a:lnSpc>
                <a:buClr>
                  <a:srgbClr val="000000"/>
                </a:buClr>
                <a:buSzPct val="45000"/>
                <a:buFont typeface="StarSymbol" charset="0"/>
                <a:buNone/>
                <a:tabLst>
                  <a:tab pos="657225" algn="l"/>
                  <a:tab pos="1312863" algn="l"/>
                  <a:tab pos="1970088" algn="l"/>
                </a:tabLst>
              </a:pPr>
              <a:r>
                <a:rPr lang="en-GB" sz="1800" dirty="0">
                  <a:solidFill>
                    <a:srgbClr val="000000"/>
                  </a:solidFill>
                </a:rPr>
                <a:t>SNOTEL</a:t>
              </a:r>
            </a:p>
            <a:p>
              <a:pPr defTabSz="414338" hangingPunct="0">
                <a:lnSpc>
                  <a:spcPct val="98000"/>
                </a:lnSpc>
                <a:buClr>
                  <a:srgbClr val="000000"/>
                </a:buClr>
                <a:buSzPct val="45000"/>
                <a:buFont typeface="StarSymbol" charset="0"/>
                <a:buNone/>
                <a:tabLst>
                  <a:tab pos="657225" algn="l"/>
                  <a:tab pos="1312863" algn="l"/>
                  <a:tab pos="1970088" algn="l"/>
                </a:tabLst>
              </a:pPr>
              <a:r>
                <a:rPr lang="en-GB" sz="1800" dirty="0">
                  <a:solidFill>
                    <a:srgbClr val="000000"/>
                  </a:solidFill>
                </a:rPr>
                <a:t>RAWS sites</a:t>
              </a:r>
            </a:p>
            <a:p>
              <a:pPr defTabSz="414338" hangingPunct="0">
                <a:lnSpc>
                  <a:spcPct val="98000"/>
                </a:lnSpc>
                <a:buClr>
                  <a:srgbClr val="000000"/>
                </a:buClr>
                <a:buSzPct val="45000"/>
                <a:buFont typeface="StarSymbol" charset="0"/>
                <a:buNone/>
                <a:tabLst>
                  <a:tab pos="657225" algn="l"/>
                  <a:tab pos="1312863" algn="l"/>
                  <a:tab pos="1970088" algn="l"/>
                </a:tabLst>
              </a:pPr>
              <a:r>
                <a:rPr lang="en-GB" sz="1800" dirty="0">
                  <a:solidFill>
                    <a:srgbClr val="000000"/>
                  </a:solidFill>
                </a:rPr>
                <a:t>COOP </a:t>
              </a:r>
              <a:r>
                <a:rPr lang="en-GB" sz="1800" dirty="0" smtClean="0">
                  <a:solidFill>
                    <a:srgbClr val="000000"/>
                  </a:solidFill>
                </a:rPr>
                <a:t>site</a:t>
              </a:r>
            </a:p>
            <a:p>
              <a:pPr defTabSz="414338" hangingPunct="0">
                <a:lnSpc>
                  <a:spcPct val="98000"/>
                </a:lnSpc>
                <a:buClr>
                  <a:srgbClr val="000000"/>
                </a:buClr>
                <a:buSzPct val="45000"/>
                <a:buFont typeface="StarSymbol" charset="0"/>
                <a:buNone/>
                <a:tabLst>
                  <a:tab pos="657225" algn="l"/>
                  <a:tab pos="1312863" algn="l"/>
                  <a:tab pos="1970088" algn="l"/>
                </a:tabLst>
              </a:pPr>
              <a:r>
                <a:rPr lang="en-GB" sz="1800" dirty="0" smtClean="0">
                  <a:solidFill>
                    <a:srgbClr val="000000"/>
                  </a:solidFill>
                </a:rPr>
                <a:t>Gauge site</a:t>
              </a:r>
            </a:p>
          </p:txBody>
        </p:sp>
        <p:sp>
          <p:nvSpPr>
            <p:cNvPr id="74" name="AutoShape 12"/>
            <p:cNvSpPr>
              <a:spLocks noChangeArrowheads="1"/>
            </p:cNvSpPr>
            <p:nvPr/>
          </p:nvSpPr>
          <p:spPr bwMode="auto">
            <a:xfrm>
              <a:off x="3494" y="3518"/>
              <a:ext cx="159" cy="159"/>
            </a:xfrm>
            <a:prstGeom prst="star5">
              <a:avLst/>
            </a:prstGeom>
            <a:solidFill>
              <a:srgbClr val="FF6633"/>
            </a:solidFill>
            <a:ln w="9525">
              <a:solidFill>
                <a:srgbClr val="000000"/>
              </a:solidFill>
              <a:round/>
              <a:headEnd/>
              <a:tailEnd/>
            </a:ln>
            <a:effectLst/>
          </p:spPr>
          <p:txBody>
            <a:bodyPr wrap="none" anchor="ctr"/>
            <a:lstStyle/>
            <a:p>
              <a:pPr>
                <a:defRPr/>
              </a:pPr>
              <a:endParaRPr lang="en-US">
                <a:latin typeface="Arial" pitchFamily="-111" charset="0"/>
                <a:ea typeface="+mn-ea"/>
                <a:cs typeface="+mn-cs"/>
              </a:endParaRPr>
            </a:p>
          </p:txBody>
        </p:sp>
        <p:sp>
          <p:nvSpPr>
            <p:cNvPr id="75" name="AutoShape 13"/>
            <p:cNvSpPr>
              <a:spLocks noChangeArrowheads="1"/>
            </p:cNvSpPr>
            <p:nvPr/>
          </p:nvSpPr>
          <p:spPr bwMode="auto">
            <a:xfrm>
              <a:off x="3509" y="3722"/>
              <a:ext cx="144" cy="144"/>
            </a:xfrm>
            <a:prstGeom prst="diamond">
              <a:avLst/>
            </a:prstGeom>
            <a:solidFill>
              <a:srgbClr val="FF6633"/>
            </a:solidFill>
            <a:ln w="9525">
              <a:solidFill>
                <a:srgbClr val="000000"/>
              </a:solidFill>
              <a:round/>
              <a:headEnd/>
              <a:tailEnd/>
            </a:ln>
          </p:spPr>
          <p:txBody>
            <a:bodyPr wrap="none" anchor="ctr">
              <a:prstTxWarp prst="textNoShape">
                <a:avLst/>
              </a:prstTxWarp>
            </a:bodyPr>
            <a:lstStyle/>
            <a:p>
              <a:endParaRPr lang="en-US"/>
            </a:p>
          </p:txBody>
        </p:sp>
        <p:sp>
          <p:nvSpPr>
            <p:cNvPr id="76" name="AutoShape 22"/>
            <p:cNvSpPr>
              <a:spLocks noChangeArrowheads="1"/>
            </p:cNvSpPr>
            <p:nvPr/>
          </p:nvSpPr>
          <p:spPr bwMode="auto">
            <a:xfrm>
              <a:off x="3494" y="3331"/>
              <a:ext cx="159" cy="159"/>
            </a:xfrm>
            <a:prstGeom prst="star5">
              <a:avLst/>
            </a:prstGeom>
            <a:solidFill>
              <a:srgbClr val="5FD3D3"/>
            </a:solidFill>
            <a:ln w="9525">
              <a:solidFill>
                <a:srgbClr val="000000"/>
              </a:solidFill>
              <a:round/>
              <a:headEnd/>
              <a:tailEnd/>
            </a:ln>
            <a:effectLst/>
          </p:spPr>
          <p:txBody>
            <a:bodyPr wrap="none" anchor="ctr"/>
            <a:lstStyle/>
            <a:p>
              <a:pPr>
                <a:defRPr/>
              </a:pPr>
              <a:endParaRPr lang="en-US">
                <a:latin typeface="Arial" pitchFamily="-111" charset="0"/>
                <a:ea typeface="+mn-ea"/>
                <a:cs typeface="+mn-cs"/>
              </a:endParaRPr>
            </a:p>
          </p:txBody>
        </p:sp>
      </p:grpSp>
      <p:pic>
        <p:nvPicPr>
          <p:cNvPr id="81" name="Picture 80" descr="201303010613.gif"/>
          <p:cNvPicPr>
            <a:picLocks noChangeAspect="1"/>
          </p:cNvPicPr>
          <p:nvPr/>
        </p:nvPicPr>
        <p:blipFill>
          <a:blip r:embed="rId18"/>
          <a:stretch>
            <a:fillRect/>
          </a:stretch>
        </p:blipFill>
        <p:spPr>
          <a:xfrm>
            <a:off x="7404100" y="16268700"/>
            <a:ext cx="2882900" cy="2882900"/>
          </a:xfrm>
          <a:prstGeom prst="rect">
            <a:avLst/>
          </a:prstGeom>
        </p:spPr>
      </p:pic>
      <p:pic>
        <p:nvPicPr>
          <p:cNvPr id="82" name="Picture 81" descr="wpc130590745_melt.gif"/>
          <p:cNvPicPr>
            <a:picLocks noChangeAspect="1"/>
          </p:cNvPicPr>
          <p:nvPr/>
        </p:nvPicPr>
        <p:blipFill>
          <a:blip r:embed="rId19"/>
          <a:srcRect b="21008"/>
          <a:stretch>
            <a:fillRect/>
          </a:stretch>
        </p:blipFill>
        <p:spPr>
          <a:xfrm>
            <a:off x="9261990" y="16865600"/>
            <a:ext cx="5216010" cy="2952841"/>
          </a:xfrm>
          <a:prstGeom prst="rect">
            <a:avLst/>
          </a:prstGeom>
        </p:spPr>
      </p:pic>
      <p:pic>
        <p:nvPicPr>
          <p:cNvPr id="84" name="Picture 83" descr="forest_understory2.JPG"/>
          <p:cNvPicPr>
            <a:picLocks noChangeAspect="1"/>
          </p:cNvPicPr>
          <p:nvPr/>
        </p:nvPicPr>
        <p:blipFill>
          <a:blip r:embed="rId20"/>
          <a:stretch>
            <a:fillRect/>
          </a:stretch>
        </p:blipFill>
        <p:spPr>
          <a:xfrm>
            <a:off x="1701800" y="20580350"/>
            <a:ext cx="4876800" cy="3657600"/>
          </a:xfrm>
          <a:prstGeom prst="rect">
            <a:avLst/>
          </a:prstGeom>
        </p:spPr>
      </p:pic>
      <p:pic>
        <p:nvPicPr>
          <p:cNvPr id="83" name="Picture 82" descr="NPOL at GXY2.jpg"/>
          <p:cNvPicPr>
            <a:picLocks noChangeAspect="1"/>
          </p:cNvPicPr>
          <p:nvPr/>
        </p:nvPicPr>
        <p:blipFill>
          <a:blip r:embed="rId21"/>
          <a:srcRect r="18797"/>
          <a:stretch>
            <a:fillRect/>
          </a:stretch>
        </p:blipFill>
        <p:spPr>
          <a:xfrm>
            <a:off x="12927590" y="18377262"/>
            <a:ext cx="2414011" cy="2139587"/>
          </a:xfrm>
          <a:prstGeom prst="rect">
            <a:avLst/>
          </a:prstGeom>
        </p:spPr>
      </p:pic>
      <p:sp>
        <p:nvSpPr>
          <p:cNvPr id="85" name="TextBox 84"/>
          <p:cNvSpPr txBox="1"/>
          <p:nvPr/>
        </p:nvSpPr>
        <p:spPr>
          <a:xfrm>
            <a:off x="6807199" y="20743334"/>
            <a:ext cx="8890000" cy="3539430"/>
          </a:xfrm>
          <a:prstGeom prst="rect">
            <a:avLst/>
          </a:prstGeom>
          <a:noFill/>
        </p:spPr>
        <p:txBody>
          <a:bodyPr wrap="square" rtlCol="0">
            <a:spAutoFit/>
          </a:bodyPr>
          <a:lstStyle/>
          <a:p>
            <a:r>
              <a:rPr lang="en-US" sz="3200" dirty="0" smtClean="0">
                <a:solidFill>
                  <a:srgbClr val="953735"/>
                </a:solidFill>
              </a:rPr>
              <a:t>Currently there are SNOTEL, RAWS, a CRN station and rain gauges deployed.  The Atmospheric River Observatory and the WSR-88D Coastal radar have been operating since 2007 and 2011, respectively.  The NPOL S-band dual-</a:t>
            </a:r>
            <a:r>
              <a:rPr lang="en-US" sz="3200" dirty="0" err="1" smtClean="0">
                <a:solidFill>
                  <a:srgbClr val="953735"/>
                </a:solidFill>
              </a:rPr>
              <a:t>pol</a:t>
            </a:r>
            <a:r>
              <a:rPr lang="en-US" sz="3200" dirty="0" smtClean="0">
                <a:solidFill>
                  <a:srgbClr val="953735"/>
                </a:solidFill>
              </a:rPr>
              <a:t> radar is proposed for the campaign with additional rain and snow gauges, </a:t>
            </a:r>
            <a:r>
              <a:rPr lang="en-US" sz="3200" dirty="0" err="1" smtClean="0">
                <a:solidFill>
                  <a:srgbClr val="953735"/>
                </a:solidFill>
              </a:rPr>
              <a:t>disdrometers</a:t>
            </a:r>
            <a:r>
              <a:rPr lang="en-US" sz="3200" dirty="0" smtClean="0">
                <a:solidFill>
                  <a:srgbClr val="953735"/>
                </a:solidFill>
              </a:rPr>
              <a:t> and potentially other radars.</a:t>
            </a:r>
            <a:endParaRPr lang="en-US" sz="3200" dirty="0">
              <a:solidFill>
                <a:srgbClr val="953735"/>
              </a:solidFill>
            </a:endParaRPr>
          </a:p>
        </p:txBody>
      </p:sp>
      <p:pic>
        <p:nvPicPr>
          <p:cNvPr id="88" name="Picture 87" descr="trees_in_snow.JPG"/>
          <p:cNvPicPr>
            <a:picLocks noChangeAspect="1"/>
          </p:cNvPicPr>
          <p:nvPr/>
        </p:nvPicPr>
        <p:blipFill>
          <a:blip r:embed="rId22"/>
          <a:stretch>
            <a:fillRect/>
          </a:stretch>
        </p:blipFill>
        <p:spPr>
          <a:xfrm>
            <a:off x="12291295" y="27574027"/>
            <a:ext cx="2894599" cy="4341898"/>
          </a:xfrm>
          <a:prstGeom prst="rect">
            <a:avLst/>
          </a:prstGeom>
        </p:spPr>
      </p:pic>
      <p:pic>
        <p:nvPicPr>
          <p:cNvPr id="91" name="Picture 90"/>
          <p:cNvPicPr>
            <a:picLocks noChangeAspect="1"/>
          </p:cNvPicPr>
          <p:nvPr/>
        </p:nvPicPr>
        <p:blipFill>
          <a:blip r:embed="rId23"/>
          <a:stretch>
            <a:fillRect/>
          </a:stretch>
        </p:blipFill>
        <p:spPr>
          <a:xfrm>
            <a:off x="11074399" y="5356926"/>
            <a:ext cx="4202319" cy="2815266"/>
          </a:xfrm>
          <a:prstGeom prst="rect">
            <a:avLst/>
          </a:prstGeom>
        </p:spPr>
      </p:pic>
      <p:sp>
        <p:nvSpPr>
          <p:cNvPr id="92" name="TextBox 91"/>
          <p:cNvSpPr txBox="1"/>
          <p:nvPr/>
        </p:nvSpPr>
        <p:spPr>
          <a:xfrm>
            <a:off x="1527082" y="26259489"/>
            <a:ext cx="13070967" cy="1015663"/>
          </a:xfrm>
          <a:prstGeom prst="rect">
            <a:avLst/>
          </a:prstGeom>
          <a:noFill/>
        </p:spPr>
        <p:txBody>
          <a:bodyPr wrap="square" rtlCol="0">
            <a:spAutoFit/>
          </a:bodyPr>
          <a:lstStyle/>
          <a:p>
            <a:r>
              <a:rPr lang="en-US" sz="6000" b="1" dirty="0" smtClean="0">
                <a:solidFill>
                  <a:schemeClr val="tx2">
                    <a:lumMod val="60000"/>
                    <a:lumOff val="40000"/>
                  </a:schemeClr>
                </a:solidFill>
              </a:rPr>
              <a:t>Snow Measurements in the Olympics</a:t>
            </a:r>
            <a:endParaRPr lang="en-US" sz="6000" b="1" dirty="0">
              <a:solidFill>
                <a:schemeClr val="tx2">
                  <a:lumMod val="60000"/>
                  <a:lumOff val="40000"/>
                </a:schemeClr>
              </a:solidFill>
            </a:endParaRPr>
          </a:p>
        </p:txBody>
      </p:sp>
      <p:sp>
        <p:nvSpPr>
          <p:cNvPr id="93" name="TextBox 92"/>
          <p:cNvSpPr txBox="1"/>
          <p:nvPr/>
        </p:nvSpPr>
        <p:spPr>
          <a:xfrm>
            <a:off x="1473208" y="19320931"/>
            <a:ext cx="3488259" cy="738664"/>
          </a:xfrm>
          <a:prstGeom prst="rect">
            <a:avLst/>
          </a:prstGeom>
          <a:solidFill>
            <a:schemeClr val="bg1"/>
          </a:solidFill>
          <a:ln w="12700" cap="flat" cmpd="sng" algn="ctr">
            <a:solidFill>
              <a:schemeClr val="accent2"/>
            </a:solidFill>
            <a:prstDash val="solid"/>
            <a:round/>
            <a:headEnd type="none" w="med" len="med"/>
            <a:tailEnd type="none" w="med" len="med"/>
          </a:ln>
        </p:spPr>
        <p:txBody>
          <a:bodyPr wrap="square" rtlCol="0">
            <a:spAutoFit/>
          </a:bodyPr>
          <a:lstStyle/>
          <a:p>
            <a:r>
              <a:rPr lang="en-US" sz="1400" dirty="0" smtClean="0">
                <a:solidFill>
                  <a:schemeClr val="accent2"/>
                </a:solidFill>
              </a:rPr>
              <a:t>Locations of SNOTEL, RAWS, COOP and </a:t>
            </a:r>
            <a:r>
              <a:rPr lang="en-US" sz="1400" dirty="0" err="1" smtClean="0">
                <a:solidFill>
                  <a:schemeClr val="accent2"/>
                </a:solidFill>
              </a:rPr>
              <a:t>Quillayute</a:t>
            </a:r>
            <a:r>
              <a:rPr lang="en-US" sz="1400" dirty="0" smtClean="0">
                <a:solidFill>
                  <a:schemeClr val="accent2"/>
                </a:solidFill>
              </a:rPr>
              <a:t> upper air station (a), and surface network of tipping bucket rain gauges (</a:t>
            </a:r>
            <a:r>
              <a:rPr lang="en-US" sz="1400" dirty="0" err="1" smtClean="0">
                <a:solidFill>
                  <a:schemeClr val="accent2"/>
                </a:solidFill>
              </a:rPr>
              <a:t>b</a:t>
            </a:r>
            <a:r>
              <a:rPr lang="en-US" sz="1400" dirty="0" smtClean="0">
                <a:solidFill>
                  <a:schemeClr val="accent2"/>
                </a:solidFill>
              </a:rPr>
              <a:t>)</a:t>
            </a:r>
            <a:endParaRPr lang="en-US" sz="1400" dirty="0">
              <a:solidFill>
                <a:schemeClr val="accent2"/>
              </a:solidFill>
            </a:endParaRPr>
          </a:p>
        </p:txBody>
      </p:sp>
      <p:sp>
        <p:nvSpPr>
          <p:cNvPr id="95" name="TextBox 94"/>
          <p:cNvSpPr txBox="1"/>
          <p:nvPr/>
        </p:nvSpPr>
        <p:spPr>
          <a:xfrm>
            <a:off x="7501475" y="19795064"/>
            <a:ext cx="5757325" cy="738664"/>
          </a:xfrm>
          <a:prstGeom prst="rect">
            <a:avLst/>
          </a:prstGeom>
          <a:solidFill>
            <a:schemeClr val="bg1"/>
          </a:solidFill>
          <a:ln w="12700" cap="flat" cmpd="sng" algn="ctr">
            <a:solidFill>
              <a:schemeClr val="accent2"/>
            </a:solidFill>
            <a:prstDash val="solid"/>
            <a:round/>
            <a:headEnd type="none" w="med" len="med"/>
            <a:tailEnd type="none" w="med" len="med"/>
          </a:ln>
        </p:spPr>
        <p:txBody>
          <a:bodyPr wrap="square" rtlCol="0">
            <a:spAutoFit/>
          </a:bodyPr>
          <a:lstStyle/>
          <a:p>
            <a:r>
              <a:rPr lang="en-US" sz="1400" dirty="0" smtClean="0">
                <a:solidFill>
                  <a:schemeClr val="accent2"/>
                </a:solidFill>
              </a:rPr>
              <a:t>Radar reflectivity at Langley (</a:t>
            </a:r>
            <a:r>
              <a:rPr lang="en-US" sz="1400" dirty="0" err="1" smtClean="0">
                <a:solidFill>
                  <a:schemeClr val="accent2"/>
                </a:solidFill>
              </a:rPr>
              <a:t>c</a:t>
            </a:r>
            <a:r>
              <a:rPr lang="en-US" sz="1400" dirty="0" smtClean="0">
                <a:solidFill>
                  <a:schemeClr val="accent2"/>
                </a:solidFill>
              </a:rPr>
              <a:t>) and vertically pointing S-Band Precipitation Radar at Westport (</a:t>
            </a:r>
            <a:r>
              <a:rPr lang="en-US" sz="1400" dirty="0" err="1" smtClean="0">
                <a:solidFill>
                  <a:schemeClr val="accent2"/>
                </a:solidFill>
              </a:rPr>
              <a:t>d</a:t>
            </a:r>
            <a:r>
              <a:rPr lang="en-US" sz="1400" dirty="0" smtClean="0">
                <a:solidFill>
                  <a:schemeClr val="accent2"/>
                </a:solidFill>
              </a:rPr>
              <a:t>)  for 06 UTC 1 March, 2013 showing a warm advection rain event with a relatively high melting level (~2.1km or 7000+ ft.).</a:t>
            </a:r>
            <a:endParaRPr lang="en-US" sz="1400" dirty="0">
              <a:solidFill>
                <a:schemeClr val="accent2"/>
              </a:solidFill>
            </a:endParaRPr>
          </a:p>
        </p:txBody>
      </p:sp>
      <p:sp>
        <p:nvSpPr>
          <p:cNvPr id="96" name="TextBox 95"/>
          <p:cNvSpPr txBox="1"/>
          <p:nvPr/>
        </p:nvSpPr>
        <p:spPr>
          <a:xfrm>
            <a:off x="14630396" y="18440403"/>
            <a:ext cx="897466" cy="369332"/>
          </a:xfrm>
          <a:prstGeom prst="rect">
            <a:avLst/>
          </a:prstGeom>
          <a:noFill/>
        </p:spPr>
        <p:txBody>
          <a:bodyPr wrap="square" rtlCol="0">
            <a:spAutoFit/>
          </a:bodyPr>
          <a:lstStyle/>
          <a:p>
            <a:r>
              <a:rPr lang="en-US" sz="1800" dirty="0" smtClean="0">
                <a:solidFill>
                  <a:srgbClr val="FFFF00"/>
                </a:solidFill>
              </a:rPr>
              <a:t>NPOL</a:t>
            </a:r>
            <a:endParaRPr lang="en-US" sz="1800" dirty="0">
              <a:solidFill>
                <a:srgbClr val="FFFF00"/>
              </a:solidFill>
            </a:endParaRPr>
          </a:p>
        </p:txBody>
      </p:sp>
      <p:sp>
        <p:nvSpPr>
          <p:cNvPr id="97" name="Oval 96"/>
          <p:cNvSpPr/>
          <p:nvPr/>
        </p:nvSpPr>
        <p:spPr>
          <a:xfrm flipV="1">
            <a:off x="6299200" y="18161834"/>
            <a:ext cx="169328" cy="176966"/>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TextBox 97"/>
          <p:cNvSpPr txBox="1"/>
          <p:nvPr/>
        </p:nvSpPr>
        <p:spPr>
          <a:xfrm>
            <a:off x="1845735" y="16493068"/>
            <a:ext cx="406400" cy="307777"/>
          </a:xfrm>
          <a:prstGeom prst="rect">
            <a:avLst/>
          </a:prstGeom>
          <a:noFill/>
        </p:spPr>
        <p:txBody>
          <a:bodyPr wrap="square" rtlCol="0">
            <a:spAutoFit/>
          </a:bodyPr>
          <a:lstStyle/>
          <a:p>
            <a:r>
              <a:rPr lang="en-US" sz="1400" dirty="0" smtClean="0">
                <a:solidFill>
                  <a:schemeClr val="accent2"/>
                </a:solidFill>
              </a:rPr>
              <a:t>(a)</a:t>
            </a:r>
            <a:endParaRPr lang="en-US" sz="1400" dirty="0">
              <a:solidFill>
                <a:schemeClr val="accent2"/>
              </a:solidFill>
            </a:endParaRPr>
          </a:p>
        </p:txBody>
      </p:sp>
      <p:sp>
        <p:nvSpPr>
          <p:cNvPr id="99" name="TextBox 98"/>
          <p:cNvSpPr txBox="1"/>
          <p:nvPr/>
        </p:nvSpPr>
        <p:spPr>
          <a:xfrm>
            <a:off x="6976535" y="17813868"/>
            <a:ext cx="406400" cy="307777"/>
          </a:xfrm>
          <a:prstGeom prst="rect">
            <a:avLst/>
          </a:prstGeom>
          <a:noFill/>
        </p:spPr>
        <p:txBody>
          <a:bodyPr wrap="square" rtlCol="0">
            <a:spAutoFit/>
          </a:bodyPr>
          <a:lstStyle/>
          <a:p>
            <a:r>
              <a:rPr lang="en-US" sz="1400" dirty="0" smtClean="0">
                <a:solidFill>
                  <a:schemeClr val="accent2"/>
                </a:solidFill>
              </a:rPr>
              <a:t>(</a:t>
            </a:r>
            <a:r>
              <a:rPr lang="en-US" sz="1400" dirty="0" err="1" smtClean="0">
                <a:solidFill>
                  <a:schemeClr val="accent2"/>
                </a:solidFill>
              </a:rPr>
              <a:t>b</a:t>
            </a:r>
            <a:r>
              <a:rPr lang="en-US" sz="1400" dirty="0" smtClean="0">
                <a:solidFill>
                  <a:schemeClr val="accent2"/>
                </a:solidFill>
              </a:rPr>
              <a:t>)</a:t>
            </a:r>
            <a:endParaRPr lang="en-US" sz="1400" dirty="0">
              <a:solidFill>
                <a:schemeClr val="accent2"/>
              </a:solidFill>
            </a:endParaRPr>
          </a:p>
        </p:txBody>
      </p:sp>
      <p:sp>
        <p:nvSpPr>
          <p:cNvPr id="100" name="TextBox 99"/>
          <p:cNvSpPr txBox="1"/>
          <p:nvPr/>
        </p:nvSpPr>
        <p:spPr>
          <a:xfrm>
            <a:off x="7467604" y="16272936"/>
            <a:ext cx="406400" cy="307777"/>
          </a:xfrm>
          <a:prstGeom prst="rect">
            <a:avLst/>
          </a:prstGeom>
          <a:noFill/>
        </p:spPr>
        <p:txBody>
          <a:bodyPr wrap="square" rtlCol="0">
            <a:spAutoFit/>
          </a:bodyPr>
          <a:lstStyle/>
          <a:p>
            <a:r>
              <a:rPr lang="en-US" sz="1400" dirty="0" smtClean="0">
                <a:solidFill>
                  <a:schemeClr val="accent2"/>
                </a:solidFill>
              </a:rPr>
              <a:t>(</a:t>
            </a:r>
            <a:r>
              <a:rPr lang="en-US" sz="1400" dirty="0" err="1">
                <a:solidFill>
                  <a:schemeClr val="accent2"/>
                </a:solidFill>
              </a:rPr>
              <a:t>c</a:t>
            </a:r>
            <a:r>
              <a:rPr lang="en-US" sz="1400" dirty="0" smtClean="0">
                <a:solidFill>
                  <a:schemeClr val="accent2"/>
                </a:solidFill>
              </a:rPr>
              <a:t>)</a:t>
            </a:r>
            <a:endParaRPr lang="en-US" sz="1400" dirty="0">
              <a:solidFill>
                <a:schemeClr val="accent2"/>
              </a:solidFill>
            </a:endParaRPr>
          </a:p>
        </p:txBody>
      </p:sp>
      <p:sp>
        <p:nvSpPr>
          <p:cNvPr id="101" name="TextBox 100"/>
          <p:cNvSpPr txBox="1"/>
          <p:nvPr/>
        </p:nvSpPr>
        <p:spPr>
          <a:xfrm>
            <a:off x="9601204" y="16848670"/>
            <a:ext cx="406400" cy="307777"/>
          </a:xfrm>
          <a:prstGeom prst="rect">
            <a:avLst/>
          </a:prstGeom>
          <a:noFill/>
        </p:spPr>
        <p:txBody>
          <a:bodyPr wrap="square" rtlCol="0">
            <a:spAutoFit/>
          </a:bodyPr>
          <a:lstStyle/>
          <a:p>
            <a:r>
              <a:rPr lang="en-US" sz="1400" dirty="0" smtClean="0">
                <a:solidFill>
                  <a:schemeClr val="accent2"/>
                </a:solidFill>
              </a:rPr>
              <a:t>(</a:t>
            </a:r>
            <a:r>
              <a:rPr lang="en-US" sz="1400" dirty="0" err="1" smtClean="0">
                <a:solidFill>
                  <a:schemeClr val="accent2"/>
                </a:solidFill>
              </a:rPr>
              <a:t>d</a:t>
            </a:r>
            <a:r>
              <a:rPr lang="en-US" sz="1400" dirty="0" smtClean="0">
                <a:solidFill>
                  <a:schemeClr val="accent2"/>
                </a:solidFill>
              </a:rPr>
              <a:t>)</a:t>
            </a:r>
            <a:endParaRPr lang="en-US" sz="1400" dirty="0">
              <a:solidFill>
                <a:schemeClr val="accent2"/>
              </a:solidFill>
            </a:endParaRPr>
          </a:p>
        </p:txBody>
      </p:sp>
      <p:sp>
        <p:nvSpPr>
          <p:cNvPr id="102" name="TextBox 101"/>
          <p:cNvSpPr txBox="1"/>
          <p:nvPr/>
        </p:nvSpPr>
        <p:spPr>
          <a:xfrm>
            <a:off x="1676409" y="24265468"/>
            <a:ext cx="2404525" cy="307777"/>
          </a:xfrm>
          <a:prstGeom prst="rect">
            <a:avLst/>
          </a:prstGeom>
          <a:solidFill>
            <a:schemeClr val="bg1"/>
          </a:solidFill>
          <a:ln w="12700" cap="flat" cmpd="sng" algn="ctr">
            <a:solidFill>
              <a:schemeClr val="accent2"/>
            </a:solidFill>
            <a:prstDash val="solid"/>
            <a:round/>
            <a:headEnd type="none" w="med" len="med"/>
            <a:tailEnd type="none" w="med" len="med"/>
          </a:ln>
        </p:spPr>
        <p:txBody>
          <a:bodyPr wrap="square" rtlCol="0">
            <a:spAutoFit/>
          </a:bodyPr>
          <a:lstStyle/>
          <a:p>
            <a:r>
              <a:rPr lang="en-US" sz="1400" dirty="0" smtClean="0">
                <a:solidFill>
                  <a:schemeClr val="accent2"/>
                </a:solidFill>
              </a:rPr>
              <a:t>Typical temperate rain forest</a:t>
            </a:r>
            <a:endParaRPr lang="en-US" sz="1400" dirty="0">
              <a:solidFill>
                <a:schemeClr val="accent2"/>
              </a:solidFill>
            </a:endParaRPr>
          </a:p>
        </p:txBody>
      </p:sp>
      <p:sp>
        <p:nvSpPr>
          <p:cNvPr id="63" name="TextBox 62"/>
          <p:cNvSpPr txBox="1"/>
          <p:nvPr/>
        </p:nvSpPr>
        <p:spPr>
          <a:xfrm>
            <a:off x="1764523" y="11913356"/>
            <a:ext cx="4483877" cy="461665"/>
          </a:xfrm>
          <a:prstGeom prst="rect">
            <a:avLst/>
          </a:prstGeom>
          <a:solidFill>
            <a:srgbClr val="FFFFFF"/>
          </a:solidFill>
          <a:ln>
            <a:solidFill>
              <a:srgbClr val="604A7B"/>
            </a:solidFill>
          </a:ln>
        </p:spPr>
        <p:txBody>
          <a:bodyPr wrap="square" rtlCol="0">
            <a:spAutoFit/>
          </a:bodyPr>
          <a:lstStyle/>
          <a:p>
            <a:r>
              <a:rPr lang="en-US" sz="1200" dirty="0" smtClean="0">
                <a:solidFill>
                  <a:srgbClr val="604A7B"/>
                </a:solidFill>
                <a:latin typeface="Arial" pitchFamily="-107" charset="0"/>
                <a:ea typeface="ＭＳ Ｐゴシック" pitchFamily="-107" charset="-128"/>
                <a:cs typeface="ＭＳ Ｐゴシック" pitchFamily="-107" charset="-128"/>
              </a:rPr>
              <a:t>Precipitation distribution as derived from 5-year climatology from a </a:t>
            </a:r>
            <a:r>
              <a:rPr lang="en-US" sz="1200" dirty="0" err="1" smtClean="0">
                <a:solidFill>
                  <a:srgbClr val="604A7B"/>
                </a:solidFill>
                <a:latin typeface="Arial" pitchFamily="-107" charset="0"/>
                <a:ea typeface="ＭＳ Ｐゴシック" pitchFamily="-107" charset="-128"/>
                <a:cs typeface="ＭＳ Ｐゴシック" pitchFamily="-107" charset="-128"/>
              </a:rPr>
              <a:t>mesoscale</a:t>
            </a:r>
            <a:r>
              <a:rPr lang="en-US" sz="1200" dirty="0" smtClean="0">
                <a:solidFill>
                  <a:srgbClr val="604A7B"/>
                </a:solidFill>
                <a:latin typeface="Arial" pitchFamily="-107" charset="0"/>
                <a:ea typeface="ＭＳ Ｐゴシック" pitchFamily="-107" charset="-128"/>
                <a:cs typeface="ＭＳ Ｐゴシック" pitchFamily="-107" charset="-128"/>
              </a:rPr>
              <a:t> numerical model and verified by rain gauges.</a:t>
            </a:r>
          </a:p>
        </p:txBody>
      </p:sp>
      <p:sp>
        <p:nvSpPr>
          <p:cNvPr id="103" name="TextBox 102"/>
          <p:cNvSpPr txBox="1"/>
          <p:nvPr/>
        </p:nvSpPr>
        <p:spPr>
          <a:xfrm>
            <a:off x="11130956" y="8101891"/>
            <a:ext cx="4109044" cy="461665"/>
          </a:xfrm>
          <a:prstGeom prst="rect">
            <a:avLst/>
          </a:prstGeom>
          <a:solidFill>
            <a:srgbClr val="FFFFFF"/>
          </a:solidFill>
          <a:ln>
            <a:solidFill>
              <a:srgbClr val="604A7B"/>
            </a:solidFill>
          </a:ln>
        </p:spPr>
        <p:txBody>
          <a:bodyPr wrap="square" rtlCol="0">
            <a:spAutoFit/>
          </a:bodyPr>
          <a:lstStyle/>
          <a:p>
            <a:r>
              <a:rPr lang="en-US" sz="1200" dirty="0" smtClean="0">
                <a:solidFill>
                  <a:srgbClr val="604A7B"/>
                </a:solidFill>
                <a:latin typeface="Arial" pitchFamily="-107" charset="0"/>
                <a:ea typeface="ＭＳ Ｐゴシック" pitchFamily="-107" charset="-128"/>
                <a:cs typeface="ＭＳ Ｐゴシック" pitchFamily="-107" charset="-128"/>
              </a:rPr>
              <a:t>Total precipitation for 2009 – 2010 Water year at SNOTEL and NPS sites</a:t>
            </a:r>
            <a:r>
              <a:rPr lang="en-US" sz="1200" dirty="0" smtClean="0">
                <a:latin typeface="Arial" pitchFamily="-107" charset="0"/>
                <a:ea typeface="ＭＳ Ｐゴシック" pitchFamily="-107" charset="-128"/>
                <a:cs typeface="ＭＳ Ｐゴシック" pitchFamily="-107" charset="-128"/>
              </a:rPr>
              <a:t>.</a:t>
            </a:r>
          </a:p>
        </p:txBody>
      </p:sp>
      <p:grpSp>
        <p:nvGrpSpPr>
          <p:cNvPr id="123" name="Group 122"/>
          <p:cNvGrpSpPr/>
          <p:nvPr/>
        </p:nvGrpSpPr>
        <p:grpSpPr>
          <a:xfrm>
            <a:off x="6745516" y="8172026"/>
            <a:ext cx="2964957" cy="2512803"/>
            <a:chOff x="12214983" y="9191107"/>
            <a:chExt cx="2964957" cy="2512803"/>
          </a:xfrm>
        </p:grpSpPr>
        <p:pic>
          <p:nvPicPr>
            <p:cNvPr id="55" name="Picture 54"/>
            <p:cNvPicPr>
              <a:picLocks noChangeAspect="1"/>
            </p:cNvPicPr>
            <p:nvPr/>
          </p:nvPicPr>
          <p:blipFill>
            <a:blip r:embed="rId24"/>
            <a:stretch>
              <a:fillRect/>
            </a:stretch>
          </p:blipFill>
          <p:spPr>
            <a:xfrm>
              <a:off x="12474680" y="9191107"/>
              <a:ext cx="2705260" cy="2257934"/>
            </a:xfrm>
            <a:prstGeom prst="rect">
              <a:avLst/>
            </a:prstGeom>
          </p:spPr>
        </p:pic>
        <p:sp>
          <p:nvSpPr>
            <p:cNvPr id="104" name="TextBox 103"/>
            <p:cNvSpPr txBox="1"/>
            <p:nvPr/>
          </p:nvSpPr>
          <p:spPr>
            <a:xfrm>
              <a:off x="12496800" y="11396133"/>
              <a:ext cx="2675467" cy="307777"/>
            </a:xfrm>
            <a:prstGeom prst="rect">
              <a:avLst/>
            </a:prstGeom>
            <a:solidFill>
              <a:srgbClr val="FFFFFF"/>
            </a:solidFill>
          </p:spPr>
          <p:txBody>
            <a:bodyPr wrap="square" rtlCol="0">
              <a:spAutoFit/>
            </a:bodyPr>
            <a:lstStyle/>
            <a:p>
              <a:r>
                <a:rPr lang="en-US" sz="1400" dirty="0" smtClean="0"/>
                <a:t>      0°C level in KM at KUIL</a:t>
              </a:r>
              <a:endParaRPr lang="en-US" sz="1400" dirty="0"/>
            </a:p>
          </p:txBody>
        </p:sp>
        <p:sp>
          <p:nvSpPr>
            <p:cNvPr id="105" name="TextBox 104"/>
            <p:cNvSpPr txBox="1"/>
            <p:nvPr/>
          </p:nvSpPr>
          <p:spPr>
            <a:xfrm rot="16200000">
              <a:off x="11128225" y="10298490"/>
              <a:ext cx="2489199" cy="315684"/>
            </a:xfrm>
            <a:prstGeom prst="rect">
              <a:avLst/>
            </a:prstGeom>
            <a:solidFill>
              <a:srgbClr val="FFFFFF"/>
            </a:solidFill>
          </p:spPr>
          <p:txBody>
            <a:bodyPr wrap="square" rtlCol="0">
              <a:spAutoFit/>
            </a:bodyPr>
            <a:lstStyle/>
            <a:p>
              <a:r>
                <a:rPr lang="en-US" sz="1400" dirty="0" smtClean="0"/>
                <a:t>              Frequency</a:t>
              </a:r>
              <a:endParaRPr lang="en-US" sz="1400" dirty="0"/>
            </a:p>
          </p:txBody>
        </p:sp>
      </p:grpSp>
      <p:sp>
        <p:nvSpPr>
          <p:cNvPr id="106" name="TextBox 105"/>
          <p:cNvSpPr txBox="1"/>
          <p:nvPr/>
        </p:nvSpPr>
        <p:spPr>
          <a:xfrm>
            <a:off x="6282267" y="27567467"/>
            <a:ext cx="5958997" cy="5509200"/>
          </a:xfrm>
          <a:prstGeom prst="rect">
            <a:avLst/>
          </a:prstGeom>
          <a:noFill/>
        </p:spPr>
        <p:txBody>
          <a:bodyPr wrap="square" rtlCol="0">
            <a:spAutoFit/>
          </a:bodyPr>
          <a:lstStyle/>
          <a:p>
            <a:r>
              <a:rPr lang="en-US" sz="3200" dirty="0" smtClean="0">
                <a:solidFill>
                  <a:schemeClr val="accent1"/>
                </a:solidFill>
              </a:rPr>
              <a:t>There are 4 SNOTEL sites on the Olympic Peninsula, 3 of which are on the eastern side of the Peninsula.  The 4</a:t>
            </a:r>
            <a:r>
              <a:rPr lang="en-US" sz="3200" baseline="30000" dirty="0" smtClean="0">
                <a:solidFill>
                  <a:schemeClr val="accent1"/>
                </a:solidFill>
              </a:rPr>
              <a:t>th</a:t>
            </a:r>
            <a:r>
              <a:rPr lang="en-US" sz="3200" dirty="0" smtClean="0">
                <a:solidFill>
                  <a:schemeClr val="accent1"/>
                </a:solidFill>
              </a:rPr>
              <a:t>, </a:t>
            </a:r>
            <a:r>
              <a:rPr lang="en-US" sz="3200" dirty="0" err="1" smtClean="0">
                <a:solidFill>
                  <a:schemeClr val="accent1"/>
                </a:solidFill>
              </a:rPr>
              <a:t>Buckinghorse</a:t>
            </a:r>
            <a:r>
              <a:rPr lang="en-US" sz="3200" dirty="0" smtClean="0">
                <a:solidFill>
                  <a:schemeClr val="accent1"/>
                </a:solidFill>
              </a:rPr>
              <a:t>, is at the headwaters of the Elwha and is representative of the wetter side.  For the field campaign, several instruments that can operate in snow environments are proposed including hot plates and video </a:t>
            </a:r>
            <a:r>
              <a:rPr lang="en-US" sz="3200" dirty="0" err="1" smtClean="0">
                <a:solidFill>
                  <a:schemeClr val="accent1"/>
                </a:solidFill>
              </a:rPr>
              <a:t>disdrometers</a:t>
            </a:r>
            <a:r>
              <a:rPr lang="en-US" sz="3200" dirty="0" smtClean="0">
                <a:solidFill>
                  <a:schemeClr val="accent1"/>
                </a:solidFill>
              </a:rPr>
              <a:t>.</a:t>
            </a:r>
            <a:endParaRPr lang="en-US" sz="3200" dirty="0">
              <a:solidFill>
                <a:schemeClr val="accent1"/>
              </a:solidFill>
            </a:endParaRPr>
          </a:p>
        </p:txBody>
      </p:sp>
      <p:grpSp>
        <p:nvGrpSpPr>
          <p:cNvPr id="126" name="Group 125"/>
          <p:cNvGrpSpPr/>
          <p:nvPr/>
        </p:nvGrpSpPr>
        <p:grpSpPr>
          <a:xfrm>
            <a:off x="1653529" y="27726750"/>
            <a:ext cx="4528956" cy="3401982"/>
            <a:chOff x="1826707" y="27726750"/>
            <a:chExt cx="4528956" cy="3401982"/>
          </a:xfrm>
        </p:grpSpPr>
        <p:pic>
          <p:nvPicPr>
            <p:cNvPr id="87" name="Picture 86" descr="Waterhole Met Station.jpg"/>
            <p:cNvPicPr>
              <a:picLocks noChangeAspect="1"/>
            </p:cNvPicPr>
            <p:nvPr/>
          </p:nvPicPr>
          <p:blipFill>
            <a:blip r:embed="rId25"/>
            <a:stretch>
              <a:fillRect/>
            </a:stretch>
          </p:blipFill>
          <p:spPr>
            <a:xfrm>
              <a:off x="1826707" y="27726750"/>
              <a:ext cx="4528956" cy="3396717"/>
            </a:xfrm>
            <a:prstGeom prst="rect">
              <a:avLst/>
            </a:prstGeom>
          </p:spPr>
        </p:pic>
        <p:sp>
          <p:nvSpPr>
            <p:cNvPr id="107" name="TextBox 106"/>
            <p:cNvSpPr txBox="1"/>
            <p:nvPr/>
          </p:nvSpPr>
          <p:spPr>
            <a:xfrm>
              <a:off x="1828801" y="30759400"/>
              <a:ext cx="4453466" cy="369332"/>
            </a:xfrm>
            <a:prstGeom prst="rect">
              <a:avLst/>
            </a:prstGeom>
            <a:noFill/>
          </p:spPr>
          <p:txBody>
            <a:bodyPr wrap="square" rtlCol="0">
              <a:spAutoFit/>
            </a:bodyPr>
            <a:lstStyle/>
            <a:p>
              <a:r>
                <a:rPr lang="en-US" sz="1800" dirty="0" smtClean="0">
                  <a:solidFill>
                    <a:srgbClr val="4F81BD"/>
                  </a:solidFill>
                </a:rPr>
                <a:t>Waterhole SNOTEL Station</a:t>
              </a:r>
              <a:endParaRPr lang="en-US" sz="1800" dirty="0">
                <a:solidFill>
                  <a:srgbClr val="4F81BD"/>
                </a:solidFill>
              </a:endParaRPr>
            </a:p>
          </p:txBody>
        </p:sp>
      </p:grpSp>
      <p:sp>
        <p:nvSpPr>
          <p:cNvPr id="109" name="TextBox 108"/>
          <p:cNvSpPr txBox="1"/>
          <p:nvPr/>
        </p:nvSpPr>
        <p:spPr>
          <a:xfrm>
            <a:off x="1529006" y="36217698"/>
            <a:ext cx="6235699" cy="461665"/>
          </a:xfrm>
          <a:prstGeom prst="rect">
            <a:avLst/>
          </a:prstGeom>
          <a:solidFill>
            <a:srgbClr val="FFFFFF">
              <a:alpha val="73000"/>
            </a:srgbClr>
          </a:solidFill>
          <a:ln w="12700" cap="flat" cmpd="sng" algn="ctr">
            <a:solidFill>
              <a:schemeClr val="accent1"/>
            </a:solidFill>
            <a:prstDash val="solid"/>
            <a:round/>
            <a:headEnd type="none" w="med" len="med"/>
            <a:tailEnd type="none" w="med" len="med"/>
          </a:ln>
        </p:spPr>
        <p:txBody>
          <a:bodyPr wrap="square" rtlCol="0">
            <a:spAutoFit/>
          </a:bodyPr>
          <a:lstStyle/>
          <a:p>
            <a:r>
              <a:rPr lang="en-US" sz="1200" dirty="0" smtClean="0">
                <a:solidFill>
                  <a:srgbClr val="4F81BD"/>
                </a:solidFill>
              </a:rPr>
              <a:t>Average daily temperatures (a) and snow water equivalent (</a:t>
            </a:r>
            <a:r>
              <a:rPr lang="en-US" sz="1200" dirty="0" err="1" smtClean="0">
                <a:solidFill>
                  <a:srgbClr val="4F81BD"/>
                </a:solidFill>
              </a:rPr>
              <a:t>b</a:t>
            </a:r>
            <a:r>
              <a:rPr lang="en-US" sz="1200" dirty="0" smtClean="0">
                <a:solidFill>
                  <a:srgbClr val="4F81BD"/>
                </a:solidFill>
              </a:rPr>
              <a:t>) for water year 2010 measured at </a:t>
            </a:r>
            <a:r>
              <a:rPr lang="en-US" sz="1200" dirty="0" err="1" smtClean="0">
                <a:solidFill>
                  <a:srgbClr val="4F81BD"/>
                </a:solidFill>
              </a:rPr>
              <a:t>Buckinghorse</a:t>
            </a:r>
            <a:r>
              <a:rPr lang="en-US" sz="1200" dirty="0" smtClean="0">
                <a:solidFill>
                  <a:srgbClr val="4F81BD"/>
                </a:solidFill>
              </a:rPr>
              <a:t> SNOTEL Station</a:t>
            </a:r>
            <a:endParaRPr lang="en-US" sz="1200" dirty="0">
              <a:solidFill>
                <a:srgbClr val="4F81BD"/>
              </a:solidFill>
            </a:endParaRPr>
          </a:p>
        </p:txBody>
      </p:sp>
      <p:grpSp>
        <p:nvGrpSpPr>
          <p:cNvPr id="128" name="Group 127"/>
          <p:cNvGrpSpPr/>
          <p:nvPr/>
        </p:nvGrpSpPr>
        <p:grpSpPr>
          <a:xfrm>
            <a:off x="2438257" y="33375819"/>
            <a:ext cx="4780840" cy="2608186"/>
            <a:chOff x="2707645" y="33144915"/>
            <a:chExt cx="4780840" cy="2608186"/>
          </a:xfrm>
        </p:grpSpPr>
        <p:pic>
          <p:nvPicPr>
            <p:cNvPr id="90" name="Picture 89"/>
            <p:cNvPicPr>
              <a:picLocks noChangeAspect="1"/>
            </p:cNvPicPr>
            <p:nvPr/>
          </p:nvPicPr>
          <p:blipFill>
            <a:blip r:embed="rId26"/>
            <a:stretch>
              <a:fillRect/>
            </a:stretch>
          </p:blipFill>
          <p:spPr>
            <a:xfrm>
              <a:off x="2707645" y="33144915"/>
              <a:ext cx="4780840" cy="2608186"/>
            </a:xfrm>
            <a:prstGeom prst="rect">
              <a:avLst/>
            </a:prstGeom>
          </p:spPr>
        </p:pic>
        <p:sp>
          <p:nvSpPr>
            <p:cNvPr id="111" name="TextBox 110"/>
            <p:cNvSpPr txBox="1"/>
            <p:nvPr/>
          </p:nvSpPr>
          <p:spPr>
            <a:xfrm>
              <a:off x="6963835" y="33269768"/>
              <a:ext cx="406400" cy="307777"/>
            </a:xfrm>
            <a:prstGeom prst="rect">
              <a:avLst/>
            </a:prstGeom>
            <a:noFill/>
          </p:spPr>
          <p:txBody>
            <a:bodyPr wrap="square" rtlCol="0">
              <a:spAutoFit/>
            </a:bodyPr>
            <a:lstStyle/>
            <a:p>
              <a:r>
                <a:rPr lang="en-US" sz="1400" dirty="0" smtClean="0">
                  <a:solidFill>
                    <a:srgbClr val="4F81BD"/>
                  </a:solidFill>
                </a:rPr>
                <a:t>(</a:t>
              </a:r>
              <a:r>
                <a:rPr lang="en-US" sz="1400" dirty="0" err="1" smtClean="0">
                  <a:solidFill>
                    <a:srgbClr val="4F81BD"/>
                  </a:solidFill>
                </a:rPr>
                <a:t>b</a:t>
              </a:r>
              <a:r>
                <a:rPr lang="en-US" sz="1400" dirty="0" smtClean="0">
                  <a:solidFill>
                    <a:srgbClr val="4F81BD"/>
                  </a:solidFill>
                </a:rPr>
                <a:t>)</a:t>
              </a:r>
              <a:endParaRPr lang="en-US" sz="1400" dirty="0">
                <a:solidFill>
                  <a:srgbClr val="4F81BD"/>
                </a:solidFill>
              </a:endParaRPr>
            </a:p>
          </p:txBody>
        </p:sp>
      </p:grpSp>
      <p:sp>
        <p:nvSpPr>
          <p:cNvPr id="112" name="Rectangle 111"/>
          <p:cNvSpPr/>
          <p:nvPr/>
        </p:nvSpPr>
        <p:spPr>
          <a:xfrm>
            <a:off x="35542714" y="3510869"/>
            <a:ext cx="14308649" cy="10266465"/>
          </a:xfrm>
          <a:prstGeom prst="rect">
            <a:avLst/>
          </a:prstGeom>
          <a:solidFill>
            <a:srgbClr val="FFFFFF">
              <a:alpha val="75000"/>
            </a:srgbClr>
          </a:solidFill>
          <a:ln w="3175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Rectangle 112"/>
          <p:cNvSpPr/>
          <p:nvPr/>
        </p:nvSpPr>
        <p:spPr>
          <a:xfrm>
            <a:off x="35468014" y="14992179"/>
            <a:ext cx="14308649" cy="10308507"/>
          </a:xfrm>
          <a:prstGeom prst="rect">
            <a:avLst/>
          </a:prstGeom>
          <a:solidFill>
            <a:srgbClr val="FFFFFF">
              <a:alpha val="75000"/>
            </a:srgbClr>
          </a:solidFill>
          <a:ln w="3175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Rectangle 113"/>
          <p:cNvSpPr/>
          <p:nvPr/>
        </p:nvSpPr>
        <p:spPr>
          <a:xfrm>
            <a:off x="35468014" y="26370390"/>
            <a:ext cx="14308649" cy="10716676"/>
          </a:xfrm>
          <a:prstGeom prst="rect">
            <a:avLst/>
          </a:prstGeom>
          <a:solidFill>
            <a:srgbClr val="FFFFFF">
              <a:alpha val="75000"/>
            </a:srgbClr>
          </a:solidFill>
          <a:ln w="3175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36047257" y="3865162"/>
            <a:ext cx="13070967" cy="1015663"/>
          </a:xfrm>
          <a:prstGeom prst="rect">
            <a:avLst/>
          </a:prstGeom>
          <a:noFill/>
        </p:spPr>
        <p:txBody>
          <a:bodyPr wrap="square" rtlCol="0">
            <a:spAutoFit/>
          </a:bodyPr>
          <a:lstStyle/>
          <a:p>
            <a:r>
              <a:rPr lang="en-US" sz="6000" b="1" dirty="0" smtClean="0">
                <a:solidFill>
                  <a:schemeClr val="accent6">
                    <a:lumMod val="75000"/>
                  </a:schemeClr>
                </a:solidFill>
              </a:rPr>
              <a:t>Hydrology</a:t>
            </a:r>
            <a:endParaRPr lang="en-US" sz="6000" b="1" dirty="0">
              <a:solidFill>
                <a:schemeClr val="accent6">
                  <a:lumMod val="75000"/>
                </a:schemeClr>
              </a:solidFill>
            </a:endParaRPr>
          </a:p>
        </p:txBody>
      </p:sp>
      <p:sp>
        <p:nvSpPr>
          <p:cNvPr id="116" name="TextBox 115"/>
          <p:cNvSpPr txBox="1"/>
          <p:nvPr/>
        </p:nvSpPr>
        <p:spPr>
          <a:xfrm>
            <a:off x="35763201" y="15143187"/>
            <a:ext cx="13358024" cy="1015663"/>
          </a:xfrm>
          <a:prstGeom prst="rect">
            <a:avLst/>
          </a:prstGeom>
          <a:noFill/>
        </p:spPr>
        <p:txBody>
          <a:bodyPr wrap="square" rtlCol="0">
            <a:spAutoFit/>
          </a:bodyPr>
          <a:lstStyle/>
          <a:p>
            <a:r>
              <a:rPr lang="en-US" sz="6000" b="1" dirty="0" smtClean="0">
                <a:solidFill>
                  <a:schemeClr val="accent5">
                    <a:lumMod val="75000"/>
                  </a:schemeClr>
                </a:solidFill>
              </a:rPr>
              <a:t>Modeling</a:t>
            </a:r>
            <a:endParaRPr lang="en-US" sz="6000" b="1" dirty="0">
              <a:solidFill>
                <a:schemeClr val="accent5">
                  <a:lumMod val="75000"/>
                </a:schemeClr>
              </a:solidFill>
            </a:endParaRPr>
          </a:p>
        </p:txBody>
      </p:sp>
      <p:sp>
        <p:nvSpPr>
          <p:cNvPr id="117" name="TextBox 116"/>
          <p:cNvSpPr txBox="1"/>
          <p:nvPr/>
        </p:nvSpPr>
        <p:spPr>
          <a:xfrm>
            <a:off x="35903861" y="26682781"/>
            <a:ext cx="13070967" cy="1015663"/>
          </a:xfrm>
          <a:prstGeom prst="rect">
            <a:avLst/>
          </a:prstGeom>
          <a:noFill/>
        </p:spPr>
        <p:txBody>
          <a:bodyPr wrap="square" rtlCol="0">
            <a:spAutoFit/>
          </a:bodyPr>
          <a:lstStyle/>
          <a:p>
            <a:r>
              <a:rPr lang="en-US" sz="6000" b="1" dirty="0" smtClean="0">
                <a:solidFill>
                  <a:srgbClr val="16791B"/>
                </a:solidFill>
              </a:rPr>
              <a:t>Challenges and Opportunities</a:t>
            </a:r>
            <a:endParaRPr lang="en-US" sz="6000" b="1" dirty="0">
              <a:solidFill>
                <a:srgbClr val="16791B"/>
              </a:solidFill>
            </a:endParaRPr>
          </a:p>
        </p:txBody>
      </p:sp>
      <p:pic>
        <p:nvPicPr>
          <p:cNvPr id="119" name="Picture 118" descr="ElkSurvey_032906_HohRiverfromAir.JPG"/>
          <p:cNvPicPr>
            <a:picLocks noChangeAspect="1"/>
          </p:cNvPicPr>
          <p:nvPr/>
        </p:nvPicPr>
        <p:blipFill>
          <a:blip r:embed="rId27"/>
          <a:stretch>
            <a:fillRect/>
          </a:stretch>
        </p:blipFill>
        <p:spPr>
          <a:xfrm>
            <a:off x="37025229" y="9829702"/>
            <a:ext cx="3950209" cy="2962656"/>
          </a:xfrm>
          <a:prstGeom prst="rect">
            <a:avLst/>
          </a:prstGeom>
        </p:spPr>
      </p:pic>
      <p:grpSp>
        <p:nvGrpSpPr>
          <p:cNvPr id="130" name="Group 129"/>
          <p:cNvGrpSpPr/>
          <p:nvPr/>
        </p:nvGrpSpPr>
        <p:grpSpPr>
          <a:xfrm>
            <a:off x="12310428" y="32602646"/>
            <a:ext cx="2751109" cy="3749386"/>
            <a:chOff x="12368154" y="32275532"/>
            <a:chExt cx="2751109" cy="3749386"/>
          </a:xfrm>
        </p:grpSpPr>
        <p:pic>
          <p:nvPicPr>
            <p:cNvPr id="89" name="Picture 88" descr="se_olympics_snow.JPG"/>
            <p:cNvPicPr>
              <a:picLocks noChangeAspect="1"/>
            </p:cNvPicPr>
            <p:nvPr/>
          </p:nvPicPr>
          <p:blipFill>
            <a:blip r:embed="rId28"/>
            <a:stretch>
              <a:fillRect/>
            </a:stretch>
          </p:blipFill>
          <p:spPr>
            <a:xfrm>
              <a:off x="12368154" y="32275532"/>
              <a:ext cx="2751109" cy="3743765"/>
            </a:xfrm>
            <a:prstGeom prst="rect">
              <a:avLst/>
            </a:prstGeom>
          </p:spPr>
        </p:pic>
        <p:sp>
          <p:nvSpPr>
            <p:cNvPr id="125" name="TextBox 124"/>
            <p:cNvSpPr txBox="1"/>
            <p:nvPr/>
          </p:nvSpPr>
          <p:spPr>
            <a:xfrm>
              <a:off x="12376726" y="35655586"/>
              <a:ext cx="2734733" cy="369332"/>
            </a:xfrm>
            <a:prstGeom prst="rect">
              <a:avLst/>
            </a:prstGeom>
            <a:solidFill>
              <a:srgbClr val="FFFFFF">
                <a:alpha val="43000"/>
              </a:srgbClr>
            </a:solidFill>
          </p:spPr>
          <p:txBody>
            <a:bodyPr wrap="square" rtlCol="0">
              <a:spAutoFit/>
            </a:bodyPr>
            <a:lstStyle/>
            <a:p>
              <a:r>
                <a:rPr lang="en-US" sz="1800" dirty="0" smtClean="0">
                  <a:solidFill>
                    <a:schemeClr val="accent1">
                      <a:lumMod val="75000"/>
                    </a:schemeClr>
                  </a:solidFill>
                </a:rPr>
                <a:t>SE Olympics </a:t>
              </a:r>
              <a:endParaRPr lang="en-US" sz="1800" dirty="0">
                <a:solidFill>
                  <a:schemeClr val="accent1">
                    <a:lumMod val="75000"/>
                  </a:schemeClr>
                </a:solidFill>
              </a:endParaRPr>
            </a:p>
          </p:txBody>
        </p:sp>
      </p:grpSp>
      <p:grpSp>
        <p:nvGrpSpPr>
          <p:cNvPr id="127" name="Group 126"/>
          <p:cNvGrpSpPr/>
          <p:nvPr/>
        </p:nvGrpSpPr>
        <p:grpSpPr>
          <a:xfrm>
            <a:off x="1633689" y="31767314"/>
            <a:ext cx="3193471" cy="1933867"/>
            <a:chOff x="1883835" y="31517168"/>
            <a:chExt cx="3193471" cy="1933867"/>
          </a:xfrm>
        </p:grpSpPr>
        <p:pic>
          <p:nvPicPr>
            <p:cNvPr id="108" name="Picture 107"/>
            <p:cNvPicPr>
              <a:picLocks noChangeAspect="1"/>
            </p:cNvPicPr>
            <p:nvPr/>
          </p:nvPicPr>
          <p:blipFill>
            <a:blip r:embed="rId29"/>
            <a:stretch>
              <a:fillRect/>
            </a:stretch>
          </p:blipFill>
          <p:spPr>
            <a:xfrm>
              <a:off x="1898457" y="31529171"/>
              <a:ext cx="3178849" cy="1921864"/>
            </a:xfrm>
            <a:prstGeom prst="rect">
              <a:avLst/>
            </a:prstGeom>
          </p:spPr>
        </p:pic>
        <p:sp>
          <p:nvSpPr>
            <p:cNvPr id="110" name="TextBox 109"/>
            <p:cNvSpPr txBox="1"/>
            <p:nvPr/>
          </p:nvSpPr>
          <p:spPr>
            <a:xfrm>
              <a:off x="1883835" y="31517168"/>
              <a:ext cx="406400" cy="307777"/>
            </a:xfrm>
            <a:prstGeom prst="rect">
              <a:avLst/>
            </a:prstGeom>
            <a:noFill/>
          </p:spPr>
          <p:txBody>
            <a:bodyPr wrap="square" rtlCol="0">
              <a:spAutoFit/>
            </a:bodyPr>
            <a:lstStyle/>
            <a:p>
              <a:r>
                <a:rPr lang="en-US" sz="1400" dirty="0" smtClean="0">
                  <a:solidFill>
                    <a:srgbClr val="4F81BD"/>
                  </a:solidFill>
                </a:rPr>
                <a:t>(a)</a:t>
              </a:r>
              <a:endParaRPr lang="en-US" sz="1400" dirty="0">
                <a:solidFill>
                  <a:srgbClr val="4F81BD"/>
                </a:solidFill>
              </a:endParaRPr>
            </a:p>
          </p:txBody>
        </p:sp>
      </p:grpSp>
      <p:pic>
        <p:nvPicPr>
          <p:cNvPr id="132" name="Picture 131" descr="chehalis_basin2.gif"/>
          <p:cNvPicPr>
            <a:picLocks noChangeAspect="1"/>
          </p:cNvPicPr>
          <p:nvPr/>
        </p:nvPicPr>
        <p:blipFill>
          <a:blip r:embed="rId30"/>
          <a:stretch>
            <a:fillRect/>
          </a:stretch>
        </p:blipFill>
        <p:spPr>
          <a:xfrm>
            <a:off x="46336143" y="4906732"/>
            <a:ext cx="3020028" cy="3386621"/>
          </a:xfrm>
          <a:prstGeom prst="rect">
            <a:avLst/>
          </a:prstGeom>
        </p:spPr>
      </p:pic>
      <p:sp>
        <p:nvSpPr>
          <p:cNvPr id="133" name="TextBox 132"/>
          <p:cNvSpPr txBox="1"/>
          <p:nvPr/>
        </p:nvSpPr>
        <p:spPr>
          <a:xfrm>
            <a:off x="39985683" y="5541718"/>
            <a:ext cx="5176203" cy="4031873"/>
          </a:xfrm>
          <a:prstGeom prst="rect">
            <a:avLst/>
          </a:prstGeom>
          <a:noFill/>
        </p:spPr>
        <p:txBody>
          <a:bodyPr wrap="square" rtlCol="0">
            <a:spAutoFit/>
          </a:bodyPr>
          <a:lstStyle/>
          <a:p>
            <a:r>
              <a:rPr lang="en-US" sz="3200" dirty="0" smtClean="0">
                <a:solidFill>
                  <a:schemeClr val="accent6">
                    <a:lumMod val="75000"/>
                  </a:schemeClr>
                </a:solidFill>
              </a:rPr>
              <a:t>One of the main goals of GPM is to provide precipitation estimates for input into hydrological applications such as forecasting flood events and water supply.  OLYMPEX will focus on the Quinault and the Chehalis river basins.</a:t>
            </a:r>
            <a:endParaRPr lang="en-US" sz="3200" dirty="0">
              <a:solidFill>
                <a:schemeClr val="accent6">
                  <a:lumMod val="75000"/>
                </a:schemeClr>
              </a:solidFill>
            </a:endParaRPr>
          </a:p>
        </p:txBody>
      </p:sp>
      <p:pic>
        <p:nvPicPr>
          <p:cNvPr id="134" name="Picture 133" descr="hydrograph_hoh.tiff"/>
          <p:cNvPicPr>
            <a:picLocks noChangeAspect="1"/>
          </p:cNvPicPr>
          <p:nvPr/>
        </p:nvPicPr>
        <p:blipFill>
          <a:blip r:embed="rId31"/>
          <a:srcRect t="2060"/>
          <a:stretch>
            <a:fillRect/>
          </a:stretch>
        </p:blipFill>
        <p:spPr>
          <a:xfrm>
            <a:off x="35878982" y="9508672"/>
            <a:ext cx="2799846" cy="1977202"/>
          </a:xfrm>
          <a:prstGeom prst="rect">
            <a:avLst/>
          </a:prstGeom>
        </p:spPr>
      </p:pic>
      <p:grpSp>
        <p:nvGrpSpPr>
          <p:cNvPr id="138" name="Group 137"/>
          <p:cNvGrpSpPr/>
          <p:nvPr/>
        </p:nvGrpSpPr>
        <p:grpSpPr>
          <a:xfrm>
            <a:off x="35931693" y="5683975"/>
            <a:ext cx="3733871" cy="3479255"/>
            <a:chOff x="35931693" y="5683975"/>
            <a:chExt cx="3733871" cy="3479255"/>
          </a:xfrm>
        </p:grpSpPr>
        <p:pic>
          <p:nvPicPr>
            <p:cNvPr id="131" name="Picture 130" descr="hydroolympics.tiff"/>
            <p:cNvPicPr>
              <a:picLocks noChangeAspect="1"/>
            </p:cNvPicPr>
            <p:nvPr/>
          </p:nvPicPr>
          <p:blipFill>
            <a:blip r:embed="rId32"/>
            <a:srcRect t="39104" r="66427" b="15860"/>
            <a:stretch>
              <a:fillRect/>
            </a:stretch>
          </p:blipFill>
          <p:spPr>
            <a:xfrm>
              <a:off x="35957164" y="5683975"/>
              <a:ext cx="3708400" cy="3479255"/>
            </a:xfrm>
            <a:prstGeom prst="rect">
              <a:avLst/>
            </a:prstGeom>
          </p:spPr>
        </p:pic>
        <p:sp>
          <p:nvSpPr>
            <p:cNvPr id="135" name="TextBox 134"/>
            <p:cNvSpPr txBox="1"/>
            <p:nvPr/>
          </p:nvSpPr>
          <p:spPr>
            <a:xfrm>
              <a:off x="35945549" y="7074165"/>
              <a:ext cx="788938" cy="276999"/>
            </a:xfrm>
            <a:prstGeom prst="rect">
              <a:avLst/>
            </a:prstGeom>
            <a:noFill/>
          </p:spPr>
          <p:txBody>
            <a:bodyPr wrap="square" rtlCol="0">
              <a:spAutoFit/>
            </a:bodyPr>
            <a:lstStyle/>
            <a:p>
              <a:r>
                <a:rPr lang="en-US" sz="1200" dirty="0" smtClean="0">
                  <a:solidFill>
                    <a:srgbClr val="FFFF00"/>
                  </a:solidFill>
                </a:rPr>
                <a:t>The Hoh</a:t>
              </a:r>
              <a:endParaRPr lang="en-US" sz="1200" dirty="0">
                <a:solidFill>
                  <a:srgbClr val="FFFF00"/>
                </a:solidFill>
              </a:endParaRPr>
            </a:p>
          </p:txBody>
        </p:sp>
        <p:sp>
          <p:nvSpPr>
            <p:cNvPr id="136" name="TextBox 135"/>
            <p:cNvSpPr txBox="1"/>
            <p:nvPr/>
          </p:nvSpPr>
          <p:spPr>
            <a:xfrm>
              <a:off x="35931693" y="8263329"/>
              <a:ext cx="1021384" cy="276999"/>
            </a:xfrm>
            <a:prstGeom prst="rect">
              <a:avLst/>
            </a:prstGeom>
            <a:noFill/>
          </p:spPr>
          <p:txBody>
            <a:bodyPr wrap="square" rtlCol="0">
              <a:spAutoFit/>
            </a:bodyPr>
            <a:lstStyle/>
            <a:p>
              <a:r>
                <a:rPr lang="en-US" sz="1200" dirty="0" smtClean="0">
                  <a:solidFill>
                    <a:srgbClr val="FFFF00"/>
                  </a:solidFill>
                </a:rPr>
                <a:t>The Quinault</a:t>
              </a:r>
              <a:endParaRPr lang="en-US" sz="1200" dirty="0">
                <a:solidFill>
                  <a:srgbClr val="FFFF00"/>
                </a:solidFill>
              </a:endParaRPr>
            </a:p>
          </p:txBody>
        </p:sp>
        <p:sp>
          <p:nvSpPr>
            <p:cNvPr id="137" name="TextBox 136"/>
            <p:cNvSpPr txBox="1"/>
            <p:nvPr/>
          </p:nvSpPr>
          <p:spPr>
            <a:xfrm>
              <a:off x="37777426" y="8652796"/>
              <a:ext cx="1021384" cy="276999"/>
            </a:xfrm>
            <a:prstGeom prst="rect">
              <a:avLst/>
            </a:prstGeom>
            <a:noFill/>
          </p:spPr>
          <p:txBody>
            <a:bodyPr wrap="square" rtlCol="0">
              <a:spAutoFit/>
            </a:bodyPr>
            <a:lstStyle/>
            <a:p>
              <a:r>
                <a:rPr lang="en-US" sz="1200" dirty="0" smtClean="0">
                  <a:solidFill>
                    <a:srgbClr val="0000FF"/>
                  </a:solidFill>
                </a:rPr>
                <a:t>The Chehalis</a:t>
              </a:r>
              <a:endParaRPr lang="en-US" sz="1200" dirty="0">
                <a:solidFill>
                  <a:srgbClr val="0000FF"/>
                </a:solidFill>
              </a:endParaRPr>
            </a:p>
          </p:txBody>
        </p:sp>
      </p:grpSp>
      <p:sp>
        <p:nvSpPr>
          <p:cNvPr id="139" name="TextBox 138"/>
          <p:cNvSpPr txBox="1"/>
          <p:nvPr/>
        </p:nvSpPr>
        <p:spPr>
          <a:xfrm>
            <a:off x="40221216" y="12475897"/>
            <a:ext cx="788938" cy="276999"/>
          </a:xfrm>
          <a:prstGeom prst="rect">
            <a:avLst/>
          </a:prstGeom>
          <a:noFill/>
        </p:spPr>
        <p:txBody>
          <a:bodyPr wrap="square" rtlCol="0">
            <a:spAutoFit/>
          </a:bodyPr>
          <a:lstStyle/>
          <a:p>
            <a:r>
              <a:rPr lang="en-US" sz="1200" dirty="0" smtClean="0">
                <a:solidFill>
                  <a:srgbClr val="FFFF00"/>
                </a:solidFill>
              </a:rPr>
              <a:t>The Hoh</a:t>
            </a:r>
            <a:endParaRPr lang="en-US" sz="1200" dirty="0">
              <a:solidFill>
                <a:srgbClr val="FFFF00"/>
              </a:solidFill>
            </a:endParaRPr>
          </a:p>
        </p:txBody>
      </p:sp>
      <p:sp>
        <p:nvSpPr>
          <p:cNvPr id="140" name="TextBox 139"/>
          <p:cNvSpPr txBox="1"/>
          <p:nvPr/>
        </p:nvSpPr>
        <p:spPr>
          <a:xfrm>
            <a:off x="35678532" y="13004797"/>
            <a:ext cx="5621868" cy="276999"/>
          </a:xfrm>
          <a:prstGeom prst="rect">
            <a:avLst/>
          </a:prstGeom>
          <a:solidFill>
            <a:srgbClr val="FFFFFF"/>
          </a:solidFill>
          <a:ln w="12700" cap="flat" cmpd="sng" algn="ctr">
            <a:solidFill>
              <a:schemeClr val="accent6">
                <a:lumMod val="75000"/>
              </a:schemeClr>
            </a:solidFill>
            <a:prstDash val="solid"/>
            <a:round/>
            <a:headEnd type="none" w="med" len="med"/>
            <a:tailEnd type="none" w="med" len="med"/>
          </a:ln>
        </p:spPr>
        <p:txBody>
          <a:bodyPr wrap="square" rtlCol="0">
            <a:spAutoFit/>
          </a:bodyPr>
          <a:lstStyle/>
          <a:p>
            <a:r>
              <a:rPr lang="en-US" sz="1200" dirty="0" smtClean="0">
                <a:solidFill>
                  <a:srgbClr val="E46C0A"/>
                </a:solidFill>
              </a:rPr>
              <a:t>Forecast (red and green) and observed (blue) </a:t>
            </a:r>
            <a:r>
              <a:rPr lang="en-US" sz="1200" dirty="0" err="1" smtClean="0">
                <a:solidFill>
                  <a:srgbClr val="E46C0A"/>
                </a:solidFill>
              </a:rPr>
              <a:t>streamflow</a:t>
            </a:r>
            <a:r>
              <a:rPr lang="en-US" sz="1200" dirty="0" smtClean="0">
                <a:solidFill>
                  <a:srgbClr val="E46C0A"/>
                </a:solidFill>
              </a:rPr>
              <a:t> for the Hoh river near Forks.</a:t>
            </a:r>
            <a:endParaRPr lang="en-US" sz="1200" dirty="0">
              <a:solidFill>
                <a:srgbClr val="FFFFFF"/>
              </a:solidFill>
            </a:endParaRPr>
          </a:p>
        </p:txBody>
      </p:sp>
      <p:grpSp>
        <p:nvGrpSpPr>
          <p:cNvPr id="154" name="Group 153"/>
          <p:cNvGrpSpPr/>
          <p:nvPr/>
        </p:nvGrpSpPr>
        <p:grpSpPr>
          <a:xfrm>
            <a:off x="41350088" y="9770150"/>
            <a:ext cx="2730027" cy="3660079"/>
            <a:chOff x="41350088" y="9770150"/>
            <a:chExt cx="2730027" cy="3660079"/>
          </a:xfrm>
        </p:grpSpPr>
        <p:pic>
          <p:nvPicPr>
            <p:cNvPr id="120" name="Picture 119" descr="riverlet.JPG"/>
            <p:cNvPicPr>
              <a:picLocks noChangeAspect="1"/>
            </p:cNvPicPr>
            <p:nvPr/>
          </p:nvPicPr>
          <p:blipFill>
            <a:blip r:embed="rId33"/>
            <a:stretch>
              <a:fillRect/>
            </a:stretch>
          </p:blipFill>
          <p:spPr>
            <a:xfrm>
              <a:off x="41350088" y="9770150"/>
              <a:ext cx="2730027" cy="3640036"/>
            </a:xfrm>
            <a:prstGeom prst="rect">
              <a:avLst/>
            </a:prstGeom>
          </p:spPr>
        </p:pic>
        <p:sp>
          <p:nvSpPr>
            <p:cNvPr id="142" name="TextBox 141"/>
            <p:cNvSpPr txBox="1"/>
            <p:nvPr/>
          </p:nvSpPr>
          <p:spPr>
            <a:xfrm>
              <a:off x="41804482" y="13153230"/>
              <a:ext cx="2239117" cy="276999"/>
            </a:xfrm>
            <a:prstGeom prst="rect">
              <a:avLst/>
            </a:prstGeom>
            <a:noFill/>
          </p:spPr>
          <p:txBody>
            <a:bodyPr wrap="square" rtlCol="0">
              <a:spAutoFit/>
            </a:bodyPr>
            <a:lstStyle/>
            <a:p>
              <a:r>
                <a:rPr lang="en-US" sz="1200" dirty="0" smtClean="0">
                  <a:solidFill>
                    <a:srgbClr val="FFFF00"/>
                  </a:solidFill>
                </a:rPr>
                <a:t>Small stream in the Elwha</a:t>
              </a:r>
              <a:endParaRPr lang="en-US" sz="1200" dirty="0">
                <a:solidFill>
                  <a:srgbClr val="FFFF00"/>
                </a:solidFill>
              </a:endParaRPr>
            </a:p>
          </p:txBody>
        </p:sp>
      </p:grpSp>
      <p:sp>
        <p:nvSpPr>
          <p:cNvPr id="148" name="TextBox 147"/>
          <p:cNvSpPr txBox="1"/>
          <p:nvPr/>
        </p:nvSpPr>
        <p:spPr>
          <a:xfrm>
            <a:off x="35839400" y="16489103"/>
            <a:ext cx="13766800" cy="3046988"/>
          </a:xfrm>
          <a:prstGeom prst="rect">
            <a:avLst/>
          </a:prstGeom>
          <a:noFill/>
        </p:spPr>
        <p:txBody>
          <a:bodyPr wrap="square" rtlCol="0">
            <a:spAutoFit/>
          </a:bodyPr>
          <a:lstStyle/>
          <a:p>
            <a:r>
              <a:rPr lang="en-US" sz="3200" dirty="0" smtClean="0">
                <a:solidFill>
                  <a:schemeClr val="accent5">
                    <a:lumMod val="75000"/>
                  </a:schemeClr>
                </a:solidFill>
              </a:rPr>
              <a:t>The WRF </a:t>
            </a:r>
            <a:r>
              <a:rPr lang="en-US" sz="3200" dirty="0" err="1" smtClean="0">
                <a:solidFill>
                  <a:schemeClr val="accent5">
                    <a:lumMod val="75000"/>
                  </a:schemeClr>
                </a:solidFill>
              </a:rPr>
              <a:t>mesoscale</a:t>
            </a:r>
            <a:r>
              <a:rPr lang="en-US" sz="3200" dirty="0" smtClean="0">
                <a:solidFill>
                  <a:schemeClr val="accent5">
                    <a:lumMod val="75000"/>
                  </a:schemeClr>
                </a:solidFill>
              </a:rPr>
              <a:t> numerical model is run real time for 2 forecast cycles and at several resolutions everyday at the University of Washington (http://www.atmos.washington.edu/mm5rt/).  The output will be crucial for operation support during the OLYMPEX field phase.  In addition, the higher resolution runs (4km, 1.3 km) will be used to model precipitation processes in complex terrain and for developing algorithm physics.</a:t>
            </a:r>
            <a:endParaRPr lang="en-US" sz="3200" dirty="0">
              <a:solidFill>
                <a:schemeClr val="accent5">
                  <a:lumMod val="75000"/>
                </a:schemeClr>
              </a:solidFill>
            </a:endParaRPr>
          </a:p>
        </p:txBody>
      </p:sp>
      <p:sp>
        <p:nvSpPr>
          <p:cNvPr id="150" name="TextBox 149"/>
          <p:cNvSpPr txBox="1"/>
          <p:nvPr/>
        </p:nvSpPr>
        <p:spPr>
          <a:xfrm>
            <a:off x="35830933" y="23778625"/>
            <a:ext cx="13445067" cy="954107"/>
          </a:xfrm>
          <a:prstGeom prst="rect">
            <a:avLst/>
          </a:prstGeom>
          <a:solidFill>
            <a:srgbClr val="FFFFFF"/>
          </a:solidFill>
          <a:ln w="12700" cap="flat" cmpd="sng" algn="ctr">
            <a:solidFill>
              <a:schemeClr val="accent5">
                <a:lumMod val="75000"/>
              </a:schemeClr>
            </a:solidFill>
            <a:prstDash val="solid"/>
            <a:round/>
            <a:headEnd type="none" w="med" len="med"/>
            <a:tailEnd type="none" w="med" len="med"/>
          </a:ln>
        </p:spPr>
        <p:txBody>
          <a:bodyPr wrap="square" rtlCol="0">
            <a:spAutoFit/>
          </a:bodyPr>
          <a:lstStyle/>
          <a:p>
            <a:r>
              <a:rPr lang="en-US" sz="1400" dirty="0" smtClean="0">
                <a:solidFill>
                  <a:srgbClr val="31859C"/>
                </a:solidFill>
              </a:rPr>
              <a:t>Observations and forecasts for a typical land-falling cyclone affecting the Olympic Peninsula.  (a) IR satellite image with 500 hPa heights and observations overlaid for 00 UTC 25 February 2013, (</a:t>
            </a:r>
            <a:r>
              <a:rPr lang="en-US" sz="1400" dirty="0" err="1">
                <a:solidFill>
                  <a:srgbClr val="31859C"/>
                </a:solidFill>
              </a:rPr>
              <a:t>b</a:t>
            </a:r>
            <a:r>
              <a:rPr lang="en-US" sz="1400" dirty="0" smtClean="0">
                <a:solidFill>
                  <a:srgbClr val="31859C"/>
                </a:solidFill>
              </a:rPr>
              <a:t>) 9-hr forecast of sea level pressure, 10-m winds and 925 hPa temperature by the 36-km WRF run valid 09 UTC 25 February 2013, and (</a:t>
            </a:r>
            <a:r>
              <a:rPr lang="en-US" sz="1400" dirty="0" err="1" smtClean="0">
                <a:solidFill>
                  <a:srgbClr val="31859C"/>
                </a:solidFill>
              </a:rPr>
              <a:t>c</a:t>
            </a:r>
            <a:r>
              <a:rPr lang="en-US" sz="1400" dirty="0" smtClean="0">
                <a:solidFill>
                  <a:srgbClr val="31859C"/>
                </a:solidFill>
              </a:rPr>
              <a:t>) 9-hr forecast of 3-hr precipitation ending 09 UTC 25 February 2013 by the high resolution 1.3 km WRF run.   Note the forecast of strong westerly winds along the Washington and </a:t>
            </a:r>
            <a:r>
              <a:rPr lang="en-US" sz="1400" dirty="0">
                <a:solidFill>
                  <a:srgbClr val="31859C"/>
                </a:solidFill>
              </a:rPr>
              <a:t>O</a:t>
            </a:r>
            <a:r>
              <a:rPr lang="en-US" sz="1400" dirty="0" smtClean="0">
                <a:solidFill>
                  <a:srgbClr val="31859C"/>
                </a:solidFill>
              </a:rPr>
              <a:t>regon coasts and the strong enhanced precipitation forecast for the western and southwestern slopes of the Olympics and the maximum precipitation along the windward slopes of the highest terrain</a:t>
            </a:r>
            <a:r>
              <a:rPr lang="en-US" sz="1200" dirty="0" smtClean="0">
                <a:solidFill>
                  <a:srgbClr val="31859C"/>
                </a:solidFill>
              </a:rPr>
              <a:t>.</a:t>
            </a:r>
            <a:endParaRPr lang="en-US" sz="1200" dirty="0">
              <a:solidFill>
                <a:srgbClr val="31859C"/>
              </a:solidFill>
            </a:endParaRPr>
          </a:p>
        </p:txBody>
      </p:sp>
      <p:grpSp>
        <p:nvGrpSpPr>
          <p:cNvPr id="167" name="Group 166"/>
          <p:cNvGrpSpPr/>
          <p:nvPr/>
        </p:nvGrpSpPr>
        <p:grpSpPr>
          <a:xfrm>
            <a:off x="40515302" y="19659597"/>
            <a:ext cx="4419601" cy="3911597"/>
            <a:chOff x="40284398" y="19659597"/>
            <a:chExt cx="4419601" cy="3911597"/>
          </a:xfrm>
        </p:grpSpPr>
        <p:pic>
          <p:nvPicPr>
            <p:cNvPr id="145" name="Picture 144" descr="2013022500_d1_slp.09.0000.gif"/>
            <p:cNvPicPr>
              <a:picLocks noChangeAspect="1"/>
            </p:cNvPicPr>
            <p:nvPr/>
          </p:nvPicPr>
          <p:blipFill>
            <a:blip r:embed="rId34"/>
            <a:srcRect l="9556" t="10750" r="5111" b="3750"/>
            <a:stretch>
              <a:fillRect/>
            </a:stretch>
          </p:blipFill>
          <p:spPr>
            <a:xfrm>
              <a:off x="40397586" y="19735795"/>
              <a:ext cx="4306413" cy="3835399"/>
            </a:xfrm>
            <a:prstGeom prst="rect">
              <a:avLst/>
            </a:prstGeom>
          </p:spPr>
        </p:pic>
        <p:sp>
          <p:nvSpPr>
            <p:cNvPr id="152" name="TextBox 151"/>
            <p:cNvSpPr txBox="1"/>
            <p:nvPr/>
          </p:nvSpPr>
          <p:spPr>
            <a:xfrm>
              <a:off x="40284398" y="19659597"/>
              <a:ext cx="474134" cy="287867"/>
            </a:xfrm>
            <a:prstGeom prst="rect">
              <a:avLst/>
            </a:prstGeom>
            <a:noFill/>
          </p:spPr>
          <p:txBody>
            <a:bodyPr wrap="square" rtlCol="0">
              <a:spAutoFit/>
            </a:bodyPr>
            <a:lstStyle/>
            <a:p>
              <a:r>
                <a:rPr lang="en-US" sz="1200" dirty="0" smtClean="0">
                  <a:solidFill>
                    <a:srgbClr val="31859C"/>
                  </a:solidFill>
                </a:rPr>
                <a:t>(</a:t>
              </a:r>
              <a:r>
                <a:rPr lang="en-US" sz="1200" dirty="0" err="1" smtClean="0">
                  <a:solidFill>
                    <a:srgbClr val="31859C"/>
                  </a:solidFill>
                </a:rPr>
                <a:t>b</a:t>
              </a:r>
              <a:r>
                <a:rPr lang="en-US" sz="1200" dirty="0" smtClean="0">
                  <a:solidFill>
                    <a:srgbClr val="31859C"/>
                  </a:solidFill>
                </a:rPr>
                <a:t>)</a:t>
              </a:r>
              <a:endParaRPr lang="en-US" sz="1200" dirty="0">
                <a:solidFill>
                  <a:srgbClr val="31859C"/>
                </a:solidFill>
              </a:endParaRPr>
            </a:p>
          </p:txBody>
        </p:sp>
      </p:grpSp>
      <p:grpSp>
        <p:nvGrpSpPr>
          <p:cNvPr id="166" name="Group 165"/>
          <p:cNvGrpSpPr/>
          <p:nvPr/>
        </p:nvGrpSpPr>
        <p:grpSpPr>
          <a:xfrm>
            <a:off x="45141185" y="19727331"/>
            <a:ext cx="4193308" cy="3776128"/>
            <a:chOff x="45025733" y="19727331"/>
            <a:chExt cx="4193308" cy="3776128"/>
          </a:xfrm>
        </p:grpSpPr>
        <p:pic>
          <p:nvPicPr>
            <p:cNvPr id="147" name="Picture 146" descr="2013022500_d3_ww_pcp3.09.0000.gif"/>
            <p:cNvPicPr>
              <a:picLocks noChangeAspect="1"/>
            </p:cNvPicPr>
            <p:nvPr/>
          </p:nvPicPr>
          <p:blipFill>
            <a:blip r:embed="rId35"/>
            <a:srcRect l="10000" t="9250" r="6000" b="6500"/>
            <a:stretch>
              <a:fillRect/>
            </a:stretch>
          </p:blipFill>
          <p:spPr>
            <a:xfrm>
              <a:off x="45087962" y="19820460"/>
              <a:ext cx="4131079" cy="3682999"/>
            </a:xfrm>
            <a:prstGeom prst="rect">
              <a:avLst/>
            </a:prstGeom>
          </p:spPr>
        </p:pic>
        <p:sp>
          <p:nvSpPr>
            <p:cNvPr id="153" name="TextBox 152"/>
            <p:cNvSpPr txBox="1"/>
            <p:nvPr/>
          </p:nvSpPr>
          <p:spPr>
            <a:xfrm>
              <a:off x="45025733" y="19727331"/>
              <a:ext cx="474134" cy="287867"/>
            </a:xfrm>
            <a:prstGeom prst="rect">
              <a:avLst/>
            </a:prstGeom>
            <a:noFill/>
          </p:spPr>
          <p:txBody>
            <a:bodyPr wrap="square" rtlCol="0">
              <a:spAutoFit/>
            </a:bodyPr>
            <a:lstStyle/>
            <a:p>
              <a:r>
                <a:rPr lang="en-US" sz="1200" dirty="0" smtClean="0">
                  <a:solidFill>
                    <a:srgbClr val="31859C"/>
                  </a:solidFill>
                </a:rPr>
                <a:t>(</a:t>
              </a:r>
              <a:r>
                <a:rPr lang="en-US" sz="1200" dirty="0" err="1" smtClean="0">
                  <a:solidFill>
                    <a:srgbClr val="31859C"/>
                  </a:solidFill>
                </a:rPr>
                <a:t>c</a:t>
              </a:r>
              <a:r>
                <a:rPr lang="en-US" sz="1200" dirty="0" smtClean="0">
                  <a:solidFill>
                    <a:srgbClr val="31859C"/>
                  </a:solidFill>
                </a:rPr>
                <a:t>)</a:t>
              </a:r>
              <a:endParaRPr lang="en-US" sz="1200" dirty="0">
                <a:solidFill>
                  <a:srgbClr val="31859C"/>
                </a:solidFill>
              </a:endParaRPr>
            </a:p>
          </p:txBody>
        </p:sp>
      </p:grpSp>
      <p:sp>
        <p:nvSpPr>
          <p:cNvPr id="149" name="TextBox 148"/>
          <p:cNvSpPr txBox="1"/>
          <p:nvPr/>
        </p:nvSpPr>
        <p:spPr>
          <a:xfrm>
            <a:off x="35830933" y="27925381"/>
            <a:ext cx="13775267" cy="5016757"/>
          </a:xfrm>
          <a:prstGeom prst="rect">
            <a:avLst/>
          </a:prstGeom>
          <a:noFill/>
        </p:spPr>
        <p:txBody>
          <a:bodyPr wrap="square" rtlCol="0">
            <a:spAutoFit/>
          </a:bodyPr>
          <a:lstStyle/>
          <a:p>
            <a:pPr marL="548640" indent="-457200">
              <a:buFont typeface="Arial"/>
              <a:buChar char="•"/>
            </a:pPr>
            <a:r>
              <a:rPr lang="en-US" sz="3200" dirty="0" smtClean="0"/>
              <a:t>The Olympics are a natural laboratory for </a:t>
            </a:r>
            <a:r>
              <a:rPr lang="en-US" sz="3200" dirty="0" err="1" smtClean="0"/>
              <a:t>midlatitude</a:t>
            </a:r>
            <a:r>
              <a:rPr lang="en-US" sz="3200" dirty="0" smtClean="0"/>
              <a:t> precipitation studies.</a:t>
            </a:r>
          </a:p>
          <a:p>
            <a:pPr marL="914400" lvl="1" indent="-457200">
              <a:buFont typeface="Courier New"/>
              <a:buChar char="o"/>
            </a:pPr>
            <a:r>
              <a:rPr lang="en-US" sz="3200" dirty="0" smtClean="0">
                <a:solidFill>
                  <a:srgbClr val="16791B"/>
                </a:solidFill>
              </a:rPr>
              <a:t>High rainfall amounts and relatively low melting level  </a:t>
            </a:r>
          </a:p>
          <a:p>
            <a:pPr marL="914400" lvl="1" indent="-457200">
              <a:buFont typeface="Courier New"/>
              <a:buChar char="o"/>
            </a:pPr>
            <a:r>
              <a:rPr lang="en-US" sz="3200" dirty="0" smtClean="0">
                <a:solidFill>
                  <a:srgbClr val="16791B"/>
                </a:solidFill>
              </a:rPr>
              <a:t>Complex terrain leading to highly variable distribution of precipitation</a:t>
            </a:r>
          </a:p>
          <a:p>
            <a:pPr marL="914400" lvl="1" indent="-457200">
              <a:buFont typeface="Courier New"/>
              <a:buChar char="o"/>
            </a:pPr>
            <a:r>
              <a:rPr lang="en-US" sz="3200" dirty="0" smtClean="0">
                <a:solidFill>
                  <a:srgbClr val="16791B"/>
                </a:solidFill>
              </a:rPr>
              <a:t>Transition from ocean to coast to land in a relatively compact area</a:t>
            </a:r>
          </a:p>
          <a:p>
            <a:pPr marL="914400" lvl="1" indent="-457200">
              <a:buFont typeface="Courier New"/>
              <a:buChar char="o"/>
            </a:pPr>
            <a:r>
              <a:rPr lang="en-US" sz="3200" dirty="0" smtClean="0">
                <a:solidFill>
                  <a:srgbClr val="16791B"/>
                </a:solidFill>
              </a:rPr>
              <a:t>West coast flooding due to fronts crossing mountains </a:t>
            </a:r>
          </a:p>
          <a:p>
            <a:pPr marL="548640" indent="-457200">
              <a:buFont typeface="Arial"/>
              <a:buChar char="•"/>
            </a:pPr>
            <a:r>
              <a:rPr lang="en-US" sz="3200" dirty="0" smtClean="0"/>
              <a:t>These same characteristics are also challenges for algorithm development and understanding </a:t>
            </a:r>
            <a:r>
              <a:rPr lang="en-US" sz="3200" dirty="0" err="1" smtClean="0"/>
              <a:t>orographic</a:t>
            </a:r>
            <a:r>
              <a:rPr lang="en-US" sz="3200" dirty="0" smtClean="0"/>
              <a:t> precipitation processes.</a:t>
            </a:r>
          </a:p>
          <a:p>
            <a:pPr marL="548640" indent="-457200">
              <a:buFont typeface="Arial"/>
              <a:buChar char="•"/>
            </a:pPr>
            <a:r>
              <a:rPr lang="en-US" sz="3200" dirty="0" smtClean="0"/>
              <a:t>Measurements from OLYMPEX will bring GPM closer to the goal of monitoring snow and rain on all ranges of scales at all locations globally and applying these measurements to weather forecasting, flood monitoring and water supply.</a:t>
            </a:r>
          </a:p>
        </p:txBody>
      </p:sp>
      <p:sp>
        <p:nvSpPr>
          <p:cNvPr id="156" name="TextBox 155"/>
          <p:cNvSpPr txBox="1"/>
          <p:nvPr/>
        </p:nvSpPr>
        <p:spPr>
          <a:xfrm>
            <a:off x="36002506" y="35640042"/>
            <a:ext cx="13545196" cy="1200329"/>
          </a:xfrm>
          <a:prstGeom prst="rect">
            <a:avLst/>
          </a:prstGeom>
          <a:noFill/>
        </p:spPr>
        <p:txBody>
          <a:bodyPr wrap="square" rtlCol="0">
            <a:spAutoFit/>
          </a:bodyPr>
          <a:lstStyle/>
          <a:p>
            <a:r>
              <a:rPr lang="en-US" sz="1800" b="1" dirty="0" smtClean="0">
                <a:solidFill>
                  <a:srgbClr val="16791B"/>
                </a:solidFill>
              </a:rPr>
              <a:t>Acknowledgments</a:t>
            </a:r>
          </a:p>
          <a:p>
            <a:r>
              <a:rPr lang="en-US" sz="1800" dirty="0" smtClean="0"/>
              <a:t>The authors thank Profs. Cliff Mass, Dennis </a:t>
            </a:r>
            <a:r>
              <a:rPr lang="en-US" sz="1800" dirty="0" err="1" smtClean="0"/>
              <a:t>Lettenmaier</a:t>
            </a:r>
            <a:r>
              <a:rPr lang="en-US" sz="1800" dirty="0" smtClean="0"/>
              <a:t> and Jessica Lundquist for their contributions to this project. </a:t>
            </a:r>
            <a:r>
              <a:rPr lang="en-US" sz="1800" dirty="0" smtClean="0">
                <a:solidFill>
                  <a:srgbClr val="000000"/>
                </a:solidFill>
              </a:rPr>
              <a:t>All photos by Bill </a:t>
            </a:r>
            <a:r>
              <a:rPr lang="en-US" sz="1800" dirty="0" err="1" smtClean="0">
                <a:solidFill>
                  <a:srgbClr val="000000"/>
                </a:solidFill>
              </a:rPr>
              <a:t>Baccus</a:t>
            </a:r>
            <a:r>
              <a:rPr lang="en-US" sz="1800" dirty="0" smtClean="0">
                <a:solidFill>
                  <a:srgbClr val="000000"/>
                </a:solidFill>
              </a:rPr>
              <a:t>, except the Chehalis river flooding (AP Photo at </a:t>
            </a:r>
            <a:r>
              <a:rPr lang="en-US" sz="1800" dirty="0" err="1" smtClean="0">
                <a:solidFill>
                  <a:srgbClr val="000000"/>
                </a:solidFill>
              </a:rPr>
              <a:t>KOMONews.com</a:t>
            </a:r>
            <a:r>
              <a:rPr lang="en-US" sz="1800" dirty="0" smtClean="0">
                <a:solidFill>
                  <a:srgbClr val="000000"/>
                </a:solidFill>
              </a:rPr>
              <a:t>) and </a:t>
            </a:r>
            <a:r>
              <a:rPr lang="en-US" sz="1800" smtClean="0">
                <a:solidFill>
                  <a:srgbClr val="000000"/>
                </a:solidFill>
              </a:rPr>
              <a:t>two  pictures from </a:t>
            </a:r>
            <a:r>
              <a:rPr lang="en-US" sz="1800" dirty="0" smtClean="0">
                <a:solidFill>
                  <a:srgbClr val="000000"/>
                </a:solidFill>
              </a:rPr>
              <a:t>the Blue Glacier (Ed Blanchard).</a:t>
            </a:r>
          </a:p>
          <a:p>
            <a:r>
              <a:rPr lang="en-US" sz="1800" dirty="0" smtClean="0"/>
              <a:t>This work is supported by The National Aeronautics and Space Administration Grants NNX12AL54G and NNX13AG71G.</a:t>
            </a:r>
            <a:endParaRPr lang="en-US" sz="1800" dirty="0"/>
          </a:p>
        </p:txBody>
      </p:sp>
      <p:pic>
        <p:nvPicPr>
          <p:cNvPr id="157" name="Picture 156" descr="pretty_river.JPG"/>
          <p:cNvPicPr>
            <a:picLocks noChangeAspect="1"/>
          </p:cNvPicPr>
          <p:nvPr/>
        </p:nvPicPr>
        <p:blipFill>
          <a:blip r:embed="rId36"/>
          <a:stretch>
            <a:fillRect/>
          </a:stretch>
        </p:blipFill>
        <p:spPr>
          <a:xfrm>
            <a:off x="36079488" y="33155695"/>
            <a:ext cx="3076388" cy="2307291"/>
          </a:xfrm>
          <a:prstGeom prst="rect">
            <a:avLst/>
          </a:prstGeom>
        </p:spPr>
      </p:pic>
      <p:pic>
        <p:nvPicPr>
          <p:cNvPr id="158" name="Picture 157" descr="MtCarrie.jpg"/>
          <p:cNvPicPr>
            <a:picLocks noChangeAspect="1"/>
          </p:cNvPicPr>
          <p:nvPr/>
        </p:nvPicPr>
        <p:blipFill>
          <a:blip r:embed="rId37"/>
          <a:stretch>
            <a:fillRect/>
          </a:stretch>
        </p:blipFill>
        <p:spPr>
          <a:xfrm>
            <a:off x="39466151" y="33196480"/>
            <a:ext cx="3065997" cy="2299498"/>
          </a:xfrm>
          <a:prstGeom prst="rect">
            <a:avLst/>
          </a:prstGeom>
        </p:spPr>
      </p:pic>
      <p:pic>
        <p:nvPicPr>
          <p:cNvPr id="159" name="Picture 158" descr="sunset_crescentlake.jpg"/>
          <p:cNvPicPr>
            <a:picLocks noChangeAspect="1"/>
          </p:cNvPicPr>
          <p:nvPr/>
        </p:nvPicPr>
        <p:blipFill>
          <a:blip r:embed="rId38"/>
          <a:stretch>
            <a:fillRect/>
          </a:stretch>
        </p:blipFill>
        <p:spPr>
          <a:xfrm>
            <a:off x="42910540" y="33203701"/>
            <a:ext cx="3053905" cy="2290429"/>
          </a:xfrm>
          <a:prstGeom prst="rect">
            <a:avLst/>
          </a:prstGeom>
        </p:spPr>
      </p:pic>
      <p:pic>
        <p:nvPicPr>
          <p:cNvPr id="160" name="Picture 159" descr="beach_seastack.JPG"/>
          <p:cNvPicPr>
            <a:picLocks noChangeAspect="1"/>
          </p:cNvPicPr>
          <p:nvPr/>
        </p:nvPicPr>
        <p:blipFill>
          <a:blip r:embed="rId39"/>
          <a:stretch>
            <a:fillRect/>
          </a:stretch>
        </p:blipFill>
        <p:spPr>
          <a:xfrm>
            <a:off x="46277947" y="33204673"/>
            <a:ext cx="3036980" cy="2277735"/>
          </a:xfrm>
          <a:prstGeom prst="rect">
            <a:avLst/>
          </a:prstGeom>
        </p:spPr>
      </p:pic>
      <p:grpSp>
        <p:nvGrpSpPr>
          <p:cNvPr id="162" name="Group 161"/>
          <p:cNvGrpSpPr/>
          <p:nvPr/>
        </p:nvGrpSpPr>
        <p:grpSpPr>
          <a:xfrm>
            <a:off x="45480532" y="7900802"/>
            <a:ext cx="4122087" cy="2736364"/>
            <a:chOff x="45480532" y="7900802"/>
            <a:chExt cx="4122087" cy="2736364"/>
          </a:xfrm>
        </p:grpSpPr>
        <p:pic>
          <p:nvPicPr>
            <p:cNvPr id="118" name="Picture 117" descr="090108_winter_weather_2.jpg"/>
            <p:cNvPicPr>
              <a:picLocks noChangeAspect="1"/>
            </p:cNvPicPr>
            <p:nvPr/>
          </p:nvPicPr>
          <p:blipFill>
            <a:blip r:embed="rId40"/>
            <a:stretch>
              <a:fillRect/>
            </a:stretch>
          </p:blipFill>
          <p:spPr>
            <a:xfrm>
              <a:off x="45480532" y="7900802"/>
              <a:ext cx="4122087" cy="2736364"/>
            </a:xfrm>
            <a:prstGeom prst="rect">
              <a:avLst/>
            </a:prstGeom>
          </p:spPr>
        </p:pic>
        <p:sp>
          <p:nvSpPr>
            <p:cNvPr id="141" name="TextBox 140"/>
            <p:cNvSpPr txBox="1"/>
            <p:nvPr/>
          </p:nvSpPr>
          <p:spPr>
            <a:xfrm>
              <a:off x="45499866" y="10354735"/>
              <a:ext cx="2675467" cy="276999"/>
            </a:xfrm>
            <a:prstGeom prst="rect">
              <a:avLst/>
            </a:prstGeom>
            <a:solidFill>
              <a:srgbClr val="FFFFFF"/>
            </a:solidFill>
            <a:ln w="12700" cap="flat" cmpd="sng" algn="ctr">
              <a:solidFill>
                <a:schemeClr val="accent6">
                  <a:lumMod val="75000"/>
                </a:schemeClr>
              </a:solidFill>
              <a:prstDash val="solid"/>
              <a:round/>
              <a:headEnd type="none" w="med" len="med"/>
              <a:tailEnd type="none" w="med" len="med"/>
            </a:ln>
          </p:spPr>
          <p:txBody>
            <a:bodyPr wrap="square" rtlCol="0">
              <a:spAutoFit/>
            </a:bodyPr>
            <a:lstStyle/>
            <a:p>
              <a:r>
                <a:rPr lang="en-US" sz="1200" dirty="0" smtClean="0">
                  <a:solidFill>
                    <a:srgbClr val="E46C0A"/>
                  </a:solidFill>
                </a:rPr>
                <a:t>Flooding on the Chehalis near Centralia</a:t>
              </a:r>
              <a:endParaRPr lang="en-US" sz="1200" dirty="0">
                <a:solidFill>
                  <a:srgbClr val="FFFFFF"/>
                </a:solidFill>
              </a:endParaRPr>
            </a:p>
          </p:txBody>
        </p:sp>
      </p:grpSp>
      <p:grpSp>
        <p:nvGrpSpPr>
          <p:cNvPr id="164" name="Group 163"/>
          <p:cNvGrpSpPr/>
          <p:nvPr/>
        </p:nvGrpSpPr>
        <p:grpSpPr>
          <a:xfrm>
            <a:off x="44525843" y="10294516"/>
            <a:ext cx="3877200" cy="2907901"/>
            <a:chOff x="44525843" y="10294516"/>
            <a:chExt cx="3877200" cy="2907901"/>
          </a:xfrm>
        </p:grpSpPr>
        <p:pic>
          <p:nvPicPr>
            <p:cNvPr id="161" name="Picture 160" descr="quinault_northfork.JPG"/>
            <p:cNvPicPr>
              <a:picLocks noChangeAspect="1"/>
            </p:cNvPicPr>
            <p:nvPr/>
          </p:nvPicPr>
          <p:blipFill>
            <a:blip r:embed="rId41"/>
            <a:stretch>
              <a:fillRect/>
            </a:stretch>
          </p:blipFill>
          <p:spPr>
            <a:xfrm>
              <a:off x="44525843" y="10294516"/>
              <a:ext cx="3877200" cy="2907901"/>
            </a:xfrm>
            <a:prstGeom prst="rect">
              <a:avLst/>
            </a:prstGeom>
          </p:spPr>
        </p:pic>
        <p:sp>
          <p:nvSpPr>
            <p:cNvPr id="163" name="TextBox 162"/>
            <p:cNvSpPr txBox="1"/>
            <p:nvPr/>
          </p:nvSpPr>
          <p:spPr>
            <a:xfrm>
              <a:off x="44593089" y="12894619"/>
              <a:ext cx="2239117" cy="276999"/>
            </a:xfrm>
            <a:prstGeom prst="rect">
              <a:avLst/>
            </a:prstGeom>
            <a:noFill/>
          </p:spPr>
          <p:txBody>
            <a:bodyPr wrap="square" rtlCol="0">
              <a:spAutoFit/>
            </a:bodyPr>
            <a:lstStyle/>
            <a:p>
              <a:r>
                <a:rPr lang="en-US" sz="1200" dirty="0" smtClean="0">
                  <a:solidFill>
                    <a:srgbClr val="FFFF00"/>
                  </a:solidFill>
                </a:rPr>
                <a:t>North Fork of the Quinault</a:t>
              </a:r>
              <a:endParaRPr lang="en-US" sz="1200" dirty="0">
                <a:solidFill>
                  <a:srgbClr val="FFFF00"/>
                </a:solidFill>
              </a:endParaRPr>
            </a:p>
          </p:txBody>
        </p:sp>
      </p:grpSp>
      <p:grpSp>
        <p:nvGrpSpPr>
          <p:cNvPr id="169" name="Group 168"/>
          <p:cNvGrpSpPr/>
          <p:nvPr/>
        </p:nvGrpSpPr>
        <p:grpSpPr>
          <a:xfrm>
            <a:off x="35822795" y="19940191"/>
            <a:ext cx="4696742" cy="3461267"/>
            <a:chOff x="36703330" y="20092595"/>
            <a:chExt cx="4696742" cy="3461267"/>
          </a:xfrm>
        </p:grpSpPr>
        <p:pic>
          <p:nvPicPr>
            <p:cNvPr id="165" name="Picture 164" descr="201302250000_500mb_large.gif"/>
            <p:cNvPicPr>
              <a:picLocks noChangeAspect="1"/>
            </p:cNvPicPr>
            <p:nvPr/>
          </p:nvPicPr>
          <p:blipFill>
            <a:blip r:embed="rId42"/>
            <a:srcRect l="22326" t="24240" r="24037" b="23798"/>
            <a:stretch>
              <a:fillRect/>
            </a:stretch>
          </p:blipFill>
          <p:spPr>
            <a:xfrm>
              <a:off x="36703330" y="20165713"/>
              <a:ext cx="4696742" cy="3388149"/>
            </a:xfrm>
            <a:prstGeom prst="rect">
              <a:avLst/>
            </a:prstGeom>
          </p:spPr>
        </p:pic>
        <p:sp>
          <p:nvSpPr>
            <p:cNvPr id="151" name="TextBox 150"/>
            <p:cNvSpPr txBox="1"/>
            <p:nvPr/>
          </p:nvSpPr>
          <p:spPr>
            <a:xfrm>
              <a:off x="36711467" y="20092595"/>
              <a:ext cx="474134" cy="276999"/>
            </a:xfrm>
            <a:prstGeom prst="rect">
              <a:avLst/>
            </a:prstGeom>
            <a:noFill/>
          </p:spPr>
          <p:txBody>
            <a:bodyPr wrap="square" rtlCol="0">
              <a:spAutoFit/>
            </a:bodyPr>
            <a:lstStyle/>
            <a:p>
              <a:r>
                <a:rPr lang="en-US" sz="1200" dirty="0" smtClean="0">
                  <a:solidFill>
                    <a:srgbClr val="31859C"/>
                  </a:solidFill>
                </a:rPr>
                <a:t>(a)</a:t>
              </a:r>
              <a:endParaRPr lang="en-US" sz="1200" dirty="0">
                <a:solidFill>
                  <a:srgbClr val="31859C"/>
                </a:solidFill>
              </a:endParaRPr>
            </a:p>
          </p:txBody>
        </p:sp>
      </p:grpSp>
      <p:sp>
        <p:nvSpPr>
          <p:cNvPr id="170" name="TextBox 169"/>
          <p:cNvSpPr txBox="1"/>
          <p:nvPr/>
        </p:nvSpPr>
        <p:spPr>
          <a:xfrm>
            <a:off x="37875949" y="5787231"/>
            <a:ext cx="918318" cy="276999"/>
          </a:xfrm>
          <a:prstGeom prst="rect">
            <a:avLst/>
          </a:prstGeom>
          <a:noFill/>
        </p:spPr>
        <p:txBody>
          <a:bodyPr wrap="square" rtlCol="0">
            <a:spAutoFit/>
          </a:bodyPr>
          <a:lstStyle/>
          <a:p>
            <a:r>
              <a:rPr lang="en-US" sz="1200" dirty="0" smtClean="0">
                <a:solidFill>
                  <a:srgbClr val="FFFF00"/>
                </a:solidFill>
              </a:rPr>
              <a:t>The Elwha</a:t>
            </a:r>
            <a:endParaRPr lang="en-US" sz="1200" dirty="0">
              <a:solidFill>
                <a:srgbClr val="FFFF00"/>
              </a:solidFill>
            </a:endParaRPr>
          </a:p>
        </p:txBody>
      </p:sp>
      <p:grpSp>
        <p:nvGrpSpPr>
          <p:cNvPr id="172" name="Group 171"/>
          <p:cNvGrpSpPr/>
          <p:nvPr/>
        </p:nvGrpSpPr>
        <p:grpSpPr>
          <a:xfrm>
            <a:off x="7713134" y="33240133"/>
            <a:ext cx="4163285" cy="2775445"/>
            <a:chOff x="7713134" y="33240133"/>
            <a:chExt cx="4163285" cy="2775445"/>
          </a:xfrm>
        </p:grpSpPr>
        <p:pic>
          <p:nvPicPr>
            <p:cNvPr id="171" name="Picture 170" descr="_MG_0362_edit.jpg"/>
            <p:cNvPicPr>
              <a:picLocks noChangeAspect="1"/>
            </p:cNvPicPr>
            <p:nvPr/>
          </p:nvPicPr>
          <p:blipFill>
            <a:blip r:embed="rId43"/>
            <a:stretch>
              <a:fillRect/>
            </a:stretch>
          </p:blipFill>
          <p:spPr>
            <a:xfrm>
              <a:off x="7713252" y="33240133"/>
              <a:ext cx="4163167" cy="2775445"/>
            </a:xfrm>
            <a:prstGeom prst="rect">
              <a:avLst/>
            </a:prstGeom>
          </p:spPr>
        </p:pic>
        <p:sp>
          <p:nvSpPr>
            <p:cNvPr id="124" name="TextBox 123"/>
            <p:cNvSpPr txBox="1"/>
            <p:nvPr/>
          </p:nvSpPr>
          <p:spPr>
            <a:xfrm>
              <a:off x="7713134" y="35644666"/>
              <a:ext cx="4157133" cy="369332"/>
            </a:xfrm>
            <a:prstGeom prst="rect">
              <a:avLst/>
            </a:prstGeom>
            <a:solidFill>
              <a:srgbClr val="FFFFFF">
                <a:alpha val="43000"/>
              </a:srgbClr>
            </a:solidFill>
          </p:spPr>
          <p:txBody>
            <a:bodyPr wrap="square" rtlCol="0">
              <a:spAutoFit/>
            </a:bodyPr>
            <a:lstStyle/>
            <a:p>
              <a:r>
                <a:rPr lang="en-US" sz="1800" dirty="0" smtClean="0">
                  <a:solidFill>
                    <a:schemeClr val="accent1">
                      <a:lumMod val="75000"/>
                    </a:schemeClr>
                  </a:solidFill>
                </a:rPr>
                <a:t>On the Blue Glacier, Mt. Olympus</a:t>
              </a:r>
              <a:endParaRPr lang="en-US" sz="1800" dirty="0">
                <a:solidFill>
                  <a:schemeClr val="accent1">
                    <a:lumMod val="75000"/>
                  </a:schemeClr>
                </a:solidFill>
              </a:endParaRPr>
            </a:p>
          </p:txBody>
        </p:sp>
      </p:grpSp>
      <p:grpSp>
        <p:nvGrpSpPr>
          <p:cNvPr id="174" name="Group 173"/>
          <p:cNvGrpSpPr/>
          <p:nvPr/>
        </p:nvGrpSpPr>
        <p:grpSpPr>
          <a:xfrm>
            <a:off x="19569501" y="4370047"/>
            <a:ext cx="12074659" cy="2214283"/>
            <a:chOff x="19203903" y="4370047"/>
            <a:chExt cx="12074659" cy="2214283"/>
          </a:xfrm>
        </p:grpSpPr>
        <p:pic>
          <p:nvPicPr>
            <p:cNvPr id="155" name="Picture 154" descr="bunch_field_maples.JPG"/>
            <p:cNvPicPr>
              <a:picLocks noChangeAspect="1"/>
            </p:cNvPicPr>
            <p:nvPr/>
          </p:nvPicPr>
          <p:blipFill>
            <a:blip r:embed="rId44"/>
            <a:stretch>
              <a:fillRect/>
            </a:stretch>
          </p:blipFill>
          <p:spPr>
            <a:xfrm>
              <a:off x="28346348" y="4381639"/>
              <a:ext cx="2932214" cy="2199161"/>
            </a:xfrm>
            <a:prstGeom prst="rect">
              <a:avLst/>
            </a:prstGeom>
          </p:spPr>
        </p:pic>
        <p:pic>
          <p:nvPicPr>
            <p:cNvPr id="168" name="Picture 167" descr="_MG_0495_0496_pano2.jpg"/>
            <p:cNvPicPr>
              <a:picLocks noChangeAspect="1"/>
            </p:cNvPicPr>
            <p:nvPr/>
          </p:nvPicPr>
          <p:blipFill>
            <a:blip r:embed="rId45"/>
            <a:stretch>
              <a:fillRect/>
            </a:stretch>
          </p:blipFill>
          <p:spPr>
            <a:xfrm>
              <a:off x="22483532" y="4374132"/>
              <a:ext cx="5879748" cy="2210198"/>
            </a:xfrm>
            <a:prstGeom prst="rect">
              <a:avLst/>
            </a:prstGeom>
          </p:spPr>
        </p:pic>
        <p:pic>
          <p:nvPicPr>
            <p:cNvPr id="173" name="Picture 172" descr="seastacks.JPG"/>
            <p:cNvPicPr>
              <a:picLocks noChangeAspect="1"/>
            </p:cNvPicPr>
            <p:nvPr/>
          </p:nvPicPr>
          <p:blipFill>
            <a:blip r:embed="rId46"/>
            <a:stretch>
              <a:fillRect/>
            </a:stretch>
          </p:blipFill>
          <p:spPr>
            <a:xfrm>
              <a:off x="19203903" y="4370047"/>
              <a:ext cx="3294239" cy="2196465"/>
            </a:xfrm>
            <a:prstGeom prst="rect">
              <a:avLst/>
            </a:prstGeom>
          </p:spPr>
        </p:pic>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4179</TotalTime>
  <Words>1200</Words>
  <Application>Microsoft Macintosh PowerPoint</Application>
  <PresentationFormat>Custom</PresentationFormat>
  <Paragraphs>101</Paragraphs>
  <Slides>1</Slides>
  <Notes>0</Notes>
  <HiddenSlides>0</HiddenSlides>
  <MMClips>0</MMClips>
  <ScaleCrop>false</ScaleCrop>
  <HeadingPairs>
    <vt:vector size="4" baseType="variant">
      <vt:variant>
        <vt:lpstr>Design Template</vt:lpstr>
      </vt:variant>
      <vt:variant>
        <vt:i4>1</vt:i4>
      </vt:variant>
      <vt:variant>
        <vt:lpstr>Slide Titles</vt:lpstr>
      </vt:variant>
      <vt:variant>
        <vt:i4>1</vt:i4>
      </vt:variant>
    </vt:vector>
  </HeadingPairs>
  <TitlesOfParts>
    <vt:vector size="2" baseType="lpstr">
      <vt:lpstr>Office Theme</vt:lpstr>
      <vt:lpstr>Slide 1</vt:lpstr>
    </vt:vector>
  </TitlesOfParts>
  <Company>University of Washington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Lynn McMurdie</dc:creator>
  <cp:lastModifiedBy>Lynn McMurdie</cp:lastModifiedBy>
  <cp:revision>15</cp:revision>
  <dcterms:created xsi:type="dcterms:W3CDTF">2013-03-14T22:32:22Z</dcterms:created>
  <dcterms:modified xsi:type="dcterms:W3CDTF">2013-03-14T22:33:03Z</dcterms:modified>
</cp:coreProperties>
</file>