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36" r:id="rId1"/>
    <p:sldMasterId id="2147484554" r:id="rId2"/>
    <p:sldMasterId id="2147484538" r:id="rId3"/>
    <p:sldMasterId id="2147484832" r:id="rId4"/>
    <p:sldMasterId id="2147484962" r:id="rId5"/>
    <p:sldMasterId id="2147485642" r:id="rId6"/>
    <p:sldMasterId id="2147485654" r:id="rId7"/>
    <p:sldMasterId id="2147485657" r:id="rId8"/>
    <p:sldMasterId id="2147485684" r:id="rId9"/>
  </p:sldMasterIdLst>
  <p:notesMasterIdLst>
    <p:notesMasterId r:id="rId34"/>
  </p:notesMasterIdLst>
  <p:sldIdLst>
    <p:sldId id="499" r:id="rId10"/>
    <p:sldId id="383" r:id="rId11"/>
    <p:sldId id="417" r:id="rId12"/>
    <p:sldId id="451" r:id="rId13"/>
    <p:sldId id="324" r:id="rId14"/>
    <p:sldId id="502" r:id="rId15"/>
    <p:sldId id="418" r:id="rId16"/>
    <p:sldId id="483" r:id="rId17"/>
    <p:sldId id="485" r:id="rId18"/>
    <p:sldId id="310" r:id="rId19"/>
    <p:sldId id="476" r:id="rId20"/>
    <p:sldId id="488" r:id="rId21"/>
    <p:sldId id="487" r:id="rId22"/>
    <p:sldId id="489" r:id="rId23"/>
    <p:sldId id="490" r:id="rId24"/>
    <p:sldId id="494" r:id="rId25"/>
    <p:sldId id="496" r:id="rId26"/>
    <p:sldId id="503" r:id="rId27"/>
    <p:sldId id="504" r:id="rId28"/>
    <p:sldId id="492" r:id="rId29"/>
    <p:sldId id="493" r:id="rId30"/>
    <p:sldId id="495" r:id="rId31"/>
    <p:sldId id="387" r:id="rId32"/>
    <p:sldId id="505" r:id="rId3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66F6"/>
    <a:srgbClr val="224061"/>
    <a:srgbClr val="B2B2B2"/>
    <a:srgbClr val="234061"/>
    <a:srgbClr val="244061"/>
    <a:srgbClr val="7D89A2"/>
    <a:srgbClr val="7F573B"/>
    <a:srgbClr val="DE92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-19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4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B5703DED-F9AB-5B4B-8EA2-B306EB10C7BB}" type="datetime1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9EA82185-BBE3-4343-BE63-243E9A89BF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16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BA44C5-C34A-4E4A-B0DE-829459F19D29}" type="slidenum">
              <a:rPr lang="en-US" sz="1200">
                <a:latin typeface="Calibri" charset="0"/>
              </a:rPr>
              <a:pPr eaLnBrk="1" hangingPunct="1"/>
              <a:t>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BA44C5-C34A-4E4A-B0DE-829459F19D29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19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Flash floods: 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Doswell (1985)—”stationary synoptic environment produces storms that regenerate over a steep watershed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84 prone to flooding.”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Gruntfest and Handmer (2001)—define flash flooding events based on specific characteristics, such as their sudden occurrence, high risk to life and property, occurrence in </a:t>
            </a:r>
            <a:r>
              <a:rPr lang="en-US" u="sng">
                <a:latin typeface="Calibri" charset="0"/>
                <a:ea typeface="ＭＳ Ｐゴシック" charset="0"/>
                <a:cs typeface="ＭＳ Ｐゴシック" charset="0"/>
              </a:rPr>
              <a:t>unexpected locations, small local scale, and short duration</a:t>
            </a: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7112A5-AB4E-384D-A6F9-FFAE7F6778D8}" type="slidenum">
              <a:rPr lang="en-US" sz="1200">
                <a:latin typeface="Calibri" charset="0"/>
              </a:rPr>
              <a:pPr eaLnBrk="1" hangingPunct="1"/>
              <a:t>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09590F-0C00-EB4E-A861-5AE4BDCD8EA3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5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2A1294-CCA9-294D-B159-CDAE5B3D521B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FD36E6-BD75-D24A-8986-A36BBB3A0460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54D23CE-FBA5-1C4C-AA1A-DD583791CD7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9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E62769-5DC4-E44B-B0F4-D08605809713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10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041FAF-7E58-2A46-8591-0CDA64D78532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BA44C5-C34A-4E4A-B0DE-829459F19D29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18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105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4C057-D044-3F42-BE34-4EBBCAE63F9F}" type="datetime1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5BCFB-5A20-EA40-B5CA-3A12B842A5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90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3B161-0C48-6241-BE2F-B3AB5E14020A}" type="datetime1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6E0A2-A513-464F-A858-3100408AA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76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20D39-4B78-E840-A94C-1D8A00B65786}" type="datetime1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0B241-A267-7646-8B21-AEBF79705E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75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333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pPr>
              <a:defRPr/>
            </a:pPr>
            <a:fld id="{D6D50DD4-0EEA-3344-96E6-E0E26D44E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5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196BF32-9A0A-A840-A44F-4CB3EA428D59}" type="datetime1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2F9265-1635-A24E-BA57-300EED1CC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91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F15E16B-DAB5-F049-B505-B63604BAC1DD}" type="datetime1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4CB3D6B-375C-4F4A-A581-FC5FAD902A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2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99E8144-F7AF-A24F-AE66-C4975DA8783D}" type="datetime1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3EF2E3B-95A2-2548-ACD5-606F0DA17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45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BD9DF46-A3F6-CC41-8CBE-916CF7C0BFE7}" type="datetime1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940ECF6-1659-9D4E-A6B1-59ACB4577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85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DA29571-F956-A749-A9C1-6B0C1501BF4F}" type="datetime1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3E5B14-016D-4140-8B96-E6C46621FA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95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64D32-2449-D94D-9AD2-A07F8A8DB94B}" type="datetime1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80D3C-CDC2-4C43-8B03-ED8BF9DAB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87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8A9814B-072C-C84C-91A5-C1C3E8B3776A}" type="datetime1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F6C7F6-08E9-DD41-9D05-78533D6565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176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1C1A01-315A-8048-BF93-334BD734A332}" type="datetime1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A465B6-EF48-F14B-8771-63B4803EF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252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A2F9DB0-4C2C-7641-BD9A-57832C77A4DC}" type="datetime1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663ABB1-7837-EF47-BC03-F4A564441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72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66F90B-F8DA-D44C-9536-9BA875EFDD5A}" type="datetime1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FBC6AD9-1F7C-E042-AD1C-31C161652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71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C919AC0-22AC-0E49-B67E-34B01B19AF9F}" type="datetime1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606A199-D338-424B-8DCC-5ECC32701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63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1CAEE8B-378D-0041-BF6A-8E0FCC35FEE0}" type="datetime1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46003D-3E75-EC44-8630-D37FEA9DA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207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552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0E401F-9949-894A-8CB1-6BA6F6B8BB66}" type="datetimeFigureOut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0830AB-DC9F-E743-94D2-1447874DCF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12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0E401F-9949-894A-8CB1-6BA6F6B8BB66}" type="datetimeFigureOut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079CAD6-2060-2D4F-A9B4-2854006BC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33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0E401F-9949-894A-8CB1-6BA6F6B8BB66}" type="datetimeFigureOut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626C565-C102-4C4C-98B3-1E4DA8B26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72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2FB86-6B5F-C843-A04D-258A0FD728F4}" type="datetime1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C777C-07C7-0147-AC40-6A98A3E1B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263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0E401F-9949-894A-8CB1-6BA6F6B8BB66}" type="datetimeFigureOut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5269CD4-41F5-7444-BE58-BF84CF76F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077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0E401F-9949-894A-8CB1-6BA6F6B8BB66}" type="datetimeFigureOut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62FA85F-69ED-1B48-A32B-405B0B4C02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0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0E401F-9949-894A-8CB1-6BA6F6B8BB66}" type="datetimeFigureOut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24D5D1-7430-DC4D-8B42-D1D5C88D8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102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0E401F-9949-894A-8CB1-6BA6F6B8BB66}" type="datetimeFigureOut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7DFBFB1-448E-5F4C-AF2C-24D8F1CE0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834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0E401F-9949-894A-8CB1-6BA6F6B8BB66}" type="datetimeFigureOut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C98E18-1C68-B94F-8559-0C413FDAE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21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0E401F-9949-894A-8CB1-6BA6F6B8BB66}" type="datetimeFigureOut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116D141-AFE5-FA4C-AFB8-BD1BE4FB2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363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0E401F-9949-894A-8CB1-6BA6F6B8BB66}" type="datetimeFigureOut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4541325-2645-4C4D-B8F5-5E45FF296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547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0E401F-9949-894A-8CB1-6BA6F6B8BB66}" type="datetimeFigureOut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88846A1-663F-AB43-A57E-386ABFBF1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81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5686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prstClr val="black"/>
                </a:solidFill>
                <a:latin typeface="Calibri" charset="0"/>
              </a:defRPr>
            </a:lvl1pPr>
          </a:lstStyle>
          <a:p>
            <a:pPr>
              <a:defRPr/>
            </a:pPr>
            <a:fld id="{03F4F5BD-74D1-3744-A19F-5DCFC4F99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4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DB7D5-6F08-8B49-93C3-5C9E2DB626CB}" type="datetime1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DADE0-2EE4-7C48-B1C9-C57DD2BC0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768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0E401F-9949-894A-8CB1-6BA6F6B8BB66}" type="datetimeFigureOut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F4B8E23-35AE-C34E-AB01-4A0011D59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125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0E401F-9949-894A-8CB1-6BA6F6B8BB66}" type="datetimeFigureOut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F4A116C-1937-7B4E-A607-D37F8CA01E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718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0E401F-9949-894A-8CB1-6BA6F6B8BB66}" type="datetimeFigureOut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C086273-8EFD-9F40-BB6B-CC0FA9BD5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712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0E401F-9949-894A-8CB1-6BA6F6B8BB66}" type="datetimeFigureOut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08C2432-95E5-8341-A55B-7AB3A83B9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007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0E401F-9949-894A-8CB1-6BA6F6B8BB66}" type="datetimeFigureOut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3787BD9-61DF-804D-BF09-F759EF010A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581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0E401F-9949-894A-8CB1-6BA6F6B8BB66}" type="datetimeFigureOut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D94D4CC-91C1-F541-858C-71A5D7CCD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465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0E401F-9949-894A-8CB1-6BA6F6B8BB66}" type="datetimeFigureOut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41B2BF1-EB53-654B-BE8B-575941D196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559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0E401F-9949-894A-8CB1-6BA6F6B8BB66}" type="datetimeFigureOut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D9FEEFD-2FEF-BE42-AAF4-21597A153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185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0E401F-9949-894A-8CB1-6BA6F6B8BB66}" type="datetimeFigureOut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19AEC1-A6F7-6847-861E-5D1CC14EE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830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0E401F-9949-894A-8CB1-6BA6F6B8BB66}" type="datetimeFigureOut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3C1423-2522-FF48-BF69-1E83D9AD51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07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79920-7A00-5B40-8E28-E4F2D204B50A}" type="datetime1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EF27B-2EC0-6D45-8D17-1DCE03E618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878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0E401F-9949-894A-8CB1-6BA6F6B8BB66}" type="datetimeFigureOut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D70168-E994-AC48-9E77-235112012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6236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9893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prstClr val="black"/>
                </a:solidFill>
                <a:latin typeface="Calibri" charset="0"/>
              </a:defRPr>
            </a:lvl1pPr>
          </a:lstStyle>
          <a:p>
            <a:pPr>
              <a:defRPr/>
            </a:pPr>
            <a:fld id="{8E4D120D-CE0D-C742-A976-29597D4CE7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63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57E42-FA95-DC46-B959-CE01D26F793A}" type="datetime1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5CEFD-1068-B242-A62E-805345407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49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5CC49-4416-0C4F-807C-60E7230B417F}" type="datetime1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33EDD-6B2B-3E4F-8A79-C2F217EEE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92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0E273-532F-7741-8F78-74ACC9AF6813}" type="datetime1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0FB98-4D54-174C-A06A-68A677AF3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3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02580-818C-B840-9412-448AFFE764B2}" type="datetime1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7CC26-0A28-B24A-BF2C-42A9B3162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51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758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CF8E5226-01A5-A749-A1D9-4988D810AAC7}" type="datetime1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0EF374A4-2A2D-874D-AEB0-63A194EEFC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59" r:id="rId1"/>
    <p:sldLayoutId id="2147485760" r:id="rId2"/>
    <p:sldLayoutId id="2147485761" r:id="rId3"/>
    <p:sldLayoutId id="2147485762" r:id="rId4"/>
    <p:sldLayoutId id="2147485763" r:id="rId5"/>
    <p:sldLayoutId id="2147485764" r:id="rId6"/>
    <p:sldLayoutId id="2147485765" r:id="rId7"/>
    <p:sldLayoutId id="2147485766" r:id="rId8"/>
    <p:sldLayoutId id="2147485767" r:id="rId9"/>
    <p:sldLayoutId id="2147485768" r:id="rId10"/>
    <p:sldLayoutId id="214748576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770" r:id="rId1"/>
    <p:sldLayoutId id="2147485775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302C449A-DA88-4F4C-8CD5-CC594C49AC83}" type="datetime1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55E97249-D305-524B-A3EC-EEC6930B0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76" r:id="rId1"/>
    <p:sldLayoutId id="2147485777" r:id="rId2"/>
    <p:sldLayoutId id="2147485778" r:id="rId3"/>
    <p:sldLayoutId id="2147485779" r:id="rId4"/>
    <p:sldLayoutId id="2147485780" r:id="rId5"/>
    <p:sldLayoutId id="2147485781" r:id="rId6"/>
    <p:sldLayoutId id="2147485782" r:id="rId7"/>
    <p:sldLayoutId id="2147485783" r:id="rId8"/>
    <p:sldLayoutId id="2147485784" r:id="rId9"/>
    <p:sldLayoutId id="2147485785" r:id="rId10"/>
    <p:sldLayoutId id="2147485786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771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13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2D0E401F-9949-894A-8CB1-6BA6F6B8BB66}" type="datetimeFigureOut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CB0CB296-0813-A748-A317-0089D14F9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10" r:id="rId1"/>
    <p:sldLayoutId id="2147485811" r:id="rId2"/>
    <p:sldLayoutId id="2147485812" r:id="rId3"/>
    <p:sldLayoutId id="2147485813" r:id="rId4"/>
    <p:sldLayoutId id="2147485814" r:id="rId5"/>
    <p:sldLayoutId id="2147485815" r:id="rId6"/>
    <p:sldLayoutId id="2147485816" r:id="rId7"/>
    <p:sldLayoutId id="2147485817" r:id="rId8"/>
    <p:sldLayoutId id="2147485818" r:id="rId9"/>
    <p:sldLayoutId id="2147485819" r:id="rId10"/>
    <p:sldLayoutId id="2147485820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772" r:id="rId1"/>
    <p:sldLayoutId id="2147485821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2D0E401F-9949-894A-8CB1-6BA6F6B8BB66}" type="datetimeFigureOut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4F7AE5A1-4D26-6E46-ADF7-760D9D22E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22" r:id="rId1"/>
    <p:sldLayoutId id="2147485823" r:id="rId2"/>
    <p:sldLayoutId id="2147485824" r:id="rId3"/>
    <p:sldLayoutId id="2147485825" r:id="rId4"/>
    <p:sldLayoutId id="2147485826" r:id="rId5"/>
    <p:sldLayoutId id="2147485827" r:id="rId6"/>
    <p:sldLayoutId id="2147485828" r:id="rId7"/>
    <p:sldLayoutId id="2147485829" r:id="rId8"/>
    <p:sldLayoutId id="2147485830" r:id="rId9"/>
    <p:sldLayoutId id="2147485831" r:id="rId10"/>
    <p:sldLayoutId id="2147485832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774" r:id="rId1"/>
    <p:sldLayoutId id="2147485845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7" Type="http://schemas.openxmlformats.org/officeDocument/2006/relationships/image" Target="../media/image31.emf"/><Relationship Id="rId8" Type="http://schemas.openxmlformats.org/officeDocument/2006/relationships/image" Target="../media/image32.emf"/><Relationship Id="rId9" Type="http://schemas.openxmlformats.org/officeDocument/2006/relationships/image" Target="../media/image33.emf"/><Relationship Id="rId10" Type="http://schemas.openxmlformats.org/officeDocument/2006/relationships/image" Target="../media/image34.emf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44.emf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5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_63144887_5fdc8e08-f205-47da-b92b-9157a80be71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t="336" r="16635" b="-336"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117475" y="3340100"/>
            <a:ext cx="9026525" cy="2492375"/>
          </a:xfrm>
          <a:prstGeom prst="rect">
            <a:avLst/>
          </a:prstGeom>
          <a:ln>
            <a:miter lim="800000"/>
            <a:headEnd/>
            <a:tailEnd/>
          </a:ln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indent="0" algn="r" defTabSz="914400" eaLnBrk="1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Clr>
                <a:srgbClr val="54638C"/>
              </a:buClr>
              <a:buSzPct val="90000"/>
              <a:buFont typeface="Arial" charset="0"/>
              <a:buNone/>
              <a:defRPr/>
            </a:pPr>
            <a:r>
              <a:rPr lang="en-US" sz="4000" b="1" dirty="0" smtClean="0">
                <a:solidFill>
                  <a:srgbClr val="D9D9D9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</a:rPr>
              <a:t>R. A. Houze, Jr.</a:t>
            </a:r>
          </a:p>
          <a:p>
            <a:pPr marL="0" indent="0" algn="r" defTabSz="914400" eaLnBrk="1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Clr>
                <a:srgbClr val="54638C"/>
              </a:buClr>
              <a:buSzPct val="90000"/>
              <a:buFont typeface="Arial" charset="0"/>
              <a:buNone/>
              <a:defRPr/>
            </a:pPr>
            <a:r>
              <a:rPr lang="en-US" sz="4000" b="1" dirty="0">
                <a:solidFill>
                  <a:srgbClr val="D9D9D9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</a:rPr>
              <a:t>w</a:t>
            </a:r>
            <a:r>
              <a:rPr lang="en-US" sz="4000" b="1" dirty="0" smtClean="0">
                <a:solidFill>
                  <a:srgbClr val="D9D9D9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</a:rPr>
              <a:t>ith</a:t>
            </a:r>
          </a:p>
          <a:p>
            <a:pPr marL="0" indent="0" algn="r" defTabSz="914400" eaLnBrk="1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Clr>
                <a:srgbClr val="54638C"/>
              </a:buClr>
              <a:buSzPct val="90000"/>
              <a:buFont typeface="Arial" charset="0"/>
              <a:buNone/>
              <a:defRPr/>
            </a:pPr>
            <a:r>
              <a:rPr lang="en-US" sz="3600" b="1" dirty="0" smtClean="0">
                <a:solidFill>
                  <a:srgbClr val="D9D9D9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</a:rPr>
              <a:t>K. Rasmussen, and A. Hill</a:t>
            </a:r>
          </a:p>
          <a:p>
            <a:pPr marL="0" indent="0" defTabSz="914400" eaLnBrk="1" hangingPunct="1">
              <a:lnSpc>
                <a:spcPct val="80000"/>
              </a:lnSpc>
              <a:spcBef>
                <a:spcPct val="0"/>
              </a:spcBef>
              <a:buClr>
                <a:srgbClr val="54638C"/>
              </a:buClr>
              <a:buSzPct val="90000"/>
              <a:buFont typeface="Arial" charset="0"/>
              <a:buNone/>
              <a:defRPr/>
            </a:pPr>
            <a:endParaRPr lang="en-US" sz="4000" b="1" i="1" dirty="0">
              <a:solidFill>
                <a:srgbClr val="D9D9D9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entury Gothic" charset="0"/>
            </a:endParaRPr>
          </a:p>
          <a:p>
            <a:pPr defTabSz="914400" eaLnBrk="1" hangingPunct="1">
              <a:lnSpc>
                <a:spcPct val="80000"/>
              </a:lnSpc>
              <a:spcBef>
                <a:spcPct val="0"/>
              </a:spcBef>
              <a:buClr>
                <a:srgbClr val="54638C"/>
              </a:buClr>
              <a:buSzPct val="90000"/>
              <a:buFont typeface="Arial" charset="0"/>
              <a:buNone/>
              <a:defRPr/>
            </a:pPr>
            <a:endParaRPr lang="en-US" sz="4000" b="1" dirty="0">
              <a:solidFill>
                <a:srgbClr val="D9D9D9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entury Gothic" charset="0"/>
            </a:endParaRPr>
          </a:p>
          <a:p>
            <a:pPr defTabSz="914400" eaLnBrk="1" hangingPunct="1">
              <a:lnSpc>
                <a:spcPct val="80000"/>
              </a:lnSpc>
              <a:spcBef>
                <a:spcPct val="0"/>
              </a:spcBef>
              <a:buClr>
                <a:srgbClr val="54638C"/>
              </a:buClr>
              <a:buSzPct val="90000"/>
              <a:buFont typeface="Arial" charset="0"/>
              <a:buNone/>
              <a:defRPr/>
            </a:pPr>
            <a:r>
              <a:rPr lang="en-US" sz="4000" b="1" dirty="0" smtClean="0">
                <a:solidFill>
                  <a:srgbClr val="D9D9D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</a:rPr>
              <a:t/>
            </a:r>
            <a:br>
              <a:rPr lang="en-US" sz="4000" b="1" dirty="0" smtClean="0">
                <a:solidFill>
                  <a:srgbClr val="D9D9D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</a:rPr>
            </a:br>
            <a:endParaRPr lang="en-US" sz="4000" b="1" dirty="0">
              <a:solidFill>
                <a:srgbClr val="D9D9D9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entury Gothic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475" y="6319838"/>
            <a:ext cx="9026525" cy="4619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b="1" dirty="0">
                <a:solidFill>
                  <a:srgbClr val="D9D9D9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PMM Science Team Meeting, </a:t>
            </a:r>
            <a:r>
              <a:rPr lang="en-US" b="1" dirty="0" smtClean="0">
                <a:solidFill>
                  <a:srgbClr val="D9D9D9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Annapolis, 18 </a:t>
            </a:r>
            <a:r>
              <a:rPr lang="en-US" b="1" dirty="0">
                <a:solidFill>
                  <a:srgbClr val="D9D9D9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March 2013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7475" y="298450"/>
            <a:ext cx="9026525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chemeClr val="bg1">
                    <a:lumMod val="85000"/>
                  </a:schemeClr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entury Gothic" charset="0"/>
                <a:cs typeface="Century Gothic" charset="0"/>
              </a:rPr>
              <a:t>TRMM Insights into Recent Floods in Pakistan</a:t>
            </a:r>
            <a:endParaRPr lang="en-US" sz="6000" dirty="0">
              <a:solidFill>
                <a:schemeClr val="bg1">
                  <a:lumMod val="85000"/>
                </a:schemeClr>
              </a:solidFill>
              <a:effectLst>
                <a:glow rad="101600">
                  <a:schemeClr val="tx1">
                    <a:alpha val="75000"/>
                  </a:schemeClr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6388" y="255588"/>
            <a:ext cx="8513762" cy="969962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kern="0" dirty="0">
                <a:solidFill>
                  <a:schemeClr val="bg1">
                    <a:lumMod val="85000"/>
                  </a:schemeClr>
                </a:solidFill>
                <a:latin typeface="Century Gothic"/>
                <a:ea typeface="+mn-ea"/>
                <a:cs typeface="Century Gothic"/>
              </a:rPr>
              <a:t>Broad stratiform precipitation over the mountains of Pakistan in 2012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1465263"/>
            <a:ext cx="9144000" cy="5392737"/>
            <a:chOff x="0" y="1465263"/>
            <a:chExt cx="9144000" cy="5392737"/>
          </a:xfrm>
        </p:grpSpPr>
        <p:pic>
          <p:nvPicPr>
            <p:cNvPr id="52225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" r="1807" b="9380"/>
            <a:stretch>
              <a:fillRect/>
            </a:stretch>
          </p:blipFill>
          <p:spPr bwMode="auto">
            <a:xfrm>
              <a:off x="0" y="1465263"/>
              <a:ext cx="9144000" cy="5392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27" name="TextBox 3"/>
            <p:cNvSpPr txBox="1">
              <a:spLocks noChangeArrowheads="1"/>
            </p:cNvSpPr>
            <p:nvPr/>
          </p:nvSpPr>
          <p:spPr bwMode="auto">
            <a:xfrm>
              <a:off x="3486680" y="5049838"/>
              <a:ext cx="172561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solidFill>
                    <a:schemeClr val="bg1"/>
                  </a:solidFill>
                  <a:latin typeface="Calibri" charset="0"/>
                </a:rPr>
                <a:t>Broad stratiform</a:t>
              </a:r>
            </a:p>
          </p:txBody>
        </p:sp>
        <p:sp>
          <p:nvSpPr>
            <p:cNvPr id="52228" name="TextBox 5"/>
            <p:cNvSpPr txBox="1">
              <a:spLocks noChangeArrowheads="1"/>
            </p:cNvSpPr>
            <p:nvPr/>
          </p:nvSpPr>
          <p:spPr bwMode="auto">
            <a:xfrm>
              <a:off x="425450" y="6488113"/>
              <a:ext cx="24796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solidFill>
                    <a:srgbClr val="000000"/>
                  </a:solidFill>
                  <a:latin typeface="Calibri" charset="0"/>
                </a:rPr>
                <a:t>Houze et al., BAMS 2011</a:t>
              </a:r>
            </a:p>
          </p:txBody>
        </p:sp>
        <p:sp>
          <p:nvSpPr>
            <p:cNvPr id="52229" name="TextBox 1"/>
            <p:cNvSpPr txBox="1">
              <a:spLocks noChangeArrowheads="1"/>
            </p:cNvSpPr>
            <p:nvPr/>
          </p:nvSpPr>
          <p:spPr bwMode="auto">
            <a:xfrm>
              <a:off x="7161213" y="4283075"/>
              <a:ext cx="1052512" cy="30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17:09 UTC</a:t>
              </a:r>
            </a:p>
          </p:txBody>
        </p:sp>
        <p:sp>
          <p:nvSpPr>
            <p:cNvPr id="52230" name="TextBox 7"/>
            <p:cNvSpPr txBox="1">
              <a:spLocks noChangeArrowheads="1"/>
            </p:cNvSpPr>
            <p:nvPr/>
          </p:nvSpPr>
          <p:spPr bwMode="auto">
            <a:xfrm>
              <a:off x="4268788" y="4283075"/>
              <a:ext cx="1001712" cy="30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15:31UTC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7" descr="PakFl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4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277350" cy="6838950"/>
          </a:xfrm>
          <a:prstGeom prst="rect">
            <a:avLst/>
          </a:prstGeom>
          <a:solidFill>
            <a:srgbClr val="AEAEAE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/>
              <a:t> </a:t>
            </a:r>
          </a:p>
        </p:txBody>
      </p:sp>
      <p:pic>
        <p:nvPicPr>
          <p:cNvPr id="54275" name="Picture 5" descr="slide3_floodmap_sharpen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1282700"/>
            <a:ext cx="60071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4013" y="671513"/>
            <a:ext cx="4019550" cy="25860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508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dirty="0">
                <a:latin typeface="Arial"/>
                <a:ea typeface="+mn-ea"/>
                <a:cs typeface="Arial"/>
              </a:rPr>
              <a:t>"Almost 20 million people need shelter, food and emergency care. That is more than the entire population hit by the Indian Ocean tsunami, the </a:t>
            </a:r>
            <a:r>
              <a:rPr lang="en-US" sz="1800" i="1" u="sng" dirty="0">
                <a:latin typeface="Arial"/>
                <a:ea typeface="+mn-ea"/>
                <a:cs typeface="Arial"/>
              </a:rPr>
              <a:t>Kashmir earthquake, Cyclone </a:t>
            </a:r>
            <a:r>
              <a:rPr lang="en-US" sz="1800" i="1" u="sng" dirty="0" err="1">
                <a:latin typeface="Arial"/>
                <a:ea typeface="+mn-ea"/>
                <a:cs typeface="Arial"/>
              </a:rPr>
              <a:t>Nargis</a:t>
            </a:r>
            <a:r>
              <a:rPr lang="en-US" sz="1800" i="1" u="sng" dirty="0">
                <a:latin typeface="Arial"/>
                <a:ea typeface="+mn-ea"/>
                <a:cs typeface="Arial"/>
              </a:rPr>
              <a:t>, and the earthquake in Haiti—combined</a:t>
            </a:r>
            <a:r>
              <a:rPr lang="en-US" sz="1800" i="1" dirty="0">
                <a:latin typeface="Arial"/>
                <a:ea typeface="+mn-ea"/>
                <a:cs typeface="Arial"/>
              </a:rPr>
              <a:t>.”</a:t>
            </a:r>
          </a:p>
          <a:p>
            <a:pPr marL="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Arial"/>
                <a:ea typeface="+mn-ea"/>
                <a:cs typeface="Arial"/>
              </a:rPr>
              <a:t>Secretary-General Ban </a:t>
            </a:r>
            <a:r>
              <a:rPr lang="en-US" sz="1800" dirty="0" err="1">
                <a:latin typeface="Arial"/>
                <a:ea typeface="+mn-ea"/>
                <a:cs typeface="Arial"/>
              </a:rPr>
              <a:t>Ki</a:t>
            </a:r>
            <a:r>
              <a:rPr lang="en-US" sz="1800" dirty="0">
                <a:latin typeface="Arial"/>
                <a:ea typeface="+mn-ea"/>
                <a:cs typeface="Arial"/>
              </a:rPr>
              <a:t>-moon</a:t>
            </a:r>
          </a:p>
          <a:p>
            <a:pPr marL="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Arial"/>
                <a:ea typeface="+mn-ea"/>
                <a:cs typeface="Arial"/>
              </a:rPr>
              <a:t>August 2010</a:t>
            </a:r>
          </a:p>
        </p:txBody>
      </p:sp>
      <p:sp>
        <p:nvSpPr>
          <p:cNvPr id="2" name="Oval 1"/>
          <p:cNvSpPr/>
          <p:nvPr/>
        </p:nvSpPr>
        <p:spPr>
          <a:xfrm>
            <a:off x="6954838" y="2262188"/>
            <a:ext cx="157162" cy="15557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4278" name="TextBox 2"/>
          <p:cNvSpPr txBox="1">
            <a:spLocks noChangeArrowheads="1"/>
          </p:cNvSpPr>
          <p:nvPr/>
        </p:nvSpPr>
        <p:spPr bwMode="auto">
          <a:xfrm>
            <a:off x="7043738" y="2138363"/>
            <a:ext cx="4127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000000"/>
                </a:solidFill>
              </a:rPr>
              <a:t>Leh</a:t>
            </a:r>
          </a:p>
        </p:txBody>
      </p:sp>
      <p:sp>
        <p:nvSpPr>
          <p:cNvPr id="3" name="Rectangle 2"/>
          <p:cNvSpPr/>
          <p:nvPr/>
        </p:nvSpPr>
        <p:spPr>
          <a:xfrm>
            <a:off x="5275263" y="2379663"/>
            <a:ext cx="541337" cy="92075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280" name="TextBox 2"/>
          <p:cNvSpPr txBox="1">
            <a:spLocks noChangeArrowheads="1"/>
          </p:cNvSpPr>
          <p:nvPr/>
        </p:nvSpPr>
        <p:spPr bwMode="auto">
          <a:xfrm>
            <a:off x="5222875" y="2265363"/>
            <a:ext cx="784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000000"/>
                </a:solidFill>
              </a:rPr>
              <a:t>Peshawar</a:t>
            </a:r>
          </a:p>
        </p:txBody>
      </p:sp>
      <p:sp>
        <p:nvSpPr>
          <p:cNvPr id="11" name="Oval 10"/>
          <p:cNvSpPr/>
          <p:nvPr/>
        </p:nvSpPr>
        <p:spPr>
          <a:xfrm>
            <a:off x="5143500" y="2397125"/>
            <a:ext cx="157163" cy="15557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86200" y="5181600"/>
            <a:ext cx="787400" cy="18573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1" name="Group 6"/>
          <p:cNvGrpSpPr>
            <a:grpSpLocks/>
          </p:cNvGrpSpPr>
          <p:nvPr/>
        </p:nvGrpSpPr>
        <p:grpSpPr bwMode="auto">
          <a:xfrm>
            <a:off x="1256242" y="1550812"/>
            <a:ext cx="6603294" cy="4883856"/>
            <a:chOff x="1550926" y="1663227"/>
            <a:chExt cx="6012647" cy="4068162"/>
          </a:xfrm>
        </p:grpSpPr>
        <p:sp>
          <p:nvSpPr>
            <p:cNvPr id="5" name="Rectangle 4"/>
            <p:cNvSpPr/>
            <p:nvPr/>
          </p:nvSpPr>
          <p:spPr>
            <a:xfrm>
              <a:off x="1550926" y="1663227"/>
              <a:ext cx="6012647" cy="4068162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632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291" b="37019"/>
            <a:stretch>
              <a:fillRect/>
            </a:stretch>
          </p:blipFill>
          <p:spPr bwMode="auto">
            <a:xfrm>
              <a:off x="1664694" y="1820559"/>
              <a:ext cx="5738699" cy="3629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itle 1"/>
          <p:cNvSpPr txBox="1">
            <a:spLocks/>
          </p:cNvSpPr>
          <p:nvPr/>
        </p:nvSpPr>
        <p:spPr>
          <a:xfrm>
            <a:off x="0" y="222250"/>
            <a:ext cx="9144000" cy="1149350"/>
          </a:xfrm>
          <a:prstGeom prst="rect">
            <a:avLst/>
          </a:prstGeom>
        </p:spPr>
        <p:txBody>
          <a:bodyPr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ea typeface="+mj-ea"/>
                <a:cs typeface="Century Gothic"/>
              </a:rPr>
              <a:t>Multiyear TRMM PR Climatology of Wide </a:t>
            </a:r>
            <a:r>
              <a:rPr lang="en-US" sz="3200" b="1" kern="0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ea typeface="+mj-ea"/>
                <a:cs typeface="Century Gothic"/>
              </a:rPr>
              <a:t>Convective Echo </a:t>
            </a:r>
            <a:r>
              <a:rPr lang="en-US" sz="3200" b="1" kern="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ea typeface="+mj-ea"/>
                <a:cs typeface="Century Gothic"/>
              </a:rPr>
              <a:t>Cores</a:t>
            </a:r>
            <a:endParaRPr lang="en-US" sz="3200" b="1" kern="0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695719" y="3079004"/>
            <a:ext cx="863755" cy="734059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22250"/>
            <a:ext cx="9144000" cy="1149350"/>
          </a:xfrm>
          <a:prstGeom prst="rect">
            <a:avLst/>
          </a:prstGeom>
        </p:spPr>
        <p:txBody>
          <a:bodyPr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ea typeface="+mj-ea"/>
                <a:cs typeface="Century Gothic"/>
              </a:rPr>
              <a:t>Observations of Wide Convective Core Echoes During 2010, 2011, &amp; 2012 Flood Episodes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35722" y="1658680"/>
            <a:ext cx="6272556" cy="4657948"/>
            <a:chOff x="1435722" y="1889608"/>
            <a:chExt cx="6272556" cy="4657948"/>
          </a:xfrm>
        </p:grpSpPr>
        <p:grpSp>
          <p:nvGrpSpPr>
            <p:cNvPr id="57345" name="Group 4"/>
            <p:cNvGrpSpPr>
              <a:grpSpLocks/>
            </p:cNvGrpSpPr>
            <p:nvPr/>
          </p:nvGrpSpPr>
          <p:grpSpPr bwMode="auto">
            <a:xfrm>
              <a:off x="1435722" y="1889608"/>
              <a:ext cx="6272556" cy="4657948"/>
              <a:chOff x="2517446" y="2090278"/>
              <a:chExt cx="4630299" cy="3438832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2517446" y="2118428"/>
                <a:ext cx="4630299" cy="3377261"/>
              </a:xfrm>
              <a:prstGeom prst="rect">
                <a:avLst/>
              </a:prstGeom>
              <a:solidFill>
                <a:srgbClr val="FFFFFF"/>
              </a:solidFill>
              <a:ln w="381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57348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165271" y="1584567"/>
                <a:ext cx="3438832" cy="4450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116667" y="4775201"/>
              <a:ext cx="869349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90"/>
                  </a:solidFill>
                </a:rPr>
                <a:t>2010</a:t>
              </a:r>
              <a:endParaRPr lang="en-US" b="1" dirty="0">
                <a:solidFill>
                  <a:srgbClr val="000090"/>
                </a:solidFill>
              </a:endParaRPr>
            </a:p>
            <a:p>
              <a:r>
                <a:rPr lang="en-US" b="1" dirty="0" smtClean="0">
                  <a:solidFill>
                    <a:srgbClr val="FF0000"/>
                  </a:solidFill>
                </a:rPr>
                <a:t>2011</a:t>
              </a:r>
            </a:p>
            <a:p>
              <a:r>
                <a:rPr lang="en-US" b="1" dirty="0" smtClean="0">
                  <a:solidFill>
                    <a:schemeClr val="accent3">
                      <a:lumMod val="50000"/>
                    </a:schemeClr>
                  </a:solidFill>
                </a:rPr>
                <a:t>2012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213119" y="2050133"/>
              <a:ext cx="2157380" cy="183594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 bwMode="auto">
          <a:xfrm>
            <a:off x="2695719" y="3079004"/>
            <a:ext cx="863755" cy="734059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0912_fas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40" y="0"/>
            <a:ext cx="697152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0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044222"/>
            <a:ext cx="9144000" cy="58137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248620"/>
            <a:ext cx="91440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D9D9D9"/>
                </a:solidFill>
                <a:latin typeface="Calibri"/>
                <a:ea typeface="+mn-ea"/>
                <a:cs typeface="+mn-cs"/>
              </a:rPr>
              <a:t>Examples of Storms Producing Floods</a:t>
            </a:r>
            <a:endParaRPr lang="en-US" sz="3200" dirty="0">
              <a:solidFill>
                <a:srgbClr val="D9D9D9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1143883"/>
            <a:ext cx="9116262" cy="5465409"/>
            <a:chOff x="241300" y="1039813"/>
            <a:chExt cx="8653463" cy="5187950"/>
          </a:xfrm>
        </p:grpSpPr>
        <p:pic>
          <p:nvPicPr>
            <p:cNvPr id="162817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00" y="4267200"/>
              <a:ext cx="2884488" cy="1960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818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5788" y="4267200"/>
              <a:ext cx="2884487" cy="1960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819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0275" y="4267200"/>
              <a:ext cx="2884488" cy="1960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820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00" y="1428750"/>
              <a:ext cx="2884488" cy="283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821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5788" y="1428750"/>
              <a:ext cx="2884487" cy="283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822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0275" y="1428750"/>
              <a:ext cx="2884488" cy="283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309688" y="1039813"/>
              <a:ext cx="909637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D9D9D9"/>
                  </a:solidFill>
                  <a:latin typeface="Calibri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31050" y="1079500"/>
              <a:ext cx="908050" cy="3683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D9D9D9"/>
                  </a:solidFill>
                  <a:latin typeface="Calibri"/>
                  <a:ea typeface="+mn-ea"/>
                  <a:cs typeface="+mn-cs"/>
                </a:rPr>
                <a:t>2012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75138" y="1079500"/>
              <a:ext cx="909637" cy="3683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D9D9D9"/>
                  </a:solidFill>
                  <a:latin typeface="Calibri"/>
                  <a:ea typeface="+mn-ea"/>
                  <a:cs typeface="+mn-cs"/>
                </a:rPr>
                <a:t>2011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0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8444" y="903111"/>
            <a:ext cx="8325556" cy="5954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45275" y="4514850"/>
            <a:ext cx="21780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42893" y="2507457"/>
            <a:ext cx="2157413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42894" y="505619"/>
            <a:ext cx="2157412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73513" y="4514850"/>
            <a:ext cx="21780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73513" y="2484438"/>
            <a:ext cx="21780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44938" y="506413"/>
            <a:ext cx="2157412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12850" y="2484438"/>
            <a:ext cx="21780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01738" y="4514850"/>
            <a:ext cx="21780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12850" y="503238"/>
            <a:ext cx="21780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3175"/>
            <a:ext cx="9144000" cy="522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D9D9D9"/>
                </a:solidFill>
                <a:latin typeface="Calibri"/>
                <a:ea typeface="+mn-ea"/>
                <a:cs typeface="+mn-cs"/>
              </a:rPr>
              <a:t>       Composites for Flood Periods</a:t>
            </a:r>
            <a:endParaRPr lang="en-US" sz="2800" dirty="0">
              <a:solidFill>
                <a:srgbClr val="D9D9D9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6375" y="1647825"/>
            <a:ext cx="6540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D9D9D9"/>
                </a:solidFill>
                <a:latin typeface="Calibri"/>
                <a:ea typeface="+mn-ea"/>
                <a:cs typeface="+mn-cs"/>
              </a:rPr>
              <a:t>2010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6375" y="3676650"/>
            <a:ext cx="6540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D9D9D9"/>
                </a:solidFill>
                <a:latin typeface="Calibri"/>
                <a:ea typeface="+mn-ea"/>
                <a:cs typeface="+mn-cs"/>
              </a:rPr>
              <a:t>2011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6375" y="5681663"/>
            <a:ext cx="6540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D9D9D9"/>
                </a:solidFill>
                <a:latin typeface="Calibri"/>
                <a:ea typeface="+mn-ea"/>
                <a:cs typeface="+mn-cs"/>
              </a:rPr>
              <a:t>2012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01994" y="518597"/>
            <a:ext cx="2250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850 </a:t>
            </a:r>
            <a:r>
              <a:rPr lang="en-US" sz="1800" b="1" dirty="0" err="1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mb</a:t>
            </a:r>
            <a:r>
              <a:rPr lang="en-US" sz="18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 </a:t>
            </a:r>
            <a:r>
              <a:rPr lang="en-US" sz="1800" dirty="0" smtClean="0">
                <a:solidFill>
                  <a:srgbClr val="D9D9D9"/>
                </a:solidFill>
                <a:latin typeface="Calibri"/>
                <a:ea typeface="+mn-ea"/>
                <a:cs typeface="+mn-cs"/>
              </a:rPr>
              <a:t>PW Anomaly</a:t>
            </a:r>
            <a:endParaRPr lang="en-US" sz="1800" dirty="0">
              <a:solidFill>
                <a:srgbClr val="D9D9D9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39646" y="509852"/>
            <a:ext cx="2141537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700 </a:t>
            </a:r>
            <a:r>
              <a:rPr lang="en-US" sz="1800" b="1" dirty="0" err="1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mb</a:t>
            </a:r>
            <a:r>
              <a:rPr lang="en-US" sz="18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 </a:t>
            </a:r>
            <a:r>
              <a:rPr lang="en-US" sz="1800" dirty="0" err="1" smtClean="0">
                <a:solidFill>
                  <a:srgbClr val="D9D9D9"/>
                </a:solidFill>
                <a:latin typeface="Calibri"/>
                <a:ea typeface="+mn-ea"/>
                <a:cs typeface="+mn-cs"/>
              </a:rPr>
              <a:t>Hgt</a:t>
            </a:r>
            <a:r>
              <a:rPr lang="en-US" sz="1800" dirty="0" smtClean="0">
                <a:solidFill>
                  <a:srgbClr val="D9D9D9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dirty="0">
                <a:solidFill>
                  <a:srgbClr val="D9D9D9"/>
                </a:solidFill>
                <a:latin typeface="Calibri"/>
                <a:ea typeface="+mn-ea"/>
                <a:cs typeface="+mn-cs"/>
              </a:rPr>
              <a:t>Anomaly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99238" y="509852"/>
            <a:ext cx="21431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500 </a:t>
            </a:r>
            <a:r>
              <a:rPr lang="en-US" sz="1800" b="1" dirty="0" err="1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mb</a:t>
            </a:r>
            <a:r>
              <a:rPr lang="en-US" sz="18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 </a:t>
            </a:r>
            <a:r>
              <a:rPr lang="en-US" sz="1800" dirty="0" err="1" smtClean="0">
                <a:solidFill>
                  <a:srgbClr val="D9D9D9"/>
                </a:solidFill>
                <a:latin typeface="Calibri"/>
                <a:ea typeface="+mn-ea"/>
                <a:cs typeface="+mn-cs"/>
              </a:rPr>
              <a:t>Hgt</a:t>
            </a:r>
            <a:r>
              <a:rPr lang="en-US" sz="1800" dirty="0" smtClean="0">
                <a:solidFill>
                  <a:srgbClr val="D9D9D9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dirty="0">
                <a:solidFill>
                  <a:srgbClr val="D9D9D9"/>
                </a:solidFill>
                <a:latin typeface="Calibri"/>
                <a:ea typeface="+mn-ea"/>
                <a:cs typeface="+mn-cs"/>
              </a:rPr>
              <a:t>Anomaly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0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8444" y="903111"/>
            <a:ext cx="8325556" cy="5954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865" name="Title 1"/>
          <p:cNvSpPr>
            <a:spLocks noGrp="1"/>
          </p:cNvSpPr>
          <p:nvPr>
            <p:ph type="title"/>
          </p:nvPr>
        </p:nvSpPr>
        <p:spPr>
          <a:xfrm>
            <a:off x="812800" y="49885"/>
            <a:ext cx="8331200" cy="757767"/>
          </a:xfrm>
        </p:spPr>
        <p:txBody>
          <a:bodyPr/>
          <a:lstStyle/>
          <a:p>
            <a:r>
              <a:rPr lang="en-US" dirty="0" smtClean="0">
                <a:solidFill>
                  <a:srgbClr val="D9D9D9"/>
                </a:solidFill>
                <a:latin typeface="Calibri" charset="0"/>
              </a:rPr>
              <a:t>JJAS </a:t>
            </a:r>
            <a:r>
              <a:rPr lang="en-US" dirty="0">
                <a:solidFill>
                  <a:srgbClr val="D9D9D9"/>
                </a:solidFill>
                <a:latin typeface="Calibri" charset="0"/>
              </a:rPr>
              <a:t>Climatology 1981-2010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18468" y="862013"/>
            <a:ext cx="7883525" cy="6092825"/>
            <a:chOff x="835025" y="862013"/>
            <a:chExt cx="7883525" cy="6092825"/>
          </a:xfrm>
        </p:grpSpPr>
        <p:pic>
          <p:nvPicPr>
            <p:cNvPr id="164866" name="Picture 3" descr="JJAS.hgt.200mb.ltm.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282701" y="414337"/>
              <a:ext cx="3046412" cy="394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67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282700" y="3460750"/>
              <a:ext cx="3046413" cy="394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68" name="Picture 5" descr="JJAS.hgt.700mb.ltm.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224463" y="414338"/>
              <a:ext cx="3046412" cy="394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69" name="Picture 6" descr="JJAS.hgt.850mb.ltm.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221287" y="3463926"/>
              <a:ext cx="3021013" cy="3910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1354667" y="3005667"/>
            <a:ext cx="133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hPa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60623" y="3016956"/>
            <a:ext cx="133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700 hPa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65956" y="6121401"/>
            <a:ext cx="133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 hPa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71912" y="6132690"/>
            <a:ext cx="133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850 hPa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_63144887_5fdc8e08-f205-47da-b92b-9157a80be71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t="336" r="16635" b="-336"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2032000" y="2380552"/>
            <a:ext cx="7112000" cy="2891839"/>
          </a:xfrm>
          <a:prstGeom prst="rect">
            <a:avLst/>
          </a:prstGeom>
          <a:ln>
            <a:miter lim="800000"/>
            <a:headEnd/>
            <a:tailEnd/>
          </a:ln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defTabSz="914400" eaLnBrk="1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SzPct val="90000"/>
              <a:defRPr/>
            </a:pPr>
            <a:r>
              <a:rPr lang="en-US" sz="2800" b="1" dirty="0" smtClean="0">
                <a:solidFill>
                  <a:srgbClr val="D9D9D9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</a:rPr>
              <a:t>Anomalous occurrence of mesoscale organized convection with stratiform</a:t>
            </a:r>
          </a:p>
          <a:p>
            <a:pPr defTabSz="914400" eaLnBrk="1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SzPct val="90000"/>
              <a:defRPr/>
            </a:pPr>
            <a:endParaRPr lang="en-US" sz="2800" b="1" dirty="0" smtClean="0">
              <a:solidFill>
                <a:srgbClr val="D9D9D9"/>
              </a:solidFill>
              <a:effectLst>
                <a:glow rad="101600">
                  <a:schemeClr val="tx1"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entury Gothic" charset="0"/>
            </a:endParaRPr>
          </a:p>
          <a:p>
            <a:pPr defTabSz="914400" eaLnBrk="1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SzPct val="90000"/>
              <a:defRPr/>
            </a:pPr>
            <a:endParaRPr lang="en-US" sz="2800" b="1" dirty="0" smtClean="0">
              <a:solidFill>
                <a:srgbClr val="D9D9D9"/>
              </a:solidFill>
              <a:effectLst>
                <a:glow rad="101600">
                  <a:schemeClr val="tx1"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entury Gothic" charset="0"/>
            </a:endParaRPr>
          </a:p>
          <a:p>
            <a:pPr defTabSz="914400" eaLnBrk="1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SzPct val="90000"/>
              <a:defRPr/>
            </a:pPr>
            <a:r>
              <a:rPr lang="en-US" sz="2800" b="1" dirty="0" smtClean="0">
                <a:solidFill>
                  <a:srgbClr val="D9D9D9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</a:rPr>
              <a:t>Associated with similar anomalous 700 and 500 hPa flow patterns in 3 consecutive years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7475" y="6434138"/>
            <a:ext cx="9026525" cy="40011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sz="2000" b="1" dirty="0">
                <a:solidFill>
                  <a:srgbClr val="D9D9D9"/>
                </a:solidFill>
                <a:effectLst>
                  <a:glow rad="1016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PMM Science Team Meeting, 18 March 2013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7475" y="10585"/>
            <a:ext cx="9026525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prstClr val="white">
                    <a:lumMod val="85000"/>
                  </a:prstClr>
                </a:solidFill>
                <a:effectLst>
                  <a:glow rad="101600">
                    <a:prstClr val="black">
                      <a:alpha val="75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Century Gothic" charset="0"/>
                <a:cs typeface="Century Gothic" charset="0"/>
              </a:rPr>
              <a:t>Conclusions: TRMM </a:t>
            </a:r>
            <a:r>
              <a:rPr lang="en-US" sz="4800" b="1" dirty="0">
                <a:solidFill>
                  <a:prstClr val="white">
                    <a:lumMod val="85000"/>
                  </a:prstClr>
                </a:solidFill>
                <a:effectLst>
                  <a:glow rad="101600">
                    <a:prstClr val="black">
                      <a:alpha val="75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Century Gothic" charset="0"/>
                <a:cs typeface="Century Gothic" charset="0"/>
              </a:rPr>
              <a:t>Insights into Recent Floods in Pakistan</a:t>
            </a:r>
            <a:endParaRPr lang="en-US" sz="4800" dirty="0">
              <a:solidFill>
                <a:prstClr val="white">
                  <a:lumMod val="85000"/>
                </a:prstClr>
              </a:solidFill>
              <a:effectLst>
                <a:glow rad="101600">
                  <a:prstClr val="black">
                    <a:alpha val="75000"/>
                  </a:prstClr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6022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_63144887_5fdc8e08-f205-47da-b92b-9157a80be71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t="336" r="16635" b="-336"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2957789" y="5308687"/>
            <a:ext cx="6074324" cy="627517"/>
          </a:xfrm>
          <a:prstGeom prst="rect">
            <a:avLst/>
          </a:prstGeom>
          <a:ln>
            <a:miter lim="800000"/>
            <a:headEnd/>
            <a:tailEnd/>
          </a:ln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indent="0" algn="r" defTabSz="914400" eaLnBrk="1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SzPct val="90000"/>
              <a:buNone/>
              <a:defRPr/>
            </a:pPr>
            <a:r>
              <a:rPr lang="en-US" sz="2000" b="1" dirty="0" smtClean="0">
                <a:solidFill>
                  <a:srgbClr val="D9D9D9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</a:rPr>
              <a:t>Acknowledgements: NASA Grants</a:t>
            </a:r>
            <a:br>
              <a:rPr lang="en-US" sz="2000" b="1" dirty="0" smtClean="0">
                <a:solidFill>
                  <a:srgbClr val="D9D9D9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</a:rPr>
            </a:br>
            <a:r>
              <a:rPr lang="en-US" sz="2000" b="1" dirty="0" smtClean="0">
                <a:solidFill>
                  <a:srgbClr val="D9D9D9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</a:rPr>
              <a:t>NNX10AH70G</a:t>
            </a:r>
            <a:r>
              <a:rPr lang="en-US" sz="2000" b="1" dirty="0">
                <a:solidFill>
                  <a:srgbClr val="D9D9D9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</a:rPr>
              <a:t>, </a:t>
            </a:r>
            <a:r>
              <a:rPr lang="en-US" sz="2000" b="1" dirty="0" smtClean="0">
                <a:solidFill>
                  <a:srgbClr val="D9D9D9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</a:rPr>
              <a:t>NNX11AL65H, and</a:t>
            </a:r>
            <a:r>
              <a:rPr lang="en-US" sz="2000" b="1" dirty="0">
                <a:solidFill>
                  <a:srgbClr val="D9D9D9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</a:rPr>
              <a:t> </a:t>
            </a:r>
            <a:r>
              <a:rPr lang="en-US" sz="2000" b="1" dirty="0" smtClean="0">
                <a:solidFill>
                  <a:srgbClr val="D9D9D9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</a:rPr>
              <a:t>NNX13AG71G</a:t>
            </a:r>
            <a:r>
              <a:rPr lang="en-US" sz="2000" b="1" i="1" dirty="0">
                <a:solidFill>
                  <a:srgbClr val="D9D9D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</a:rPr>
              <a:t> </a:t>
            </a:r>
            <a:endParaRPr lang="en-US" sz="2000" b="1" dirty="0" smtClean="0">
              <a:solidFill>
                <a:srgbClr val="D9D9D9"/>
              </a:solidFill>
              <a:effectLst>
                <a:glow rad="101600">
                  <a:schemeClr val="tx1"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entury Gothic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475" y="309443"/>
            <a:ext cx="90265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prstClr val="white">
                    <a:lumMod val="85000"/>
                  </a:prstClr>
                </a:solidFill>
                <a:effectLst>
                  <a:glow rad="101600">
                    <a:prstClr val="black">
                      <a:alpha val="75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Century Gothic" charset="0"/>
                <a:cs typeface="Century Gothic" charset="0"/>
              </a:rPr>
              <a:t>End</a:t>
            </a:r>
            <a:endParaRPr lang="en-US" sz="4800" dirty="0">
              <a:solidFill>
                <a:prstClr val="white">
                  <a:lumMod val="85000"/>
                </a:prstClr>
              </a:solidFill>
              <a:effectLst>
                <a:glow rad="101600">
                  <a:prstClr val="black">
                    <a:alpha val="75000"/>
                  </a:prstClr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475" y="6434138"/>
            <a:ext cx="9026525" cy="40011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sz="2000" b="1" dirty="0">
                <a:solidFill>
                  <a:srgbClr val="D9D9D9"/>
                </a:solidFill>
                <a:effectLst>
                  <a:glow rad="1016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PMM Science Team Meeting, 18 March 2013</a:t>
            </a:r>
          </a:p>
        </p:txBody>
      </p:sp>
    </p:spTree>
    <p:extLst>
      <p:ext uri="{BB962C8B-B14F-4D97-AF65-F5344CB8AC3E}">
        <p14:creationId xmlns:p14="http://schemas.microsoft.com/office/powerpoint/2010/main" val="1247553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696913"/>
            <a:ext cx="1338263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7"/>
          <a:stretch>
            <a:fillRect/>
          </a:stretch>
        </p:blipFill>
        <p:spPr bwMode="auto">
          <a:xfrm>
            <a:off x="4659313" y="-76200"/>
            <a:ext cx="4662487" cy="376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" r="11769"/>
          <a:stretch>
            <a:fillRect/>
          </a:stretch>
        </p:blipFill>
        <p:spPr bwMode="auto">
          <a:xfrm>
            <a:off x="0" y="0"/>
            <a:ext cx="474186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/>
          <a:stretch>
            <a:fillRect/>
          </a:stretch>
        </p:blipFill>
        <p:spPr bwMode="auto">
          <a:xfrm>
            <a:off x="4648200" y="3683000"/>
            <a:ext cx="46101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3160712"/>
            <a:ext cx="9279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+mn-ea"/>
                <a:cs typeface="Arial"/>
              </a:rPr>
              <a:t>2000 lives, extensive livestock, household, infrastructure  &amp; agricultural losses</a:t>
            </a:r>
          </a:p>
        </p:txBody>
      </p:sp>
      <p:pic>
        <p:nvPicPr>
          <p:cNvPr id="39942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5580" r="5901" b="19881"/>
          <a:stretch>
            <a:fillRect/>
          </a:stretch>
        </p:blipFill>
        <p:spPr bwMode="auto">
          <a:xfrm>
            <a:off x="-25400" y="3683000"/>
            <a:ext cx="47752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197380"/>
            <a:ext cx="93302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prstClr val="white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+mn-ea"/>
                <a:cs typeface="Arial"/>
              </a:rPr>
              <a:t>Pakistan 2010</a:t>
            </a:r>
            <a:endParaRPr lang="en-US" sz="2800" b="1" dirty="0">
              <a:solidFill>
                <a:prstClr val="white"/>
              </a:solidFill>
              <a:effectLst>
                <a:glow rad="101600">
                  <a:schemeClr val="tx1"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extBox 2"/>
          <p:cNvSpPr txBox="1">
            <a:spLocks noChangeArrowheads="1"/>
          </p:cNvSpPr>
          <p:nvPr/>
        </p:nvSpPr>
        <p:spPr bwMode="auto">
          <a:xfrm>
            <a:off x="3327400" y="2730500"/>
            <a:ext cx="177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Extra slides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65550" y="628651"/>
            <a:ext cx="199707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65550" y="4621213"/>
            <a:ext cx="199707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3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66344" y="2624932"/>
            <a:ext cx="1995487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1894" y="629444"/>
            <a:ext cx="1997075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1894" y="4622006"/>
            <a:ext cx="1997075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2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2688" y="2625725"/>
            <a:ext cx="1995487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07113" y="2122488"/>
            <a:ext cx="303688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Periods vary in length but all surpass the 5 day minimum length to classify as “blocking” pattern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9144000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Blocking Pattern </a:t>
            </a:r>
            <a:endParaRPr lang="en-US" sz="3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07113" y="3475038"/>
            <a:ext cx="3036887" cy="1201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Periods: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July 25</a:t>
            </a:r>
            <a:r>
              <a:rPr lang="en-US" sz="1800" baseline="30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– Aug. 31</a:t>
            </a:r>
            <a:r>
              <a:rPr lang="en-US" sz="1800" baseline="30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2010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Aug. 8-16</a:t>
            </a:r>
            <a:r>
              <a:rPr lang="en-US" sz="1800" baseline="30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2011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Aug. 1-20</a:t>
            </a:r>
            <a:r>
              <a:rPr lang="en-US" sz="1800" baseline="30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2012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663" y="1644650"/>
            <a:ext cx="79533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2010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663" y="5659438"/>
            <a:ext cx="79533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2012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663" y="3673475"/>
            <a:ext cx="79533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2011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0338" y="584200"/>
            <a:ext cx="16049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500 </a:t>
            </a:r>
            <a:r>
              <a:rPr lang="en-US" sz="18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hgt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anom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95725" y="612775"/>
            <a:ext cx="16033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Surf. T </a:t>
            </a:r>
            <a:r>
              <a:rPr lang="en-US" sz="18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anom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itle 1"/>
          <p:cNvSpPr>
            <a:spLocks noGrp="1"/>
          </p:cNvSpPr>
          <p:nvPr>
            <p:ph type="title"/>
          </p:nvPr>
        </p:nvSpPr>
        <p:spPr>
          <a:xfrm>
            <a:off x="0" y="33338"/>
            <a:ext cx="9144000" cy="809625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Rossby Wave Train</a:t>
            </a:r>
            <a:endParaRPr lang="en-US" dirty="0">
              <a:latin typeface="Calibri" charset="0"/>
            </a:endParaRPr>
          </a:p>
        </p:txBody>
      </p:sp>
      <p:pic>
        <p:nvPicPr>
          <p:cNvPr id="168962" name="Picture 2" descr="hgt.500mb.COMP.anom.eur.0718_0724_2010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2087" y="361951"/>
            <a:ext cx="2201863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3" name="Picture 3" descr="hgt.500mb.COMP.anom.eur.0822_0828_2011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2087" y="2336801"/>
            <a:ext cx="2201863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4" name="Picture 4" descr="hgt.500mb.COMP.anom.eur.0725_0731_2012.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2088" y="4344988"/>
            <a:ext cx="2201862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30700" y="842963"/>
            <a:ext cx="3128963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Onset periods of </a:t>
            </a:r>
            <a:r>
              <a:rPr lang="en-US" sz="18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significiant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flooding indicate this </a:t>
            </a:r>
            <a:r>
              <a:rPr lang="en-US" sz="18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Rossby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Wave Train (Lau and Kim 2012) that precede flooding events in ALL THREE YEARS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July 18-24</a:t>
            </a:r>
            <a:r>
              <a:rPr lang="en-US" sz="1800" baseline="30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2010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Aug 22-28</a:t>
            </a:r>
            <a:r>
              <a:rPr lang="en-US" sz="1800" baseline="30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2011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July 25-31</a:t>
            </a:r>
            <a:r>
              <a:rPr lang="en-US" sz="1800" baseline="30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2012</a:t>
            </a:r>
          </a:p>
        </p:txBody>
      </p:sp>
      <p:pic>
        <p:nvPicPr>
          <p:cNvPr id="168966" name="Picture 6" descr="IMG_351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3667125"/>
            <a:ext cx="3954463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38963" y="3346450"/>
            <a:ext cx="18446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anomalies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11912_fas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850" y="0"/>
            <a:ext cx="69723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63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57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march2011co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0"/>
            <a:ext cx="5121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31788" y="1792288"/>
            <a:ext cx="3470275" cy="52927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rgbClr val="D9D9D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Article on </a:t>
            </a:r>
            <a:r>
              <a:rPr lang="en-US" sz="4000" b="1" kern="0" dirty="0" smtClean="0">
                <a:solidFill>
                  <a:srgbClr val="D9D9D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the </a:t>
            </a:r>
            <a:r>
              <a:rPr lang="en-US" sz="4000" b="1" kern="0" dirty="0">
                <a:solidFill>
                  <a:srgbClr val="D9D9D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2010 Pakistan floods in BAMS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rgbClr val="D9D9D9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March 2011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52425" y="2265980"/>
            <a:ext cx="8597900" cy="3835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0188" indent="-230188" defTabSz="914400"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300" b="1" kern="0" dirty="0">
                <a:solidFill>
                  <a:srgbClr val="F0A12E"/>
                </a:solidFill>
                <a:latin typeface="Century Gothic"/>
                <a:cs typeface="Century Gothic"/>
              </a:rPr>
              <a:t>2010</a:t>
            </a:r>
            <a:r>
              <a:rPr lang="en-US" sz="3300" kern="0" dirty="0">
                <a:solidFill>
                  <a:srgbClr val="F0A12E"/>
                </a:solidFill>
                <a:latin typeface="Century Gothic"/>
                <a:cs typeface="Century Gothic"/>
              </a:rPr>
              <a:t>—Indus River, 2000+ dead, 20M+ affected</a:t>
            </a:r>
          </a:p>
          <a:p>
            <a:pPr marL="230188" indent="-230188" defTabSz="914400"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300" b="1" kern="0" dirty="0">
                <a:solidFill>
                  <a:srgbClr val="F0A12E"/>
                </a:solidFill>
                <a:latin typeface="Century Gothic"/>
                <a:cs typeface="Century Gothic"/>
              </a:rPr>
              <a:t>2011</a:t>
            </a:r>
            <a:r>
              <a:rPr lang="en-US" sz="3300" kern="0" dirty="0">
                <a:solidFill>
                  <a:srgbClr val="F0A12E"/>
                </a:solidFill>
                <a:latin typeface="Century Gothic"/>
                <a:cs typeface="Century Gothic"/>
              </a:rPr>
              <a:t>—Sindh region, lower Indus River, 400+ dead, 8M+ affected</a:t>
            </a:r>
          </a:p>
          <a:p>
            <a:pPr marL="230188" indent="-230188" defTabSz="914400"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300" b="1" kern="0" dirty="0">
                <a:solidFill>
                  <a:srgbClr val="F0A12E"/>
                </a:solidFill>
                <a:latin typeface="Century Gothic"/>
                <a:cs typeface="Century Gothic"/>
              </a:rPr>
              <a:t>2012</a:t>
            </a:r>
            <a:r>
              <a:rPr lang="en-US" sz="3300" kern="0" dirty="0">
                <a:solidFill>
                  <a:srgbClr val="F0A12E"/>
                </a:solidFill>
                <a:latin typeface="Century Gothic"/>
                <a:cs typeface="Century Gothic"/>
              </a:rPr>
              <a:t>—Sindh region, lower Indus River, 450+ dead, 5M+ affected</a:t>
            </a:r>
          </a:p>
          <a:p>
            <a:pPr marL="230188" indent="-230188" defTabSz="914400" fontAlgn="auto">
              <a:spcBef>
                <a:spcPts val="0"/>
              </a:spcBef>
              <a:spcAft>
                <a:spcPts val="1800"/>
              </a:spcAft>
              <a:defRPr/>
            </a:pPr>
            <a:endParaRPr lang="en-US" sz="4000" kern="0" dirty="0">
              <a:solidFill>
                <a:srgbClr val="FF6600"/>
              </a:solidFill>
              <a:latin typeface="Century Gothic"/>
              <a:cs typeface="Century Gothic"/>
            </a:endParaRPr>
          </a:p>
          <a:p>
            <a:pPr marL="230188" indent="-230188" defTabSz="914400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4000" kern="0" dirty="0">
              <a:solidFill>
                <a:srgbClr val="FF6600"/>
              </a:solidFill>
              <a:latin typeface="Century Gothic"/>
              <a:cs typeface="Century Gothic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4475" y="304800"/>
            <a:ext cx="8597900" cy="1724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900" b="1" kern="0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Major floods in Pakistan in last 3 years</a:t>
            </a:r>
            <a:endParaRPr lang="en-US" sz="4000" b="1" kern="0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entury Gothic"/>
              <a:cs typeface="Century Gothic"/>
            </a:endParaRPr>
          </a:p>
          <a:p>
            <a:pPr marL="230188" indent="-230188" defTabSz="914400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4000" kern="0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entury Gothic"/>
              <a:cs typeface="Century Gothic"/>
            </a:endParaRPr>
          </a:p>
          <a:p>
            <a:pPr marL="230188" indent="-230188" defTabSz="914400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4000" kern="0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04800"/>
            <a:ext cx="9144000" cy="5588000"/>
            <a:chOff x="0" y="0"/>
            <a:chExt cx="9144000" cy="5588000"/>
          </a:xfrm>
        </p:grpSpPr>
        <p:sp>
          <p:nvSpPr>
            <p:cNvPr id="39937" name="Title 1"/>
            <p:cNvSpPr txBox="1">
              <a:spLocks/>
            </p:cNvSpPr>
            <p:nvPr/>
          </p:nvSpPr>
          <p:spPr bwMode="auto">
            <a:xfrm>
              <a:off x="0" y="0"/>
              <a:ext cx="9144000" cy="156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hangingPunct="1">
                <a:defRPr/>
              </a:pPr>
              <a:r>
                <a:rPr lang="en-US" sz="4700" b="1" dirty="0" smtClean="0">
                  <a:solidFill>
                    <a:srgbClr val="D9D9D9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entury Gothic" charset="0"/>
                  <a:cs typeface="Century Gothic" charset="0"/>
                </a:rPr>
                <a:t>Geography &amp;Rainfall Climatology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296863" y="1905000"/>
              <a:ext cx="8535987" cy="3683000"/>
              <a:chOff x="296863" y="1651000"/>
              <a:chExt cx="8535987" cy="3683000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296863" y="1651000"/>
                <a:ext cx="8535987" cy="3683000"/>
              </a:xfrm>
              <a:prstGeom prst="rect">
                <a:avLst/>
              </a:prstGeom>
              <a:solidFill>
                <a:srgbClr val="FFFFFF"/>
              </a:solidFill>
              <a:ln w="381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44035" name="Picture 6" descr="Screen Shot 2012-08-07 at 9.34.53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777" t="17557" r="36806" b="44307"/>
              <a:stretch>
                <a:fillRect/>
              </a:stretch>
            </p:blipFill>
            <p:spPr bwMode="auto">
              <a:xfrm>
                <a:off x="457200" y="1800225"/>
                <a:ext cx="4175125" cy="3271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36" name="Picture 7" descr="Screen Shot 2012-07-05 at 3.26.54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24" t="56847" r="35101" b="5002"/>
              <a:stretch>
                <a:fillRect/>
              </a:stretch>
            </p:blipFill>
            <p:spPr bwMode="auto">
              <a:xfrm>
                <a:off x="4344988" y="1870075"/>
                <a:ext cx="4341812" cy="3311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Rectangle 8"/>
              <p:cNvSpPr/>
              <p:nvPr/>
            </p:nvSpPr>
            <p:spPr>
              <a:xfrm>
                <a:off x="5072063" y="2416175"/>
                <a:ext cx="820737" cy="1244600"/>
              </a:xfrm>
              <a:prstGeom prst="rect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244600" y="2416175"/>
                <a:ext cx="820738" cy="1244600"/>
              </a:xfrm>
              <a:prstGeom prst="rect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69" name="Group 27"/>
          <p:cNvGrpSpPr>
            <a:grpSpLocks/>
          </p:cNvGrpSpPr>
          <p:nvPr/>
        </p:nvGrpSpPr>
        <p:grpSpPr bwMode="auto">
          <a:xfrm>
            <a:off x="333375" y="101600"/>
            <a:ext cx="8477250" cy="3756024"/>
            <a:chOff x="0" y="0"/>
            <a:chExt cx="8476576" cy="3755927"/>
          </a:xfrm>
        </p:grpSpPr>
        <p:sp>
          <p:nvSpPr>
            <p:cNvPr id="27" name="Rectangle 26"/>
            <p:cNvSpPr/>
            <p:nvPr/>
          </p:nvSpPr>
          <p:spPr>
            <a:xfrm>
              <a:off x="0" y="0"/>
              <a:ext cx="8362285" cy="3562258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60776" name="Group 17"/>
            <p:cNvGrpSpPr>
              <a:grpSpLocks/>
            </p:cNvGrpSpPr>
            <p:nvPr/>
          </p:nvGrpSpPr>
          <p:grpSpPr bwMode="auto">
            <a:xfrm>
              <a:off x="4419600" y="237060"/>
              <a:ext cx="4056976" cy="3518867"/>
              <a:chOff x="5366422" y="147156"/>
              <a:chExt cx="4056976" cy="3518867"/>
            </a:xfrm>
          </p:grpSpPr>
          <p:pic>
            <p:nvPicPr>
              <p:cNvPr id="160781" name="Picture 1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14"/>
              <a:stretch/>
            </p:blipFill>
            <p:spPr bwMode="auto">
              <a:xfrm rot="5400000">
                <a:off x="5635476" y="-121898"/>
                <a:ext cx="3518867" cy="4056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6502631" y="914958"/>
                <a:ext cx="1663568" cy="2244667"/>
              </a:xfrm>
              <a:prstGeom prst="rect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739104" y="237113"/>
                <a:ext cx="2069935" cy="64609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kern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2011</a:t>
                </a:r>
              </a:p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kern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(25 Aug – 10 Sep)</a:t>
                </a:r>
              </a:p>
            </p:txBody>
          </p:sp>
        </p:grpSp>
        <p:grpSp>
          <p:nvGrpSpPr>
            <p:cNvPr id="160777" name="Group 22"/>
            <p:cNvGrpSpPr>
              <a:grpSpLocks/>
            </p:cNvGrpSpPr>
            <p:nvPr/>
          </p:nvGrpSpPr>
          <p:grpSpPr bwMode="auto">
            <a:xfrm>
              <a:off x="0" y="220128"/>
              <a:ext cx="4056958" cy="3476730"/>
              <a:chOff x="0" y="130224"/>
              <a:chExt cx="4056958" cy="3476730"/>
            </a:xfrm>
          </p:grpSpPr>
          <p:pic>
            <p:nvPicPr>
              <p:cNvPr id="160778" name="Picture 2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11"/>
              <a:stretch/>
            </p:blipFill>
            <p:spPr bwMode="auto">
              <a:xfrm rot="5400000">
                <a:off x="290114" y="-159890"/>
                <a:ext cx="3476730" cy="4056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1066715" y="862572"/>
                <a:ext cx="1665155" cy="2219268"/>
              </a:xfrm>
              <a:prstGeom prst="rect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47639" y="268862"/>
                <a:ext cx="1376253" cy="64609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kern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2010</a:t>
                </a:r>
              </a:p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kern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(25-31 July)</a:t>
                </a:r>
              </a:p>
            </p:txBody>
          </p:sp>
        </p:grpSp>
      </p:grpSp>
      <p:sp>
        <p:nvSpPr>
          <p:cNvPr id="29" name="Rectangle 28"/>
          <p:cNvSpPr/>
          <p:nvPr/>
        </p:nvSpPr>
        <p:spPr>
          <a:xfrm>
            <a:off x="2730500" y="3578956"/>
            <a:ext cx="4159250" cy="3270250"/>
          </a:xfrm>
          <a:prstGeom prst="rect">
            <a:avLst/>
          </a:prstGeom>
          <a:solidFill>
            <a:srgbClr val="FFFFFF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80988" y="3803650"/>
            <a:ext cx="2386012" cy="2309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D9D9D9"/>
                </a:solidFill>
                <a:latin typeface="Calibri"/>
                <a:ea typeface="+mn-ea"/>
                <a:cs typeface="+mn-cs"/>
              </a:rPr>
              <a:t>Rainfall in flood </a:t>
            </a:r>
            <a:r>
              <a:rPr lang="en-US" sz="3600" dirty="0" smtClean="0">
                <a:solidFill>
                  <a:srgbClr val="D9D9D9"/>
                </a:solidFill>
                <a:latin typeface="Calibri"/>
                <a:ea typeface="+mn-ea"/>
                <a:cs typeface="+mn-cs"/>
              </a:rPr>
              <a:t>episodes mm</a:t>
            </a:r>
            <a:r>
              <a:rPr lang="en-US" sz="3600" dirty="0">
                <a:solidFill>
                  <a:srgbClr val="D9D9D9"/>
                </a:solidFill>
                <a:latin typeface="Calibri"/>
                <a:ea typeface="+mn-ea"/>
                <a:cs typeface="+mn-cs"/>
              </a:rPr>
              <a:t>/</a:t>
            </a:r>
            <a:r>
              <a:rPr lang="en-US" sz="3600" dirty="0" smtClean="0">
                <a:solidFill>
                  <a:srgbClr val="D9D9D9"/>
                </a:solidFill>
                <a:latin typeface="Calibri"/>
                <a:ea typeface="+mn-ea"/>
                <a:cs typeface="+mn-cs"/>
              </a:rPr>
              <a:t>h</a:t>
            </a:r>
            <a:endParaRPr lang="en-US" sz="3600" dirty="0">
              <a:solidFill>
                <a:srgbClr val="D9D9D9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60772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"/>
          <a:stretch/>
        </p:blipFill>
        <p:spPr bwMode="auto">
          <a:xfrm rot="5400000">
            <a:off x="2983442" y="3369937"/>
            <a:ext cx="353906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835400" y="4439381"/>
            <a:ext cx="1665288" cy="224472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48013" y="3793268"/>
            <a:ext cx="20701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2012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(4– 14 Sep)</a:t>
            </a:r>
          </a:p>
        </p:txBody>
      </p:sp>
      <p:sp>
        <p:nvSpPr>
          <p:cNvPr id="2" name="Rectangle 1"/>
          <p:cNvSpPr/>
          <p:nvPr/>
        </p:nvSpPr>
        <p:spPr>
          <a:xfrm>
            <a:off x="2827867" y="3646160"/>
            <a:ext cx="194733" cy="169333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1" name="Group 4"/>
          <p:cNvGrpSpPr>
            <a:grpSpLocks/>
          </p:cNvGrpSpPr>
          <p:nvPr/>
        </p:nvGrpSpPr>
        <p:grpSpPr bwMode="auto">
          <a:xfrm>
            <a:off x="217488" y="1128713"/>
            <a:ext cx="8686800" cy="5464175"/>
            <a:chOff x="228600" y="1306513"/>
            <a:chExt cx="8686800" cy="5464176"/>
          </a:xfrm>
        </p:grpSpPr>
        <p:cxnSp>
          <p:nvCxnSpPr>
            <p:cNvPr id="46" name="Straight Connector 45"/>
            <p:cNvCxnSpPr/>
            <p:nvPr/>
          </p:nvCxnSpPr>
          <p:spPr>
            <a:xfrm rot="5400000" flipH="1" flipV="1">
              <a:off x="3808413" y="1898650"/>
              <a:ext cx="1185862" cy="1587"/>
            </a:xfrm>
            <a:prstGeom prst="line">
              <a:avLst/>
            </a:prstGeom>
            <a:ln>
              <a:solidFill>
                <a:srgbClr val="FEFB8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Line 27"/>
            <p:cNvSpPr>
              <a:spLocks noChangeShapeType="1"/>
            </p:cNvSpPr>
            <p:nvPr/>
          </p:nvSpPr>
          <p:spPr bwMode="auto">
            <a:xfrm>
              <a:off x="2063750" y="2490788"/>
              <a:ext cx="0" cy="620712"/>
            </a:xfrm>
            <a:prstGeom prst="line">
              <a:avLst/>
            </a:prstGeom>
            <a:noFill/>
            <a:ln w="28575" cap="flat" cmpd="sng" algn="ctr">
              <a:solidFill>
                <a:srgbClr val="FFFF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Line 28"/>
            <p:cNvSpPr>
              <a:spLocks noChangeShapeType="1"/>
            </p:cNvSpPr>
            <p:nvPr/>
          </p:nvSpPr>
          <p:spPr bwMode="auto">
            <a:xfrm>
              <a:off x="6769100" y="2482850"/>
              <a:ext cx="0" cy="1262063"/>
            </a:xfrm>
            <a:prstGeom prst="line">
              <a:avLst/>
            </a:prstGeom>
            <a:noFill/>
            <a:ln w="19050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46086" name="Group 1"/>
            <p:cNvGrpSpPr>
              <a:grpSpLocks/>
            </p:cNvGrpSpPr>
            <p:nvPr/>
          </p:nvGrpSpPr>
          <p:grpSpPr bwMode="auto">
            <a:xfrm>
              <a:off x="228600" y="1306513"/>
              <a:ext cx="8686800" cy="5464176"/>
              <a:chOff x="228600" y="1306513"/>
              <a:chExt cx="8686800" cy="5464176"/>
            </a:xfrm>
          </p:grpSpPr>
          <p:cxnSp>
            <p:nvCxnSpPr>
              <p:cNvPr id="46088" name="_s63504"/>
              <p:cNvCxnSpPr>
                <a:cxnSpLocks noChangeShapeType="1"/>
                <a:endCxn id="23" idx="2"/>
              </p:cNvCxnSpPr>
              <p:nvPr/>
            </p:nvCxnSpPr>
            <p:spPr bwMode="auto">
              <a:xfrm rot="5400000" flipH="1">
                <a:off x="1809750" y="3687763"/>
                <a:ext cx="533400" cy="36513"/>
              </a:xfrm>
              <a:prstGeom prst="bentConnector3">
                <a:avLst>
                  <a:gd name="adj1" fmla="val 21431"/>
                </a:avLst>
              </a:prstGeom>
              <a:noFill/>
              <a:ln w="28575">
                <a:solidFill>
                  <a:srgbClr val="FFFF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3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228600" y="1638300"/>
                <a:ext cx="8686800" cy="51323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_s63496"/>
              <p:cNvSpPr>
                <a:spLocks noChangeArrowheads="1"/>
              </p:cNvSpPr>
              <p:nvPr/>
            </p:nvSpPr>
            <p:spPr bwMode="auto">
              <a:xfrm>
                <a:off x="1482725" y="1306513"/>
                <a:ext cx="6013450" cy="928687"/>
              </a:xfrm>
              <a:prstGeom prst="roundRect">
                <a:avLst>
                  <a:gd name="adj" fmla="val 16667"/>
                </a:avLst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60325" algn="ctr" defTabSz="914400">
                  <a:spcBef>
                    <a:spcPct val="20000"/>
                  </a:spcBef>
                  <a:buClr>
                    <a:srgbClr val="FFFF66"/>
                  </a:buClr>
                  <a:buFont typeface="Wingdings" charset="0"/>
                  <a:buNone/>
                  <a:defRPr/>
                </a:pPr>
                <a:r>
                  <a:rPr lang="en-US" b="1" dirty="0">
                    <a:solidFill>
                      <a:srgbClr val="FFFF66"/>
                    </a:solidFill>
                    <a:effectLst>
                      <a:glow rad="101600">
                        <a:schemeClr val="tx1">
                          <a:alpha val="75000"/>
                        </a:schemeClr>
                      </a:glow>
                      <a:outerShdw blurRad="38100" dist="38100" dir="2700000" algn="tl">
                        <a:srgbClr val="000000"/>
                      </a:outerShdw>
                    </a:effectLst>
                  </a:rPr>
                  <a:t>Identify each </a:t>
                </a:r>
                <a:r>
                  <a:rPr lang="en-US" b="1" u="sng" dirty="0">
                    <a:solidFill>
                      <a:srgbClr val="FFFF66"/>
                    </a:solidFill>
                    <a:effectLst>
                      <a:glow rad="101600">
                        <a:schemeClr val="tx1">
                          <a:alpha val="75000"/>
                        </a:schemeClr>
                      </a:glow>
                      <a:outerShdw blurRad="38100" dist="38100" dir="2700000" algn="tl">
                        <a:srgbClr val="000000"/>
                      </a:outerShdw>
                    </a:effectLst>
                  </a:rPr>
                  <a:t>contiguous 3D echo object</a:t>
                </a:r>
                <a:r>
                  <a:rPr lang="en-US" b="1" dirty="0">
                    <a:solidFill>
                      <a:srgbClr val="FFFF66"/>
                    </a:solidFill>
                    <a:effectLst>
                      <a:glow rad="101600">
                        <a:schemeClr val="tx1">
                          <a:alpha val="75000"/>
                        </a:schemeClr>
                      </a:glow>
                      <a:outerShdw blurRad="38100" dist="38100" dir="2700000" algn="tl">
                        <a:srgbClr val="000000"/>
                      </a:outerShdw>
                    </a:effectLst>
                  </a:rPr>
                  <a:t/>
                </a:r>
                <a:br>
                  <a:rPr lang="en-US" b="1" dirty="0">
                    <a:solidFill>
                      <a:srgbClr val="FFFF66"/>
                    </a:solidFill>
                    <a:effectLst>
                      <a:glow rad="101600">
                        <a:schemeClr val="tx1">
                          <a:alpha val="75000"/>
                        </a:schemeClr>
                      </a:glow>
                      <a:outerShdw blurRad="38100" dist="38100" dir="2700000" algn="tl">
                        <a:srgbClr val="000000"/>
                      </a:outerShdw>
                    </a:effectLst>
                  </a:rPr>
                </a:br>
                <a:r>
                  <a:rPr lang="en-US" b="1" dirty="0">
                    <a:solidFill>
                      <a:srgbClr val="FFFF66"/>
                    </a:solidFill>
                    <a:effectLst>
                      <a:glow rad="101600">
                        <a:schemeClr val="tx1">
                          <a:alpha val="75000"/>
                        </a:schemeClr>
                      </a:glow>
                      <a:outerShdw blurRad="38100" dist="38100" dir="2700000" algn="tl">
                        <a:srgbClr val="000000"/>
                      </a:outerShdw>
                    </a:effectLst>
                  </a:rPr>
                  <a:t>seen on radar</a:t>
                </a:r>
                <a:endParaRPr lang="en-US" dirty="0">
                  <a:solidFill>
                    <a:srgbClr val="FFFF66"/>
                  </a:solidFill>
                  <a:effectLst>
                    <a:glow rad="101600">
                      <a:schemeClr val="tx1">
                        <a:alpha val="75000"/>
                      </a:schemeClr>
                    </a:glow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23" name="_s63497"/>
              <p:cNvSpPr>
                <a:spLocks noChangeArrowheads="1"/>
              </p:cNvSpPr>
              <p:nvPr/>
            </p:nvSpPr>
            <p:spPr bwMode="auto">
              <a:xfrm>
                <a:off x="533400" y="2830513"/>
                <a:ext cx="3048000" cy="609600"/>
              </a:xfrm>
              <a:prstGeom prst="roundRect">
                <a:avLst>
                  <a:gd name="adj" fmla="val 16667"/>
                </a:avLst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defTabSz="914400">
                  <a:spcBef>
                    <a:spcPct val="20000"/>
                  </a:spcBef>
                  <a:buClr>
                    <a:srgbClr val="FFFF66"/>
                  </a:buClr>
                  <a:buFont typeface="Wingdings" charset="0"/>
                  <a:buNone/>
                  <a:defRPr/>
                </a:pPr>
                <a:r>
                  <a:rPr lang="en-US" sz="2000" b="1">
                    <a:solidFill>
                      <a:srgbClr val="FFFF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Convective component</a:t>
                </a:r>
                <a:endParaRPr lang="en-US" sz="2000">
                  <a:solidFill>
                    <a:srgbClr val="F8F8F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24" name="_s63498"/>
              <p:cNvSpPr>
                <a:spLocks noChangeArrowheads="1"/>
              </p:cNvSpPr>
              <p:nvPr/>
            </p:nvSpPr>
            <p:spPr bwMode="auto">
              <a:xfrm>
                <a:off x="5181600" y="2830513"/>
                <a:ext cx="3048000" cy="609600"/>
              </a:xfrm>
              <a:prstGeom prst="roundRect">
                <a:avLst>
                  <a:gd name="adj" fmla="val 16667"/>
                </a:avLst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defTabSz="914400">
                  <a:spcBef>
                    <a:spcPct val="20000"/>
                  </a:spcBef>
                  <a:buClr>
                    <a:srgbClr val="FFFF66"/>
                  </a:buClr>
                  <a:buFont typeface="Wingdings" charset="0"/>
                  <a:buNone/>
                  <a:defRPr/>
                </a:pPr>
                <a:r>
                  <a:rPr lang="en-US" sz="2000" b="1">
                    <a:solidFill>
                      <a:srgbClr val="FFFF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Stratiform component</a:t>
                </a:r>
                <a:endParaRPr lang="en-US" sz="2000">
                  <a:solidFill>
                    <a:srgbClr val="F8F8F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25" name="_s63503"/>
              <p:cNvSpPr>
                <a:spLocks noChangeArrowheads="1"/>
              </p:cNvSpPr>
              <p:nvPr/>
            </p:nvSpPr>
            <p:spPr bwMode="auto">
              <a:xfrm>
                <a:off x="381000" y="3744913"/>
                <a:ext cx="3429000" cy="990600"/>
              </a:xfrm>
              <a:prstGeom prst="roundRect">
                <a:avLst>
                  <a:gd name="adj" fmla="val 16667"/>
                </a:avLst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lIns="0" tIns="0" rIns="0" bIns="0"/>
              <a:lstStyle/>
              <a:p>
                <a:pPr algn="ctr" defTabSz="914400">
                  <a:spcBef>
                    <a:spcPct val="20000"/>
                  </a:spcBef>
                  <a:buClr>
                    <a:srgbClr val="FFFF66"/>
                  </a:buClr>
                  <a:buFont typeface="Wingdings" charset="0"/>
                  <a:buNone/>
                  <a:defRPr/>
                </a:pPr>
                <a:r>
                  <a:rPr lang="en-US" sz="2000" b="1" dirty="0">
                    <a:solidFill>
                      <a:srgbClr val="FFFF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Extreme characteristic</a:t>
                </a:r>
                <a:endParaRPr lang="en-US" sz="1700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 algn="ctr" defTabSz="914400">
                  <a:spcBef>
                    <a:spcPct val="20000"/>
                  </a:spcBef>
                  <a:buClr>
                    <a:srgbClr val="FFFF66"/>
                  </a:buClr>
                  <a:buFont typeface="Wingdings" charset="0"/>
                  <a:buNone/>
                  <a:defRPr/>
                </a:pPr>
                <a:r>
                  <a:rPr lang="en-US" sz="1700" dirty="0">
                    <a:solidFill>
                      <a:srgbClr val="F8F8F8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Contiguous 3D volume  of</a:t>
                </a:r>
                <a:br>
                  <a:rPr lang="en-US" sz="1700" dirty="0">
                    <a:solidFill>
                      <a:srgbClr val="F8F8F8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</a:br>
                <a:r>
                  <a:rPr lang="en-US" sz="1700" dirty="0">
                    <a:solidFill>
                      <a:srgbClr val="F8F8F8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convective echo &gt; </a:t>
                </a:r>
                <a:r>
                  <a:rPr lang="en-US" sz="1700" b="1" dirty="0">
                    <a:solidFill>
                      <a:srgbClr val="F8F8F8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Symbol" charset="0"/>
                  </a:rPr>
                  <a:t>40 </a:t>
                </a:r>
                <a:r>
                  <a:rPr lang="en-US" sz="1700" b="1" dirty="0" err="1">
                    <a:solidFill>
                      <a:srgbClr val="F8F8F8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Symbol" charset="0"/>
                  </a:rPr>
                  <a:t>dBZ</a:t>
                </a:r>
                <a:r>
                  <a:rPr lang="en-US" sz="1700" b="1" dirty="0">
                    <a:solidFill>
                      <a:srgbClr val="F8F8F8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</a:p>
            </p:txBody>
          </p:sp>
          <p:sp>
            <p:nvSpPr>
              <p:cNvPr id="26" name="_s63505"/>
              <p:cNvSpPr>
                <a:spLocks noChangeArrowheads="1"/>
              </p:cNvSpPr>
              <p:nvPr/>
            </p:nvSpPr>
            <p:spPr bwMode="auto">
              <a:xfrm>
                <a:off x="228600" y="5570539"/>
                <a:ext cx="3619500" cy="868362"/>
              </a:xfrm>
              <a:prstGeom prst="roundRect">
                <a:avLst>
                  <a:gd name="adj" fmla="val 16667"/>
                </a:avLst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defTabSz="914400">
                  <a:spcBef>
                    <a:spcPct val="20000"/>
                  </a:spcBef>
                  <a:buClr>
                    <a:srgbClr val="FFFF66"/>
                  </a:buClr>
                  <a:buFont typeface="Wingdings" charset="0"/>
                  <a:buNone/>
                  <a:defRPr/>
                </a:pPr>
                <a:r>
                  <a:rPr lang="en-US" sz="1700" dirty="0">
                    <a:solidFill>
                      <a:srgbClr val="F8F8F8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Symbol" charset="0"/>
                  </a:rPr>
                  <a:t>Top height </a:t>
                </a:r>
                <a:r>
                  <a:rPr lang="en-US" sz="1700" dirty="0">
                    <a:solidFill>
                      <a:srgbClr val="F8F8F8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&gt; </a:t>
                </a:r>
                <a:r>
                  <a:rPr lang="en-US" sz="1700" b="1" dirty="0">
                    <a:solidFill>
                      <a:srgbClr val="F8F8F8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Symbol" charset="0"/>
                  </a:rPr>
                  <a:t>10 km</a:t>
                </a:r>
                <a:endParaRPr lang="en-US" sz="1700" b="1" u="sng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 algn="ctr" defTabSz="914400">
                  <a:spcBef>
                    <a:spcPct val="20000"/>
                  </a:spcBef>
                  <a:buClr>
                    <a:srgbClr val="FFFF66"/>
                  </a:buClr>
                  <a:buFont typeface="Wingdings" charset="0"/>
                  <a:buNone/>
                  <a:defRPr/>
                </a:pPr>
                <a:r>
                  <a:rPr lang="ja-JP" altLang="en-US" b="1" dirty="0">
                    <a:solidFill>
                      <a:srgbClr val="F8F8F8"/>
                    </a:solidFill>
                    <a:effectLst>
                      <a:glow rad="101600">
                        <a:schemeClr val="tx1">
                          <a:alpha val="75000"/>
                        </a:schemeClr>
                      </a:glow>
                      <a:outerShdw blurRad="38100" dist="38100" dir="2700000" algn="tl">
                        <a:srgbClr val="000000"/>
                      </a:outerShdw>
                    </a:effectLst>
                  </a:rPr>
                  <a:t>“</a:t>
                </a:r>
                <a:r>
                  <a:rPr lang="en-US" b="1" i="1" u="sng" dirty="0">
                    <a:solidFill>
                      <a:srgbClr val="FFFF00"/>
                    </a:solidFill>
                    <a:effectLst>
                      <a:glow rad="101600">
                        <a:schemeClr val="tx1">
                          <a:alpha val="75000"/>
                        </a:schemeClr>
                      </a:glow>
                      <a:outerShdw blurRad="38100" dist="38100" dir="2700000" algn="tl">
                        <a:srgbClr val="000000"/>
                      </a:outerShdw>
                    </a:effectLst>
                  </a:rPr>
                  <a:t>Deep convective core</a:t>
                </a:r>
                <a:r>
                  <a:rPr lang="ja-JP" altLang="en-US" b="1" dirty="0">
                    <a:solidFill>
                      <a:srgbClr val="F8F8F8"/>
                    </a:solidFill>
                    <a:effectLst>
                      <a:glow rad="101600">
                        <a:schemeClr val="tx1">
                          <a:alpha val="75000"/>
                        </a:schemeClr>
                      </a:glow>
                      <a:outerShdw blurRad="38100" dist="38100" dir="2700000" algn="tl">
                        <a:srgbClr val="000000"/>
                      </a:outerShdw>
                    </a:effectLst>
                  </a:rPr>
                  <a:t>”</a:t>
                </a:r>
                <a:endParaRPr lang="en-US" b="1" dirty="0">
                  <a:solidFill>
                    <a:srgbClr val="F8F8F8"/>
                  </a:solidFill>
                  <a:effectLst>
                    <a:glow rad="101600">
                      <a:schemeClr val="tx1">
                        <a:alpha val="75000"/>
                      </a:schemeClr>
                    </a:glow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27" name="_s63507"/>
              <p:cNvSpPr>
                <a:spLocks noChangeArrowheads="1"/>
              </p:cNvSpPr>
              <p:nvPr/>
            </p:nvSpPr>
            <p:spPr bwMode="auto">
              <a:xfrm>
                <a:off x="4013200" y="5564189"/>
                <a:ext cx="3556000" cy="868362"/>
              </a:xfrm>
              <a:prstGeom prst="roundRect">
                <a:avLst>
                  <a:gd name="adj" fmla="val 16667"/>
                </a:avLst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 defTabSz="914400">
                  <a:spcBef>
                    <a:spcPct val="20000"/>
                  </a:spcBef>
                  <a:buClr>
                    <a:srgbClr val="FFFF66"/>
                  </a:buClr>
                  <a:buFont typeface="Wingdings" charset="0"/>
                  <a:buNone/>
                  <a:defRPr/>
                </a:pPr>
                <a:r>
                  <a:rPr lang="en-US" sz="1700" dirty="0">
                    <a:solidFill>
                      <a:srgbClr val="F8F8F8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  Horizontal area  &gt;</a:t>
                </a:r>
                <a:r>
                  <a:rPr lang="en-US" sz="1700" dirty="0">
                    <a:solidFill>
                      <a:srgbClr val="F8F8F8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Symbol" charset="0"/>
                  </a:rPr>
                  <a:t> </a:t>
                </a:r>
                <a:r>
                  <a:rPr lang="en-US" sz="1700" b="1" dirty="0">
                    <a:solidFill>
                      <a:srgbClr val="F8F8F8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Symbol" charset="0"/>
                  </a:rPr>
                  <a:t>1 000 km</a:t>
                </a:r>
                <a:r>
                  <a:rPr lang="en-US" sz="1700" b="1" baseline="30000" dirty="0">
                    <a:solidFill>
                      <a:srgbClr val="F8F8F8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Arial" charset="0"/>
                    <a:sym typeface="Symbol" charset="0"/>
                  </a:rPr>
                  <a:t>2</a:t>
                </a:r>
                <a:endParaRPr lang="en-US" sz="1700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  <a:sym typeface="Symbol" charset="0"/>
                </a:endParaRPr>
              </a:p>
              <a:p>
                <a:pPr algn="ctr" defTabSz="914400">
                  <a:spcBef>
                    <a:spcPct val="20000"/>
                  </a:spcBef>
                  <a:buClr>
                    <a:srgbClr val="FFFF66"/>
                  </a:buClr>
                  <a:buFont typeface="Wingdings" charset="0"/>
                  <a:buNone/>
                  <a:defRPr/>
                </a:pPr>
                <a:r>
                  <a:rPr lang="ja-JP" altLang="en-US" b="1" i="1" dirty="0">
                    <a:solidFill>
                      <a:srgbClr val="F8F8F8"/>
                    </a:solidFill>
                    <a:effectLst>
                      <a:glow>
                        <a:schemeClr val="tx1"/>
                      </a:glow>
                      <a:outerShdw blurRad="38100" dist="38100" dir="2700000" algn="tl">
                        <a:srgbClr val="000000"/>
                      </a:outerShdw>
                    </a:effectLst>
                  </a:rPr>
                  <a:t>“</a:t>
                </a:r>
                <a:r>
                  <a:rPr lang="en-US" b="1" i="1" u="sng" dirty="0">
                    <a:solidFill>
                      <a:srgbClr val="FFFF00"/>
                    </a:solidFill>
                    <a:effectLst>
                      <a:glow rad="101600">
                        <a:schemeClr val="tx1">
                          <a:alpha val="75000"/>
                        </a:schemeClr>
                      </a:glow>
                      <a:outerShdw blurRad="38100" dist="38100" dir="2700000" algn="tl">
                        <a:srgbClr val="000000"/>
                      </a:outerShdw>
                    </a:effectLst>
                  </a:rPr>
                  <a:t>Wide convective core</a:t>
                </a:r>
                <a:r>
                  <a:rPr lang="ja-JP" altLang="en-US" b="1" i="1" dirty="0">
                    <a:solidFill>
                      <a:srgbClr val="F8F8F8"/>
                    </a:solidFill>
                    <a:effectLst>
                      <a:glow>
                        <a:schemeClr val="tx1"/>
                      </a:glow>
                      <a:outerShdw blurRad="38100" dist="38100" dir="2700000" algn="tl">
                        <a:srgbClr val="000000"/>
                      </a:outerShdw>
                    </a:effectLst>
                  </a:rPr>
                  <a:t>”</a:t>
                </a:r>
                <a:endParaRPr lang="en-US" b="1" i="1" dirty="0">
                  <a:solidFill>
                    <a:srgbClr val="F8F8F8"/>
                  </a:solidFill>
                  <a:effectLst>
                    <a:glow>
                      <a:schemeClr val="tx1"/>
                    </a:glow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28" name="_s63509"/>
              <p:cNvSpPr>
                <a:spLocks noChangeArrowheads="1"/>
              </p:cNvSpPr>
              <p:nvPr/>
            </p:nvSpPr>
            <p:spPr bwMode="auto">
              <a:xfrm>
                <a:off x="5029200" y="3744913"/>
                <a:ext cx="3886200" cy="1447800"/>
              </a:xfrm>
              <a:prstGeom prst="roundRect">
                <a:avLst>
                  <a:gd name="adj" fmla="val 16667"/>
                </a:avLst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lIns="0" tIns="0" rIns="0" bIns="0"/>
              <a:lstStyle/>
              <a:p>
                <a:pPr algn="ctr" defTabSz="914400">
                  <a:spcBef>
                    <a:spcPct val="20000"/>
                  </a:spcBef>
                  <a:buClr>
                    <a:srgbClr val="FFFF66"/>
                  </a:buClr>
                  <a:buFont typeface="Wingdings" charset="0"/>
                  <a:buNone/>
                  <a:defRPr/>
                </a:pPr>
                <a:r>
                  <a:rPr lang="en-US" sz="2000" b="1" dirty="0">
                    <a:solidFill>
                      <a:srgbClr val="FFFF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Extreme characteristic</a:t>
                </a:r>
                <a:endParaRPr lang="en-US" sz="1700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 algn="ctr" defTabSz="914400">
                  <a:spcBef>
                    <a:spcPct val="20000"/>
                  </a:spcBef>
                  <a:buClr>
                    <a:srgbClr val="FFFF66"/>
                  </a:buClr>
                  <a:buFont typeface="Wingdings" charset="0"/>
                  <a:buNone/>
                  <a:defRPr/>
                </a:pPr>
                <a:r>
                  <a:rPr lang="en-US" sz="1700" dirty="0">
                    <a:solidFill>
                      <a:srgbClr val="F8F8F8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Contiguous stratiform echo</a:t>
                </a:r>
                <a:br>
                  <a:rPr lang="en-US" sz="1700" dirty="0">
                    <a:solidFill>
                      <a:srgbClr val="F8F8F8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</a:br>
                <a:r>
                  <a:rPr lang="en-US" sz="1700" dirty="0">
                    <a:solidFill>
                      <a:srgbClr val="F8F8F8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with horizontal area </a:t>
                </a:r>
                <a:r>
                  <a:rPr lang="en-US" sz="1700" dirty="0">
                    <a:solidFill>
                      <a:srgbClr val="F8F8F8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Symbol" charset="0"/>
                  </a:rPr>
                  <a:t>&gt; </a:t>
                </a:r>
                <a:r>
                  <a:rPr lang="en-US" sz="1700" b="1" dirty="0">
                    <a:solidFill>
                      <a:srgbClr val="F8F8F8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Symbol" charset="0"/>
                  </a:rPr>
                  <a:t>50 000 km</a:t>
                </a:r>
                <a:r>
                  <a:rPr lang="en-US" sz="1700" b="1" baseline="30000" dirty="0">
                    <a:solidFill>
                      <a:srgbClr val="F8F8F8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Arial" charset="0"/>
                    <a:sym typeface="Symbol" charset="0"/>
                  </a:rPr>
                  <a:t>2</a:t>
                </a:r>
                <a:endParaRPr lang="en-US" sz="1700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  <a:sym typeface="Symbol" charset="0"/>
                </a:endParaRPr>
              </a:p>
              <a:p>
                <a:pPr algn="ctr" defTabSz="914400">
                  <a:spcBef>
                    <a:spcPct val="20000"/>
                  </a:spcBef>
                  <a:buClr>
                    <a:srgbClr val="FFFF66"/>
                  </a:buClr>
                  <a:buFont typeface="Wingdings" charset="0"/>
                  <a:buNone/>
                  <a:defRPr/>
                </a:pPr>
                <a:r>
                  <a:rPr lang="ja-JP" altLang="en-US" b="1" dirty="0">
                    <a:solidFill>
                      <a:srgbClr val="F8F8F8"/>
                    </a:solidFill>
                    <a:effectLst>
                      <a:glow rad="101600">
                        <a:schemeClr val="tx1">
                          <a:alpha val="75000"/>
                        </a:schemeClr>
                      </a:glow>
                      <a:outerShdw blurRad="38100" dist="38100" dir="2700000" algn="tl">
                        <a:srgbClr val="000000"/>
                      </a:outerShdw>
                    </a:effectLst>
                  </a:rPr>
                  <a:t>“</a:t>
                </a:r>
                <a:r>
                  <a:rPr lang="en-US" b="1" i="1" u="sng" dirty="0">
                    <a:solidFill>
                      <a:srgbClr val="FFFF00"/>
                    </a:solidFill>
                    <a:effectLst>
                      <a:glow rad="101600">
                        <a:schemeClr val="tx1">
                          <a:alpha val="75000"/>
                        </a:schemeClr>
                      </a:glow>
                      <a:outerShdw blurRad="38100" dist="38100" dir="2700000" algn="tl">
                        <a:srgbClr val="000000"/>
                      </a:outerShdw>
                    </a:effectLst>
                  </a:rPr>
                  <a:t>Broad stratiform region</a:t>
                </a:r>
                <a:r>
                  <a:rPr lang="ja-JP" altLang="en-US" b="1" dirty="0">
                    <a:solidFill>
                      <a:srgbClr val="F8F8F8"/>
                    </a:solidFill>
                    <a:effectLst>
                      <a:glow rad="101600">
                        <a:schemeClr val="tx1">
                          <a:alpha val="75000"/>
                        </a:schemeClr>
                      </a:glow>
                      <a:outerShdw blurRad="38100" dist="38100" dir="2700000" algn="tl">
                        <a:srgbClr val="000000"/>
                      </a:outerShdw>
                    </a:effectLst>
                  </a:rPr>
                  <a:t>”</a:t>
                </a:r>
                <a:endParaRPr lang="en-US" b="1" dirty="0">
                  <a:solidFill>
                    <a:srgbClr val="F8F8F8"/>
                  </a:solidFill>
                  <a:effectLst>
                    <a:glow rad="101600">
                      <a:schemeClr val="tx1">
                        <a:alpha val="75000"/>
                      </a:schemeClr>
                    </a:glow>
                    <a:outerShdw blurRad="38100" dist="38100" dir="2700000" algn="tl">
                      <a:srgbClr val="000000"/>
                    </a:outerShdw>
                  </a:effectLst>
                  <a:cs typeface="Arial" charset="0"/>
                  <a:sym typeface="Symbol" charset="0"/>
                </a:endParaRPr>
              </a:p>
            </p:txBody>
          </p:sp>
          <p:sp>
            <p:nvSpPr>
              <p:cNvPr id="29" name="Line 25"/>
              <p:cNvSpPr>
                <a:spLocks noChangeShapeType="1"/>
              </p:cNvSpPr>
              <p:nvPr/>
            </p:nvSpPr>
            <p:spPr bwMode="auto">
              <a:xfrm>
                <a:off x="2032000" y="4762501"/>
                <a:ext cx="0" cy="503238"/>
              </a:xfrm>
              <a:prstGeom prst="line">
                <a:avLst/>
              </a:prstGeom>
              <a:noFill/>
              <a:ln w="1905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Line 26"/>
              <p:cNvSpPr>
                <a:spLocks noChangeShapeType="1"/>
              </p:cNvSpPr>
              <p:nvPr/>
            </p:nvSpPr>
            <p:spPr bwMode="auto">
              <a:xfrm flipV="1">
                <a:off x="1371600" y="5245101"/>
                <a:ext cx="3441700" cy="22225"/>
              </a:xfrm>
              <a:prstGeom prst="line">
                <a:avLst/>
              </a:prstGeom>
              <a:noFill/>
              <a:ln w="1905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1" name="Line 27"/>
              <p:cNvSpPr>
                <a:spLocks noChangeShapeType="1"/>
              </p:cNvSpPr>
              <p:nvPr/>
            </p:nvSpPr>
            <p:spPr bwMode="auto">
              <a:xfrm>
                <a:off x="1377950" y="5259389"/>
                <a:ext cx="0" cy="304800"/>
              </a:xfrm>
              <a:prstGeom prst="line">
                <a:avLst/>
              </a:prstGeom>
              <a:noFill/>
              <a:ln w="1905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2" name="Line 28"/>
              <p:cNvSpPr>
                <a:spLocks noChangeShapeType="1"/>
              </p:cNvSpPr>
              <p:nvPr/>
            </p:nvSpPr>
            <p:spPr bwMode="auto">
              <a:xfrm>
                <a:off x="4800600" y="5251451"/>
                <a:ext cx="0" cy="317500"/>
              </a:xfrm>
              <a:prstGeom prst="line">
                <a:avLst/>
              </a:prstGeom>
              <a:noFill/>
              <a:ln w="1905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45" name="Straight Connector 44"/>
            <p:cNvCxnSpPr/>
            <p:nvPr/>
          </p:nvCxnSpPr>
          <p:spPr>
            <a:xfrm>
              <a:off x="2057400" y="2490788"/>
              <a:ext cx="4711700" cy="1587"/>
            </a:xfrm>
            <a:prstGeom prst="line">
              <a:avLst/>
            </a:prstGeom>
            <a:ln>
              <a:solidFill>
                <a:srgbClr val="FEFB8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itle 1"/>
          <p:cNvSpPr txBox="1">
            <a:spLocks/>
          </p:cNvSpPr>
          <p:nvPr/>
        </p:nvSpPr>
        <p:spPr>
          <a:xfrm>
            <a:off x="0" y="222250"/>
            <a:ext cx="9144000" cy="874713"/>
          </a:xfrm>
          <a:prstGeom prst="rect">
            <a:avLst/>
          </a:prstGeom>
        </p:spPr>
        <p:txBody>
          <a:bodyPr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ea typeface="+mj-ea"/>
                <a:cs typeface="Century Gothic"/>
              </a:rPr>
              <a:t>Radar Identification </a:t>
            </a:r>
            <a:r>
              <a:rPr lang="en-US" sz="3200" b="1" kern="0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ea typeface="+mn-ea"/>
                <a:cs typeface="Century Gothic"/>
              </a:rPr>
              <a:t>of Extreme </a:t>
            </a:r>
            <a:r>
              <a:rPr lang="en-US" sz="3200" b="1" kern="0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ea typeface="+mj-ea"/>
                <a:cs typeface="Century Gothic"/>
              </a:rPr>
              <a:t>Rainstorms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64" b="2258"/>
          <a:stretch>
            <a:fillRect/>
          </a:stretch>
        </p:blipFill>
        <p:spPr bwMode="auto">
          <a:xfrm>
            <a:off x="1336305" y="1752600"/>
            <a:ext cx="6471391" cy="4611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0" y="222250"/>
            <a:ext cx="9144000" cy="1149350"/>
          </a:xfrm>
          <a:prstGeom prst="rect">
            <a:avLst/>
          </a:prstGeom>
        </p:spPr>
        <p:txBody>
          <a:bodyPr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ea typeface="+mj-ea"/>
                <a:cs typeface="Century Gothic"/>
              </a:rPr>
              <a:t>Probability of Broad Stratiform Echo based on </a:t>
            </a:r>
            <a:r>
              <a:rPr lang="en-US" sz="3200" b="1" kern="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ea typeface="+mj-ea"/>
                <a:cs typeface="Century Gothic"/>
              </a:rPr>
              <a:t>multiyear </a:t>
            </a:r>
            <a:r>
              <a:rPr lang="en-US" sz="3200" b="1" kern="0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ea typeface="+mj-ea"/>
                <a:cs typeface="Century Gothic"/>
              </a:rPr>
              <a:t>climatolofy</a:t>
            </a:r>
            <a:r>
              <a:rPr lang="en-US" sz="3200" b="1" kern="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ea typeface="+mj-ea"/>
                <a:cs typeface="Century Gothic"/>
              </a:rPr>
              <a:t> of </a:t>
            </a:r>
            <a:r>
              <a:rPr lang="en-US" sz="3200" b="1" kern="0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ea typeface="+mj-ea"/>
                <a:cs typeface="Century Gothic"/>
              </a:rPr>
              <a:t>TRMM PR data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/>
          <p:cNvSpPr txBox="1">
            <a:spLocks/>
          </p:cNvSpPr>
          <p:nvPr/>
        </p:nvSpPr>
        <p:spPr>
          <a:xfrm>
            <a:off x="0" y="222250"/>
            <a:ext cx="9144000" cy="1149350"/>
          </a:xfrm>
          <a:prstGeom prst="rect">
            <a:avLst/>
          </a:prstGeom>
        </p:spPr>
        <p:txBody>
          <a:bodyPr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ea typeface="+mj-ea"/>
                <a:cs typeface="Century Gothic"/>
              </a:rPr>
              <a:t>Observations of Broad Stratiform Regions During 2010, 2011, &amp; 2012 Flood Episodes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50929" y="1805341"/>
            <a:ext cx="6242142" cy="4629326"/>
            <a:chOff x="1450929" y="1805341"/>
            <a:chExt cx="6242142" cy="4629326"/>
          </a:xfrm>
        </p:grpSpPr>
        <p:grpSp>
          <p:nvGrpSpPr>
            <p:cNvPr id="50177" name="Group 3"/>
            <p:cNvGrpSpPr>
              <a:grpSpLocks/>
            </p:cNvGrpSpPr>
            <p:nvPr/>
          </p:nvGrpSpPr>
          <p:grpSpPr bwMode="auto">
            <a:xfrm>
              <a:off x="1450929" y="1805341"/>
              <a:ext cx="6242142" cy="4629326"/>
              <a:chOff x="2730978" y="1976905"/>
              <a:chExt cx="4643014" cy="3442353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2730978" y="1976905"/>
                <a:ext cx="4630311" cy="3316946"/>
              </a:xfrm>
              <a:prstGeom prst="rect">
                <a:avLst/>
              </a:prstGeom>
              <a:solidFill>
                <a:srgbClr val="FFFFFF"/>
              </a:solidFill>
              <a:ln w="381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50180" name="Picture 2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27"/>
              <a:stretch/>
            </p:blipFill>
            <p:spPr bwMode="auto">
              <a:xfrm rot="5400000">
                <a:off x="3360607" y="1405872"/>
                <a:ext cx="3442352" cy="4584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2053831" y="4616860"/>
              <a:ext cx="869349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90"/>
                  </a:solidFill>
                </a:rPr>
                <a:t>2010</a:t>
              </a:r>
              <a:endParaRPr lang="en-US" b="1" dirty="0">
                <a:solidFill>
                  <a:srgbClr val="000090"/>
                </a:solidFill>
              </a:endParaRPr>
            </a:p>
            <a:p>
              <a:r>
                <a:rPr lang="en-US" b="1" dirty="0" smtClean="0">
                  <a:solidFill>
                    <a:srgbClr val="FF0000"/>
                  </a:solidFill>
                </a:rPr>
                <a:t>2011</a:t>
              </a:r>
            </a:p>
            <a:p>
              <a:r>
                <a:rPr lang="en-US" b="1" dirty="0" smtClean="0">
                  <a:solidFill>
                    <a:schemeClr val="accent3">
                      <a:lumMod val="50000"/>
                    </a:schemeClr>
                  </a:solidFill>
                </a:rPr>
                <a:t>2012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3167217" y="1835940"/>
              <a:ext cx="2157380" cy="183594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 cmpd="sng"/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 cmpd="sng"/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 cmpd="sng"/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 cmpd="sng"/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7008</TotalTime>
  <Words>597</Words>
  <Application>Microsoft Macintosh PowerPoint</Application>
  <PresentationFormat>On-screen Show (4:3)</PresentationFormat>
  <Paragraphs>117</Paragraphs>
  <Slides>24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1_Office Theme</vt:lpstr>
      <vt:lpstr>Office Theme</vt:lpstr>
      <vt:lpstr>2_Office Theme</vt:lpstr>
      <vt:lpstr>3_Office Theme</vt:lpstr>
      <vt:lpstr>4_Office Theme</vt:lpstr>
      <vt:lpstr>5_Office Theme</vt:lpstr>
      <vt:lpstr>8_Office Theme</vt:lpstr>
      <vt:lpstr>9_Office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JJAS Climatology 1981-2010</vt:lpstr>
      <vt:lpstr>PowerPoint Presentation</vt:lpstr>
      <vt:lpstr>PowerPoint Presentation</vt:lpstr>
      <vt:lpstr>PowerPoint Presentation</vt:lpstr>
      <vt:lpstr>PowerPoint Presentation</vt:lpstr>
      <vt:lpstr>Rossby Wave Train</vt:lpstr>
      <vt:lpstr>PowerPoint Presentation</vt:lpstr>
      <vt:lpstr>PowerPoint Presentation</vt:lpstr>
    </vt:vector>
  </TitlesOfParts>
  <Company>University of Washington Department of Atmospheric 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 Houze</dc:creator>
  <cp:lastModifiedBy>Robert Houze</cp:lastModifiedBy>
  <cp:revision>312</cp:revision>
  <cp:lastPrinted>2010-11-16T04:56:15Z</cp:lastPrinted>
  <dcterms:created xsi:type="dcterms:W3CDTF">2010-11-16T04:49:58Z</dcterms:created>
  <dcterms:modified xsi:type="dcterms:W3CDTF">2013-04-19T21:39:44Z</dcterms:modified>
</cp:coreProperties>
</file>