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7355" r:id="rId1"/>
    <p:sldMasterId id="2147488647" r:id="rId2"/>
  </p:sldMasterIdLst>
  <p:notesMasterIdLst>
    <p:notesMasterId r:id="rId11"/>
  </p:notesMasterIdLst>
  <p:sldIdLst>
    <p:sldId id="403" r:id="rId3"/>
    <p:sldId id="681" r:id="rId4"/>
    <p:sldId id="635" r:id="rId5"/>
    <p:sldId id="687" r:id="rId6"/>
    <p:sldId id="676" r:id="rId7"/>
    <p:sldId id="674" r:id="rId8"/>
    <p:sldId id="655" r:id="rId9"/>
    <p:sldId id="679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5A87"/>
    <a:srgbClr val="FFFF00"/>
    <a:srgbClr val="FAD700"/>
    <a:srgbClr val="5573A2"/>
    <a:srgbClr val="121E3D"/>
    <a:srgbClr val="1D2A46"/>
    <a:srgbClr val="131F3E"/>
    <a:srgbClr val="415A86"/>
    <a:srgbClr val="FFF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217" autoAdjust="0"/>
    <p:restoredTop sz="99635" autoAdjust="0"/>
  </p:normalViewPr>
  <p:slideViewPr>
    <p:cSldViewPr snapToGrid="0">
      <p:cViewPr varScale="1">
        <p:scale>
          <a:sx n="92" d="100"/>
          <a:sy n="92" d="100"/>
        </p:scale>
        <p:origin x="-928" y="-112"/>
      </p:cViewPr>
      <p:guideLst>
        <p:guide orient="horz" pos="4000"/>
        <p:guide pos="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35E192A5-CFB9-374F-A084-0CDD392BE3BE}" type="datetime1">
              <a:rPr lang="en-US"/>
              <a:pPr>
                <a:defRPr/>
              </a:pPr>
              <a:t>4/19/13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895599D7-DA39-D243-B64E-5381FAB9A9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263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ＭＳ Ｐゴシック" pitchFamily="-11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D2B3251-9DA4-524B-AE50-D2131B6525E6}" type="slidenum">
              <a:rPr lang="en-US" sz="1200">
                <a:solidFill>
                  <a:srgbClr val="000000"/>
                </a:solidFill>
                <a:latin typeface="Calibri" charset="0"/>
              </a:rPr>
              <a:pPr eaLnBrk="1" hangingPunct="1"/>
              <a:t>1</a:t>
            </a:fld>
            <a:endParaRPr lang="en-US" sz="12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6493" tIns="43247" rIns="86493" bIns="4324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E95EF-89C3-1C42-B79C-912213E966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495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B0373-E56A-5F41-8F0C-308F6E8561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79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B475A-ACF1-2447-96AE-0ED05545C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62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D5085-69CB-D645-9272-0F5A12E59B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10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A8563-15C1-F947-88D4-07ACF737FC26}" type="datetime1">
              <a:rPr lang="en-US"/>
              <a:pPr>
                <a:defRPr/>
              </a:pPr>
              <a:t>4/19/13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F79D6-B8C8-9C46-8532-96E0E8D5B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241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469A4E7-9B6A-B540-978E-42B24767B2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212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50550-8667-A947-8549-19DA89F77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856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A4F93-E35B-EF48-A6BA-2C2CF177F0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3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5473C-77AC-A249-82C2-9F57E2D03D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475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0674B-6F33-1943-A321-816DB2F5A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032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9B7C4-AB68-2E4D-8ACF-FF4F2F0CB1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47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1EDBB-4B3C-1C48-91A1-AD6E07E30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71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E2C96-C0BD-D741-8C96-7E19A61B91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9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C0880-1AD9-974D-8905-DCC9171ADE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135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5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A8C63AB1-FDAC-7B41-927A-0C0137021F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218" r:id="rId1"/>
    <p:sldLayoutId id="2147489219" r:id="rId2"/>
    <p:sldLayoutId id="2147489220" r:id="rId3"/>
    <p:sldLayoutId id="2147489221" r:id="rId4"/>
    <p:sldLayoutId id="2147489222" r:id="rId5"/>
    <p:sldLayoutId id="2147489223" r:id="rId6"/>
    <p:sldLayoutId id="2147489224" r:id="rId7"/>
    <p:sldLayoutId id="2147489225" r:id="rId8"/>
    <p:sldLayoutId id="2147489226" r:id="rId9"/>
    <p:sldLayoutId id="2147489227" r:id="rId10"/>
    <p:sldLayoutId id="2147489228" r:id="rId11"/>
    <p:sldLayoutId id="2147489229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0" charset="0"/>
          <a:ea typeface="ＭＳ Ｐゴシック" pitchFamily="-111" charset="-128"/>
          <a:cs typeface="ＭＳ Ｐゴシック" pitchFamily="-11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0" charset="0"/>
          <a:ea typeface="ＭＳ Ｐゴシック" pitchFamily="-111" charset="-128"/>
          <a:cs typeface="ＭＳ Ｐゴシック" pitchFamily="-11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0" charset="0"/>
          <a:ea typeface="ＭＳ Ｐゴシック" pitchFamily="-111" charset="-128"/>
          <a:cs typeface="ＭＳ Ｐゴシック" pitchFamily="-11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0" charset="0"/>
          <a:ea typeface="ＭＳ Ｐゴシック" pitchFamily="-111" charset="-128"/>
          <a:cs typeface="ＭＳ Ｐゴシック" pitchFamily="-11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0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0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0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0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0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0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0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0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0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5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FFFFFF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29448F92-20C2-C24A-A57F-1CDD1261CD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9231" r:id="rId1"/>
    <p:sldLayoutId id="2147489232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0" charset="0"/>
          <a:ea typeface="ＭＳ Ｐゴシック" pitchFamily="-110" charset="-128"/>
          <a:cs typeface="ＭＳ Ｐゴシック" pitchFamily="-11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0" charset="0"/>
          <a:ea typeface="ＭＳ Ｐゴシック" pitchFamily="-110" charset="-128"/>
          <a:cs typeface="ＭＳ Ｐゴシック" pitchFamily="-11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0" charset="0"/>
          <a:ea typeface="ＭＳ Ｐゴシック" pitchFamily="-110" charset="-128"/>
          <a:cs typeface="ＭＳ Ｐゴシック" pitchFamily="-11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0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0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0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0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0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0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0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0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0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1.jpeg"/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4" Type="http://schemas.openxmlformats.org/officeDocument/2006/relationships/image" Target="../media/image5.gif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14" descr="MONEXcloud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045" b="2872"/>
          <a:stretch>
            <a:fillRect/>
          </a:stretch>
        </p:blipFill>
        <p:spPr bwMode="auto">
          <a:xfrm>
            <a:off x="6350" y="-3657"/>
            <a:ext cx="9137650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363538" y="260495"/>
            <a:ext cx="813266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000" b="1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Nonprecipitating Phenomena Seen by the S-PolKa </a:t>
            </a:r>
            <a:r>
              <a:rPr lang="en-US" sz="4000" b="1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Radar in DYNAMO</a:t>
            </a:r>
            <a:endParaRPr lang="en-US" sz="4000" b="1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8131" name="TextBox 4"/>
          <p:cNvSpPr txBox="1">
            <a:spLocks noChangeArrowheads="1"/>
          </p:cNvSpPr>
          <p:nvPr/>
        </p:nvSpPr>
        <p:spPr bwMode="auto">
          <a:xfrm>
            <a:off x="0" y="6305786"/>
            <a:ext cx="8890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defRPr/>
            </a:pPr>
            <a:r>
              <a:rPr lang="en-US" dirty="0" smtClean="0"/>
              <a:t>DYNAMO Workshop, </a:t>
            </a:r>
            <a:r>
              <a:rPr lang="en-US" dirty="0" err="1" smtClean="0"/>
              <a:t>Hapuna</a:t>
            </a:r>
            <a:r>
              <a:rPr lang="en-US" dirty="0" smtClean="0"/>
              <a:t> Beach, Hawaii, 5 March 2013</a:t>
            </a:r>
            <a:endParaRPr lang="en-US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48132" name="TextBox 1"/>
          <p:cNvSpPr txBox="1">
            <a:spLocks noChangeArrowheads="1"/>
          </p:cNvSpPr>
          <p:nvPr/>
        </p:nvSpPr>
        <p:spPr bwMode="auto">
          <a:xfrm>
            <a:off x="362387" y="2859837"/>
            <a:ext cx="8599487" cy="1646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en-US" sz="4800" b="1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R. Houze</a:t>
            </a:r>
          </a:p>
          <a:p>
            <a:pPr algn="r" eaLnBrk="1" hangingPunct="1">
              <a:spcAft>
                <a:spcPts val="600"/>
              </a:spcAft>
              <a:defRPr/>
            </a:pPr>
            <a:r>
              <a:rPr lang="en-US" sz="4400" b="1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University of Washington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MONEXclou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045" b="2872"/>
          <a:stretch>
            <a:fillRect/>
          </a:stretch>
        </p:blipFill>
        <p:spPr bwMode="auto">
          <a:xfrm>
            <a:off x="6350" y="-17463"/>
            <a:ext cx="9137650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3" name="TextBox 2"/>
          <p:cNvSpPr txBox="1">
            <a:spLocks noChangeArrowheads="1"/>
          </p:cNvSpPr>
          <p:nvPr/>
        </p:nvSpPr>
        <p:spPr bwMode="auto">
          <a:xfrm>
            <a:off x="0" y="206327"/>
            <a:ext cx="9144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54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Summary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9045" y="2090172"/>
            <a:ext cx="921925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Low-level humidity and cumulus </a:t>
            </a:r>
            <a:r>
              <a:rPr lang="en-US" sz="44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features seen by S-PolKa</a:t>
            </a:r>
            <a:endParaRPr lang="en-US" sz="1600" b="1" dirty="0" smtClean="0">
              <a:solidFill>
                <a:schemeClr val="tx2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568325" indent="-342900">
              <a:buFont typeface="Arial"/>
              <a:buChar char="•"/>
            </a:pPr>
            <a:r>
              <a:rPr lang="en-US" sz="40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Humidity </a:t>
            </a:r>
          </a:p>
          <a:p>
            <a:pPr marL="568325" indent="-342900">
              <a:buFont typeface="Arial"/>
              <a:buChar char="•"/>
            </a:pPr>
            <a:r>
              <a:rPr lang="en-US" sz="40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Cumulus organization</a:t>
            </a:r>
          </a:p>
        </p:txBody>
      </p:sp>
    </p:spTree>
    <p:extLst>
      <p:ext uri="{BB962C8B-B14F-4D97-AF65-F5344CB8AC3E}">
        <p14:creationId xmlns:p14="http://schemas.microsoft.com/office/powerpoint/2010/main" val="2073515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0120103_0000_dbzrhi_bragg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67"/>
          <a:stretch/>
        </p:blipFill>
        <p:spPr>
          <a:xfrm>
            <a:off x="1085475" y="1835920"/>
            <a:ext cx="6973051" cy="447095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194825"/>
            <a:ext cx="9143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Humidity gradient layers and nonprecipitating clouds</a:t>
            </a:r>
            <a:endParaRPr lang="en-US" sz="4000" b="1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5842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047741" y="0"/>
            <a:ext cx="3715009" cy="6858000"/>
            <a:chOff x="3047741" y="0"/>
            <a:chExt cx="3206321" cy="6245830"/>
          </a:xfrm>
        </p:grpSpPr>
        <p:pic>
          <p:nvPicPr>
            <p:cNvPr id="2" name="Picture 1" descr="20111105_0531rhidbz046.gif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253"/>
            <a:stretch/>
          </p:blipFill>
          <p:spPr>
            <a:xfrm>
              <a:off x="3047741" y="0"/>
              <a:ext cx="3206321" cy="2086720"/>
            </a:xfrm>
            <a:prstGeom prst="rect">
              <a:avLst/>
            </a:prstGeom>
          </p:spPr>
        </p:pic>
        <p:pic>
          <p:nvPicPr>
            <p:cNvPr id="3" name="Picture 2" descr="20111105_0531rhirhv046.gif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709"/>
            <a:stretch/>
          </p:blipFill>
          <p:spPr>
            <a:xfrm>
              <a:off x="3047741" y="2084917"/>
              <a:ext cx="3206321" cy="2075997"/>
            </a:xfrm>
            <a:prstGeom prst="rect">
              <a:avLst/>
            </a:prstGeom>
          </p:spPr>
        </p:pic>
        <p:pic>
          <p:nvPicPr>
            <p:cNvPr id="4" name="Picture 3" descr="20111105_0531rhizdr046.gif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808"/>
            <a:stretch/>
          </p:blipFill>
          <p:spPr>
            <a:xfrm>
              <a:off x="3047741" y="4148667"/>
              <a:ext cx="3206321" cy="2097163"/>
            </a:xfrm>
            <a:prstGeom prst="rect">
              <a:avLst/>
            </a:prstGeom>
          </p:spPr>
        </p:pic>
      </p:grpSp>
      <p:sp>
        <p:nvSpPr>
          <p:cNvPr id="6" name="TextBox 5"/>
          <p:cNvSpPr txBox="1"/>
          <p:nvPr/>
        </p:nvSpPr>
        <p:spPr>
          <a:xfrm>
            <a:off x="145980" y="2459504"/>
            <a:ext cx="27298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Bragg scattering shows nonprecipitating cumulus in the moist layer</a:t>
            </a:r>
            <a:endParaRPr lang="en-US" b="1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47233" y="159229"/>
            <a:ext cx="781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dBZ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247233" y="2516117"/>
            <a:ext cx="934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ρhv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247233" y="4793600"/>
            <a:ext cx="1023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ZDR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3766357" y="1181176"/>
            <a:ext cx="5377643" cy="5373890"/>
            <a:chOff x="3766357" y="1181176"/>
            <a:chExt cx="5377643" cy="5373890"/>
          </a:xfrm>
        </p:grpSpPr>
        <p:grpSp>
          <p:nvGrpSpPr>
            <p:cNvPr id="29" name="Group 28"/>
            <p:cNvGrpSpPr/>
            <p:nvPr/>
          </p:nvGrpSpPr>
          <p:grpSpPr>
            <a:xfrm>
              <a:off x="5822576" y="2614706"/>
              <a:ext cx="3118224" cy="3938494"/>
              <a:chOff x="5822576" y="2614706"/>
              <a:chExt cx="3118224" cy="3938494"/>
            </a:xfrm>
          </p:grpSpPr>
          <p:pic>
            <p:nvPicPr>
              <p:cNvPr id="7" name="Picture 6"/>
              <p:cNvPicPr>
                <a:picLocks noChangeAspect="1"/>
              </p:cNvPicPr>
              <p:nvPr/>
            </p:nvPicPr>
            <p:blipFill rotWithShape="1">
              <a:blip r:embed="rId5"/>
              <a:srcRect l="8432" t="77674" r="68431" b="4987"/>
              <a:stretch/>
            </p:blipFill>
            <p:spPr>
              <a:xfrm>
                <a:off x="5822576" y="2614706"/>
                <a:ext cx="3072155" cy="1688353"/>
              </a:xfrm>
              <a:prstGeom prst="rect">
                <a:avLst/>
              </a:prstGeom>
              <a:ln>
                <a:solidFill>
                  <a:srgbClr val="FFFFFF"/>
                </a:solidFill>
              </a:ln>
            </p:spPr>
          </p:pic>
          <p:pic>
            <p:nvPicPr>
              <p:cNvPr id="8" name="Picture 7"/>
              <p:cNvPicPr>
                <a:picLocks noChangeAspect="1"/>
              </p:cNvPicPr>
              <p:nvPr/>
            </p:nvPicPr>
            <p:blipFill rotWithShape="1">
              <a:blip r:embed="rId6"/>
              <a:srcRect l="8621" t="78969" r="68391" b="4912"/>
              <a:stretch/>
            </p:blipFill>
            <p:spPr>
              <a:xfrm>
                <a:off x="5892800" y="4985871"/>
                <a:ext cx="3048000" cy="1567329"/>
              </a:xfrm>
              <a:prstGeom prst="rect">
                <a:avLst/>
              </a:prstGeom>
              <a:ln>
                <a:solidFill>
                  <a:srgbClr val="FFFFFF"/>
                </a:solidFill>
              </a:ln>
            </p:spPr>
          </p:pic>
        </p:grpSp>
        <p:sp>
          <p:nvSpPr>
            <p:cNvPr id="30" name="TextBox 29"/>
            <p:cNvSpPr txBox="1"/>
            <p:nvPr/>
          </p:nvSpPr>
          <p:spPr>
            <a:xfrm>
              <a:off x="6715211" y="1181176"/>
              <a:ext cx="2428789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effectLst>
                    <a:outerShdw blurRad="50800" dist="38100" dir="2700000" algn="tl" rotWithShape="0">
                      <a:srgbClr val="000000">
                        <a:alpha val="43000"/>
                      </a:srgbClr>
                    </a:outerShdw>
                  </a:effectLst>
                </a:rPr>
                <a:t>“Mantle Echoes” Knight and Miller (1998)</a:t>
              </a:r>
              <a:endParaRPr lang="en-US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endParaRPr>
            </a:p>
          </p:txBody>
        </p:sp>
        <p:cxnSp>
          <p:nvCxnSpPr>
            <p:cNvPr id="33" name="Straight Arrow Connector 32"/>
            <p:cNvCxnSpPr>
              <a:endCxn id="7" idx="1"/>
            </p:cNvCxnSpPr>
            <p:nvPr/>
          </p:nvCxnSpPr>
          <p:spPr bwMode="auto">
            <a:xfrm flipV="1">
              <a:off x="3810152" y="3458883"/>
              <a:ext cx="2012424" cy="73110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" name="Straight Arrow Connector 33"/>
            <p:cNvCxnSpPr/>
            <p:nvPr/>
          </p:nvCxnSpPr>
          <p:spPr bwMode="auto">
            <a:xfrm flipV="1">
              <a:off x="3766357" y="5766706"/>
              <a:ext cx="2102153" cy="78836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284976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11229_0300_dbzvis(3)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6"/>
          <a:stretch/>
        </p:blipFill>
        <p:spPr>
          <a:xfrm>
            <a:off x="1126097" y="0"/>
            <a:ext cx="6891806" cy="6857999"/>
          </a:xfrm>
          <a:prstGeom prst="rect">
            <a:avLst/>
          </a:prstGeom>
        </p:spPr>
      </p:pic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12700" y="649667"/>
            <a:ext cx="91313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dirty="0" smtClean="0"/>
              <a:t>Long lines of cumulus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325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11211_0601_018_ppidbz_decay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79"/>
          <a:stretch/>
        </p:blipFill>
        <p:spPr>
          <a:xfrm>
            <a:off x="1007534" y="-45196"/>
            <a:ext cx="7128933" cy="6882374"/>
          </a:xfrm>
          <a:prstGeom prst="rect">
            <a:avLst/>
          </a:prstGeom>
        </p:spPr>
      </p:pic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1183489" y="255487"/>
            <a:ext cx="335862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 smtClean="0"/>
              <a:t>Lines of cumulus parallel to wind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435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3" descr="20111008_0832_DZ_PPI_0.5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050" y="0"/>
            <a:ext cx="6711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2" name="TextBox 2"/>
          <p:cNvSpPr txBox="1">
            <a:spLocks noChangeArrowheads="1"/>
          </p:cNvSpPr>
          <p:nvPr/>
        </p:nvSpPr>
        <p:spPr bwMode="auto">
          <a:xfrm>
            <a:off x="12700" y="1555750"/>
            <a:ext cx="2438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b="1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Slightly active moist layer</a:t>
            </a:r>
            <a:endParaRPr lang="en-US" b="1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 eaLnBrk="1" hangingPunct="1"/>
            <a:endParaRPr lang="en-US" b="1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 eaLnBrk="1" hangingPunct="1"/>
            <a:r>
              <a:rPr lang="en-US" b="1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Clouds </a:t>
            </a:r>
            <a:r>
              <a:rPr lang="en-US" b="1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building at </a:t>
            </a:r>
            <a:r>
              <a:rPr lang="en-US" b="1" dirty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cold pool boundaries</a:t>
            </a:r>
          </a:p>
        </p:txBody>
      </p:sp>
    </p:spTree>
    <p:extLst>
      <p:ext uri="{BB962C8B-B14F-4D97-AF65-F5344CB8AC3E}">
        <p14:creationId xmlns:p14="http://schemas.microsoft.com/office/powerpoint/2010/main" val="4095499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Box 2"/>
          <p:cNvSpPr txBox="1">
            <a:spLocks noChangeArrowheads="1"/>
          </p:cNvSpPr>
          <p:nvPr/>
        </p:nvSpPr>
        <p:spPr bwMode="auto">
          <a:xfrm>
            <a:off x="0" y="3044280"/>
            <a:ext cx="9144000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 Black" charset="0"/>
                <a:cs typeface="Arial Black" charset="0"/>
              </a:rPr>
              <a:t>End</a:t>
            </a:r>
          </a:p>
          <a:p>
            <a:pPr algn="ctr" eaLnBrk="1" hangingPunct="1"/>
            <a:r>
              <a:rPr lang="en-US" sz="1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 Black" charset="0"/>
                <a:cs typeface="Arial Black" charset="0"/>
              </a:rPr>
              <a:t>This research </a:t>
            </a:r>
            <a:r>
              <a:rPr lang="en-US" sz="1400" dirty="0">
                <a:solidFill>
                  <a:srgbClr val="FFFFFF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 Black" charset="0"/>
                <a:cs typeface="Arial Black" charset="0"/>
              </a:rPr>
              <a:t>was sponsored by </a:t>
            </a:r>
            <a:r>
              <a:rPr lang="en-US" sz="1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 Black" charset="0"/>
                <a:cs typeface="Arial Black" charset="0"/>
              </a:rPr>
              <a:t>DOE ARM grant #DE</a:t>
            </a:r>
            <a:r>
              <a:rPr lang="en-US" sz="1400" dirty="0">
                <a:solidFill>
                  <a:srgbClr val="FFFFFF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 Black" charset="0"/>
                <a:cs typeface="Arial Black" charset="0"/>
              </a:rPr>
              <a:t>-SC0001164/ER-64752</a:t>
            </a:r>
            <a:endParaRPr lang="en-US" sz="1400" dirty="0" smtClean="0">
              <a:solidFill>
                <a:srgbClr val="FFFFFF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Arial Black" charset="0"/>
              <a:cs typeface="Arial Blac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015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3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  <a:ea typeface="ＭＳ Ｐゴシック" pitchFamily="-110" charset="-128"/>
            <a:cs typeface="ＭＳ Ｐゴシック" pitchFamily="-11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  <a:ea typeface="ＭＳ Ｐゴシック" pitchFamily="-110" charset="-128"/>
            <a:cs typeface="ＭＳ Ｐゴシック" pitchFamily="-110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0_Default Design">
  <a:themeElements>
    <a:clrScheme name="Default Design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13087</TotalTime>
  <Words>110</Words>
  <Application>Microsoft Macintosh PowerPoint</Application>
  <PresentationFormat>On-screen Show (4:3)</PresentationFormat>
  <Paragraphs>22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Default Design</vt:lpstr>
      <vt:lpstr>10_Default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Washington Department of Atmospheric 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Houze</dc:creator>
  <cp:lastModifiedBy>Robert Houze</cp:lastModifiedBy>
  <cp:revision>368</cp:revision>
  <dcterms:created xsi:type="dcterms:W3CDTF">2010-04-08T22:31:49Z</dcterms:created>
  <dcterms:modified xsi:type="dcterms:W3CDTF">2013-04-19T21:33:58Z</dcterms:modified>
</cp:coreProperties>
</file>