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63" r:id="rId3"/>
    <p:sldId id="260" r:id="rId4"/>
    <p:sldId id="259" r:id="rId5"/>
    <p:sldId id="265" r:id="rId6"/>
    <p:sldId id="262" r:id="rId7"/>
    <p:sldId id="261" r:id="rId8"/>
    <p:sldId id="264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B4"/>
    <a:srgbClr val="003366"/>
    <a:srgbClr val="FFFF66"/>
    <a:srgbClr val="FF6FCF"/>
    <a:srgbClr val="00FF80"/>
    <a:srgbClr val="008000"/>
    <a:srgbClr val="00FFFF"/>
    <a:srgbClr val="1C4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74A47-7268-4F60-8864-2D32562D1784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55F7F-D15E-46A1-855F-F40BA7BAB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B9C25-E295-2848-A383-DE237248836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6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cell that develops along a convergent line that is rapidly</a:t>
            </a:r>
            <a:r>
              <a:rPr lang="en-US" baseline="0" dirty="0" smtClean="0"/>
              <a:t> moving towards the west. Cell develops and stratiform trails behind.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3679-9BBA-4B95-AA84-69038D949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convective cell alone will</a:t>
            </a:r>
            <a:r>
              <a:rPr lang="en-US" baseline="0" dirty="0" smtClean="0"/>
              <a:t> not have wet snow. If the cell develops in stratiform it may or may not. It is possible that the cell forms and then all the wet snow disappears.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3679-9BBA-4B95-AA84-69038D949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0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cell appears to form</a:t>
            </a:r>
            <a:r>
              <a:rPr lang="en-US" baseline="0" dirty="0" smtClean="0"/>
              <a:t> on a </a:t>
            </a:r>
            <a:r>
              <a:rPr lang="en-US" baseline="0" dirty="0" err="1" smtClean="0"/>
              <a:t>coldpool</a:t>
            </a:r>
            <a:r>
              <a:rPr lang="en-US" baseline="0" dirty="0" smtClean="0"/>
              <a:t> as a number of cells merge. It dissipates by emitting its own </a:t>
            </a:r>
            <a:r>
              <a:rPr lang="en-US" baseline="0" dirty="0" err="1" smtClean="0"/>
              <a:t>coldpool</a:t>
            </a:r>
            <a:r>
              <a:rPr lang="en-US" baseline="0" dirty="0" smtClean="0"/>
              <a:t>, which generates two bands of convection on either side. You can see the </a:t>
            </a:r>
            <a:r>
              <a:rPr lang="en-US" baseline="0" dirty="0" err="1" smtClean="0"/>
              <a:t>coldpool</a:t>
            </a:r>
            <a:r>
              <a:rPr lang="en-US" baseline="0" dirty="0" smtClean="0"/>
              <a:t> “burst” from the convection.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see that this cell is developing in a region that has alto clouds.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3679-9BBA-4B95-AA84-69038D949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9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4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2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6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2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2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4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D5A4-26BC-49CB-BD6A-CE10EACDF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B613-B696-4301-B1A6-BF8B84FBA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2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2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6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27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n-US" sz="4800" b="1" dirty="0" smtClean="0">
              <a:latin typeface="Calibri"/>
            </a:endParaRPr>
          </a:p>
          <a:p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Microphysics of 2-Day Rain Events During the Active Stage</a:t>
            </a:r>
          </a:p>
          <a:p>
            <a:endParaRPr 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Hannah C. Barnes</a:t>
            </a:r>
          </a:p>
          <a:p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Robert A. Houze, Jr.</a:t>
            </a:r>
          </a:p>
          <a:p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University of Washington</a:t>
            </a:r>
            <a:endParaRPr lang="en-US" sz="36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MJO Field Data and Science Workshop</a:t>
            </a:r>
          </a:p>
          <a:p>
            <a:r>
              <a: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5 March 2013,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Hapuna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Beach Resort,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Kohala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Coast, Hawaii</a:t>
            </a:r>
            <a:endParaRPr lang="en-US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DE9B4"/>
                </a:solidFill>
              </a:rPr>
              <a:t>Conceptual Model of Kinematic Structure of MCS</a:t>
            </a:r>
            <a:endParaRPr lang="en-US" b="1" dirty="0">
              <a:solidFill>
                <a:srgbClr val="FDE9B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/>
          <a:stretch/>
        </p:blipFill>
        <p:spPr>
          <a:xfrm>
            <a:off x="457200" y="3124200"/>
            <a:ext cx="3429000" cy="3082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61"/>
          <a:stretch/>
        </p:blipFill>
        <p:spPr>
          <a:xfrm>
            <a:off x="4409766" y="3124200"/>
            <a:ext cx="4353234" cy="272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667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DE9B4"/>
                </a:solidFill>
              </a:rPr>
              <a:t>Convective</a:t>
            </a:r>
            <a:endParaRPr lang="en-US" sz="2400" dirty="0">
              <a:solidFill>
                <a:srgbClr val="FDE9B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667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DE9B4"/>
                </a:solidFill>
              </a:rPr>
              <a:t>Stratiform</a:t>
            </a:r>
            <a:endParaRPr lang="en-US" sz="2400" dirty="0">
              <a:solidFill>
                <a:srgbClr val="FDE9B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752600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DE9B4"/>
                </a:solidFill>
              </a:rPr>
              <a:t>3D, layer airflow</a:t>
            </a:r>
            <a:endParaRPr lang="en-US" sz="3200" dirty="0">
              <a:solidFill>
                <a:srgbClr val="FDE9B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6412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DE9B4"/>
                </a:solidFill>
              </a:rPr>
              <a:t>Kingsmill</a:t>
            </a:r>
            <a:r>
              <a:rPr lang="en-US" dirty="0" smtClean="0">
                <a:solidFill>
                  <a:srgbClr val="FDE9B4"/>
                </a:solidFill>
              </a:rPr>
              <a:t> and Houze (1999a)</a:t>
            </a:r>
            <a:endParaRPr lang="en-US" dirty="0">
              <a:solidFill>
                <a:srgbClr val="FDE9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34" t="19684" r="3634" b="20316"/>
          <a:stretch/>
        </p:blipFill>
        <p:spPr>
          <a:xfrm>
            <a:off x="1174816" y="1447800"/>
            <a:ext cx="2558984" cy="2514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4" t="11098" r="8648" b="24177"/>
          <a:stretch/>
        </p:blipFill>
        <p:spPr>
          <a:xfrm>
            <a:off x="152400" y="4495800"/>
            <a:ext cx="46482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990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9DE"/>
                </a:solidFill>
              </a:rPr>
              <a:t>1546 UTC 20 Oct 2011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5000" y="647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F9DE"/>
                </a:solidFill>
              </a:rPr>
              <a:t>Kingsmill</a:t>
            </a:r>
            <a:r>
              <a:rPr lang="en-US" sz="2000" dirty="0">
                <a:solidFill>
                  <a:srgbClr val="FFF9DE"/>
                </a:solidFill>
              </a:rPr>
              <a:t> and Houze 1999a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DE9B4"/>
                </a:solidFill>
              </a:rPr>
              <a:t>Leading Cell and Trailing Stratiform </a:t>
            </a:r>
            <a:endParaRPr lang="en-US" b="1" dirty="0">
              <a:solidFill>
                <a:srgbClr val="FDE9B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76801" y="990600"/>
            <a:ext cx="4267200" cy="5867400"/>
            <a:chOff x="5403273" y="1190682"/>
            <a:chExt cx="3740727" cy="56673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936"/>
            <a:stretch/>
          </p:blipFill>
          <p:spPr>
            <a:xfrm>
              <a:off x="5403273" y="4414800"/>
              <a:ext cx="3740727" cy="2443200"/>
            </a:xfrm>
            <a:prstGeom prst="rect">
              <a:avLst/>
            </a:prstGeom>
          </p:spPr>
        </p:pic>
        <p:pic>
          <p:nvPicPr>
            <p:cNvPr id="7" name="Content Placeholder 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792"/>
            <a:stretch/>
          </p:blipFill>
          <p:spPr>
            <a:xfrm>
              <a:off x="5403273" y="2514600"/>
              <a:ext cx="3740727" cy="23922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528"/>
            <a:stretch/>
          </p:blipFill>
          <p:spPr>
            <a:xfrm>
              <a:off x="5403273" y="1190682"/>
              <a:ext cx="3740727" cy="1850892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6096000" y="4648200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73048" y="3890791"/>
              <a:ext cx="99060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010400" y="3710742"/>
              <a:ext cx="457201" cy="704058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477000" y="3352800"/>
              <a:ext cx="31883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972106" y="3332602"/>
              <a:ext cx="366964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63649" y="1359790"/>
              <a:ext cx="1623152" cy="445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9DE"/>
                  </a:solidFill>
                </a:rPr>
                <a:t>Reflectivity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9070" y="3152001"/>
              <a:ext cx="1423930" cy="802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9DE"/>
                  </a:solidFill>
                </a:rPr>
                <a:t>Radial Velocity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69393" y="4870759"/>
              <a:ext cx="1607412" cy="802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9DE"/>
                  </a:solidFill>
                </a:rPr>
                <a:t>Particle Identification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5791200" y="4297497"/>
              <a:ext cx="5671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06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3400" y="1066800"/>
            <a:ext cx="8153400" cy="5562600"/>
            <a:chOff x="533400" y="1219200"/>
            <a:chExt cx="8153400" cy="5562600"/>
          </a:xfrm>
        </p:grpSpPr>
        <p:sp>
          <p:nvSpPr>
            <p:cNvPr id="70" name="Rectangle 69"/>
            <p:cNvSpPr/>
            <p:nvPr/>
          </p:nvSpPr>
          <p:spPr>
            <a:xfrm>
              <a:off x="533400" y="1219200"/>
              <a:ext cx="8153400" cy="556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538" t="14268" r="7533" b="10014"/>
            <a:stretch/>
          </p:blipFill>
          <p:spPr>
            <a:xfrm>
              <a:off x="1763072" y="2255424"/>
              <a:ext cx="6786072" cy="231521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275999" y="3392030"/>
              <a:ext cx="419100" cy="120565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86000" y="3135868"/>
              <a:ext cx="2892277" cy="304800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89799" y="1840468"/>
              <a:ext cx="5382601" cy="1232053"/>
            </a:xfrm>
            <a:prstGeom prst="ellipse">
              <a:avLst/>
            </a:prstGeom>
            <a:solidFill>
              <a:srgbClr val="FF6FCF">
                <a:alpha val="50000"/>
              </a:srgb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9742031">
              <a:off x="1041996" y="2374787"/>
              <a:ext cx="1962044" cy="654586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67000" y="3425999"/>
              <a:ext cx="3120585" cy="1119610"/>
            </a:xfrm>
            <a:prstGeom prst="ellipse">
              <a:avLst/>
            </a:prstGeom>
            <a:solidFill>
              <a:srgbClr val="FFFF66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74374" y="2145268"/>
              <a:ext cx="2088614" cy="689932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429000" y="3497274"/>
              <a:ext cx="1708821" cy="97705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276600" y="2754868"/>
              <a:ext cx="1926889" cy="349786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860695" y="3059668"/>
              <a:ext cx="1143000" cy="109067"/>
            </a:xfrm>
            <a:prstGeom prst="ellipse">
              <a:avLst/>
            </a:prstGeom>
            <a:solidFill>
              <a:srgbClr val="00FF80"/>
            </a:solidFill>
            <a:ln>
              <a:solidFill>
                <a:srgbClr val="00F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7800" y="2233136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Dry Aggregates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787585" y="2831068"/>
              <a:ext cx="841815" cy="438839"/>
            </a:xfrm>
            <a:prstGeom prst="ellipse">
              <a:avLst/>
            </a:prstGeom>
            <a:solidFill>
              <a:srgbClr val="00FF80"/>
            </a:solidFill>
            <a:ln>
              <a:solidFill>
                <a:srgbClr val="00F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15000" y="2831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Graupel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48000" y="206906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Non-Oriented Ice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53200" y="4888468"/>
              <a:ext cx="1371600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Heavy Rain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90800" y="38216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Drizzle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95600" y="5421868"/>
              <a:ext cx="1143000" cy="369332"/>
            </a:xfrm>
            <a:prstGeom prst="rect">
              <a:avLst/>
            </a:prstGeom>
            <a:noFill/>
            <a:ln w="38100">
              <a:solidFill>
                <a:srgbClr val="00FF8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Graupel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886200" y="3407801"/>
              <a:ext cx="1143000" cy="109067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86000" y="5879068"/>
              <a:ext cx="2209800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Melting Aggregates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10000" y="6336268"/>
              <a:ext cx="1676400" cy="369332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Rain / Graupel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81200" y="4964668"/>
              <a:ext cx="1828800" cy="369332"/>
            </a:xfrm>
            <a:prstGeom prst="rect">
              <a:avLst/>
            </a:prstGeom>
            <a:noFill/>
            <a:ln w="38100">
              <a:solidFill>
                <a:srgbClr val="00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Dry Aggregates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124200" y="1916668"/>
              <a:ext cx="3962400" cy="15240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2000" y="2286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Oriented Ice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3810000" y="2907268"/>
              <a:ext cx="0" cy="2209800"/>
            </a:xfrm>
            <a:prstGeom prst="line">
              <a:avLst/>
            </a:prstGeom>
            <a:ln w="38100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038600" y="3135868"/>
              <a:ext cx="0" cy="2286000"/>
            </a:xfrm>
            <a:prstGeom prst="line">
              <a:avLst/>
            </a:prstGeom>
            <a:ln w="38100">
              <a:solidFill>
                <a:srgbClr val="00FF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191000" y="3288268"/>
              <a:ext cx="0" cy="25908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5" idx="0"/>
            </p:cNvCxnSpPr>
            <p:nvPr/>
          </p:nvCxnSpPr>
          <p:spPr>
            <a:xfrm flipH="1" flipV="1">
              <a:off x="4572000" y="3516868"/>
              <a:ext cx="76200" cy="281940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24400" y="4964668"/>
              <a:ext cx="1295400" cy="369332"/>
            </a:xfrm>
            <a:prstGeom prst="rect">
              <a:avLst/>
            </a:prstGeom>
            <a:noFill/>
            <a:ln w="38100">
              <a:solidFill>
                <a:srgbClr val="E46C0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Rain</a:t>
              </a: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 flipV="1">
              <a:off x="4876800" y="4126468"/>
              <a:ext cx="228600" cy="8382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6629400" y="4126468"/>
              <a:ext cx="381000" cy="762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013417" y="3302976"/>
              <a:ext cx="7368583" cy="51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6216" y="3223736"/>
              <a:ext cx="510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0˚C</a:t>
              </a:r>
              <a:endParaRPr lang="en-US" dirty="0"/>
            </a:p>
          </p:txBody>
        </p:sp>
      </p:grp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DE9B4"/>
                </a:solidFill>
              </a:rPr>
              <a:t>Conceptual Model of Microphysics</a:t>
            </a:r>
            <a:endParaRPr lang="en-US" b="1" dirty="0">
              <a:solidFill>
                <a:srgbClr val="FDE9B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1" y="1143000"/>
            <a:ext cx="853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Anvil 	      Stratiform  	Convective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95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81000" y="0"/>
            <a:ext cx="440258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DE9B4"/>
                </a:solidFill>
              </a:rPr>
              <a:t>Convective Cell</a:t>
            </a:r>
            <a:endParaRPr lang="en-US" b="1" dirty="0">
              <a:solidFill>
                <a:srgbClr val="FDE9B4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4538246"/>
            <a:ext cx="2895600" cy="2319754"/>
            <a:chOff x="1066800" y="4343400"/>
            <a:chExt cx="2895600" cy="231975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3200" r="13113"/>
            <a:stretch/>
          </p:blipFill>
          <p:spPr bwMode="auto">
            <a:xfrm>
              <a:off x="1447800" y="4343400"/>
              <a:ext cx="1972019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066800" y="6324600"/>
              <a:ext cx="289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F9DE"/>
                  </a:solidFill>
                </a:rPr>
                <a:t>Kingsmill</a:t>
              </a:r>
              <a:r>
                <a:rPr lang="en-US" sz="1600" dirty="0">
                  <a:solidFill>
                    <a:srgbClr val="FFF9DE"/>
                  </a:solidFill>
                </a:rPr>
                <a:t> and Houze </a:t>
              </a:r>
              <a:r>
                <a:rPr lang="en-US" sz="1600" dirty="0" smtClean="0">
                  <a:solidFill>
                    <a:srgbClr val="FFF9DE"/>
                  </a:solidFill>
                </a:rPr>
                <a:t>(1999a)</a:t>
              </a:r>
              <a:endParaRPr lang="en-US" sz="1600" dirty="0">
                <a:solidFill>
                  <a:srgbClr val="FFF9DE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5"/>
          <a:stretch/>
        </p:blipFill>
        <p:spPr>
          <a:xfrm>
            <a:off x="4782312" y="0"/>
            <a:ext cx="4361688" cy="2286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/>
          <a:stretch/>
        </p:blipFill>
        <p:spPr>
          <a:xfrm>
            <a:off x="4782312" y="4588524"/>
            <a:ext cx="4361688" cy="22860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9"/>
          <a:stretch/>
        </p:blipFill>
        <p:spPr>
          <a:xfrm>
            <a:off x="4782312" y="2302524"/>
            <a:ext cx="4361688" cy="2286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1000" y="909935"/>
            <a:ext cx="2972162" cy="3281065"/>
            <a:chOff x="914400" y="909935"/>
            <a:chExt cx="2972162" cy="32810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97" r="3659" b="2187"/>
            <a:stretch/>
          </p:blipFill>
          <p:spPr>
            <a:xfrm>
              <a:off x="914400" y="1292352"/>
              <a:ext cx="2972162" cy="289864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14400" y="909935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9DE"/>
                  </a:solidFill>
                </a:rPr>
                <a:t>1531 </a:t>
              </a:r>
              <a:r>
                <a:rPr lang="en-US" sz="2400" dirty="0">
                  <a:solidFill>
                    <a:srgbClr val="FFF9DE"/>
                  </a:solidFill>
                </a:rPr>
                <a:t>UTC </a:t>
              </a:r>
              <a:r>
                <a:rPr lang="en-US" sz="2400" dirty="0" smtClean="0">
                  <a:solidFill>
                    <a:srgbClr val="FFF9DE"/>
                  </a:solidFill>
                </a:rPr>
                <a:t>18 </a:t>
              </a:r>
              <a:r>
                <a:rPr lang="en-US" sz="2400" dirty="0">
                  <a:solidFill>
                    <a:srgbClr val="FFF9DE"/>
                  </a:solidFill>
                </a:rPr>
                <a:t>Oct 2011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58976" y="38100"/>
            <a:ext cx="185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9DE"/>
                </a:solidFill>
              </a:rPr>
              <a:t>Reflectivity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4176" y="2357735"/>
            <a:ext cx="224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9DE"/>
                </a:solidFill>
              </a:rPr>
              <a:t>Radial Velocity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25576" y="4579204"/>
            <a:ext cx="260174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9DE"/>
                </a:solidFill>
              </a:rPr>
              <a:t>Particle Identification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754176" y="4152900"/>
            <a:ext cx="5334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858000" y="3352800"/>
            <a:ext cx="810576" cy="5894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2" t="25318" b="8802"/>
          <a:stretch/>
        </p:blipFill>
        <p:spPr>
          <a:xfrm>
            <a:off x="3697995" y="2113944"/>
            <a:ext cx="797805" cy="46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/>
          <a:stretch/>
        </p:blipFill>
        <p:spPr>
          <a:xfrm>
            <a:off x="4783582" y="4583935"/>
            <a:ext cx="4345825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7"/>
          <a:stretch/>
        </p:blipFill>
        <p:spPr>
          <a:xfrm>
            <a:off x="4783582" y="2286000"/>
            <a:ext cx="434330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 b="1"/>
          <a:stretch/>
        </p:blipFill>
        <p:spPr>
          <a:xfrm>
            <a:off x="4783582" y="0"/>
            <a:ext cx="4360418" cy="22860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0" y="0"/>
            <a:ext cx="478358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DE9B4"/>
                </a:solidFill>
              </a:rPr>
              <a:t>Stratiform Region </a:t>
            </a:r>
            <a:endParaRPr lang="en-US" b="1" dirty="0">
              <a:solidFill>
                <a:srgbClr val="FDE9B4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4538246"/>
            <a:ext cx="3200400" cy="2319754"/>
            <a:chOff x="838200" y="914400"/>
            <a:chExt cx="3200400" cy="23197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48" r="9066"/>
            <a:stretch/>
          </p:blipFill>
          <p:spPr>
            <a:xfrm>
              <a:off x="990600" y="914400"/>
              <a:ext cx="3030398" cy="206727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38200" y="2895600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>
                  <a:solidFill>
                    <a:srgbClr val="FFF9DE"/>
                  </a:solidFill>
                </a:rPr>
                <a:t>Kingsmill</a:t>
              </a:r>
              <a:r>
                <a:rPr lang="en-US" sz="1600" dirty="0">
                  <a:solidFill>
                    <a:srgbClr val="FFF9DE"/>
                  </a:solidFill>
                </a:rPr>
                <a:t> and Houze </a:t>
              </a:r>
              <a:r>
                <a:rPr lang="en-US" sz="1600" dirty="0" smtClean="0">
                  <a:solidFill>
                    <a:srgbClr val="FFF9DE"/>
                  </a:solidFill>
                </a:rPr>
                <a:t>(1999a)</a:t>
              </a:r>
              <a:endParaRPr lang="en-US" sz="1600" dirty="0">
                <a:solidFill>
                  <a:srgbClr val="FFF9D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58976" y="38100"/>
            <a:ext cx="1851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9DE"/>
                </a:solidFill>
              </a:rPr>
              <a:t>Reflectivity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54176" y="2357735"/>
            <a:ext cx="224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9DE"/>
                </a:solidFill>
              </a:rPr>
              <a:t>Radial Velocity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5576" y="4579204"/>
            <a:ext cx="260174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9DE"/>
                </a:solidFill>
              </a:rPr>
              <a:t>Particle Identification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63776" y="42672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363776" y="3886200"/>
            <a:ext cx="64702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r="2994" b="1874"/>
          <a:stretch/>
        </p:blipFill>
        <p:spPr>
          <a:xfrm>
            <a:off x="384048" y="1295400"/>
            <a:ext cx="2965450" cy="2895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4048" y="9099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9DE"/>
                </a:solidFill>
              </a:rPr>
              <a:t>1901 </a:t>
            </a:r>
            <a:r>
              <a:rPr lang="en-US" sz="2400" dirty="0">
                <a:solidFill>
                  <a:srgbClr val="FFF9DE"/>
                </a:solidFill>
              </a:rPr>
              <a:t>UTC </a:t>
            </a:r>
            <a:r>
              <a:rPr lang="en-US" sz="2400" dirty="0" smtClean="0">
                <a:solidFill>
                  <a:srgbClr val="FFF9DE"/>
                </a:solidFill>
              </a:rPr>
              <a:t>18 </a:t>
            </a:r>
            <a:r>
              <a:rPr lang="en-US" sz="2400" dirty="0">
                <a:solidFill>
                  <a:srgbClr val="FFF9DE"/>
                </a:solidFill>
              </a:rPr>
              <a:t>Oct 2011 </a:t>
            </a:r>
          </a:p>
        </p:txBody>
      </p:sp>
      <p:pic>
        <p:nvPicPr>
          <p:cNvPr id="23" name="Picture 22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2" t="25318" b="8802"/>
          <a:stretch/>
        </p:blipFill>
        <p:spPr>
          <a:xfrm>
            <a:off x="3697995" y="2113944"/>
            <a:ext cx="797805" cy="46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DE9B4"/>
                </a:solidFill>
              </a:rPr>
              <a:t>Theorized Hydrometeor Profile of MCS from GATE</a:t>
            </a:r>
            <a:endParaRPr lang="en-US" b="1" dirty="0">
              <a:solidFill>
                <a:srgbClr val="FDE9B4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/>
          <a:srcRect l="2517" t="4130" r="5061"/>
          <a:stretch/>
        </p:blipFill>
        <p:spPr>
          <a:xfrm>
            <a:off x="304800" y="1746504"/>
            <a:ext cx="8534400" cy="4730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6412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DE9B4"/>
                </a:solidFill>
              </a:rPr>
              <a:t>Leary and Houze (1979b)</a:t>
            </a:r>
            <a:endParaRPr lang="en-US" dirty="0">
              <a:solidFill>
                <a:srgbClr val="FDE9B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419600"/>
            <a:ext cx="4800600" cy="53340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DE9B4"/>
                </a:solidFill>
                <a:latin typeface="Arial" charset="0"/>
              </a:rPr>
              <a:t>Acknowledgements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663785"/>
            <a:ext cx="67818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FFF9DE"/>
                </a:solidFill>
                <a:latin typeface="+mn-lt"/>
                <a:cs typeface="+mn-cs"/>
              </a:rPr>
              <a:t>Funding</a:t>
            </a:r>
            <a:endParaRPr lang="en-US" sz="2400" b="1" dirty="0">
              <a:solidFill>
                <a:srgbClr val="FFF9DE"/>
              </a:solidFill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F9DE"/>
                </a:solidFill>
                <a:latin typeface="+mn-lt"/>
                <a:cs typeface="+mn-cs"/>
              </a:rPr>
              <a:t>DYNAMO </a:t>
            </a:r>
            <a:r>
              <a:rPr lang="en-US" sz="2000" dirty="0">
                <a:solidFill>
                  <a:srgbClr val="FFF9DE"/>
                </a:solidFill>
                <a:latin typeface="+mn-lt"/>
                <a:cs typeface="+mn-cs"/>
              </a:rPr>
              <a:t>– NSF AGS</a:t>
            </a:r>
            <a:r>
              <a:rPr lang="en-US" sz="2000" dirty="0">
                <a:solidFill>
                  <a:srgbClr val="FFF9DE"/>
                </a:solidFill>
                <a:latin typeface="+mn-lt"/>
                <a:cs typeface="+mn-cs"/>
              </a:rPr>
              <a:t>-</a:t>
            </a:r>
            <a:r>
              <a:rPr lang="en-US" sz="2000" dirty="0">
                <a:solidFill>
                  <a:srgbClr val="FFF9DE"/>
                </a:solidFill>
                <a:latin typeface="+mn-lt"/>
                <a:cs typeface="+mn-cs"/>
              </a:rPr>
              <a:t>1059611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endParaRPr lang="en-US" sz="24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6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289</Words>
  <Application>Microsoft Office PowerPoint</Application>
  <PresentationFormat>On-screen Show (4:3)</PresentationFormat>
  <Paragraphs>63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Conceptual Model of Kinematic Structure of MCS</vt:lpstr>
      <vt:lpstr>Leading Cell and Trailing Stratiform </vt:lpstr>
      <vt:lpstr>Conceptual Model of Microphysics</vt:lpstr>
      <vt:lpstr>PowerPoint Presentation</vt:lpstr>
      <vt:lpstr>PowerPoint Presentation</vt:lpstr>
      <vt:lpstr>PowerPoint Presentation</vt:lpstr>
      <vt:lpstr>Theorized Hydrometeor Profile of MCS from GATE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Barnes</dc:creator>
  <cp:lastModifiedBy>Hannah Barnes</cp:lastModifiedBy>
  <cp:revision>33</cp:revision>
  <dcterms:created xsi:type="dcterms:W3CDTF">2013-02-21T22:07:44Z</dcterms:created>
  <dcterms:modified xsi:type="dcterms:W3CDTF">2013-02-28T19:51:25Z</dcterms:modified>
</cp:coreProperties>
</file>