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1"/>
  </p:notesMasterIdLst>
  <p:sldIdLst>
    <p:sldId id="257" r:id="rId3"/>
    <p:sldId id="259" r:id="rId4"/>
    <p:sldId id="269" r:id="rId5"/>
    <p:sldId id="268" r:id="rId6"/>
    <p:sldId id="261" r:id="rId7"/>
    <p:sldId id="260" r:id="rId8"/>
    <p:sldId id="267" r:id="rId9"/>
    <p:sldId id="270"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9DE"/>
    <a:srgbClr val="F6F2AC"/>
    <a:srgbClr val="EEECE1"/>
    <a:srgbClr val="1C467E"/>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582"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B6F904E-32BF-4C20-BEBD-899ADD1CDE3A}" type="datetimeFigureOut">
              <a:rPr lang="en-US" smtClean="0"/>
              <a:t>2/28/2013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F5A957-E4D7-4F29-881E-8A35544A9497}" type="slidenum">
              <a:rPr lang="en-US" smtClean="0"/>
              <a:t>‹#›</a:t>
            </a:fld>
            <a:endParaRPr lang="en-US"/>
          </a:p>
        </p:txBody>
      </p:sp>
    </p:spTree>
    <p:extLst>
      <p:ext uri="{BB962C8B-B14F-4D97-AF65-F5344CB8AC3E}">
        <p14:creationId xmlns:p14="http://schemas.microsoft.com/office/powerpoint/2010/main" val="11647041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2B9C25-E295-2848-A383-DE237248836B}" type="slidenum">
              <a:rPr lang="en-US" smtClean="0"/>
              <a:pPr/>
              <a:t>1</a:t>
            </a:fld>
            <a:endParaRPr lang="en-US" dirty="0"/>
          </a:p>
        </p:txBody>
      </p:sp>
    </p:spTree>
    <p:extLst>
      <p:ext uri="{BB962C8B-B14F-4D97-AF65-F5344CB8AC3E}">
        <p14:creationId xmlns:p14="http://schemas.microsoft.com/office/powerpoint/2010/main" val="9040681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F5A957-E4D7-4F29-881E-8A35544A9497}" type="slidenum">
              <a:rPr lang="en-US" smtClean="0"/>
              <a:t>2</a:t>
            </a:fld>
            <a:endParaRPr lang="en-US"/>
          </a:p>
        </p:txBody>
      </p:sp>
    </p:spTree>
    <p:extLst>
      <p:ext uri="{BB962C8B-B14F-4D97-AF65-F5344CB8AC3E}">
        <p14:creationId xmlns:p14="http://schemas.microsoft.com/office/powerpoint/2010/main" val="23929080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latin typeface="Arial" charset="0"/>
              </a:rPr>
              <a:t>So to summarize what we have found in the central Indian Ocean. Deep convective cores broadly peak in phases 1-3 but WCC and BSR begin to significantly increase in phase 2 and maximize in phase 3. Thus, all deep convective elements peak in phase 3. then all the elements decrease in phase 4. Associated with this variablity in the cloud population we see that the RH begins to increase prior to the wide convective and stratiform elements, then slowly continues to increase as these elements increase and decline with these entities. In terms of shear both the low and upper level shear increase through the active stage and peak one phase later. Remember that I mentioned that stronger low-level shear may favor convective development. Well why would the WCC decline prior to the low-level shear. Well we think it has to do with the fact that the population is defined both by the shear profiles and humidity. So in phase 4 the RH has significantly declined, so even though the shear may be strong conditions are not favorable.</a:t>
            </a:r>
          </a:p>
          <a:p>
            <a:pPr>
              <a:spcBef>
                <a:spcPct val="0"/>
              </a:spcBef>
            </a:pPr>
            <a:endParaRPr lang="en-US" smtClean="0">
              <a:latin typeface="Arial" charset="0"/>
            </a:endParaRPr>
          </a:p>
          <a:p>
            <a:pPr>
              <a:spcBef>
                <a:spcPct val="0"/>
              </a:spcBef>
            </a:pPr>
            <a:r>
              <a:rPr lang="en-US" smtClean="0">
                <a:latin typeface="Arial" charset="0"/>
              </a:rPr>
              <a:t>The Indian Ocean seems to suggest some relationships, but are these consistent with the West Pacific, can we gain further knowledge by invesigating that region. </a:t>
            </a:r>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173CD6A1-374A-4D01-8C98-272C25B9EC30}" type="slidenum">
              <a:rPr lang="en-US">
                <a:solidFill>
                  <a:srgbClr val="000000"/>
                </a:solidFill>
                <a:latin typeface="Arial" charset="0"/>
              </a:rPr>
              <a:pPr fontAlgn="base">
                <a:spcBef>
                  <a:spcPct val="0"/>
                </a:spcBef>
                <a:spcAft>
                  <a:spcPct val="0"/>
                </a:spcAft>
              </a:pPr>
              <a:t>3</a:t>
            </a:fld>
            <a:endParaRPr lang="en-US">
              <a:solidFill>
                <a:srgbClr val="000000"/>
              </a:solidFill>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Starting with the large-scale relative humidity.</a:t>
            </a:r>
            <a:r>
              <a:rPr lang="en-US" baseline="0" dirty="0" smtClean="0"/>
              <a:t> One the left I have the areal frequency of each cloud types as we just saw. On the right I am showing the average relative humidity profile for each phase of the MJO. The solid lines are the phases that are convectively active and the dashed lines are suppressed. I want to focus on the mid and upper level RH. Starting in phase 8 the atmosphere is relatively dry. However, you can see that it is moistening, especially if you </a:t>
            </a:r>
            <a:r>
              <a:rPr lang="en-US" baseline="0" dirty="0" err="1" smtClean="0"/>
              <a:t>compar</a:t>
            </a:r>
            <a:r>
              <a:rPr lang="en-US" baseline="0" dirty="0" smtClean="0"/>
              <a:t> it to phase 1, this black line. Then the RH peaks in phases 2 and 3 and </a:t>
            </a:r>
            <a:r>
              <a:rPr lang="en-US" baseline="0" dirty="0" err="1" smtClean="0"/>
              <a:t>proceeeds</a:t>
            </a:r>
            <a:r>
              <a:rPr lang="en-US" baseline="0" dirty="0" smtClean="0"/>
              <a:t> to decline in phase 4. Looking back to the figure on the left we see that the BSR regions significantly increase from phase 1-2 and peak in 3. We see a similar situation if we consider the WCC, as can be seen here by the number of WCC. Thus, this seems to suggest that the RH begins to increase prior to </a:t>
            </a:r>
            <a:r>
              <a:rPr lang="en-US" baseline="0" dirty="0" err="1" smtClean="0"/>
              <a:t>signifcant</a:t>
            </a:r>
            <a:r>
              <a:rPr lang="en-US" baseline="0" dirty="0" smtClean="0"/>
              <a:t> increases in deep and wide convection and then acts a positive feedback comes into play with the cloud population and RH increasing together. Both the deep convection and RH decline together. </a:t>
            </a:r>
          </a:p>
          <a:p>
            <a:endParaRPr lang="en-US" baseline="0" dirty="0" smtClean="0"/>
          </a:p>
          <a:p>
            <a:r>
              <a:rPr lang="en-US" baseline="0" dirty="0" smtClean="0"/>
              <a:t>Lot of attention to moisture and the MJO, but one thing that has gotten less attention but is extremely interesting is the </a:t>
            </a:r>
            <a:r>
              <a:rPr lang="en-US" baseline="0" dirty="0" err="1" smtClean="0"/>
              <a:t>variabilty</a:t>
            </a:r>
            <a:r>
              <a:rPr lang="en-US" baseline="0" dirty="0" smtClean="0"/>
              <a:t> of the shear. We consider two shear layers. First, lets look at the low level shear which we define as 1000-750. </a:t>
            </a:r>
            <a:endParaRPr lang="en-US" dirty="0"/>
          </a:p>
        </p:txBody>
      </p:sp>
      <p:sp>
        <p:nvSpPr>
          <p:cNvPr id="4" name="Slide Number Placeholder 3"/>
          <p:cNvSpPr>
            <a:spLocks noGrp="1"/>
          </p:cNvSpPr>
          <p:nvPr>
            <p:ph type="sldNum" sz="quarter" idx="10"/>
          </p:nvPr>
        </p:nvSpPr>
        <p:spPr/>
        <p:txBody>
          <a:bodyPr/>
          <a:lstStyle/>
          <a:p>
            <a:fld id="{232B9C25-E295-2848-A383-DE237248836B}" type="slidenum">
              <a:rPr lang="en-US" smtClean="0"/>
              <a:pPr/>
              <a:t>5</a:t>
            </a:fld>
            <a:endParaRPr lang="en-US" dirty="0"/>
          </a:p>
        </p:txBody>
      </p:sp>
    </p:spTree>
    <p:extLst>
      <p:ext uri="{BB962C8B-B14F-4D97-AF65-F5344CB8AC3E}">
        <p14:creationId xmlns:p14="http://schemas.microsoft.com/office/powerpoint/2010/main" val="30581555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want</a:t>
            </a:r>
            <a:r>
              <a:rPr lang="en-US" baseline="0" dirty="0" smtClean="0"/>
              <a:t> to focus on the time leading up, including and following the active stage so I have phases 1 through five shown here. The colors is the magnitude and vectors are direction. We notice that the low level shear starts to increase in phase 2 and maximizes in phase 4. Looking at the variability of the cloud population we see that the shear increases with the mesoscale features since BSR and WCC increase from phases 1-3. Why does this matter. </a:t>
            </a:r>
            <a:endParaRPr lang="en-US" dirty="0"/>
          </a:p>
        </p:txBody>
      </p:sp>
      <p:sp>
        <p:nvSpPr>
          <p:cNvPr id="4" name="Slide Number Placeholder 3"/>
          <p:cNvSpPr>
            <a:spLocks noGrp="1"/>
          </p:cNvSpPr>
          <p:nvPr>
            <p:ph type="sldNum" sz="quarter" idx="10"/>
          </p:nvPr>
        </p:nvSpPr>
        <p:spPr/>
        <p:txBody>
          <a:bodyPr/>
          <a:lstStyle/>
          <a:p>
            <a:fld id="{232B9C25-E295-2848-A383-DE237248836B}" type="slidenum">
              <a:rPr lang="en-US" smtClean="0"/>
              <a:pPr/>
              <a:t>6</a:t>
            </a:fld>
            <a:endParaRPr lang="en-US" dirty="0"/>
          </a:p>
        </p:txBody>
      </p:sp>
    </p:spTree>
    <p:extLst>
      <p:ext uri="{BB962C8B-B14F-4D97-AF65-F5344CB8AC3E}">
        <p14:creationId xmlns:p14="http://schemas.microsoft.com/office/powerpoint/2010/main" val="33856575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want</a:t>
            </a:r>
            <a:r>
              <a:rPr lang="en-US" baseline="0" dirty="0" smtClean="0"/>
              <a:t> to focus on the time leading up, including and following the active stage so I have phases 1 through five shown here. The colors is the magnitude and vectors are direction. We notice that the low level shear starts to increase in phase 2 and maximizes in phase 4. Looking at the variability of the cloud population we see that the shear increases with the mesoscale features since BSR and WCC increase from phases 1-3. Why does this matter. </a:t>
            </a:r>
            <a:endParaRPr lang="en-US" dirty="0"/>
          </a:p>
        </p:txBody>
      </p:sp>
      <p:sp>
        <p:nvSpPr>
          <p:cNvPr id="4" name="Slide Number Placeholder 3"/>
          <p:cNvSpPr>
            <a:spLocks noGrp="1"/>
          </p:cNvSpPr>
          <p:nvPr>
            <p:ph type="sldNum" sz="quarter" idx="10"/>
          </p:nvPr>
        </p:nvSpPr>
        <p:spPr/>
        <p:txBody>
          <a:bodyPr/>
          <a:lstStyle/>
          <a:p>
            <a:fld id="{232B9C25-E295-2848-A383-DE237248836B}" type="slidenum">
              <a:rPr lang="en-US" smtClean="0"/>
              <a:pPr/>
              <a:t>7</a:t>
            </a:fld>
            <a:endParaRPr lang="en-US" dirty="0"/>
          </a:p>
        </p:txBody>
      </p:sp>
    </p:spTree>
    <p:extLst>
      <p:ext uri="{BB962C8B-B14F-4D97-AF65-F5344CB8AC3E}">
        <p14:creationId xmlns:p14="http://schemas.microsoft.com/office/powerpoint/2010/main" val="33856575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EA7D5A4-26BC-49CB-BD6A-CE10EACDF24C}" type="datetimeFigureOut">
              <a:rPr lang="en-US" smtClean="0"/>
              <a:t>2/28/2013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AAB613-B696-4301-B1A6-BF8B84FBA950}" type="slidenum">
              <a:rPr lang="en-US" smtClean="0"/>
              <a:t>‹#›</a:t>
            </a:fld>
            <a:endParaRPr lang="en-US"/>
          </a:p>
        </p:txBody>
      </p:sp>
    </p:spTree>
    <p:extLst>
      <p:ext uri="{BB962C8B-B14F-4D97-AF65-F5344CB8AC3E}">
        <p14:creationId xmlns:p14="http://schemas.microsoft.com/office/powerpoint/2010/main" val="10816749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A7D5A4-26BC-49CB-BD6A-CE10EACDF24C}" type="datetimeFigureOut">
              <a:rPr lang="en-US" smtClean="0"/>
              <a:t>2/28/2013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AAB613-B696-4301-B1A6-BF8B84FBA950}" type="slidenum">
              <a:rPr lang="en-US" smtClean="0"/>
              <a:t>‹#›</a:t>
            </a:fld>
            <a:endParaRPr lang="en-US"/>
          </a:p>
        </p:txBody>
      </p:sp>
    </p:spTree>
    <p:extLst>
      <p:ext uri="{BB962C8B-B14F-4D97-AF65-F5344CB8AC3E}">
        <p14:creationId xmlns:p14="http://schemas.microsoft.com/office/powerpoint/2010/main" val="24830472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A7D5A4-26BC-49CB-BD6A-CE10EACDF24C}" type="datetimeFigureOut">
              <a:rPr lang="en-US" smtClean="0"/>
              <a:t>2/28/2013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AAB613-B696-4301-B1A6-BF8B84FBA950}" type="slidenum">
              <a:rPr lang="en-US" smtClean="0"/>
              <a:t>‹#›</a:t>
            </a:fld>
            <a:endParaRPr lang="en-US"/>
          </a:p>
        </p:txBody>
      </p:sp>
    </p:spTree>
    <p:extLst>
      <p:ext uri="{BB962C8B-B14F-4D97-AF65-F5344CB8AC3E}">
        <p14:creationId xmlns:p14="http://schemas.microsoft.com/office/powerpoint/2010/main" val="1091290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6344BA8-2AE9-44C0-942B-E75A49213554}" type="datetimeFigureOut">
              <a:rPr lang="en-US" smtClean="0">
                <a:solidFill>
                  <a:prstClr val="black">
                    <a:tint val="75000"/>
                  </a:prstClr>
                </a:solidFill>
              </a:rPr>
              <a:pPr/>
              <a:t>2/28/2013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CE83610-6CBC-4E65-8F01-BBA708C1B99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05056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344BA8-2AE9-44C0-942B-E75A49213554}" type="datetimeFigureOut">
              <a:rPr lang="en-US" smtClean="0">
                <a:solidFill>
                  <a:prstClr val="black">
                    <a:tint val="75000"/>
                  </a:prstClr>
                </a:solidFill>
              </a:rPr>
              <a:pPr/>
              <a:t>2/28/2013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CE83610-6CBC-4E65-8F01-BBA708C1B99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86065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6344BA8-2AE9-44C0-942B-E75A49213554}" type="datetimeFigureOut">
              <a:rPr lang="en-US" smtClean="0">
                <a:solidFill>
                  <a:prstClr val="black">
                    <a:tint val="75000"/>
                  </a:prstClr>
                </a:solidFill>
              </a:rPr>
              <a:pPr/>
              <a:t>2/28/2013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CE83610-6CBC-4E65-8F01-BBA708C1B99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33599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6344BA8-2AE9-44C0-942B-E75A49213554}" type="datetimeFigureOut">
              <a:rPr lang="en-US" smtClean="0">
                <a:solidFill>
                  <a:prstClr val="black">
                    <a:tint val="75000"/>
                  </a:prstClr>
                </a:solidFill>
              </a:rPr>
              <a:pPr/>
              <a:t>2/28/2013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CE83610-6CBC-4E65-8F01-BBA708C1B99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25639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6344BA8-2AE9-44C0-942B-E75A49213554}" type="datetimeFigureOut">
              <a:rPr lang="en-US" smtClean="0">
                <a:solidFill>
                  <a:prstClr val="black">
                    <a:tint val="75000"/>
                  </a:prstClr>
                </a:solidFill>
              </a:rPr>
              <a:pPr/>
              <a:t>2/28/2013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CE83610-6CBC-4E65-8F01-BBA708C1B99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96564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6344BA8-2AE9-44C0-942B-E75A49213554}" type="datetimeFigureOut">
              <a:rPr lang="en-US" smtClean="0">
                <a:solidFill>
                  <a:prstClr val="black">
                    <a:tint val="75000"/>
                  </a:prstClr>
                </a:solidFill>
              </a:rPr>
              <a:pPr/>
              <a:t>2/28/2013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CE83610-6CBC-4E65-8F01-BBA708C1B99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58966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344BA8-2AE9-44C0-942B-E75A49213554}" type="datetimeFigureOut">
              <a:rPr lang="en-US" smtClean="0">
                <a:solidFill>
                  <a:prstClr val="black">
                    <a:tint val="75000"/>
                  </a:prstClr>
                </a:solidFill>
              </a:rPr>
              <a:pPr/>
              <a:t>2/28/2013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CE83610-6CBC-4E65-8F01-BBA708C1B99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3093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344BA8-2AE9-44C0-942B-E75A49213554}" type="datetimeFigureOut">
              <a:rPr lang="en-US" smtClean="0">
                <a:solidFill>
                  <a:prstClr val="black">
                    <a:tint val="75000"/>
                  </a:prstClr>
                </a:solidFill>
              </a:rPr>
              <a:pPr/>
              <a:t>2/28/2013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CE83610-6CBC-4E65-8F01-BBA708C1B99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8849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A7D5A4-26BC-49CB-BD6A-CE10EACDF24C}" type="datetimeFigureOut">
              <a:rPr lang="en-US" smtClean="0"/>
              <a:t>2/28/2013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AAB613-B696-4301-B1A6-BF8B84FBA950}" type="slidenum">
              <a:rPr lang="en-US" smtClean="0"/>
              <a:t>‹#›</a:t>
            </a:fld>
            <a:endParaRPr lang="en-US"/>
          </a:p>
        </p:txBody>
      </p:sp>
    </p:spTree>
    <p:extLst>
      <p:ext uri="{BB962C8B-B14F-4D97-AF65-F5344CB8AC3E}">
        <p14:creationId xmlns:p14="http://schemas.microsoft.com/office/powerpoint/2010/main" val="35750873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344BA8-2AE9-44C0-942B-E75A49213554}" type="datetimeFigureOut">
              <a:rPr lang="en-US" smtClean="0">
                <a:solidFill>
                  <a:prstClr val="black">
                    <a:tint val="75000"/>
                  </a:prstClr>
                </a:solidFill>
              </a:rPr>
              <a:pPr/>
              <a:t>2/28/2013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CE83610-6CBC-4E65-8F01-BBA708C1B99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34875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344BA8-2AE9-44C0-942B-E75A49213554}" type="datetimeFigureOut">
              <a:rPr lang="en-US" smtClean="0">
                <a:solidFill>
                  <a:prstClr val="black">
                    <a:tint val="75000"/>
                  </a:prstClr>
                </a:solidFill>
              </a:rPr>
              <a:pPr/>
              <a:t>2/28/2013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CE83610-6CBC-4E65-8F01-BBA708C1B99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47855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344BA8-2AE9-44C0-942B-E75A49213554}" type="datetimeFigureOut">
              <a:rPr lang="en-US" smtClean="0">
                <a:solidFill>
                  <a:prstClr val="black">
                    <a:tint val="75000"/>
                  </a:prstClr>
                </a:solidFill>
              </a:rPr>
              <a:pPr/>
              <a:t>2/28/2013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CE83610-6CBC-4E65-8F01-BBA708C1B99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10699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530725"/>
          </a:xfrm>
        </p:spPr>
        <p:txBody>
          <a:bodyPr/>
          <a:lstStyle/>
          <a:p>
            <a:pPr lvl="0"/>
            <a:endParaRPr lang="en-US" noProof="0" smtClean="0"/>
          </a:p>
        </p:txBody>
      </p:sp>
    </p:spTree>
    <p:extLst>
      <p:ext uri="{BB962C8B-B14F-4D97-AF65-F5344CB8AC3E}">
        <p14:creationId xmlns:p14="http://schemas.microsoft.com/office/powerpoint/2010/main" val="35660285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EA7D5A4-26BC-49CB-BD6A-CE10EACDF24C}" type="datetimeFigureOut">
              <a:rPr lang="en-US" smtClean="0"/>
              <a:t>2/28/2013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AAB613-B696-4301-B1A6-BF8B84FBA950}" type="slidenum">
              <a:rPr lang="en-US" smtClean="0"/>
              <a:t>‹#›</a:t>
            </a:fld>
            <a:endParaRPr lang="en-US"/>
          </a:p>
        </p:txBody>
      </p:sp>
    </p:spTree>
    <p:extLst>
      <p:ext uri="{BB962C8B-B14F-4D97-AF65-F5344CB8AC3E}">
        <p14:creationId xmlns:p14="http://schemas.microsoft.com/office/powerpoint/2010/main" val="408971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EA7D5A4-26BC-49CB-BD6A-CE10EACDF24C}" type="datetimeFigureOut">
              <a:rPr lang="en-US" smtClean="0"/>
              <a:t>2/28/2013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AAB613-B696-4301-B1A6-BF8B84FBA950}" type="slidenum">
              <a:rPr lang="en-US" smtClean="0"/>
              <a:t>‹#›</a:t>
            </a:fld>
            <a:endParaRPr lang="en-US"/>
          </a:p>
        </p:txBody>
      </p:sp>
    </p:spTree>
    <p:extLst>
      <p:ext uri="{BB962C8B-B14F-4D97-AF65-F5344CB8AC3E}">
        <p14:creationId xmlns:p14="http://schemas.microsoft.com/office/powerpoint/2010/main" val="6508933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EA7D5A4-26BC-49CB-BD6A-CE10EACDF24C}" type="datetimeFigureOut">
              <a:rPr lang="en-US" smtClean="0"/>
              <a:t>2/28/2013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AAB613-B696-4301-B1A6-BF8B84FBA950}" type="slidenum">
              <a:rPr lang="en-US" smtClean="0"/>
              <a:t>‹#›</a:t>
            </a:fld>
            <a:endParaRPr lang="en-US"/>
          </a:p>
        </p:txBody>
      </p:sp>
    </p:spTree>
    <p:extLst>
      <p:ext uri="{BB962C8B-B14F-4D97-AF65-F5344CB8AC3E}">
        <p14:creationId xmlns:p14="http://schemas.microsoft.com/office/powerpoint/2010/main" val="37275774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EA7D5A4-26BC-49CB-BD6A-CE10EACDF24C}" type="datetimeFigureOut">
              <a:rPr lang="en-US" smtClean="0"/>
              <a:t>2/28/2013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AAB613-B696-4301-B1A6-BF8B84FBA950}" type="slidenum">
              <a:rPr lang="en-US" smtClean="0"/>
              <a:t>‹#›</a:t>
            </a:fld>
            <a:endParaRPr lang="en-US"/>
          </a:p>
        </p:txBody>
      </p:sp>
    </p:spTree>
    <p:extLst>
      <p:ext uri="{BB962C8B-B14F-4D97-AF65-F5344CB8AC3E}">
        <p14:creationId xmlns:p14="http://schemas.microsoft.com/office/powerpoint/2010/main" val="3528906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A7D5A4-26BC-49CB-BD6A-CE10EACDF24C}" type="datetimeFigureOut">
              <a:rPr lang="en-US" smtClean="0"/>
              <a:t>2/28/2013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AAB613-B696-4301-B1A6-BF8B84FBA950}" type="slidenum">
              <a:rPr lang="en-US" smtClean="0"/>
              <a:t>‹#›</a:t>
            </a:fld>
            <a:endParaRPr lang="en-US"/>
          </a:p>
        </p:txBody>
      </p:sp>
    </p:spTree>
    <p:extLst>
      <p:ext uri="{BB962C8B-B14F-4D97-AF65-F5344CB8AC3E}">
        <p14:creationId xmlns:p14="http://schemas.microsoft.com/office/powerpoint/2010/main" val="31987576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A7D5A4-26BC-49CB-BD6A-CE10EACDF24C}" type="datetimeFigureOut">
              <a:rPr lang="en-US" smtClean="0"/>
              <a:t>2/28/2013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AAB613-B696-4301-B1A6-BF8B84FBA950}" type="slidenum">
              <a:rPr lang="en-US" smtClean="0"/>
              <a:t>‹#›</a:t>
            </a:fld>
            <a:endParaRPr lang="en-US"/>
          </a:p>
        </p:txBody>
      </p:sp>
    </p:spTree>
    <p:extLst>
      <p:ext uri="{BB962C8B-B14F-4D97-AF65-F5344CB8AC3E}">
        <p14:creationId xmlns:p14="http://schemas.microsoft.com/office/powerpoint/2010/main" val="34380260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A7D5A4-26BC-49CB-BD6A-CE10EACDF24C}" type="datetimeFigureOut">
              <a:rPr lang="en-US" smtClean="0"/>
              <a:t>2/28/2013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AAB613-B696-4301-B1A6-BF8B84FBA950}" type="slidenum">
              <a:rPr lang="en-US" smtClean="0"/>
              <a:t>‹#›</a:t>
            </a:fld>
            <a:endParaRPr lang="en-US"/>
          </a:p>
        </p:txBody>
      </p:sp>
    </p:spTree>
    <p:extLst>
      <p:ext uri="{BB962C8B-B14F-4D97-AF65-F5344CB8AC3E}">
        <p14:creationId xmlns:p14="http://schemas.microsoft.com/office/powerpoint/2010/main" val="11827134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A7D5A4-26BC-49CB-BD6A-CE10EACDF24C}" type="datetimeFigureOut">
              <a:rPr lang="en-US" smtClean="0"/>
              <a:t>2/28/2013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AAB613-B696-4301-B1A6-BF8B84FBA950}" type="slidenum">
              <a:rPr lang="en-US" smtClean="0"/>
              <a:t>‹#›</a:t>
            </a:fld>
            <a:endParaRPr lang="en-US"/>
          </a:p>
        </p:txBody>
      </p:sp>
    </p:spTree>
    <p:extLst>
      <p:ext uri="{BB962C8B-B14F-4D97-AF65-F5344CB8AC3E}">
        <p14:creationId xmlns:p14="http://schemas.microsoft.com/office/powerpoint/2010/main" val="19966493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1C467E"/>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a:defRPr>
            </a:lvl1pPr>
          </a:lstStyle>
          <a:p>
            <a:fld id="{C6344BA8-2AE9-44C0-942B-E75A49213554}" type="datetimeFigureOut">
              <a:rPr lang="en-US" smtClean="0">
                <a:solidFill>
                  <a:prstClr val="black">
                    <a:tint val="75000"/>
                  </a:prstClr>
                </a:solidFill>
              </a:rPr>
              <a:pPr/>
              <a:t>2/28/2013</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a:defRPr>
            </a:lvl1pPr>
          </a:lstStyle>
          <a:p>
            <a:fld id="{0CE83610-6CBC-4E65-8F01-BBA708C1B99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938454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400" kern="1200">
          <a:solidFill>
            <a:schemeClr val="tx1"/>
          </a:solidFill>
          <a:latin typeface="Arial"/>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7.tiff"/><Relationship Id="rId3" Type="http://schemas.openxmlformats.org/officeDocument/2006/relationships/image" Target="../media/image2.tiff"/><Relationship Id="rId7" Type="http://schemas.openxmlformats.org/officeDocument/2006/relationships/image" Target="../media/image6.tiff"/><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5.tiff"/><Relationship Id="rId11" Type="http://schemas.openxmlformats.org/officeDocument/2006/relationships/image" Target="../media/image10.tiff"/><Relationship Id="rId5" Type="http://schemas.openxmlformats.org/officeDocument/2006/relationships/image" Target="../media/image4.tiff"/><Relationship Id="rId10" Type="http://schemas.openxmlformats.org/officeDocument/2006/relationships/image" Target="../media/image9.tiff"/><Relationship Id="rId4" Type="http://schemas.openxmlformats.org/officeDocument/2006/relationships/image" Target="../media/image3.tiff"/><Relationship Id="rId9" Type="http://schemas.openxmlformats.org/officeDocument/2006/relationships/image" Target="../media/image8.tif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13.tiff"/><Relationship Id="rId4" Type="http://schemas.openxmlformats.org/officeDocument/2006/relationships/image" Target="../media/image12.tiff"/></Relationships>
</file>

<file path=ppt/slides/_rels/slide6.xml.rels><?xml version="1.0" encoding="UTF-8" standalone="yes"?>
<Relationships xmlns="http://schemas.openxmlformats.org/package/2006/relationships"><Relationship Id="rId3" Type="http://schemas.openxmlformats.org/officeDocument/2006/relationships/image" Target="../media/image14.tiff"/><Relationship Id="rId7" Type="http://schemas.openxmlformats.org/officeDocument/2006/relationships/image" Target="../media/image18.tif"/><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17.tiff"/><Relationship Id="rId5" Type="http://schemas.openxmlformats.org/officeDocument/2006/relationships/image" Target="../media/image16.tiff"/><Relationship Id="rId4" Type="http://schemas.openxmlformats.org/officeDocument/2006/relationships/image" Target="../media/image15.tiff"/></Relationships>
</file>

<file path=ppt/slides/_rels/slide7.xml.rels><?xml version="1.0" encoding="UTF-8" standalone="yes"?>
<Relationships xmlns="http://schemas.openxmlformats.org/package/2006/relationships"><Relationship Id="rId3" Type="http://schemas.openxmlformats.org/officeDocument/2006/relationships/image" Target="../media/image19.tiff"/><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17.tiff"/><Relationship Id="rId5" Type="http://schemas.openxmlformats.org/officeDocument/2006/relationships/image" Target="../media/image16.tiff"/><Relationship Id="rId4" Type="http://schemas.openxmlformats.org/officeDocument/2006/relationships/image" Target="../media/image15.tif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C467E"/>
        </a:solidFill>
        <a:effectLst/>
      </p:bgPr>
    </p:bg>
    <p:spTree>
      <p:nvGrpSpPr>
        <p:cNvPr id="1" name=""/>
        <p:cNvGrpSpPr/>
        <p:nvPr/>
      </p:nvGrpSpPr>
      <p:grpSpPr>
        <a:xfrm>
          <a:off x="0" y="0"/>
          <a:ext cx="0" cy="0"/>
          <a:chOff x="0" y="0"/>
          <a:chExt cx="0" cy="0"/>
        </a:xfrm>
      </p:grpSpPr>
      <p:pic>
        <p:nvPicPr>
          <p:cNvPr id="3" name="Picture 2"/>
          <p:cNvPicPr>
            <a:picLocks/>
          </p:cNvPicPr>
          <p:nvPr/>
        </p:nvPicPr>
        <p:blipFill>
          <a:blip r:embed="rId3" cstate="email">
            <a:extLst>
              <a:ext uri="{28A0092B-C50C-407E-A947-70E740481C1C}">
                <a14:useLocalDpi xmlns:a14="http://schemas.microsoft.com/office/drawing/2010/main"/>
              </a:ext>
            </a:extLst>
          </a:blip>
          <a:stretch>
            <a:fillRect/>
          </a:stretch>
        </p:blipFill>
        <p:spPr>
          <a:xfrm>
            <a:off x="990600" y="-1143000"/>
            <a:ext cx="7086600" cy="9296400"/>
          </a:xfrm>
          <a:prstGeom prst="rect">
            <a:avLst/>
          </a:prstGeom>
          <a:scene3d>
            <a:camera prst="orthographicFront">
              <a:rot lat="0" lon="21599994" rev="16200000"/>
            </a:camera>
            <a:lightRig rig="threePt" dir="t"/>
          </a:scene3d>
        </p:spPr>
      </p:pic>
      <p:sp>
        <p:nvSpPr>
          <p:cNvPr id="8" name="Title 3"/>
          <p:cNvSpPr txBox="1">
            <a:spLocks/>
          </p:cNvSpPr>
          <p:nvPr/>
        </p:nvSpPr>
        <p:spPr>
          <a:xfrm>
            <a:off x="-152400" y="457200"/>
            <a:ext cx="9372600" cy="6248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Arial"/>
                <a:ea typeface="+mj-ea"/>
                <a:cs typeface="+mj-cs"/>
              </a:defRPr>
            </a:lvl1pPr>
          </a:lstStyle>
          <a:p>
            <a:r>
              <a:rPr lang="en-US" sz="4800" b="1" dirty="0" smtClean="0">
                <a:effectLst>
                  <a:outerShdw blurRad="50800" dist="38100" dir="2700000" algn="tl" rotWithShape="0">
                    <a:prstClr val="black">
                      <a:alpha val="40000"/>
                    </a:prstClr>
                  </a:outerShdw>
                </a:effectLst>
                <a:latin typeface="+mj-lt"/>
              </a:rPr>
              <a:t>The MJO Precipitating Cloud Population </a:t>
            </a:r>
            <a:r>
              <a:rPr lang="en-US" sz="4800" b="1" dirty="0">
                <a:effectLst>
                  <a:outerShdw blurRad="50800" dist="38100" dir="2700000" algn="tl" rotWithShape="0">
                    <a:prstClr val="black">
                      <a:alpha val="40000"/>
                    </a:prstClr>
                  </a:outerShdw>
                </a:effectLst>
                <a:latin typeface="+mj-lt"/>
              </a:rPr>
              <a:t>over the Central Indian </a:t>
            </a:r>
            <a:r>
              <a:rPr lang="en-US" sz="4800" b="1" dirty="0" smtClean="0">
                <a:effectLst>
                  <a:outerShdw blurRad="50800" dist="38100" dir="2700000" algn="tl" rotWithShape="0">
                    <a:prstClr val="black">
                      <a:alpha val="40000"/>
                    </a:prstClr>
                  </a:outerShdw>
                </a:effectLst>
                <a:latin typeface="+mj-lt"/>
              </a:rPr>
              <a:t>Ocean as seen by the TRMM PR</a:t>
            </a:r>
            <a:endParaRPr lang="en-US" b="1" dirty="0" smtClean="0">
              <a:effectLst>
                <a:outerShdw blurRad="50800" dist="38100" dir="2700000" algn="tl" rotWithShape="0">
                  <a:prstClr val="black">
                    <a:alpha val="40000"/>
                  </a:prstClr>
                </a:outerShdw>
              </a:effectLst>
            </a:endParaRPr>
          </a:p>
          <a:p>
            <a:endParaRPr lang="en-US" sz="3600" dirty="0">
              <a:effectLst>
                <a:outerShdw blurRad="50800" dist="38100" dir="2700000" algn="tl" rotWithShape="0">
                  <a:prstClr val="black">
                    <a:alpha val="40000"/>
                  </a:prstClr>
                </a:outerShdw>
              </a:effectLst>
            </a:endParaRPr>
          </a:p>
          <a:p>
            <a:r>
              <a:rPr lang="en-US" sz="2400" dirty="0" smtClean="0">
                <a:effectLst>
                  <a:outerShdw blurRad="50800" dist="38100" dir="2700000" algn="tl" rotWithShape="0">
                    <a:prstClr val="black">
                      <a:alpha val="40000"/>
                    </a:prstClr>
                  </a:outerShdw>
                </a:effectLst>
              </a:rPr>
              <a:t>Hannah C. Barnes</a:t>
            </a:r>
          </a:p>
          <a:p>
            <a:r>
              <a:rPr lang="en-US" sz="2400" dirty="0" smtClean="0">
                <a:effectLst>
                  <a:outerShdw blurRad="50800" dist="38100" dir="2700000" algn="tl" rotWithShape="0">
                    <a:prstClr val="black">
                      <a:alpha val="40000"/>
                    </a:prstClr>
                  </a:outerShdw>
                </a:effectLst>
              </a:rPr>
              <a:t>Robert A. Houze, Jr.</a:t>
            </a:r>
          </a:p>
          <a:p>
            <a:endParaRPr lang="en-US" sz="2400" dirty="0">
              <a:effectLst>
                <a:outerShdw blurRad="50800" dist="38100" dir="2700000" algn="tl" rotWithShape="0">
                  <a:prstClr val="black">
                    <a:alpha val="40000"/>
                  </a:prstClr>
                </a:outerShdw>
              </a:effectLst>
            </a:endParaRPr>
          </a:p>
          <a:p>
            <a:r>
              <a:rPr lang="en-US" sz="2400" dirty="0" smtClean="0">
                <a:effectLst>
                  <a:outerShdw blurRad="50800" dist="38100" dir="2700000" algn="tl" rotWithShape="0">
                    <a:prstClr val="black">
                      <a:alpha val="40000"/>
                    </a:prstClr>
                  </a:outerShdw>
                </a:effectLst>
              </a:rPr>
              <a:t>University of Washington</a:t>
            </a:r>
          </a:p>
          <a:p>
            <a:endParaRPr lang="en-US" sz="3600" dirty="0" smtClean="0">
              <a:effectLst>
                <a:outerShdw blurRad="50800" dist="38100" dir="2700000" algn="tl" rotWithShape="0">
                  <a:prstClr val="black">
                    <a:alpha val="40000"/>
                  </a:prstClr>
                </a:outerShdw>
              </a:effectLst>
            </a:endParaRPr>
          </a:p>
          <a:p>
            <a:endParaRPr lang="en-US" sz="3600" dirty="0">
              <a:effectLst>
                <a:outerShdw blurRad="50800" dist="38100" dir="2700000" algn="tl" rotWithShape="0">
                  <a:prstClr val="black">
                    <a:alpha val="40000"/>
                  </a:prstClr>
                </a:outerShdw>
              </a:effectLst>
            </a:endParaRPr>
          </a:p>
          <a:p>
            <a:r>
              <a:rPr lang="en-US" sz="1600" dirty="0" smtClean="0">
                <a:effectLst>
                  <a:outerShdw blurRad="50800" dist="38100" dir="2700000" algn="tl" rotWithShape="0">
                    <a:prstClr val="black">
                      <a:alpha val="40000"/>
                    </a:prstClr>
                  </a:outerShdw>
                </a:effectLst>
              </a:rPr>
              <a:t>MJO Field Data and Science Workshop</a:t>
            </a:r>
          </a:p>
          <a:p>
            <a:r>
              <a:rPr lang="en-US" sz="1600" dirty="0" smtClean="0">
                <a:effectLst>
                  <a:outerShdw blurRad="50800" dist="38100" dir="2700000" algn="tl" rotWithShape="0">
                    <a:prstClr val="black">
                      <a:alpha val="40000"/>
                    </a:prstClr>
                  </a:outerShdw>
                </a:effectLst>
              </a:rPr>
              <a:t>5 March 2013, </a:t>
            </a:r>
            <a:r>
              <a:rPr lang="en-US" sz="1600" dirty="0" err="1" smtClean="0">
                <a:effectLst>
                  <a:outerShdw blurRad="50800" dist="38100" dir="2700000" algn="tl" rotWithShape="0">
                    <a:prstClr val="black">
                      <a:alpha val="40000"/>
                    </a:prstClr>
                  </a:outerShdw>
                </a:effectLst>
              </a:rPr>
              <a:t>Hapuna</a:t>
            </a:r>
            <a:r>
              <a:rPr lang="en-US" sz="1600" dirty="0" smtClean="0">
                <a:effectLst>
                  <a:outerShdw blurRad="50800" dist="38100" dir="2700000" algn="tl" rotWithShape="0">
                    <a:prstClr val="black">
                      <a:alpha val="40000"/>
                    </a:prstClr>
                  </a:outerShdw>
                </a:effectLst>
              </a:rPr>
              <a:t> Beach Resort, </a:t>
            </a:r>
            <a:r>
              <a:rPr lang="en-US" sz="1600" dirty="0" err="1" smtClean="0">
                <a:effectLst>
                  <a:outerShdw blurRad="50800" dist="38100" dir="2700000" algn="tl" rotWithShape="0">
                    <a:prstClr val="black">
                      <a:alpha val="40000"/>
                    </a:prstClr>
                  </a:outerShdw>
                </a:effectLst>
              </a:rPr>
              <a:t>Kohala</a:t>
            </a:r>
            <a:r>
              <a:rPr lang="en-US" sz="1600" dirty="0" smtClean="0">
                <a:effectLst>
                  <a:outerShdw blurRad="50800" dist="38100" dir="2700000" algn="tl" rotWithShape="0">
                    <a:prstClr val="black">
                      <a:alpha val="40000"/>
                    </a:prstClr>
                  </a:outerShdw>
                </a:effectLst>
              </a:rPr>
              <a:t> Coast, Hawaii</a:t>
            </a:r>
            <a:endParaRPr lang="en-US" sz="3600" dirty="0">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18235424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551020" y="457200"/>
            <a:ext cx="798338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Arial"/>
                <a:ea typeface="+mj-ea"/>
                <a:cs typeface="+mj-cs"/>
              </a:defRPr>
            </a:lvl1pPr>
          </a:lstStyle>
          <a:p>
            <a:r>
              <a:rPr lang="en-US" b="1" dirty="0" smtClean="0">
                <a:solidFill>
                  <a:srgbClr val="FDE9B4"/>
                </a:solidFill>
              </a:rPr>
              <a:t>Precipitating Cloud Population By Phase</a:t>
            </a:r>
            <a:endParaRPr lang="en-US" b="1" dirty="0">
              <a:solidFill>
                <a:srgbClr val="FDE9B4"/>
              </a:solidFill>
            </a:endParaRPr>
          </a:p>
        </p:txBody>
      </p:sp>
      <p:grpSp>
        <p:nvGrpSpPr>
          <p:cNvPr id="15" name="Group 14"/>
          <p:cNvGrpSpPr/>
          <p:nvPr/>
        </p:nvGrpSpPr>
        <p:grpSpPr>
          <a:xfrm>
            <a:off x="-39381" y="2038290"/>
            <a:ext cx="9107181" cy="3829110"/>
            <a:chOff x="36512" y="819090"/>
            <a:chExt cx="9031288" cy="3676710"/>
          </a:xfrm>
        </p:grpSpPr>
        <p:pic>
          <p:nvPicPr>
            <p:cNvPr id="5" name="Picture 4" descr="f03_v05.tif"/>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33400" y="1219200"/>
              <a:ext cx="2443942" cy="1600200"/>
            </a:xfrm>
            <a:prstGeom prst="rect">
              <a:avLst/>
            </a:prstGeom>
          </p:spPr>
        </p:pic>
        <p:pic>
          <p:nvPicPr>
            <p:cNvPr id="6" name="Picture 5" descr="f03_v05.tif"/>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33400" y="2895600"/>
              <a:ext cx="2443942" cy="1600200"/>
            </a:xfrm>
            <a:prstGeom prst="rect">
              <a:avLst/>
            </a:prstGeom>
          </p:spPr>
        </p:pic>
        <p:pic>
          <p:nvPicPr>
            <p:cNvPr id="7" name="Picture 6" descr="f03_v05.tif"/>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971800" y="1219200"/>
              <a:ext cx="359674" cy="3276600"/>
            </a:xfrm>
            <a:prstGeom prst="rect">
              <a:avLst/>
            </a:prstGeom>
          </p:spPr>
        </p:pic>
        <p:pic>
          <p:nvPicPr>
            <p:cNvPr id="8" name="Picture 7" descr="f04_v02.tif"/>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872942" y="1219200"/>
              <a:ext cx="340572" cy="3276600"/>
            </a:xfrm>
            <a:prstGeom prst="rect">
              <a:avLst/>
            </a:prstGeom>
          </p:spPr>
        </p:pic>
        <p:pic>
          <p:nvPicPr>
            <p:cNvPr id="9" name="Picture 8" descr="f04_v02.tif"/>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3423458" y="1219200"/>
              <a:ext cx="2443942" cy="1600200"/>
            </a:xfrm>
            <a:prstGeom prst="rect">
              <a:avLst/>
            </a:prstGeom>
          </p:spPr>
        </p:pic>
        <p:pic>
          <p:nvPicPr>
            <p:cNvPr id="10" name="Picture 9" descr="f04_v02.tif"/>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3429000" y="2895600"/>
              <a:ext cx="2443942" cy="1600200"/>
            </a:xfrm>
            <a:prstGeom prst="rect">
              <a:avLst/>
            </a:prstGeom>
          </p:spPr>
        </p:pic>
        <p:pic>
          <p:nvPicPr>
            <p:cNvPr id="11" name="Picture 10" descr="f06_v02.tif"/>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6319058" y="1219200"/>
              <a:ext cx="2443942" cy="1600200"/>
            </a:xfrm>
            <a:prstGeom prst="rect">
              <a:avLst/>
            </a:prstGeom>
          </p:spPr>
        </p:pic>
        <p:pic>
          <p:nvPicPr>
            <p:cNvPr id="12" name="Picture 11" descr="f06_v02.tif"/>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6319058" y="2895600"/>
              <a:ext cx="2443942" cy="1600200"/>
            </a:xfrm>
            <a:prstGeom prst="rect">
              <a:avLst/>
            </a:prstGeom>
          </p:spPr>
        </p:pic>
        <p:pic>
          <p:nvPicPr>
            <p:cNvPr id="13" name="Picture 12" descr="f06_v02.tif"/>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8698735" y="1219200"/>
              <a:ext cx="369065" cy="3276600"/>
            </a:xfrm>
            <a:prstGeom prst="rect">
              <a:avLst/>
            </a:prstGeom>
          </p:spPr>
        </p:pic>
        <p:sp>
          <p:nvSpPr>
            <p:cNvPr id="56" name="TextBox 55"/>
            <p:cNvSpPr txBox="1"/>
            <p:nvPr/>
          </p:nvSpPr>
          <p:spPr>
            <a:xfrm>
              <a:off x="533400" y="819090"/>
              <a:ext cx="2798074" cy="400110"/>
            </a:xfrm>
            <a:prstGeom prst="rect">
              <a:avLst/>
            </a:prstGeom>
            <a:solidFill>
              <a:srgbClr val="1C467E"/>
            </a:solidFill>
          </p:spPr>
          <p:txBody>
            <a:bodyPr wrap="square" rtlCol="0">
              <a:spAutoFit/>
            </a:bodyPr>
            <a:lstStyle/>
            <a:p>
              <a:pPr algn="ctr"/>
              <a:r>
                <a:rPr lang="en-US" sz="2000" dirty="0" smtClean="0">
                  <a:solidFill>
                    <a:srgbClr val="FFF9DE"/>
                  </a:solidFill>
                </a:rPr>
                <a:t>Isolated, Shallow Echoes</a:t>
              </a:r>
              <a:endParaRPr lang="en-US" sz="2000" dirty="0">
                <a:solidFill>
                  <a:srgbClr val="FFF9DE"/>
                </a:solidFill>
              </a:endParaRPr>
            </a:p>
          </p:txBody>
        </p:sp>
        <p:sp>
          <p:nvSpPr>
            <p:cNvPr id="57" name="TextBox 56"/>
            <p:cNvSpPr txBox="1"/>
            <p:nvPr/>
          </p:nvSpPr>
          <p:spPr>
            <a:xfrm>
              <a:off x="3352800" y="819090"/>
              <a:ext cx="2798074" cy="400110"/>
            </a:xfrm>
            <a:prstGeom prst="rect">
              <a:avLst/>
            </a:prstGeom>
            <a:solidFill>
              <a:srgbClr val="1C467E"/>
            </a:solidFill>
          </p:spPr>
          <p:txBody>
            <a:bodyPr wrap="square" rtlCol="0">
              <a:spAutoFit/>
            </a:bodyPr>
            <a:lstStyle/>
            <a:p>
              <a:pPr algn="ctr"/>
              <a:r>
                <a:rPr lang="en-US" sz="2000" dirty="0" smtClean="0">
                  <a:solidFill>
                    <a:srgbClr val="FFF9DE"/>
                  </a:solidFill>
                </a:rPr>
                <a:t>Deep Convective Cores</a:t>
              </a:r>
              <a:endParaRPr lang="en-US" sz="2000" dirty="0">
                <a:solidFill>
                  <a:srgbClr val="FFF9DE"/>
                </a:solidFill>
              </a:endParaRPr>
            </a:p>
          </p:txBody>
        </p:sp>
        <p:sp>
          <p:nvSpPr>
            <p:cNvPr id="58" name="TextBox 57"/>
            <p:cNvSpPr txBox="1"/>
            <p:nvPr/>
          </p:nvSpPr>
          <p:spPr>
            <a:xfrm>
              <a:off x="6269726" y="819090"/>
              <a:ext cx="2798074" cy="400110"/>
            </a:xfrm>
            <a:prstGeom prst="rect">
              <a:avLst/>
            </a:prstGeom>
            <a:solidFill>
              <a:srgbClr val="1C467E"/>
            </a:solidFill>
          </p:spPr>
          <p:txBody>
            <a:bodyPr wrap="square" rtlCol="0">
              <a:spAutoFit/>
            </a:bodyPr>
            <a:lstStyle/>
            <a:p>
              <a:pPr algn="ctr"/>
              <a:r>
                <a:rPr lang="en-US" sz="2000" dirty="0" smtClean="0">
                  <a:solidFill>
                    <a:srgbClr val="FFF9DE"/>
                  </a:solidFill>
                </a:rPr>
                <a:t>Broad Stratiform Regions</a:t>
              </a:r>
              <a:endParaRPr lang="en-US" sz="2000" dirty="0">
                <a:solidFill>
                  <a:srgbClr val="FFF9DE"/>
                </a:solidFill>
              </a:endParaRPr>
            </a:p>
          </p:txBody>
        </p:sp>
        <p:sp>
          <p:nvSpPr>
            <p:cNvPr id="59" name="TextBox 58"/>
            <p:cNvSpPr txBox="1"/>
            <p:nvPr/>
          </p:nvSpPr>
          <p:spPr>
            <a:xfrm>
              <a:off x="36512" y="1219200"/>
              <a:ext cx="492443" cy="1549063"/>
            </a:xfrm>
            <a:prstGeom prst="rect">
              <a:avLst/>
            </a:prstGeom>
            <a:solidFill>
              <a:srgbClr val="1C467E"/>
            </a:solidFill>
          </p:spPr>
          <p:txBody>
            <a:bodyPr vert="vert270" wrap="square" rtlCol="0">
              <a:spAutoFit/>
            </a:bodyPr>
            <a:lstStyle/>
            <a:p>
              <a:pPr algn="ctr"/>
              <a:r>
                <a:rPr lang="en-US" sz="2000" dirty="0" smtClean="0">
                  <a:solidFill>
                    <a:srgbClr val="FFF9DE"/>
                  </a:solidFill>
                </a:rPr>
                <a:t>Active</a:t>
              </a:r>
              <a:endParaRPr lang="en-US" sz="2000" dirty="0">
                <a:solidFill>
                  <a:srgbClr val="FFF9DE"/>
                </a:solidFill>
              </a:endParaRPr>
            </a:p>
          </p:txBody>
        </p:sp>
        <p:sp>
          <p:nvSpPr>
            <p:cNvPr id="61" name="TextBox 60"/>
            <p:cNvSpPr txBox="1"/>
            <p:nvPr/>
          </p:nvSpPr>
          <p:spPr>
            <a:xfrm>
              <a:off x="36512" y="2870537"/>
              <a:ext cx="492443" cy="1549063"/>
            </a:xfrm>
            <a:prstGeom prst="rect">
              <a:avLst/>
            </a:prstGeom>
            <a:solidFill>
              <a:srgbClr val="1C467E"/>
            </a:solidFill>
          </p:spPr>
          <p:txBody>
            <a:bodyPr vert="vert270" wrap="square" rtlCol="0">
              <a:spAutoFit/>
            </a:bodyPr>
            <a:lstStyle/>
            <a:p>
              <a:pPr algn="ctr"/>
              <a:r>
                <a:rPr lang="en-US" sz="2000" dirty="0" smtClean="0">
                  <a:solidFill>
                    <a:srgbClr val="FFF9DE"/>
                  </a:solidFill>
                </a:rPr>
                <a:t>Suppressed </a:t>
              </a:r>
              <a:endParaRPr lang="en-US" sz="2000" dirty="0">
                <a:solidFill>
                  <a:srgbClr val="FFF9DE"/>
                </a:solidFill>
              </a:endParaRPr>
            </a:p>
          </p:txBody>
        </p:sp>
      </p:grpSp>
    </p:spTree>
    <p:extLst>
      <p:ext uri="{BB962C8B-B14F-4D97-AF65-F5344CB8AC3E}">
        <p14:creationId xmlns:p14="http://schemas.microsoft.com/office/powerpoint/2010/main" val="42651782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3"/>
          <p:cNvSpPr>
            <a:spLocks noGrp="1"/>
          </p:cNvSpPr>
          <p:nvPr>
            <p:ph type="title"/>
          </p:nvPr>
        </p:nvSpPr>
        <p:spPr>
          <a:xfrm>
            <a:off x="0" y="228600"/>
            <a:ext cx="9144000" cy="1143000"/>
          </a:xfrm>
        </p:spPr>
        <p:txBody>
          <a:bodyPr>
            <a:normAutofit fontScale="90000"/>
          </a:bodyPr>
          <a:lstStyle/>
          <a:p>
            <a:r>
              <a:rPr lang="en-US" sz="3800" b="1" dirty="0" smtClean="0">
                <a:solidFill>
                  <a:srgbClr val="FDE9B4"/>
                </a:solidFill>
                <a:latin typeface="Arial" charset="0"/>
              </a:rPr>
              <a:t>Relationship Between Precipitating Cloud Population and Large-Scale </a:t>
            </a:r>
            <a:r>
              <a:rPr lang="en-US" sz="3800" b="1" dirty="0" smtClean="0">
                <a:solidFill>
                  <a:srgbClr val="FDE9B4"/>
                </a:solidFill>
                <a:latin typeface="Arial" charset="0"/>
              </a:rPr>
              <a:t>Conditions</a:t>
            </a:r>
            <a:endParaRPr lang="en-US" sz="3800" b="1" dirty="0" smtClean="0">
              <a:solidFill>
                <a:srgbClr val="FDE9B4"/>
              </a:solidFill>
              <a:latin typeface="Arial" charset="0"/>
            </a:endParaRPr>
          </a:p>
        </p:txBody>
      </p:sp>
      <p:graphicFrame>
        <p:nvGraphicFramePr>
          <p:cNvPr id="2" name="Table 1"/>
          <p:cNvGraphicFramePr>
            <a:graphicFrameLocks noGrp="1"/>
          </p:cNvGraphicFramePr>
          <p:nvPr>
            <p:extLst>
              <p:ext uri="{D42A27DB-BD31-4B8C-83A1-F6EECF244321}">
                <p14:modId xmlns:p14="http://schemas.microsoft.com/office/powerpoint/2010/main" val="929184477"/>
              </p:ext>
            </p:extLst>
          </p:nvPr>
        </p:nvGraphicFramePr>
        <p:xfrm>
          <a:off x="304800" y="1533525"/>
          <a:ext cx="8588088" cy="5095875"/>
        </p:xfrm>
        <a:graphic>
          <a:graphicData uri="http://schemas.openxmlformats.org/drawingml/2006/table">
            <a:tbl>
              <a:tblPr firstRow="1" bandRow="1">
                <a:tableStyleId>{5C22544A-7EE6-4342-B048-85BDC9FD1C3A}</a:tableStyleId>
              </a:tblPr>
              <a:tblGrid>
                <a:gridCol w="2019300"/>
                <a:gridCol w="1676400"/>
                <a:gridCol w="1676400"/>
                <a:gridCol w="1600200"/>
                <a:gridCol w="1615788"/>
              </a:tblGrid>
              <a:tr h="823006">
                <a:tc>
                  <a:txBody>
                    <a:bodyPr/>
                    <a:lstStyle/>
                    <a:p>
                      <a:pPr algn="ctr"/>
                      <a:endParaRPr lang="en-US" sz="2400" dirty="0"/>
                    </a:p>
                  </a:txBody>
                  <a:tcPr marT="45723" marB="45723">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r>
                        <a:rPr lang="en-US" sz="2400" dirty="0" smtClean="0"/>
                        <a:t>Pre-</a:t>
                      </a:r>
                      <a:r>
                        <a:rPr lang="en-US" sz="2400" baseline="0" dirty="0" smtClean="0"/>
                        <a:t>Active</a:t>
                      </a:r>
                      <a:endParaRPr lang="en-US" sz="2400" dirty="0"/>
                    </a:p>
                  </a:txBody>
                  <a:tcPr marT="45723" marB="457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a:txBody>
                    <a:bodyPr/>
                    <a:lstStyle/>
                    <a:p>
                      <a:pPr algn="ctr"/>
                      <a:r>
                        <a:rPr lang="en-US" sz="2400" dirty="0" smtClean="0"/>
                        <a:t>Active</a:t>
                      </a:r>
                      <a:endParaRPr lang="en-US" sz="2400" dirty="0"/>
                    </a:p>
                  </a:txBody>
                  <a:tcPr marT="45723" marB="457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smtClean="0"/>
                        <a:t>Post-Active</a:t>
                      </a:r>
                      <a:endParaRPr lang="en-US" sz="2400" dirty="0"/>
                    </a:p>
                  </a:txBody>
                  <a:tcPr marT="45723" marB="45723"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79357">
                <a:tc>
                  <a:txBody>
                    <a:bodyPr/>
                    <a:lstStyle/>
                    <a:p>
                      <a:pPr algn="r"/>
                      <a:r>
                        <a:rPr lang="en-US" sz="2400" b="1" dirty="0" smtClean="0"/>
                        <a:t>Phase</a:t>
                      </a:r>
                      <a:endParaRPr lang="en-US" sz="2400" b="1" dirty="0"/>
                    </a:p>
                  </a:txBody>
                  <a:tcPr marT="45723" marB="45723"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b="1" dirty="0" smtClean="0"/>
                        <a:t>1</a:t>
                      </a:r>
                      <a:endParaRPr lang="en-US" sz="2400" b="1" dirty="0"/>
                    </a:p>
                  </a:txBody>
                  <a:tcPr marT="45723" marB="45723"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b="1" dirty="0" smtClean="0"/>
                        <a:t>2</a:t>
                      </a:r>
                      <a:endParaRPr lang="en-US" sz="2400" b="1" dirty="0"/>
                    </a:p>
                  </a:txBody>
                  <a:tcPr marT="45723" marB="45723"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b="1" dirty="0" smtClean="0"/>
                        <a:t>3</a:t>
                      </a:r>
                      <a:endParaRPr lang="en-US" sz="2400" b="1" dirty="0"/>
                    </a:p>
                  </a:txBody>
                  <a:tcPr marT="45723" marB="45723"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b="1" dirty="0" smtClean="0"/>
                        <a:t>4</a:t>
                      </a:r>
                      <a:endParaRPr lang="en-US" sz="2400" b="1" dirty="0"/>
                    </a:p>
                  </a:txBody>
                  <a:tcPr marT="45723" marB="45723" anchor="ctr" anchorCtr="1">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79357">
                <a:tc>
                  <a:txBody>
                    <a:bodyPr/>
                    <a:lstStyle/>
                    <a:p>
                      <a:pPr algn="r"/>
                      <a:r>
                        <a:rPr lang="en-US" sz="2400" b="1" dirty="0" smtClean="0"/>
                        <a:t>DCC</a:t>
                      </a:r>
                      <a:endParaRPr lang="en-US" sz="2400" b="1" dirty="0"/>
                    </a:p>
                  </a:txBody>
                  <a:tcPr marT="45723" marB="45723"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gn="ctr"/>
                      <a:r>
                        <a:rPr lang="en-US" sz="2400" dirty="0" smtClean="0"/>
                        <a:t>Peak</a:t>
                      </a:r>
                      <a:endParaRPr lang="en-US" sz="2400" dirty="0"/>
                    </a:p>
                  </a:txBody>
                  <a:tcPr marT="45723" marB="45723"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a:txBody>
                    <a:bodyPr/>
                    <a:lstStyle/>
                    <a:p>
                      <a:pPr algn="ctr"/>
                      <a:r>
                        <a:rPr lang="en-US" sz="2400" dirty="0" smtClean="0"/>
                        <a:t>Decrease</a:t>
                      </a:r>
                      <a:endParaRPr lang="en-US" sz="2400" dirty="0"/>
                    </a:p>
                  </a:txBody>
                  <a:tcPr marT="45723" marB="45723" anchor="ctr" anchorCtr="1">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79357">
                <a:tc>
                  <a:txBody>
                    <a:bodyPr/>
                    <a:lstStyle/>
                    <a:p>
                      <a:pPr algn="r"/>
                      <a:r>
                        <a:rPr lang="en-US" sz="2400" b="1" dirty="0" smtClean="0"/>
                        <a:t>WCC, BSR</a:t>
                      </a:r>
                      <a:endParaRPr lang="en-US" sz="2400" b="1" dirty="0"/>
                    </a:p>
                  </a:txBody>
                  <a:tcPr marT="45723" marB="45723"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400" dirty="0"/>
                    </a:p>
                  </a:txBody>
                  <a:tcPr marT="45723" marB="45723"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smtClean="0"/>
                        <a:t>Increase</a:t>
                      </a:r>
                      <a:endParaRPr lang="en-US" sz="2400" dirty="0"/>
                    </a:p>
                  </a:txBody>
                  <a:tcPr marT="45723" marB="45723"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smtClean="0"/>
                        <a:t>Peak</a:t>
                      </a:r>
                      <a:endParaRPr lang="en-US" sz="2400" dirty="0"/>
                    </a:p>
                  </a:txBody>
                  <a:tcPr marT="45723" marB="45723"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smtClean="0"/>
                        <a:t>Decrease</a:t>
                      </a:r>
                      <a:endParaRPr lang="en-US" sz="2400" dirty="0"/>
                    </a:p>
                  </a:txBody>
                  <a:tcPr marT="45723" marB="45723" anchor="ctr" anchorCtr="1">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188786">
                <a:tc>
                  <a:txBody>
                    <a:bodyPr/>
                    <a:lstStyle/>
                    <a:p>
                      <a:pPr algn="r"/>
                      <a:r>
                        <a:rPr lang="en-US" sz="2400" b="1" dirty="0" smtClean="0"/>
                        <a:t>Mid-Level Relative</a:t>
                      </a:r>
                      <a:r>
                        <a:rPr lang="en-US" sz="2400" b="1" baseline="0" dirty="0" smtClean="0"/>
                        <a:t> Humidity</a:t>
                      </a:r>
                      <a:endParaRPr lang="en-US" sz="2400" b="1" dirty="0"/>
                    </a:p>
                  </a:txBody>
                  <a:tcPr marT="45723" marB="45723"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smtClean="0"/>
                        <a:t>Sharp</a:t>
                      </a:r>
                      <a:r>
                        <a:rPr lang="en-US" sz="2400" baseline="0" dirty="0" smtClean="0"/>
                        <a:t> Increase</a:t>
                      </a:r>
                      <a:endParaRPr lang="en-US" sz="2400" dirty="0"/>
                    </a:p>
                  </a:txBody>
                  <a:tcPr marT="45723" marB="45723"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smtClean="0"/>
                        <a:t>Slower Increase</a:t>
                      </a:r>
                      <a:endParaRPr lang="en-US" sz="2400" dirty="0"/>
                    </a:p>
                  </a:txBody>
                  <a:tcPr marT="45723" marB="45723"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smtClean="0"/>
                        <a:t>Peak</a:t>
                      </a:r>
                      <a:endParaRPr lang="en-US" sz="2400" dirty="0"/>
                    </a:p>
                  </a:txBody>
                  <a:tcPr marT="45723" marB="45723"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smtClean="0"/>
                        <a:t>Decrease</a:t>
                      </a:r>
                      <a:endParaRPr lang="en-US" sz="2400" dirty="0"/>
                    </a:p>
                  </a:txBody>
                  <a:tcPr marT="45723" marB="45723" anchor="ctr" anchorCtr="1">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823006">
                <a:tc>
                  <a:txBody>
                    <a:bodyPr/>
                    <a:lstStyle/>
                    <a:p>
                      <a:pPr algn="r"/>
                      <a:r>
                        <a:rPr lang="en-US" sz="2400" b="1" dirty="0" smtClean="0"/>
                        <a:t>1000-750</a:t>
                      </a:r>
                      <a:r>
                        <a:rPr lang="en-US" sz="2400" b="1" baseline="0" dirty="0" smtClean="0"/>
                        <a:t> hPa Shear</a:t>
                      </a:r>
                      <a:endParaRPr lang="en-US" sz="2400" b="1" dirty="0"/>
                    </a:p>
                  </a:txBody>
                  <a:tcPr marT="45723" marB="45723"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400" dirty="0"/>
                    </a:p>
                  </a:txBody>
                  <a:tcPr marT="45723" marB="45723"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r>
                        <a:rPr lang="en-US" sz="2400" dirty="0" smtClean="0"/>
                        <a:t>Increase</a:t>
                      </a:r>
                      <a:endParaRPr lang="en-US" sz="2400" dirty="0"/>
                    </a:p>
                  </a:txBody>
                  <a:tcPr marT="45723" marB="45723"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a:txBody>
                    <a:bodyPr/>
                    <a:lstStyle/>
                    <a:p>
                      <a:pPr algn="ctr"/>
                      <a:r>
                        <a:rPr lang="en-US" sz="2400" dirty="0" smtClean="0"/>
                        <a:t>Peak</a:t>
                      </a:r>
                      <a:endParaRPr lang="en-US" sz="2400" dirty="0"/>
                    </a:p>
                  </a:txBody>
                  <a:tcPr marT="45723" marB="45723" anchor="ctr" anchorCtr="1">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823006">
                <a:tc>
                  <a:txBody>
                    <a:bodyPr/>
                    <a:lstStyle/>
                    <a:p>
                      <a:pPr algn="r"/>
                      <a:r>
                        <a:rPr lang="en-US" sz="2400" b="1" dirty="0" smtClean="0"/>
                        <a:t>750-500 hPa Shear</a:t>
                      </a:r>
                      <a:endParaRPr lang="en-US" sz="2400" b="1" dirty="0"/>
                    </a:p>
                  </a:txBody>
                  <a:tcPr marT="45723" marB="45723"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400" dirty="0"/>
                    </a:p>
                  </a:txBody>
                  <a:tcPr marT="45723" marB="45723"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r>
                        <a:rPr lang="en-US" sz="2400" dirty="0" smtClean="0"/>
                        <a:t>Increase</a:t>
                      </a:r>
                      <a:endParaRPr lang="en-US" sz="2400" dirty="0"/>
                    </a:p>
                  </a:txBody>
                  <a:tcPr marT="45723" marB="45723"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a:txBody>
                    <a:bodyPr/>
                    <a:lstStyle/>
                    <a:p>
                      <a:pPr algn="ctr"/>
                      <a:r>
                        <a:rPr lang="en-US" sz="2400" dirty="0" smtClean="0"/>
                        <a:t>Peak</a:t>
                      </a:r>
                      <a:endParaRPr lang="en-US" sz="2400" dirty="0"/>
                    </a:p>
                  </a:txBody>
                  <a:tcPr marT="45723" marB="45723" anchor="ctr" anchorCtr="1">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36578227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5746187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4648200" y="1374156"/>
            <a:ext cx="4343400" cy="48768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4" name="Title 3"/>
          <p:cNvSpPr>
            <a:spLocks noGrp="1"/>
          </p:cNvSpPr>
          <p:nvPr>
            <p:ph type="title"/>
          </p:nvPr>
        </p:nvSpPr>
        <p:spPr>
          <a:xfrm>
            <a:off x="161554" y="76200"/>
            <a:ext cx="9144000" cy="1143000"/>
          </a:xfrm>
        </p:spPr>
        <p:txBody>
          <a:bodyPr>
            <a:normAutofit/>
          </a:bodyPr>
          <a:lstStyle/>
          <a:p>
            <a:r>
              <a:rPr lang="en-US" b="1" dirty="0" smtClean="0">
                <a:solidFill>
                  <a:srgbClr val="FDE9B4"/>
                </a:solidFill>
              </a:rPr>
              <a:t>Large-Scale Conditions</a:t>
            </a:r>
            <a:endParaRPr lang="en-US" b="1" dirty="0">
              <a:solidFill>
                <a:srgbClr val="FDE9B4"/>
              </a:solidFill>
            </a:endParaRPr>
          </a:p>
        </p:txBody>
      </p:sp>
      <p:sp>
        <p:nvSpPr>
          <p:cNvPr id="17" name="TextBox 16"/>
          <p:cNvSpPr txBox="1"/>
          <p:nvPr/>
        </p:nvSpPr>
        <p:spPr>
          <a:xfrm>
            <a:off x="1981200" y="6324600"/>
            <a:ext cx="5257800" cy="461665"/>
          </a:xfrm>
          <a:prstGeom prst="rect">
            <a:avLst/>
          </a:prstGeom>
          <a:noFill/>
        </p:spPr>
        <p:txBody>
          <a:bodyPr wrap="square" rtlCol="0">
            <a:spAutoFit/>
          </a:bodyPr>
          <a:lstStyle/>
          <a:p>
            <a:pPr algn="ctr"/>
            <a:r>
              <a:rPr lang="en-US" sz="2400" dirty="0" smtClean="0">
                <a:solidFill>
                  <a:srgbClr val="FFF9DE"/>
                </a:solidFill>
              </a:rPr>
              <a:t>Solid lines = active, dashed = suppressed</a:t>
            </a:r>
            <a:endParaRPr lang="en-US" sz="2400" dirty="0">
              <a:solidFill>
                <a:srgbClr val="FFF9DE"/>
              </a:solidFill>
            </a:endParaRPr>
          </a:p>
        </p:txBody>
      </p:sp>
      <p:sp>
        <p:nvSpPr>
          <p:cNvPr id="15" name="Rectangle 14"/>
          <p:cNvSpPr/>
          <p:nvPr/>
        </p:nvSpPr>
        <p:spPr>
          <a:xfrm>
            <a:off x="76200" y="1371600"/>
            <a:ext cx="4343400" cy="48768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pic>
        <p:nvPicPr>
          <p:cNvPr id="6" name="Picture 5" descr="f09_v02.tif"/>
          <p:cNvPicPr>
            <a:picLocks noChangeAspect="1"/>
          </p:cNvPicPr>
          <p:nvPr/>
        </p:nvPicPr>
        <p:blipFill rotWithShape="1">
          <a:blip r:embed="rId3" cstate="email">
            <a:extLst>
              <a:ext uri="{28A0092B-C50C-407E-A947-70E740481C1C}">
                <a14:useLocalDpi xmlns:a14="http://schemas.microsoft.com/office/drawing/2010/main"/>
              </a:ext>
            </a:extLst>
          </a:blip>
          <a:srcRect l="4139" t="3199" r="47265" b="52650"/>
          <a:stretch/>
        </p:blipFill>
        <p:spPr>
          <a:xfrm>
            <a:off x="228600" y="1447800"/>
            <a:ext cx="4191000" cy="3801141"/>
          </a:xfrm>
          <a:prstGeom prst="rect">
            <a:avLst/>
          </a:prstGeom>
        </p:spPr>
      </p:pic>
      <p:pic>
        <p:nvPicPr>
          <p:cNvPr id="12" name="Picture 11" descr="f09_v02.tif"/>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33400" y="5181600"/>
            <a:ext cx="3809999" cy="163871"/>
          </a:xfrm>
          <a:prstGeom prst="rect">
            <a:avLst/>
          </a:prstGeom>
        </p:spPr>
      </p:pic>
      <p:sp>
        <p:nvSpPr>
          <p:cNvPr id="13" name="TextBox 12"/>
          <p:cNvSpPr txBox="1"/>
          <p:nvPr/>
        </p:nvSpPr>
        <p:spPr>
          <a:xfrm>
            <a:off x="1066800" y="5486400"/>
            <a:ext cx="2514600" cy="400110"/>
          </a:xfrm>
          <a:prstGeom prst="rect">
            <a:avLst/>
          </a:prstGeom>
          <a:noFill/>
        </p:spPr>
        <p:txBody>
          <a:bodyPr wrap="square" rtlCol="0">
            <a:spAutoFit/>
          </a:bodyPr>
          <a:lstStyle/>
          <a:p>
            <a:r>
              <a:rPr lang="en-US" sz="2000" dirty="0" smtClean="0"/>
              <a:t>Relative Humidity (%)</a:t>
            </a:r>
            <a:endParaRPr lang="en-US" sz="2000" dirty="0"/>
          </a:p>
        </p:txBody>
      </p:sp>
      <p:sp>
        <p:nvSpPr>
          <p:cNvPr id="14" name="TextBox 13"/>
          <p:cNvSpPr txBox="1"/>
          <p:nvPr/>
        </p:nvSpPr>
        <p:spPr>
          <a:xfrm>
            <a:off x="-76200" y="2754868"/>
            <a:ext cx="492443" cy="1588532"/>
          </a:xfrm>
          <a:prstGeom prst="rect">
            <a:avLst/>
          </a:prstGeom>
          <a:noFill/>
        </p:spPr>
        <p:txBody>
          <a:bodyPr vert="vert270" wrap="square" rtlCol="0">
            <a:spAutoFit/>
          </a:bodyPr>
          <a:lstStyle/>
          <a:p>
            <a:r>
              <a:rPr lang="en-US" sz="2000" dirty="0" smtClean="0"/>
              <a:t>Pressure (hPa)</a:t>
            </a:r>
            <a:endParaRPr lang="en-US" sz="2000" dirty="0"/>
          </a:p>
        </p:txBody>
      </p:sp>
      <p:sp>
        <p:nvSpPr>
          <p:cNvPr id="7" name="TextBox 6"/>
          <p:cNvSpPr txBox="1"/>
          <p:nvPr/>
        </p:nvSpPr>
        <p:spPr>
          <a:xfrm>
            <a:off x="1066800" y="2953434"/>
            <a:ext cx="381000" cy="646331"/>
          </a:xfrm>
          <a:prstGeom prst="rect">
            <a:avLst/>
          </a:prstGeom>
          <a:noFill/>
        </p:spPr>
        <p:txBody>
          <a:bodyPr wrap="square" rtlCol="0">
            <a:spAutoFit/>
          </a:bodyPr>
          <a:lstStyle/>
          <a:p>
            <a:r>
              <a:rPr lang="en-US" sz="3600" b="1" dirty="0">
                <a:solidFill>
                  <a:srgbClr val="FF0000"/>
                </a:solidFill>
              </a:rPr>
              <a:t>8</a:t>
            </a:r>
          </a:p>
        </p:txBody>
      </p:sp>
      <p:sp>
        <p:nvSpPr>
          <p:cNvPr id="21" name="TextBox 20"/>
          <p:cNvSpPr txBox="1"/>
          <p:nvPr/>
        </p:nvSpPr>
        <p:spPr>
          <a:xfrm>
            <a:off x="1752600" y="3377624"/>
            <a:ext cx="381000" cy="646331"/>
          </a:xfrm>
          <a:prstGeom prst="rect">
            <a:avLst/>
          </a:prstGeom>
          <a:noFill/>
        </p:spPr>
        <p:txBody>
          <a:bodyPr wrap="square" rtlCol="0">
            <a:spAutoFit/>
          </a:bodyPr>
          <a:lstStyle/>
          <a:p>
            <a:r>
              <a:rPr lang="en-US" sz="3600" b="1" dirty="0" smtClean="0"/>
              <a:t>1</a:t>
            </a:r>
            <a:endParaRPr lang="en-US" sz="3600" b="1" dirty="0"/>
          </a:p>
        </p:txBody>
      </p:sp>
      <p:sp>
        <p:nvSpPr>
          <p:cNvPr id="22" name="TextBox 21"/>
          <p:cNvSpPr txBox="1"/>
          <p:nvPr/>
        </p:nvSpPr>
        <p:spPr>
          <a:xfrm>
            <a:off x="2286000" y="3276600"/>
            <a:ext cx="990600" cy="646331"/>
          </a:xfrm>
          <a:prstGeom prst="rect">
            <a:avLst/>
          </a:prstGeom>
          <a:noFill/>
        </p:spPr>
        <p:txBody>
          <a:bodyPr wrap="square" rtlCol="0">
            <a:spAutoFit/>
          </a:bodyPr>
          <a:lstStyle/>
          <a:p>
            <a:r>
              <a:rPr lang="en-US" sz="3600" b="1" dirty="0" smtClean="0">
                <a:solidFill>
                  <a:srgbClr val="0000FF"/>
                </a:solidFill>
              </a:rPr>
              <a:t>2</a:t>
            </a:r>
            <a:r>
              <a:rPr lang="en-US" sz="3600" b="1" dirty="0" smtClean="0"/>
              <a:t>-</a:t>
            </a:r>
            <a:r>
              <a:rPr lang="en-US" sz="3600" b="1" dirty="0" smtClean="0">
                <a:solidFill>
                  <a:srgbClr val="00FF00"/>
                </a:solidFill>
              </a:rPr>
              <a:t>3</a:t>
            </a:r>
            <a:endParaRPr lang="en-US" sz="3600" b="1" dirty="0">
              <a:solidFill>
                <a:srgbClr val="00FF00"/>
              </a:solidFill>
            </a:endParaRPr>
          </a:p>
        </p:txBody>
      </p:sp>
      <p:sp>
        <p:nvSpPr>
          <p:cNvPr id="23" name="TextBox 22"/>
          <p:cNvSpPr txBox="1"/>
          <p:nvPr/>
        </p:nvSpPr>
        <p:spPr>
          <a:xfrm>
            <a:off x="2455762" y="1868269"/>
            <a:ext cx="381000" cy="646331"/>
          </a:xfrm>
          <a:prstGeom prst="rect">
            <a:avLst/>
          </a:prstGeom>
          <a:noFill/>
        </p:spPr>
        <p:txBody>
          <a:bodyPr wrap="square" rtlCol="0">
            <a:spAutoFit/>
          </a:bodyPr>
          <a:lstStyle/>
          <a:p>
            <a:r>
              <a:rPr lang="en-US" sz="3600" b="1" dirty="0" smtClean="0">
                <a:solidFill>
                  <a:srgbClr val="FF0000"/>
                </a:solidFill>
              </a:rPr>
              <a:t>4</a:t>
            </a:r>
            <a:endParaRPr lang="en-US" sz="3600" b="1" dirty="0">
              <a:solidFill>
                <a:srgbClr val="FF0000"/>
              </a:solidFill>
            </a:endParaRPr>
          </a:p>
        </p:txBody>
      </p:sp>
      <p:pic>
        <p:nvPicPr>
          <p:cNvPr id="19" name="Picture 18"/>
          <p:cNvPicPr>
            <a:picLocks noChangeAspect="1"/>
          </p:cNvPicPr>
          <p:nvPr/>
        </p:nvPicPr>
        <p:blipFill rotWithShape="1">
          <a:blip r:embed="rId5" cstate="print">
            <a:extLst>
              <a:ext uri="{28A0092B-C50C-407E-A947-70E740481C1C}">
                <a14:useLocalDpi xmlns:a14="http://schemas.microsoft.com/office/drawing/2010/main" val="0"/>
              </a:ext>
            </a:extLst>
          </a:blip>
          <a:srcRect l="4292" t="2849" r="47234" b="52884"/>
          <a:stretch/>
        </p:blipFill>
        <p:spPr>
          <a:xfrm>
            <a:off x="4724400" y="1446548"/>
            <a:ext cx="4187952" cy="3811252"/>
          </a:xfrm>
          <a:prstGeom prst="rect">
            <a:avLst/>
          </a:prstGeom>
        </p:spPr>
      </p:pic>
      <p:pic>
        <p:nvPicPr>
          <p:cNvPr id="26" name="Picture 25"/>
          <p:cNvPicPr>
            <a:picLocks noChangeAspect="1"/>
          </p:cNvPicPr>
          <p:nvPr/>
        </p:nvPicPr>
        <p:blipFill rotWithShape="1">
          <a:blip r:embed="rId5" cstate="print">
            <a:extLst>
              <a:ext uri="{28A0092B-C50C-407E-A947-70E740481C1C}">
                <a14:useLocalDpi xmlns:a14="http://schemas.microsoft.com/office/drawing/2010/main" val="0"/>
              </a:ext>
            </a:extLst>
          </a:blip>
          <a:srcRect l="7884" t="93592" r="47233" b="4459"/>
          <a:stretch/>
        </p:blipFill>
        <p:spPr>
          <a:xfrm>
            <a:off x="5029200" y="5177462"/>
            <a:ext cx="3883152" cy="168009"/>
          </a:xfrm>
          <a:prstGeom prst="rect">
            <a:avLst/>
          </a:prstGeom>
        </p:spPr>
      </p:pic>
      <p:sp>
        <p:nvSpPr>
          <p:cNvPr id="28" name="TextBox 27"/>
          <p:cNvSpPr txBox="1"/>
          <p:nvPr/>
        </p:nvSpPr>
        <p:spPr>
          <a:xfrm>
            <a:off x="5713476" y="5486400"/>
            <a:ext cx="2514600" cy="400110"/>
          </a:xfrm>
          <a:prstGeom prst="rect">
            <a:avLst/>
          </a:prstGeom>
          <a:noFill/>
        </p:spPr>
        <p:txBody>
          <a:bodyPr wrap="square" rtlCol="0">
            <a:spAutoFit/>
          </a:bodyPr>
          <a:lstStyle/>
          <a:p>
            <a:r>
              <a:rPr lang="en-US" sz="2000" dirty="0" smtClean="0"/>
              <a:t>Zonal Wind (ms</a:t>
            </a:r>
            <a:r>
              <a:rPr lang="en-US" sz="2000" baseline="30000" dirty="0" smtClean="0"/>
              <a:t>-1</a:t>
            </a:r>
            <a:r>
              <a:rPr lang="en-US" sz="2000" dirty="0" smtClean="0"/>
              <a:t>)</a:t>
            </a:r>
            <a:endParaRPr lang="en-US" sz="2000" dirty="0"/>
          </a:p>
        </p:txBody>
      </p:sp>
      <p:sp>
        <p:nvSpPr>
          <p:cNvPr id="30" name="TextBox 29"/>
          <p:cNvSpPr txBox="1"/>
          <p:nvPr/>
        </p:nvSpPr>
        <p:spPr>
          <a:xfrm>
            <a:off x="7048500" y="4608203"/>
            <a:ext cx="381000" cy="646331"/>
          </a:xfrm>
          <a:prstGeom prst="rect">
            <a:avLst/>
          </a:prstGeom>
          <a:noFill/>
        </p:spPr>
        <p:txBody>
          <a:bodyPr wrap="square" rtlCol="0">
            <a:spAutoFit/>
          </a:bodyPr>
          <a:lstStyle/>
          <a:p>
            <a:r>
              <a:rPr lang="en-US" sz="3600" b="1" dirty="0" smtClean="0"/>
              <a:t>1</a:t>
            </a:r>
            <a:endParaRPr lang="en-US" sz="3600" b="1" dirty="0"/>
          </a:p>
        </p:txBody>
      </p:sp>
      <p:sp>
        <p:nvSpPr>
          <p:cNvPr id="31" name="TextBox 30"/>
          <p:cNvSpPr txBox="1"/>
          <p:nvPr/>
        </p:nvSpPr>
        <p:spPr>
          <a:xfrm>
            <a:off x="7543800" y="4285037"/>
            <a:ext cx="990600" cy="646331"/>
          </a:xfrm>
          <a:prstGeom prst="rect">
            <a:avLst/>
          </a:prstGeom>
          <a:noFill/>
        </p:spPr>
        <p:txBody>
          <a:bodyPr wrap="square" rtlCol="0">
            <a:spAutoFit/>
          </a:bodyPr>
          <a:lstStyle/>
          <a:p>
            <a:r>
              <a:rPr lang="en-US" sz="3600" b="1" dirty="0" smtClean="0">
                <a:solidFill>
                  <a:srgbClr val="0000FF"/>
                </a:solidFill>
              </a:rPr>
              <a:t>2</a:t>
            </a:r>
            <a:r>
              <a:rPr lang="en-US" sz="3600" b="1" dirty="0"/>
              <a:t> </a:t>
            </a:r>
            <a:r>
              <a:rPr lang="en-US" sz="3600" b="1" dirty="0" smtClean="0">
                <a:solidFill>
                  <a:srgbClr val="00FF00"/>
                </a:solidFill>
              </a:rPr>
              <a:t>3</a:t>
            </a:r>
            <a:endParaRPr lang="en-US" sz="3600" b="1" dirty="0">
              <a:solidFill>
                <a:srgbClr val="00FF00"/>
              </a:solidFill>
            </a:endParaRPr>
          </a:p>
        </p:txBody>
      </p:sp>
      <p:sp>
        <p:nvSpPr>
          <p:cNvPr id="32" name="TextBox 31"/>
          <p:cNvSpPr txBox="1"/>
          <p:nvPr/>
        </p:nvSpPr>
        <p:spPr>
          <a:xfrm>
            <a:off x="8077200" y="4648200"/>
            <a:ext cx="381000" cy="646331"/>
          </a:xfrm>
          <a:prstGeom prst="rect">
            <a:avLst/>
          </a:prstGeom>
          <a:noFill/>
        </p:spPr>
        <p:txBody>
          <a:bodyPr wrap="square" rtlCol="0">
            <a:spAutoFit/>
          </a:bodyPr>
          <a:lstStyle/>
          <a:p>
            <a:r>
              <a:rPr lang="en-US" sz="3600" b="1" dirty="0" smtClean="0">
                <a:solidFill>
                  <a:srgbClr val="FF0000"/>
                </a:solidFill>
              </a:rPr>
              <a:t>4</a:t>
            </a:r>
            <a:endParaRPr lang="en-US" sz="3600" b="1" dirty="0">
              <a:solidFill>
                <a:srgbClr val="FF0000"/>
              </a:solidFill>
            </a:endParaRPr>
          </a:p>
        </p:txBody>
      </p:sp>
    </p:spTree>
    <p:extLst>
      <p:ext uri="{BB962C8B-B14F-4D97-AF65-F5344CB8AC3E}">
        <p14:creationId xmlns:p14="http://schemas.microsoft.com/office/powerpoint/2010/main" val="1574230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09600" y="6305490"/>
            <a:ext cx="5932518" cy="400110"/>
          </a:xfrm>
          <a:prstGeom prst="rect">
            <a:avLst/>
          </a:prstGeom>
          <a:solidFill>
            <a:schemeClr val="bg1"/>
          </a:solidFill>
          <a:ln>
            <a:solidFill>
              <a:schemeClr val="bg1"/>
            </a:solidFill>
          </a:ln>
        </p:spPr>
        <p:txBody>
          <a:bodyPr wrap="square" rtlCol="0">
            <a:spAutoFit/>
          </a:bodyPr>
          <a:lstStyle/>
          <a:p>
            <a:pPr algn="ctr"/>
            <a:r>
              <a:rPr lang="en-US" sz="2000" dirty="0" smtClean="0"/>
              <a:t>			MJO Phase</a:t>
            </a:r>
            <a:endParaRPr lang="en-US" sz="2000" dirty="0"/>
          </a:p>
        </p:txBody>
      </p:sp>
      <p:sp>
        <p:nvSpPr>
          <p:cNvPr id="4" name="Title 3"/>
          <p:cNvSpPr>
            <a:spLocks noGrp="1"/>
          </p:cNvSpPr>
          <p:nvPr>
            <p:ph type="title"/>
          </p:nvPr>
        </p:nvSpPr>
        <p:spPr>
          <a:xfrm>
            <a:off x="0" y="-152400"/>
            <a:ext cx="9144000" cy="990600"/>
          </a:xfrm>
        </p:spPr>
        <p:txBody>
          <a:bodyPr>
            <a:normAutofit/>
          </a:bodyPr>
          <a:lstStyle/>
          <a:p>
            <a:r>
              <a:rPr lang="en-US" b="1" dirty="0" smtClean="0">
                <a:solidFill>
                  <a:srgbClr val="FDE9B4"/>
                </a:solidFill>
              </a:rPr>
              <a:t>Large-Scale 1000-750 hPa Shear</a:t>
            </a:r>
            <a:endParaRPr lang="en-US" b="1" dirty="0">
              <a:solidFill>
                <a:srgbClr val="FDE9B4"/>
              </a:solidFill>
            </a:endParaRPr>
          </a:p>
        </p:txBody>
      </p:sp>
      <p:pic>
        <p:nvPicPr>
          <p:cNvPr id="7" name="Picture 6" descr="f13_v02.tif"/>
          <p:cNvPicPr>
            <a:picLocks noChangeAspect="1"/>
          </p:cNvPicPr>
          <p:nvPr/>
        </p:nvPicPr>
        <p:blipFill rotWithShape="1">
          <a:blip r:embed="rId3" cstate="email">
            <a:extLst>
              <a:ext uri="{28A0092B-C50C-407E-A947-70E740481C1C}">
                <a14:useLocalDpi xmlns:a14="http://schemas.microsoft.com/office/drawing/2010/main"/>
              </a:ext>
            </a:extLst>
          </a:blip>
          <a:srcRect l="7312" t="789" r="1006" b="28260"/>
          <a:stretch/>
        </p:blipFill>
        <p:spPr>
          <a:xfrm>
            <a:off x="609600" y="685800"/>
            <a:ext cx="5932518" cy="5715000"/>
          </a:xfrm>
          <a:prstGeom prst="rect">
            <a:avLst/>
          </a:prstGeom>
        </p:spPr>
      </p:pic>
      <p:pic>
        <p:nvPicPr>
          <p:cNvPr id="9" name="Picture 8" descr="f08_v04.tif"/>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657600" y="4586941"/>
            <a:ext cx="2514600" cy="1661460"/>
          </a:xfrm>
          <a:prstGeom prst="rect">
            <a:avLst/>
          </a:prstGeom>
        </p:spPr>
      </p:pic>
      <p:pic>
        <p:nvPicPr>
          <p:cNvPr id="6" name="Picture 5" descr="f08_v04.tif"/>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429000" y="4559300"/>
            <a:ext cx="260049" cy="1790318"/>
          </a:xfrm>
          <a:prstGeom prst="rect">
            <a:avLst/>
          </a:prstGeom>
        </p:spPr>
      </p:pic>
      <p:pic>
        <p:nvPicPr>
          <p:cNvPr id="8" name="Picture 7" descr="f08_v04.tif"/>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3657600" y="6248400"/>
            <a:ext cx="2514600" cy="158400"/>
          </a:xfrm>
          <a:prstGeom prst="rect">
            <a:avLst/>
          </a:prstGeom>
        </p:spPr>
      </p:pic>
      <p:sp>
        <p:nvSpPr>
          <p:cNvPr id="11" name="TextBox 10"/>
          <p:cNvSpPr txBox="1"/>
          <p:nvPr/>
        </p:nvSpPr>
        <p:spPr>
          <a:xfrm>
            <a:off x="6096000" y="2511623"/>
            <a:ext cx="533400" cy="307777"/>
          </a:xfrm>
          <a:prstGeom prst="rect">
            <a:avLst/>
          </a:prstGeom>
          <a:noFill/>
        </p:spPr>
        <p:txBody>
          <a:bodyPr wrap="square" rtlCol="0">
            <a:spAutoFit/>
          </a:bodyPr>
          <a:lstStyle/>
          <a:p>
            <a:r>
              <a:rPr lang="en-US" sz="1400" dirty="0" smtClean="0"/>
              <a:t>ms</a:t>
            </a:r>
            <a:r>
              <a:rPr lang="en-US" sz="1400" baseline="30000" dirty="0" smtClean="0"/>
              <a:t>-1</a:t>
            </a:r>
            <a:endParaRPr lang="en-US" sz="1400" dirty="0"/>
          </a:p>
        </p:txBody>
      </p:sp>
      <p:sp>
        <p:nvSpPr>
          <p:cNvPr id="14" name="TextBox 13"/>
          <p:cNvSpPr txBox="1"/>
          <p:nvPr/>
        </p:nvSpPr>
        <p:spPr>
          <a:xfrm>
            <a:off x="3733800" y="4419600"/>
            <a:ext cx="2209800" cy="461665"/>
          </a:xfrm>
          <a:prstGeom prst="rect">
            <a:avLst/>
          </a:prstGeom>
          <a:noFill/>
        </p:spPr>
        <p:txBody>
          <a:bodyPr wrap="square" rtlCol="0">
            <a:spAutoFit/>
          </a:bodyPr>
          <a:lstStyle/>
          <a:p>
            <a:r>
              <a:rPr lang="en-US" sz="2400" dirty="0" smtClean="0"/>
              <a:t>Frequency (%)</a:t>
            </a:r>
            <a:endParaRPr lang="en-US" sz="2400" dirty="0"/>
          </a:p>
        </p:txBody>
      </p:sp>
      <p:sp>
        <p:nvSpPr>
          <p:cNvPr id="13" name="TextBox 12"/>
          <p:cNvSpPr txBox="1"/>
          <p:nvPr/>
        </p:nvSpPr>
        <p:spPr>
          <a:xfrm>
            <a:off x="6629401" y="4584918"/>
            <a:ext cx="914400" cy="1815882"/>
          </a:xfrm>
          <a:prstGeom prst="rect">
            <a:avLst/>
          </a:prstGeom>
          <a:solidFill>
            <a:schemeClr val="bg1"/>
          </a:solidFill>
          <a:ln>
            <a:solidFill>
              <a:schemeClr val="bg1"/>
            </a:solidFill>
          </a:ln>
        </p:spPr>
        <p:txBody>
          <a:bodyPr wrap="square" rtlCol="0">
            <a:spAutoFit/>
          </a:bodyPr>
          <a:lstStyle/>
          <a:p>
            <a:r>
              <a:rPr lang="en-US" sz="2800" b="1" dirty="0" smtClean="0">
                <a:solidFill>
                  <a:srgbClr val="FF0000"/>
                </a:solidFill>
              </a:rPr>
              <a:t>ISE</a:t>
            </a:r>
            <a:r>
              <a:rPr lang="en-US" sz="2800" b="1" dirty="0" smtClean="0">
                <a:solidFill>
                  <a:srgbClr val="FFF9DE"/>
                </a:solidFill>
              </a:rPr>
              <a:t> </a:t>
            </a:r>
          </a:p>
          <a:p>
            <a:r>
              <a:rPr lang="en-US" sz="2800" b="1" dirty="0" smtClean="0">
                <a:solidFill>
                  <a:srgbClr val="0000FF"/>
                </a:solidFill>
              </a:rPr>
              <a:t>DCC</a:t>
            </a:r>
            <a:r>
              <a:rPr lang="en-US" sz="2800" b="1" dirty="0" smtClean="0">
                <a:solidFill>
                  <a:srgbClr val="FFF9DE"/>
                </a:solidFill>
              </a:rPr>
              <a:t> </a:t>
            </a:r>
          </a:p>
          <a:p>
            <a:r>
              <a:rPr lang="en-US" sz="2800" b="1" dirty="0" smtClean="0">
                <a:solidFill>
                  <a:srgbClr val="00FFFF"/>
                </a:solidFill>
              </a:rPr>
              <a:t>WCC </a:t>
            </a:r>
            <a:endParaRPr lang="en-US" sz="2800" b="1" dirty="0" smtClean="0">
              <a:solidFill>
                <a:srgbClr val="FFF9DE"/>
              </a:solidFill>
            </a:endParaRPr>
          </a:p>
          <a:p>
            <a:r>
              <a:rPr lang="en-US" sz="2800" b="1" dirty="0" smtClean="0">
                <a:solidFill>
                  <a:srgbClr val="00FF00"/>
                </a:solidFill>
              </a:rPr>
              <a:t>BSR</a:t>
            </a:r>
            <a:r>
              <a:rPr lang="en-US" sz="2800" b="1" dirty="0" smtClean="0">
                <a:solidFill>
                  <a:srgbClr val="FFF9DE"/>
                </a:solidFill>
              </a:rPr>
              <a:t> </a:t>
            </a:r>
            <a:endParaRPr lang="en-US" sz="2800" b="1" dirty="0">
              <a:solidFill>
                <a:srgbClr val="FFF9DE"/>
              </a:solidFill>
            </a:endParaRPr>
          </a:p>
        </p:txBody>
      </p:sp>
      <p:sp>
        <p:nvSpPr>
          <p:cNvPr id="3" name="TextBox 2"/>
          <p:cNvSpPr txBox="1"/>
          <p:nvPr/>
        </p:nvSpPr>
        <p:spPr>
          <a:xfrm>
            <a:off x="6858000" y="1460718"/>
            <a:ext cx="2057400" cy="1384995"/>
          </a:xfrm>
          <a:prstGeom prst="rect">
            <a:avLst/>
          </a:prstGeom>
          <a:noFill/>
        </p:spPr>
        <p:txBody>
          <a:bodyPr wrap="square" rtlCol="0">
            <a:spAutoFit/>
          </a:bodyPr>
          <a:lstStyle/>
          <a:p>
            <a:pPr algn="ctr"/>
            <a:r>
              <a:rPr lang="en-US" sz="2800" dirty="0" smtClean="0">
                <a:solidFill>
                  <a:srgbClr val="FFE9DE"/>
                </a:solidFill>
              </a:rPr>
              <a:t>Shading = shear magnitude</a:t>
            </a:r>
            <a:endParaRPr lang="en-US" sz="2800" dirty="0">
              <a:solidFill>
                <a:srgbClr val="FFE9DE"/>
              </a:solidFill>
            </a:endParaRPr>
          </a:p>
        </p:txBody>
      </p:sp>
      <p:pic>
        <p:nvPicPr>
          <p:cNvPr id="15" name="Picture 14"/>
          <p:cNvPicPr>
            <a:picLocks/>
          </p:cNvPicPr>
          <p:nvPr/>
        </p:nvPicPr>
        <p:blipFill rotWithShape="1">
          <a:blip r:embed="rId7" cstate="print">
            <a:extLst>
              <a:ext uri="{28A0092B-C50C-407E-A947-70E740481C1C}">
                <a14:useLocalDpi xmlns:a14="http://schemas.microsoft.com/office/drawing/2010/main" val="0"/>
              </a:ext>
            </a:extLst>
          </a:blip>
          <a:srcRect l="37007" t="2545" r="33964" b="74799"/>
          <a:stretch/>
        </p:blipFill>
        <p:spPr>
          <a:xfrm>
            <a:off x="3352800" y="4419600"/>
            <a:ext cx="2798064" cy="1828800"/>
          </a:xfrm>
          <a:prstGeom prst="rect">
            <a:avLst/>
          </a:prstGeom>
        </p:spPr>
      </p:pic>
      <p:sp>
        <p:nvSpPr>
          <p:cNvPr id="2" name="TextBox 1"/>
          <p:cNvSpPr txBox="1"/>
          <p:nvPr/>
        </p:nvSpPr>
        <p:spPr>
          <a:xfrm>
            <a:off x="3810000" y="4419600"/>
            <a:ext cx="1447800" cy="461665"/>
          </a:xfrm>
          <a:prstGeom prst="rect">
            <a:avLst/>
          </a:prstGeom>
          <a:noFill/>
        </p:spPr>
        <p:txBody>
          <a:bodyPr wrap="square" rtlCol="0">
            <a:spAutoFit/>
          </a:bodyPr>
          <a:lstStyle/>
          <a:p>
            <a:r>
              <a:rPr lang="en-US" sz="2400" dirty="0" smtClean="0"/>
              <a:t>Number</a:t>
            </a:r>
            <a:endParaRPr lang="en-US" sz="2400" dirty="0"/>
          </a:p>
        </p:txBody>
      </p:sp>
    </p:spTree>
    <p:extLst>
      <p:ext uri="{BB962C8B-B14F-4D97-AF65-F5344CB8AC3E}">
        <p14:creationId xmlns:p14="http://schemas.microsoft.com/office/powerpoint/2010/main" val="3009019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14172" y="6305490"/>
            <a:ext cx="5934456" cy="400110"/>
          </a:xfrm>
          <a:prstGeom prst="rect">
            <a:avLst/>
          </a:prstGeom>
          <a:solidFill>
            <a:schemeClr val="bg1"/>
          </a:solidFill>
          <a:ln>
            <a:solidFill>
              <a:schemeClr val="bg1"/>
            </a:solidFill>
          </a:ln>
        </p:spPr>
        <p:txBody>
          <a:bodyPr wrap="square" rtlCol="0">
            <a:spAutoFit/>
          </a:bodyPr>
          <a:lstStyle/>
          <a:p>
            <a:pPr algn="ctr"/>
            <a:r>
              <a:rPr lang="en-US" sz="2000" dirty="0" smtClean="0"/>
              <a:t>			MJO Phase</a:t>
            </a:r>
            <a:endParaRPr lang="en-US" sz="2000" dirty="0"/>
          </a:p>
        </p:txBody>
      </p:sp>
      <p:pic>
        <p:nvPicPr>
          <p:cNvPr id="5" name="Picture 4"/>
          <p:cNvPicPr>
            <a:picLocks/>
          </p:cNvPicPr>
          <p:nvPr/>
        </p:nvPicPr>
        <p:blipFill rotWithShape="1">
          <a:blip r:embed="rId3" cstate="print">
            <a:extLst>
              <a:ext uri="{28A0092B-C50C-407E-A947-70E740481C1C}">
                <a14:useLocalDpi xmlns:a14="http://schemas.microsoft.com/office/drawing/2010/main" val="0"/>
              </a:ext>
            </a:extLst>
          </a:blip>
          <a:srcRect l="6767" b="28824"/>
          <a:stretch/>
        </p:blipFill>
        <p:spPr>
          <a:xfrm>
            <a:off x="614172" y="685800"/>
            <a:ext cx="5934456" cy="5715000"/>
          </a:xfrm>
          <a:prstGeom prst="rect">
            <a:avLst/>
          </a:prstGeom>
        </p:spPr>
      </p:pic>
      <p:sp>
        <p:nvSpPr>
          <p:cNvPr id="4" name="Title 3"/>
          <p:cNvSpPr>
            <a:spLocks noGrp="1"/>
          </p:cNvSpPr>
          <p:nvPr>
            <p:ph type="title"/>
          </p:nvPr>
        </p:nvSpPr>
        <p:spPr>
          <a:xfrm>
            <a:off x="0" y="-152400"/>
            <a:ext cx="9144000" cy="990600"/>
          </a:xfrm>
        </p:spPr>
        <p:txBody>
          <a:bodyPr>
            <a:normAutofit/>
          </a:bodyPr>
          <a:lstStyle/>
          <a:p>
            <a:r>
              <a:rPr lang="en-US" b="1" dirty="0" smtClean="0">
                <a:solidFill>
                  <a:srgbClr val="FDE9B4"/>
                </a:solidFill>
              </a:rPr>
              <a:t>Large-Scale 750-500 hPa Shear</a:t>
            </a:r>
            <a:endParaRPr lang="en-US" b="1" dirty="0">
              <a:solidFill>
                <a:srgbClr val="FDE9B4"/>
              </a:solidFill>
            </a:endParaRPr>
          </a:p>
        </p:txBody>
      </p:sp>
      <p:pic>
        <p:nvPicPr>
          <p:cNvPr id="9" name="Picture 8" descr="f08_v04.tif"/>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657600" y="4599641"/>
            <a:ext cx="2514600" cy="1661460"/>
          </a:xfrm>
          <a:prstGeom prst="rect">
            <a:avLst/>
          </a:prstGeom>
        </p:spPr>
      </p:pic>
      <p:pic>
        <p:nvPicPr>
          <p:cNvPr id="6" name="Picture 5" descr="f08_v04.tif"/>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429000" y="4572000"/>
            <a:ext cx="265639" cy="1828800"/>
          </a:xfrm>
          <a:prstGeom prst="rect">
            <a:avLst/>
          </a:prstGeom>
        </p:spPr>
      </p:pic>
      <p:pic>
        <p:nvPicPr>
          <p:cNvPr id="8" name="Picture 7" descr="f08_v04.tif"/>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3657600" y="6256300"/>
            <a:ext cx="2514600" cy="158400"/>
          </a:xfrm>
          <a:prstGeom prst="rect">
            <a:avLst/>
          </a:prstGeom>
        </p:spPr>
      </p:pic>
      <p:sp>
        <p:nvSpPr>
          <p:cNvPr id="11" name="TextBox 10"/>
          <p:cNvSpPr txBox="1"/>
          <p:nvPr/>
        </p:nvSpPr>
        <p:spPr>
          <a:xfrm>
            <a:off x="6096000" y="2511623"/>
            <a:ext cx="533400" cy="307777"/>
          </a:xfrm>
          <a:prstGeom prst="rect">
            <a:avLst/>
          </a:prstGeom>
          <a:noFill/>
        </p:spPr>
        <p:txBody>
          <a:bodyPr wrap="square" rtlCol="0">
            <a:spAutoFit/>
          </a:bodyPr>
          <a:lstStyle/>
          <a:p>
            <a:r>
              <a:rPr lang="en-US" sz="1400" dirty="0" smtClean="0"/>
              <a:t>ms</a:t>
            </a:r>
            <a:r>
              <a:rPr lang="en-US" sz="1400" baseline="30000" dirty="0" smtClean="0"/>
              <a:t>-1</a:t>
            </a:r>
            <a:endParaRPr lang="en-US" sz="1400" dirty="0"/>
          </a:p>
        </p:txBody>
      </p:sp>
      <p:sp>
        <p:nvSpPr>
          <p:cNvPr id="14" name="TextBox 13"/>
          <p:cNvSpPr txBox="1"/>
          <p:nvPr/>
        </p:nvSpPr>
        <p:spPr>
          <a:xfrm>
            <a:off x="3733800" y="4643735"/>
            <a:ext cx="2209800" cy="461665"/>
          </a:xfrm>
          <a:prstGeom prst="rect">
            <a:avLst/>
          </a:prstGeom>
          <a:noFill/>
        </p:spPr>
        <p:txBody>
          <a:bodyPr wrap="square" rtlCol="0">
            <a:spAutoFit/>
          </a:bodyPr>
          <a:lstStyle/>
          <a:p>
            <a:r>
              <a:rPr lang="en-US" sz="2400" dirty="0" smtClean="0"/>
              <a:t>Frequency (%)</a:t>
            </a:r>
            <a:endParaRPr lang="en-US" sz="2400" dirty="0"/>
          </a:p>
        </p:txBody>
      </p:sp>
      <p:sp>
        <p:nvSpPr>
          <p:cNvPr id="13" name="TextBox 12"/>
          <p:cNvSpPr txBox="1"/>
          <p:nvPr/>
        </p:nvSpPr>
        <p:spPr>
          <a:xfrm>
            <a:off x="6629401" y="4584918"/>
            <a:ext cx="914400" cy="1815882"/>
          </a:xfrm>
          <a:prstGeom prst="rect">
            <a:avLst/>
          </a:prstGeom>
          <a:solidFill>
            <a:schemeClr val="bg1"/>
          </a:solidFill>
          <a:ln>
            <a:solidFill>
              <a:schemeClr val="bg1"/>
            </a:solidFill>
          </a:ln>
        </p:spPr>
        <p:txBody>
          <a:bodyPr wrap="square" rtlCol="0">
            <a:spAutoFit/>
          </a:bodyPr>
          <a:lstStyle/>
          <a:p>
            <a:r>
              <a:rPr lang="en-US" sz="2800" b="1" dirty="0" smtClean="0">
                <a:solidFill>
                  <a:srgbClr val="FF0000"/>
                </a:solidFill>
              </a:rPr>
              <a:t>ISE</a:t>
            </a:r>
            <a:r>
              <a:rPr lang="en-US" sz="2800" b="1" dirty="0" smtClean="0">
                <a:solidFill>
                  <a:srgbClr val="FFF9DE"/>
                </a:solidFill>
              </a:rPr>
              <a:t> </a:t>
            </a:r>
          </a:p>
          <a:p>
            <a:r>
              <a:rPr lang="en-US" sz="2800" b="1" dirty="0" smtClean="0">
                <a:solidFill>
                  <a:srgbClr val="0000FF"/>
                </a:solidFill>
              </a:rPr>
              <a:t>DCC</a:t>
            </a:r>
            <a:r>
              <a:rPr lang="en-US" sz="2800" b="1" dirty="0" smtClean="0">
                <a:solidFill>
                  <a:srgbClr val="FFF9DE"/>
                </a:solidFill>
              </a:rPr>
              <a:t> </a:t>
            </a:r>
          </a:p>
          <a:p>
            <a:r>
              <a:rPr lang="en-US" sz="2800" b="1" dirty="0" smtClean="0">
                <a:solidFill>
                  <a:srgbClr val="00FFFF"/>
                </a:solidFill>
              </a:rPr>
              <a:t>WCC </a:t>
            </a:r>
            <a:endParaRPr lang="en-US" sz="2800" b="1" dirty="0" smtClean="0">
              <a:solidFill>
                <a:srgbClr val="FFF9DE"/>
              </a:solidFill>
            </a:endParaRPr>
          </a:p>
          <a:p>
            <a:r>
              <a:rPr lang="en-US" sz="2800" b="1" dirty="0" smtClean="0">
                <a:solidFill>
                  <a:srgbClr val="00FF00"/>
                </a:solidFill>
              </a:rPr>
              <a:t>BSR</a:t>
            </a:r>
            <a:r>
              <a:rPr lang="en-US" sz="2800" b="1" dirty="0" smtClean="0">
                <a:solidFill>
                  <a:srgbClr val="FFF9DE"/>
                </a:solidFill>
              </a:rPr>
              <a:t> </a:t>
            </a:r>
            <a:endParaRPr lang="en-US" sz="2800" b="1" dirty="0">
              <a:solidFill>
                <a:srgbClr val="FFF9DE"/>
              </a:solidFill>
            </a:endParaRPr>
          </a:p>
        </p:txBody>
      </p:sp>
      <p:sp>
        <p:nvSpPr>
          <p:cNvPr id="3" name="TextBox 2"/>
          <p:cNvSpPr txBox="1"/>
          <p:nvPr/>
        </p:nvSpPr>
        <p:spPr>
          <a:xfrm>
            <a:off x="6858000" y="1460718"/>
            <a:ext cx="2057400" cy="1384995"/>
          </a:xfrm>
          <a:prstGeom prst="rect">
            <a:avLst/>
          </a:prstGeom>
          <a:noFill/>
        </p:spPr>
        <p:txBody>
          <a:bodyPr wrap="square" rtlCol="0">
            <a:spAutoFit/>
          </a:bodyPr>
          <a:lstStyle/>
          <a:p>
            <a:pPr algn="ctr"/>
            <a:r>
              <a:rPr lang="en-US" sz="2800" dirty="0" smtClean="0">
                <a:solidFill>
                  <a:srgbClr val="FFE9DE"/>
                </a:solidFill>
              </a:rPr>
              <a:t>Shading = shear magnitude</a:t>
            </a:r>
            <a:endParaRPr lang="en-US" sz="2800" dirty="0">
              <a:solidFill>
                <a:srgbClr val="FFE9DE"/>
              </a:solidFill>
            </a:endParaRPr>
          </a:p>
        </p:txBody>
      </p:sp>
    </p:spTree>
    <p:extLst>
      <p:ext uri="{BB962C8B-B14F-4D97-AF65-F5344CB8AC3E}">
        <p14:creationId xmlns:p14="http://schemas.microsoft.com/office/powerpoint/2010/main" val="34062598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Title 3"/>
          <p:cNvSpPr>
            <a:spLocks noGrp="1"/>
          </p:cNvSpPr>
          <p:nvPr>
            <p:ph type="title"/>
          </p:nvPr>
        </p:nvSpPr>
        <p:spPr>
          <a:xfrm>
            <a:off x="0" y="152400"/>
            <a:ext cx="9144000" cy="1143000"/>
          </a:xfrm>
        </p:spPr>
        <p:txBody>
          <a:bodyPr/>
          <a:lstStyle/>
          <a:p>
            <a:r>
              <a:rPr lang="en-US" b="1" dirty="0" smtClean="0">
                <a:solidFill>
                  <a:srgbClr val="FDE9B4"/>
                </a:solidFill>
                <a:latin typeface="Arial" charset="0"/>
              </a:rPr>
              <a:t>Acknowledgements</a:t>
            </a:r>
          </a:p>
        </p:txBody>
      </p:sp>
      <p:sp>
        <p:nvSpPr>
          <p:cNvPr id="6" name="TextBox 5"/>
          <p:cNvSpPr txBox="1"/>
          <p:nvPr/>
        </p:nvSpPr>
        <p:spPr>
          <a:xfrm>
            <a:off x="1143000" y="2663785"/>
            <a:ext cx="6781800" cy="1908215"/>
          </a:xfrm>
          <a:prstGeom prst="rect">
            <a:avLst/>
          </a:prstGeom>
          <a:noFill/>
        </p:spPr>
        <p:txBody>
          <a:bodyPr>
            <a:spAutoFit/>
          </a:bodyPr>
          <a:lstStyle/>
          <a:p>
            <a:pPr marL="342900" indent="-342900" fontAlgn="auto">
              <a:spcBef>
                <a:spcPts val="600"/>
              </a:spcBef>
              <a:spcAft>
                <a:spcPts val="600"/>
              </a:spcAft>
              <a:buFont typeface="Arial"/>
              <a:buChar char="•"/>
              <a:defRPr/>
            </a:pPr>
            <a:r>
              <a:rPr lang="en-US" sz="2400" b="1" dirty="0" smtClean="0">
                <a:solidFill>
                  <a:srgbClr val="FFF9DE"/>
                </a:solidFill>
                <a:latin typeface="+mn-lt"/>
                <a:cs typeface="+mn-cs"/>
              </a:rPr>
              <a:t>Funding</a:t>
            </a:r>
            <a:endParaRPr lang="en-US" sz="2400" b="1" dirty="0">
              <a:solidFill>
                <a:srgbClr val="FFF9DE"/>
              </a:solidFill>
              <a:latin typeface="+mn-lt"/>
              <a:cs typeface="+mn-cs"/>
            </a:endParaRPr>
          </a:p>
          <a:p>
            <a:pPr marL="742950" lvl="1" indent="-285750" fontAlgn="auto">
              <a:spcBef>
                <a:spcPts val="0"/>
              </a:spcBef>
              <a:spcAft>
                <a:spcPts val="0"/>
              </a:spcAft>
              <a:buFont typeface="Arial"/>
              <a:buChar char="•"/>
              <a:defRPr/>
            </a:pPr>
            <a:r>
              <a:rPr lang="en-US" sz="2000" dirty="0">
                <a:solidFill>
                  <a:srgbClr val="FFF9DE"/>
                </a:solidFill>
                <a:latin typeface="+mn-lt"/>
                <a:cs typeface="+mn-cs"/>
              </a:rPr>
              <a:t>DOE DE</a:t>
            </a:r>
            <a:r>
              <a:rPr lang="en-US" sz="2000" dirty="0">
                <a:solidFill>
                  <a:srgbClr val="FFF9DE"/>
                </a:solidFill>
                <a:latin typeface="+mn-lt"/>
                <a:cs typeface="+mn-cs"/>
              </a:rPr>
              <a:t>-SC0001164 / ER-64752 and DE-</a:t>
            </a:r>
            <a:r>
              <a:rPr lang="en-US" sz="2000" dirty="0">
                <a:solidFill>
                  <a:srgbClr val="FFF9DE"/>
                </a:solidFill>
                <a:latin typeface="+mn-lt"/>
                <a:cs typeface="+mn-cs"/>
              </a:rPr>
              <a:t>SC0008452</a:t>
            </a:r>
          </a:p>
          <a:p>
            <a:pPr marL="742950" lvl="1" indent="-285750" fontAlgn="auto">
              <a:spcBef>
                <a:spcPts val="0"/>
              </a:spcBef>
              <a:spcAft>
                <a:spcPts val="0"/>
              </a:spcAft>
              <a:buFont typeface="Arial"/>
              <a:buChar char="•"/>
              <a:defRPr/>
            </a:pPr>
            <a:r>
              <a:rPr lang="en-US" sz="2000" dirty="0">
                <a:solidFill>
                  <a:srgbClr val="FFF9DE"/>
                </a:solidFill>
                <a:latin typeface="+mn-lt"/>
                <a:cs typeface="+mn-cs"/>
              </a:rPr>
              <a:t>DYNAMO – NSF AGS</a:t>
            </a:r>
            <a:r>
              <a:rPr lang="en-US" sz="2000" dirty="0">
                <a:solidFill>
                  <a:srgbClr val="FFF9DE"/>
                </a:solidFill>
                <a:latin typeface="+mn-lt"/>
                <a:cs typeface="+mn-cs"/>
              </a:rPr>
              <a:t>-</a:t>
            </a:r>
            <a:r>
              <a:rPr lang="en-US" sz="2000" dirty="0">
                <a:solidFill>
                  <a:srgbClr val="FFF9DE"/>
                </a:solidFill>
                <a:latin typeface="+mn-lt"/>
                <a:cs typeface="+mn-cs"/>
              </a:rPr>
              <a:t>1059611</a:t>
            </a:r>
          </a:p>
          <a:p>
            <a:pPr marL="742950" lvl="1" indent="-285750" fontAlgn="auto">
              <a:spcBef>
                <a:spcPts val="0"/>
              </a:spcBef>
              <a:spcAft>
                <a:spcPts val="0"/>
              </a:spcAft>
              <a:buFont typeface="Arial"/>
              <a:buChar char="•"/>
              <a:defRPr/>
            </a:pPr>
            <a:r>
              <a:rPr lang="en-US" sz="2000" dirty="0">
                <a:solidFill>
                  <a:srgbClr val="FFF9DE"/>
                </a:solidFill>
                <a:latin typeface="+mn-lt"/>
                <a:cs typeface="+mn-cs"/>
              </a:rPr>
              <a:t>PMM</a:t>
            </a:r>
            <a:r>
              <a:rPr lang="en-US" sz="2000" dirty="0">
                <a:solidFill>
                  <a:srgbClr val="FFF9DE"/>
                </a:solidFill>
                <a:latin typeface="+mn-lt"/>
                <a:cs typeface="+mn-cs"/>
              </a:rPr>
              <a:t>-</a:t>
            </a:r>
            <a:r>
              <a:rPr lang="en-US" sz="2000" dirty="0">
                <a:solidFill>
                  <a:srgbClr val="FFF9DE"/>
                </a:solidFill>
                <a:latin typeface="+mn-lt"/>
                <a:cs typeface="+mn-cs"/>
              </a:rPr>
              <a:t>NASA </a:t>
            </a:r>
            <a:r>
              <a:rPr lang="en-US" sz="2000" dirty="0">
                <a:solidFill>
                  <a:srgbClr val="FFF9DE"/>
                </a:solidFill>
                <a:latin typeface="+mn-lt"/>
                <a:cs typeface="+mn-cs"/>
              </a:rPr>
              <a:t>Grant </a:t>
            </a:r>
            <a:r>
              <a:rPr lang="en-US" sz="2000" dirty="0" smtClean="0">
                <a:solidFill>
                  <a:srgbClr val="FFF9DE"/>
                </a:solidFill>
                <a:latin typeface="+mn-lt"/>
                <a:cs typeface="+mn-cs"/>
              </a:rPr>
              <a:t>NNX10AH70G</a:t>
            </a:r>
            <a:endParaRPr lang="en-US" sz="2000" dirty="0">
              <a:solidFill>
                <a:srgbClr val="FFF9DE"/>
              </a:solidFill>
              <a:latin typeface="+mn-lt"/>
              <a:cs typeface="+mn-cs"/>
            </a:endParaRPr>
          </a:p>
          <a:p>
            <a:pPr marL="342900" indent="-342900" fontAlgn="auto">
              <a:spcBef>
                <a:spcPts val="600"/>
              </a:spcBef>
              <a:spcAft>
                <a:spcPts val="600"/>
              </a:spcAft>
              <a:buFont typeface="Arial"/>
              <a:buChar char="•"/>
              <a:defRPr/>
            </a:pPr>
            <a:endParaRPr lang="en-US" sz="2400" b="1" dirty="0">
              <a:solidFill>
                <a:srgbClr val="000000"/>
              </a:solidFill>
              <a:latin typeface="+mn-lt"/>
              <a:cs typeface="+mn-cs"/>
            </a:endParaRPr>
          </a:p>
        </p:txBody>
      </p:sp>
    </p:spTree>
    <p:extLst>
      <p:ext uri="{BB962C8B-B14F-4D97-AF65-F5344CB8AC3E}">
        <p14:creationId xmlns:p14="http://schemas.microsoft.com/office/powerpoint/2010/main" val="25665491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765</TotalTime>
  <Words>848</Words>
  <Application>Microsoft Office PowerPoint</Application>
  <PresentationFormat>On-screen Show (4:3)</PresentationFormat>
  <Paragraphs>93</Paragraphs>
  <Slides>8</Slides>
  <Notes>6</Notes>
  <HiddenSlides>0</HiddenSlides>
  <MMClips>0</MMClips>
  <ScaleCrop>false</ScaleCrop>
  <HeadingPairs>
    <vt:vector size="4" baseType="variant">
      <vt:variant>
        <vt:lpstr>Theme</vt:lpstr>
      </vt:variant>
      <vt:variant>
        <vt:i4>2</vt:i4>
      </vt:variant>
      <vt:variant>
        <vt:lpstr>Slide Titles</vt:lpstr>
      </vt:variant>
      <vt:variant>
        <vt:i4>8</vt:i4>
      </vt:variant>
    </vt:vector>
  </HeadingPairs>
  <TitlesOfParts>
    <vt:vector size="10" baseType="lpstr">
      <vt:lpstr>Office Theme</vt:lpstr>
      <vt:lpstr>1_Office Theme</vt:lpstr>
      <vt:lpstr>PowerPoint Presentation</vt:lpstr>
      <vt:lpstr>PowerPoint Presentation</vt:lpstr>
      <vt:lpstr>Relationship Between Precipitating Cloud Population and Large-Scale Conditions</vt:lpstr>
      <vt:lpstr>PowerPoint Presentation</vt:lpstr>
      <vt:lpstr>Large-Scale Conditions</vt:lpstr>
      <vt:lpstr>Large-Scale 1000-750 hPa Shear</vt:lpstr>
      <vt:lpstr>Large-Scale 750-500 hPa Shear</vt:lpstr>
      <vt:lpstr>Acknowledgements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Precipitating Cloud Population of the Madden – Julian Oscillation over the Indian Ocean as seen by the TRMM PR</dc:title>
  <dc:creator>Hannah Barnes</dc:creator>
  <cp:lastModifiedBy>Hannah Barnes</cp:lastModifiedBy>
  <cp:revision>25</cp:revision>
  <dcterms:created xsi:type="dcterms:W3CDTF">2013-02-20T20:57:21Z</dcterms:created>
  <dcterms:modified xsi:type="dcterms:W3CDTF">2013-02-28T19:50:39Z</dcterms:modified>
</cp:coreProperties>
</file>