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B04996-9908-4656-90AD-8539E2C335CE}" type="datetimeFigureOut">
              <a:rPr lang="en-US" smtClean="0"/>
              <a:pPr/>
              <a:t>2/27/13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B15247-B8EE-46BC-B843-6299601FB3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Angela Rowe</a:t>
            </a:r>
          </a:p>
          <a:p>
            <a:r>
              <a:rPr lang="en-US" dirty="0" smtClean="0"/>
              <a:t>Radar Breakout Session</a:t>
            </a:r>
          </a:p>
          <a:p>
            <a:r>
              <a:rPr lang="en-US" smtClean="0"/>
              <a:t>DYNAMO </a:t>
            </a:r>
            <a:r>
              <a:rPr lang="en-US" dirty="0" smtClean="0"/>
              <a:t>Workshop, Kona, Hawaii</a:t>
            </a:r>
          </a:p>
          <a:p>
            <a:r>
              <a:rPr lang="en-US" dirty="0" smtClean="0"/>
              <a:t>5 March 2013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Hydrometeor characteristics from S-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Pol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CFADs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52" y="380999"/>
            <a:ext cx="3127248" cy="21031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673352" y="2450068"/>
            <a:ext cx="94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Z (dBZ)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59080" y="3352800"/>
            <a:ext cx="4389120" cy="2743200"/>
            <a:chOff x="228600" y="2667000"/>
            <a:chExt cx="4876800" cy="3048000"/>
          </a:xfrm>
        </p:grpSpPr>
        <p:pic>
          <p:nvPicPr>
            <p:cNvPr id="24" name="Picture 3" descr="C:\Users\Angela\AppData\Local\Temp\CFAD_dbz_MCS100_conv_norm_all_diff_Oct_Nov_Dec_shor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2667000"/>
              <a:ext cx="4876800" cy="304800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872067" y="3048000"/>
              <a:ext cx="759111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50000"/>
                    </a:schemeClr>
                  </a:solidFill>
                </a:rPr>
                <a:t>Oct</a:t>
              </a:r>
              <a:endParaRPr lang="en-US" sz="2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19867" y="3048000"/>
              <a:ext cx="802571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50000"/>
                    </a:schemeClr>
                  </a:solidFill>
                </a:rPr>
                <a:t>Nov</a:t>
              </a:r>
              <a:endParaRPr lang="en-US" sz="2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67667" y="3048000"/>
              <a:ext cx="784047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50000"/>
                    </a:schemeClr>
                  </a:solidFill>
                </a:rPr>
                <a:t>Dec</a:t>
              </a:r>
              <a:endParaRPr lang="en-US" sz="2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5800" y="3352800"/>
            <a:ext cx="4389120" cy="2743200"/>
            <a:chOff x="2514600" y="2705100"/>
            <a:chExt cx="5760720" cy="3600450"/>
          </a:xfrm>
        </p:grpSpPr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2705100"/>
              <a:ext cx="576072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3014663" y="3116817"/>
              <a:ext cx="896700" cy="605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50000"/>
                    </a:schemeClr>
                  </a:solidFill>
                </a:rPr>
                <a:t>Oct</a:t>
              </a:r>
              <a:endParaRPr lang="en-US" sz="2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46062" y="3105150"/>
              <a:ext cx="948037" cy="605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50000"/>
                    </a:schemeClr>
                  </a:solidFill>
                </a:rPr>
                <a:t>Nov</a:t>
              </a:r>
              <a:endParaRPr lang="en-US" sz="2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09558" y="3105150"/>
              <a:ext cx="926155" cy="605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>
                      <a:lumMod val="50000"/>
                    </a:schemeClr>
                  </a:solidFill>
                </a:rPr>
                <a:t>Dec</a:t>
              </a:r>
              <a:endParaRPr lang="en-US" sz="2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81000"/>
            <a:ext cx="3124200" cy="210312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934200" y="2438400"/>
            <a:ext cx="94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Z (dBZ)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78043" y="2831068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Convection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2831068"/>
            <a:ext cx="13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Stratiform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 rot="20447789">
            <a:off x="1901956" y="3560955"/>
            <a:ext cx="461856" cy="192164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1312846">
            <a:off x="3686543" y="5191326"/>
            <a:ext cx="461856" cy="7131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21312846">
            <a:off x="7488429" y="1596666"/>
            <a:ext cx="461856" cy="518571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21312846">
            <a:off x="6298812" y="5018403"/>
            <a:ext cx="635940" cy="518571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3124200" cy="1828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Persistent ice</a:t>
            </a:r>
          </a:p>
          <a:p>
            <a:r>
              <a:rPr lang="en-US" dirty="0" smtClean="0"/>
              <a:t>Wet snow peaks during active periods</a:t>
            </a:r>
          </a:p>
          <a:p>
            <a:r>
              <a:rPr lang="en-US" dirty="0" smtClean="0"/>
              <a:t>Presence of graupel</a:t>
            </a:r>
          </a:p>
          <a:p>
            <a:pPr lvl="1"/>
            <a:r>
              <a:rPr lang="en-US" dirty="0" smtClean="0"/>
              <a:t>Limited to within a few km of melting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7038"/>
            <a:ext cx="3276600" cy="10207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Hydrometeor Characteristics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1" descr="C:\Users\Angela\AppData\Local\Temp\timeseries_hid_all_perc_time_HID_sh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4876799" cy="3048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1" name="Picture 3" descr="C:\Users\Angela\AppData\Local\Temp\profile_hid_all_perc_HID_sh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" y="3581400"/>
            <a:ext cx="4632960" cy="2895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5029200" y="3581400"/>
            <a:ext cx="3810000" cy="2778980"/>
            <a:chOff x="5029200" y="3657600"/>
            <a:chExt cx="3810000" cy="27789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00" y="3657600"/>
              <a:ext cx="3810000" cy="277898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117771" y="6006065"/>
              <a:ext cx="42351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all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36916" y="6006065"/>
              <a:ext cx="66075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MCS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5641521" y="5506112"/>
            <a:ext cx="2993571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27586" y="1394095"/>
            <a:ext cx="763613" cy="1044305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19800" y="1752600"/>
            <a:ext cx="763613" cy="739505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32587" y="1828800"/>
            <a:ext cx="687413" cy="6858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" y="5334001"/>
            <a:ext cx="4267200" cy="5334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62600" y="5410200"/>
            <a:ext cx="32004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48200" y="523875"/>
            <a:ext cx="4105275" cy="2752725"/>
            <a:chOff x="4648200" y="523875"/>
            <a:chExt cx="4105275" cy="27527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200" y="523875"/>
              <a:ext cx="4105275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8153400" y="76200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3581400"/>
            <a:ext cx="4076700" cy="2752725"/>
            <a:chOff x="4724400" y="3581400"/>
            <a:chExt cx="4076700" cy="2752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3581400"/>
              <a:ext cx="407670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153400" y="403860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</a:t>
              </a:r>
              <a:endParaRPr lang="en-US" sz="2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3581400"/>
            <a:ext cx="4105275" cy="2762250"/>
            <a:chOff x="457200" y="3581400"/>
            <a:chExt cx="4105275" cy="27622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581400"/>
              <a:ext cx="4105275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505200" y="4114800"/>
              <a:ext cx="607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PID</a:t>
              </a:r>
              <a:endParaRPr lang="en-US" sz="2000" dirty="0"/>
            </a:p>
          </p:txBody>
        </p:sp>
      </p:grp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08037"/>
            <a:ext cx="2971800" cy="298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60790" y="228600"/>
            <a:ext cx="11110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11/23/2011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562600" y="1066800"/>
            <a:ext cx="685800" cy="6096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00200" y="5257800"/>
            <a:ext cx="685800" cy="6096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62600" y="4191000"/>
            <a:ext cx="685800" cy="60960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572000" y="676275"/>
            <a:ext cx="4124325" cy="2752725"/>
            <a:chOff x="4572000" y="533400"/>
            <a:chExt cx="4124325" cy="27527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533400"/>
              <a:ext cx="4124325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025812" y="89529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</a:t>
              </a:r>
              <a:endParaRPr lang="en-US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0050" y="3581400"/>
            <a:ext cx="4095750" cy="2752725"/>
            <a:chOff x="400050" y="3581400"/>
            <a:chExt cx="4095750" cy="27527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050" y="3581400"/>
              <a:ext cx="409575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428394" y="4038600"/>
              <a:ext cx="686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ZDR</a:t>
              </a:r>
              <a:endParaRPr lang="en-US" sz="2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3581400"/>
            <a:ext cx="4105275" cy="2771775"/>
            <a:chOff x="4572000" y="3629025"/>
            <a:chExt cx="4105275" cy="277177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629025"/>
              <a:ext cx="4105275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772400" y="4038600"/>
              <a:ext cx="607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PID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0525" y="685800"/>
            <a:ext cx="4105275" cy="2762250"/>
            <a:chOff x="304800" y="533400"/>
            <a:chExt cx="4105275" cy="27622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533400"/>
              <a:ext cx="4105275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30258" y="89529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</a:t>
              </a:r>
              <a:endParaRPr lang="en-US" sz="2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96481" y="1676400"/>
            <a:ext cx="937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 dBZ!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84103" y="2121932"/>
            <a:ext cx="316222" cy="621268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676400" y="5334000"/>
            <a:ext cx="1905000" cy="30480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0" y="5638800"/>
            <a:ext cx="1905000" cy="30480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10200" y="2962275"/>
            <a:ext cx="24384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172200" y="1971675"/>
            <a:ext cx="2133600" cy="1524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91200" y="5486400"/>
            <a:ext cx="1905000" cy="45720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0" y="224135"/>
            <a:ext cx="1447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11/23/2011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6934200" y="5867400"/>
            <a:ext cx="609600" cy="38100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3352801"/>
            <a:ext cx="5181600" cy="3048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3886200"/>
            <a:ext cx="14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Z ~30-40dBZ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1137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Z ~42dBZ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1507" y="3974068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ZDR ~0.5dB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1507" y="427886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ZDR ~1dB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410200"/>
            <a:ext cx="132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LDR~-25dB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715000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LDR~-21dB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955268"/>
            <a:ext cx="1493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PID: Wet snow</a:t>
            </a:r>
            <a:endParaRPr lang="en-US" sz="16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3389" y="5334000"/>
            <a:ext cx="1493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PID: Wet snow</a:t>
            </a:r>
            <a:endParaRPr lang="en-US" sz="16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5650468"/>
            <a:ext cx="1332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PID: Graupel</a:t>
            </a:r>
            <a:endParaRPr lang="en-US" sz="16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4734580"/>
            <a:ext cx="2743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Straka</a:t>
            </a:r>
            <a:r>
              <a:rPr lang="en-US" sz="1400" dirty="0" smtClean="0"/>
              <a:t> et al. (2000): graupel       (Z 20-50, ZDR -0.5-2, LDR &lt;-20)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3301425"/>
            <a:ext cx="3200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Straka</a:t>
            </a:r>
            <a:r>
              <a:rPr lang="en-US" sz="1400" dirty="0" smtClean="0"/>
              <a:t> et al. (2000): wet aggregates         (Z &lt;45, ZDR 0.5-3, LDR -10 to -20)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381000"/>
            <a:ext cx="3581400" cy="2667000"/>
            <a:chOff x="3328476" y="476793"/>
            <a:chExt cx="4572000" cy="2895600"/>
          </a:xfrm>
        </p:grpSpPr>
        <p:pic>
          <p:nvPicPr>
            <p:cNvPr id="17" name="Picture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8476" y="476793"/>
              <a:ext cx="4572000" cy="289560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4242876" y="1391194"/>
              <a:ext cx="2743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791199" y="381000"/>
            <a:ext cx="2819397" cy="2743200"/>
            <a:chOff x="5384801" y="316524"/>
            <a:chExt cx="3215104" cy="3200400"/>
          </a:xfrm>
        </p:grpSpPr>
        <p:pic>
          <p:nvPicPr>
            <p:cNvPr id="23" name="Picture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4801" y="316524"/>
              <a:ext cx="3048001" cy="32004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862014" y="2983524"/>
              <a:ext cx="1737891" cy="287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Suzuki et al. </a:t>
              </a:r>
              <a:r>
                <a:rPr lang="en-US" sz="1000" dirty="0" smtClean="0">
                  <a:solidFill>
                    <a:schemeClr val="bg1"/>
                  </a:solidFill>
                </a:rPr>
                <a:t>(2008)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Straight Arrow Connector 20"/>
          <p:cNvCxnSpPr>
            <a:stCxn id="5" idx="3"/>
          </p:cNvCxnSpPr>
          <p:nvPr/>
        </p:nvCxnSpPr>
        <p:spPr>
          <a:xfrm>
            <a:off x="1997712" y="4070866"/>
            <a:ext cx="1583688" cy="120134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</p:cNvCxnSpPr>
          <p:nvPr/>
        </p:nvCxnSpPr>
        <p:spPr>
          <a:xfrm flipV="1">
            <a:off x="1670699" y="4343400"/>
            <a:ext cx="2063101" cy="32266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38618" y="5594866"/>
            <a:ext cx="1033182" cy="43934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828800" y="5715000"/>
            <a:ext cx="1219200" cy="15240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1"/>
          </p:cNvCxnSpPr>
          <p:nvPr/>
        </p:nvCxnSpPr>
        <p:spPr>
          <a:xfrm flipH="1">
            <a:off x="5774688" y="4158734"/>
            <a:ext cx="1416819" cy="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1"/>
          </p:cNvCxnSpPr>
          <p:nvPr/>
        </p:nvCxnSpPr>
        <p:spPr>
          <a:xfrm flipH="1" flipV="1">
            <a:off x="5927089" y="4311134"/>
            <a:ext cx="1264418" cy="15240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1"/>
          </p:cNvCxnSpPr>
          <p:nvPr/>
        </p:nvCxnSpPr>
        <p:spPr>
          <a:xfrm flipH="1">
            <a:off x="5927089" y="5503277"/>
            <a:ext cx="1256300" cy="135523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019800" y="5791200"/>
            <a:ext cx="1264418" cy="30480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791200" y="5715000"/>
            <a:ext cx="1416818" cy="7620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5" grpId="1" animBg="1"/>
      <p:bldP spid="1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Next steps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629400" cy="4572000"/>
          </a:xfrm>
        </p:spPr>
        <p:txBody>
          <a:bodyPr/>
          <a:lstStyle/>
          <a:p>
            <a:r>
              <a:rPr lang="en-US" dirty="0" smtClean="0"/>
              <a:t>Continue improvement of PID</a:t>
            </a:r>
          </a:p>
          <a:p>
            <a:pPr lvl="1"/>
            <a:r>
              <a:rPr lang="en-US" dirty="0" smtClean="0"/>
              <a:t>Comparison with aircraft data</a:t>
            </a:r>
          </a:p>
          <a:p>
            <a:r>
              <a:rPr lang="en-US" dirty="0" smtClean="0"/>
              <a:t>Useful format for model comparison</a:t>
            </a:r>
          </a:p>
          <a:p>
            <a:pPr lvl="1"/>
            <a:r>
              <a:rPr lang="en-US" dirty="0" smtClean="0"/>
              <a:t>Radar simulator?</a:t>
            </a:r>
          </a:p>
          <a:p>
            <a:r>
              <a:rPr lang="en-US" dirty="0" smtClean="0"/>
              <a:t>Characteristics as transitions from shallow to deep to stratiform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5562600"/>
            <a:ext cx="4785360" cy="861774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>
              <a:ln w="9525">
                <a:noFill/>
              </a:ln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b="1" dirty="0" smtClean="0">
                <a:ln w="9525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E-mail: akrowe@atmos.uw.edu</a:t>
            </a:r>
          </a:p>
          <a:p>
            <a:pPr algn="ctr"/>
            <a:r>
              <a:rPr lang="en-US" sz="1000" b="1" dirty="0" smtClean="0">
                <a:ln w="9525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Funded by NSF Grant # AGS-1059611 and DOE Grant # DE-SC0008452</a:t>
            </a:r>
          </a:p>
          <a:p>
            <a:pPr algn="ctr"/>
            <a:r>
              <a:rPr lang="en-US" sz="1000" b="1" dirty="0" smtClean="0">
                <a:ln w="9525">
                  <a:noFill/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MJO Field Data and Science Workshop, March 2013, Hawaii </a:t>
            </a:r>
          </a:p>
          <a:p>
            <a:pPr algn="ctr"/>
            <a:endParaRPr lang="en-US" sz="1000" b="1" dirty="0">
              <a:ln w="9525">
                <a:noFill/>
              </a:ln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</TotalTime>
  <Words>234</Words>
  <Application>Microsoft Macintosh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Paper</vt:lpstr>
      <vt:lpstr>Hydrometeor characteristics from S-Pol</vt:lpstr>
      <vt:lpstr>CFADs</vt:lpstr>
      <vt:lpstr>Hydrometeor Characteristics</vt:lpstr>
      <vt:lpstr>PowerPoint Presentation</vt:lpstr>
      <vt:lpstr>PowerPoint Presentation</vt:lpstr>
      <vt:lpstr>PowerPoint Presentation</vt:lpstr>
      <vt:lpstr>Next steps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Hydrometeor characteristics from S-Pol</dc:title>
  <dc:creator>Angela Rowe</dc:creator>
  <cp:lastModifiedBy>Robert Houze</cp:lastModifiedBy>
  <cp:revision>40</cp:revision>
  <dcterms:created xsi:type="dcterms:W3CDTF">2013-02-25T23:43:08Z</dcterms:created>
  <dcterms:modified xsi:type="dcterms:W3CDTF">2013-02-27T20:54:23Z</dcterms:modified>
</cp:coreProperties>
</file>