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32918400" cy="43891200"/>
  <p:notesSz cx="6858000" cy="9144000"/>
  <p:defaultTextStyle>
    <a:defPPr>
      <a:defRPr lang="en-US"/>
    </a:defPPr>
    <a:lvl1pPr marL="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1pPr>
    <a:lvl2pPr marL="219456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2pPr>
    <a:lvl3pPr marL="438912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3pPr>
    <a:lvl4pPr marL="658368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4pPr>
    <a:lvl5pPr marL="877824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5pPr>
    <a:lvl6pPr marL="1097280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6pPr>
    <a:lvl7pPr marL="1316736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7pPr>
    <a:lvl8pPr marL="1536192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8pPr>
    <a:lvl9pPr marL="1755648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9" autoAdjust="0"/>
  </p:normalViewPr>
  <p:slideViewPr>
    <p:cSldViewPr>
      <p:cViewPr varScale="1">
        <p:scale>
          <a:sx n="13" d="100"/>
          <a:sy n="13" d="100"/>
        </p:scale>
        <p:origin x="-1824" y="-216"/>
      </p:cViewPr>
      <p:guideLst>
        <p:guide orient="horz" pos="13824"/>
        <p:guide pos="10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8880" y="13634723"/>
            <a:ext cx="27980640" cy="94081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0" y="24871680"/>
            <a:ext cx="23042880" cy="11216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83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7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A4255-AE55-46C4-916C-5657A9B75137}" type="datetimeFigureOut">
              <a:rPr lang="en-US" smtClean="0"/>
              <a:t>2/25/2013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83786-FFD8-4D72-8269-070FADFDCE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699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A4255-AE55-46C4-916C-5657A9B75137}" type="datetimeFigureOut">
              <a:rPr lang="en-US" smtClean="0"/>
              <a:t>2/25/2013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83786-FFD8-4D72-8269-070FADFDCE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299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919310" y="11247123"/>
            <a:ext cx="26660477" cy="2396845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26459" y="11247123"/>
            <a:ext cx="79444213" cy="23968455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A4255-AE55-46C4-916C-5657A9B75137}" type="datetimeFigureOut">
              <a:rPr lang="en-US" smtClean="0"/>
              <a:t>2/25/2013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83786-FFD8-4D72-8269-070FADFDCE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697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A4255-AE55-46C4-916C-5657A9B75137}" type="datetimeFigureOut">
              <a:rPr lang="en-US" smtClean="0"/>
              <a:t>2/25/2013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83786-FFD8-4D72-8269-070FADFDCE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200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0327" y="28204163"/>
            <a:ext cx="27980640" cy="8717280"/>
          </a:xfrm>
        </p:spPr>
        <p:txBody>
          <a:bodyPr anchor="t"/>
          <a:lstStyle>
            <a:lvl1pPr algn="l">
              <a:defRPr sz="19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0327" y="18602966"/>
            <a:ext cx="27980640" cy="9601197"/>
          </a:xfrm>
        </p:spPr>
        <p:txBody>
          <a:bodyPr anchor="b"/>
          <a:lstStyle>
            <a:lvl1pPr marL="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1pPr>
            <a:lvl2pPr marL="2194560" indent="0">
              <a:buNone/>
              <a:defRPr sz="8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A4255-AE55-46C4-916C-5657A9B75137}" type="datetimeFigureOut">
              <a:rPr lang="en-US" smtClean="0"/>
              <a:t>2/25/2013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83786-FFD8-4D72-8269-070FADFDCE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505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26457" y="65542163"/>
            <a:ext cx="53052343" cy="185389517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527442" y="65542163"/>
            <a:ext cx="53052347" cy="185389517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A4255-AE55-46C4-916C-5657A9B75137}" type="datetimeFigureOut">
              <a:rPr lang="en-US" smtClean="0"/>
              <a:t>2/25/2013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83786-FFD8-4D72-8269-070FADFDCE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377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0" y="1757683"/>
            <a:ext cx="29626560" cy="7315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9824723"/>
            <a:ext cx="14544677" cy="4094477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5920" y="13919200"/>
            <a:ext cx="14544677" cy="25288243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722092" y="9824723"/>
            <a:ext cx="14550390" cy="4094477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722092" y="13919200"/>
            <a:ext cx="14550390" cy="25288243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A4255-AE55-46C4-916C-5657A9B75137}" type="datetimeFigureOut">
              <a:rPr lang="en-US" smtClean="0"/>
              <a:t>2/25/2013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83786-FFD8-4D72-8269-070FADFDCE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368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A4255-AE55-46C4-916C-5657A9B75137}" type="datetimeFigureOut">
              <a:rPr lang="en-US" smtClean="0"/>
              <a:t>2/25/2013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83786-FFD8-4D72-8269-070FADFDCE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210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A4255-AE55-46C4-916C-5657A9B75137}" type="datetimeFigureOut">
              <a:rPr lang="en-US" smtClean="0"/>
              <a:t>2/25/2013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83786-FFD8-4D72-8269-070FADFDCE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149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2" y="1747520"/>
            <a:ext cx="10829927" cy="7437120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180" y="1747523"/>
            <a:ext cx="18402300" cy="37459923"/>
          </a:xfrm>
        </p:spPr>
        <p:txBody>
          <a:bodyPr/>
          <a:lstStyle>
            <a:lvl1pPr>
              <a:defRPr sz="15400"/>
            </a:lvl1pPr>
            <a:lvl2pPr>
              <a:defRPr sz="13400"/>
            </a:lvl2pPr>
            <a:lvl3pPr>
              <a:defRPr sz="1150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2" y="9184643"/>
            <a:ext cx="10829927" cy="30022803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A4255-AE55-46C4-916C-5657A9B75137}" type="datetimeFigureOut">
              <a:rPr lang="en-US" smtClean="0"/>
              <a:t>2/25/2013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83786-FFD8-4D72-8269-070FADFDCE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594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2237" y="30723840"/>
            <a:ext cx="19751040" cy="3627123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452237" y="3921760"/>
            <a:ext cx="19751040" cy="26334720"/>
          </a:xfrm>
        </p:spPr>
        <p:txBody>
          <a:bodyPr/>
          <a:lstStyle>
            <a:lvl1pPr marL="0" indent="0">
              <a:buNone/>
              <a:defRPr sz="15400"/>
            </a:lvl1pPr>
            <a:lvl2pPr marL="2194560" indent="0">
              <a:buNone/>
              <a:defRPr sz="13400"/>
            </a:lvl2pPr>
            <a:lvl3pPr marL="4389120" indent="0">
              <a:buNone/>
              <a:defRPr sz="1150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2237" y="34350963"/>
            <a:ext cx="19751040" cy="5151117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A4255-AE55-46C4-916C-5657A9B75137}" type="datetimeFigureOut">
              <a:rPr lang="en-US" smtClean="0"/>
              <a:t>2/25/2013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83786-FFD8-4D72-8269-070FADFDCE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970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45920" y="1757683"/>
            <a:ext cx="29626560" cy="7315200"/>
          </a:xfrm>
          <a:prstGeom prst="rect">
            <a:avLst/>
          </a:prstGeom>
        </p:spPr>
        <p:txBody>
          <a:bodyPr vert="horz" lIns="438912" tIns="219456" rIns="438912" bIns="21945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10241283"/>
            <a:ext cx="29626560" cy="28966163"/>
          </a:xfrm>
          <a:prstGeom prst="rect">
            <a:avLst/>
          </a:prstGeom>
        </p:spPr>
        <p:txBody>
          <a:bodyPr vert="horz" lIns="438912" tIns="219456" rIns="438912" bIns="21945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45920" y="40680643"/>
            <a:ext cx="7680960" cy="23368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l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8A4255-AE55-46C4-916C-5657A9B75137}" type="datetimeFigureOut">
              <a:rPr lang="en-US" smtClean="0"/>
              <a:t>2/25/2013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47120" y="40680643"/>
            <a:ext cx="10424160" cy="23368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ct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591520" y="40680643"/>
            <a:ext cx="7680960" cy="23368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83786-FFD8-4D72-8269-070FADFDCE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932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389120" rtl="0" eaLnBrk="1" latinLnBrk="0" hangingPunct="1">
        <a:spcBef>
          <a:spcPct val="0"/>
        </a:spcBef>
        <a:buNone/>
        <a:defRPr sz="21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45920" indent="-1645920" algn="l" defTabSz="4389120" rtl="0" eaLnBrk="1" latinLnBrk="0" hangingPunct="1">
        <a:spcBef>
          <a:spcPct val="20000"/>
        </a:spcBef>
        <a:buFont typeface="Arial" pitchFamily="34" charset="0"/>
        <a:buChar char="•"/>
        <a:defRPr sz="15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0" indent="-1371600" algn="l" defTabSz="4389120" rtl="0" eaLnBrk="1" latinLnBrk="0" hangingPunct="1">
        <a:spcBef>
          <a:spcPct val="20000"/>
        </a:spcBef>
        <a:buFont typeface="Arial" pitchFamily="34" charset="0"/>
        <a:buChar char="–"/>
        <a:defRPr sz="13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spcBef>
          <a:spcPct val="20000"/>
        </a:spcBef>
        <a:buFont typeface="Arial" pitchFamily="34" charset="0"/>
        <a:buChar char="•"/>
        <a:defRPr sz="115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spcBef>
          <a:spcPct val="20000"/>
        </a:spcBef>
        <a:buFont typeface="Arial" pitchFamily="34" charset="0"/>
        <a:buChar char="–"/>
        <a:defRPr sz="960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spcBef>
          <a:spcPct val="20000"/>
        </a:spcBef>
        <a:buFont typeface="Arial" pitchFamily="34" charset="0"/>
        <a:buChar char="»"/>
        <a:defRPr sz="9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393275" y="35619154"/>
            <a:ext cx="10131927" cy="6816287"/>
            <a:chOff x="28366485" y="35973603"/>
            <a:chExt cx="9186373" cy="6816287"/>
          </a:xfrm>
        </p:grpSpPr>
        <p:sp>
          <p:nvSpPr>
            <p:cNvPr id="6" name="TextBox 5"/>
            <p:cNvSpPr txBox="1"/>
            <p:nvPr/>
          </p:nvSpPr>
          <p:spPr>
            <a:xfrm>
              <a:off x="28366485" y="35973603"/>
              <a:ext cx="9186373" cy="830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smtClean="0">
                  <a:latin typeface="Arial" pitchFamily="34" charset="0"/>
                  <a:cs typeface="Arial" pitchFamily="34" charset="0"/>
                </a:rPr>
                <a:t>Hydrometeor Structure</a:t>
              </a:r>
              <a:endParaRPr lang="en-US" sz="48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7" name="Picture 6" descr="Microphysics_CM_v1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" r="5554" b="1704"/>
            <a:stretch/>
          </p:blipFill>
          <p:spPr>
            <a:xfrm>
              <a:off x="28375118" y="36728400"/>
              <a:ext cx="9169451" cy="6061490"/>
            </a:xfrm>
            <a:prstGeom prst="rect">
              <a:avLst/>
            </a:prstGeom>
            <a:ln>
              <a:solidFill>
                <a:srgbClr val="FFFFFF"/>
              </a:solidFill>
            </a:ln>
            <a:effectLst/>
          </p:spPr>
        </p:pic>
      </p:grpSp>
      <p:sp>
        <p:nvSpPr>
          <p:cNvPr id="8" name="TextBox 7"/>
          <p:cNvSpPr txBox="1"/>
          <p:nvPr/>
        </p:nvSpPr>
        <p:spPr>
          <a:xfrm>
            <a:off x="457200" y="35509200"/>
            <a:ext cx="21488400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buFont typeface="Arial" pitchFamily="34" charset="0"/>
              <a:buChar char="•"/>
            </a:pPr>
            <a:r>
              <a:rPr lang="en-US" sz="5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All sizes  of convective and stratiform echoes display  layered flow consistent with Kingsmill and Houze (</a:t>
            </a:r>
            <a:r>
              <a:rPr lang="en-US" sz="5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1999a).</a:t>
            </a:r>
            <a:endParaRPr lang="en-US" sz="5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1143000" indent="-1143000">
              <a:buFont typeface="Arial" pitchFamily="34" charset="0"/>
              <a:buChar char="•"/>
            </a:pPr>
            <a:r>
              <a:rPr lang="en-US" sz="5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Expanding stratiform regions are linked with surface convergence, dissipating stratiform  regions are isolated from surface convergence.</a:t>
            </a:r>
          </a:p>
          <a:p>
            <a:pPr marL="1143000" indent="-1143000">
              <a:buFont typeface="Arial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5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trong mid-level inflow develops under the anvil  and progresses inwards as </a:t>
            </a:r>
            <a:r>
              <a:rPr lang="en-US" sz="5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large, mature stratiform regions dissipate.</a:t>
            </a:r>
          </a:p>
          <a:p>
            <a:pPr marL="1143000" indent="-1143000">
              <a:buFont typeface="Arial" pitchFamily="34" charset="0"/>
              <a:buChar char="•"/>
            </a:pPr>
            <a:r>
              <a:rPr lang="en-US" sz="5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One of the largest differences between shallow and deep convection is greater ice content in deeper convection.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304800"/>
            <a:ext cx="329184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Kinematics and Microphysics of 2-Day Rain Events During the Active Stage</a:t>
            </a:r>
          </a:p>
          <a:p>
            <a:pPr algn="ctr"/>
            <a:r>
              <a:rPr lang="en-US" sz="60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Hannah C. Barnes, Robert A. Houze, Jr., University of Washington</a:t>
            </a:r>
            <a:endParaRPr lang="en-US" sz="60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743200"/>
            <a:ext cx="32842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Introduction</a:t>
            </a:r>
            <a:endParaRPr lang="en-US" sz="7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473200" y="3559181"/>
            <a:ext cx="4260850" cy="4888837"/>
            <a:chOff x="1473200" y="2362200"/>
            <a:chExt cx="4260850" cy="4888837"/>
          </a:xfrm>
        </p:grpSpPr>
        <p:sp>
          <p:nvSpPr>
            <p:cNvPr id="12" name="TextBox 11"/>
            <p:cNvSpPr txBox="1"/>
            <p:nvPr/>
          </p:nvSpPr>
          <p:spPr>
            <a:xfrm>
              <a:off x="1473201" y="2362200"/>
              <a:ext cx="4251960" cy="76944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smtClean="0"/>
                <a:t>Convective</a:t>
              </a:r>
              <a:endParaRPr lang="en-US" sz="4400" dirty="0"/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2021" r="13114"/>
            <a:stretch/>
          </p:blipFill>
          <p:spPr bwMode="auto">
            <a:xfrm>
              <a:off x="1473200" y="3048000"/>
              <a:ext cx="4260850" cy="4203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237744" y="8752818"/>
            <a:ext cx="6163056" cy="3810000"/>
            <a:chOff x="85344" y="7620000"/>
            <a:chExt cx="6163056" cy="38100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788" r="8856"/>
            <a:stretch/>
          </p:blipFill>
          <p:spPr>
            <a:xfrm>
              <a:off x="88900" y="8001000"/>
              <a:ext cx="6159500" cy="34290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85344" y="7620000"/>
              <a:ext cx="6153150" cy="76944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/>
                <a:t>Stratiform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33400" y="12562820"/>
            <a:ext cx="571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Kingsmill and Houze (1999a)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18" name="Picture 17"/>
          <p:cNvPicPr>
            <a:picLocks/>
          </p:cNvPicPr>
          <p:nvPr/>
        </p:nvPicPr>
        <p:blipFill rotWithShape="1">
          <a:blip r:embed="rId6"/>
          <a:srcRect l="2517" t="4130" r="5061"/>
          <a:stretch/>
        </p:blipFill>
        <p:spPr>
          <a:xfrm>
            <a:off x="25527000" y="5698801"/>
            <a:ext cx="7059168" cy="495901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5527000" y="10581620"/>
            <a:ext cx="7059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Leary and Houze (1979b)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05603" y="3760351"/>
            <a:ext cx="18668997" cy="9787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00" dirty="0">
                <a:solidFill>
                  <a:srgbClr val="FFFFFF"/>
                </a:solidFill>
              </a:rPr>
              <a:t>Each large tropical field campaign has extended our understanding of the tropical cloud population and its structure. Mesoscale convective systems were recognized as </a:t>
            </a:r>
            <a:r>
              <a:rPr lang="en-US" sz="4200" dirty="0" smtClean="0">
                <a:solidFill>
                  <a:srgbClr val="FFFFFF"/>
                </a:solidFill>
              </a:rPr>
              <a:t>members </a:t>
            </a:r>
            <a:r>
              <a:rPr lang="en-US" sz="4200" dirty="0">
                <a:solidFill>
                  <a:srgbClr val="FFFFFF"/>
                </a:solidFill>
              </a:rPr>
              <a:t>of the tropical oceanic cloud </a:t>
            </a:r>
            <a:r>
              <a:rPr lang="en-US" sz="4200" dirty="0" smtClean="0">
                <a:solidFill>
                  <a:srgbClr val="FFFFFF"/>
                </a:solidFill>
              </a:rPr>
              <a:t>population </a:t>
            </a:r>
            <a:r>
              <a:rPr lang="en-US" sz="4200" dirty="0">
                <a:solidFill>
                  <a:srgbClr val="FFFFFF"/>
                </a:solidFill>
              </a:rPr>
              <a:t>in GATE (Houze and Betts 1980). </a:t>
            </a:r>
            <a:r>
              <a:rPr lang="en-US" sz="4200" dirty="0" smtClean="0">
                <a:solidFill>
                  <a:srgbClr val="FFFFFF"/>
                </a:solidFill>
              </a:rPr>
              <a:t>Kingsmill </a:t>
            </a:r>
            <a:r>
              <a:rPr lang="en-US" sz="4200" dirty="0">
                <a:solidFill>
                  <a:srgbClr val="FFFFFF"/>
                </a:solidFill>
              </a:rPr>
              <a:t>and Houze (1999a) expanded the conceptual model of the MCS by using Doppler velocity data from TOGA-COARE to characterize the layered kinematic structure of convective and stratiform </a:t>
            </a:r>
            <a:r>
              <a:rPr lang="en-US" sz="4200" dirty="0" smtClean="0">
                <a:solidFill>
                  <a:srgbClr val="FFFFFF"/>
                </a:solidFill>
              </a:rPr>
              <a:t>regions (shown on the  left), </a:t>
            </a:r>
            <a:r>
              <a:rPr lang="en-US" sz="4200" dirty="0">
                <a:solidFill>
                  <a:srgbClr val="FFFFFF"/>
                </a:solidFill>
              </a:rPr>
              <a:t>largely verifying Moncrieff </a:t>
            </a:r>
            <a:r>
              <a:rPr lang="en-US" sz="4200" dirty="0" smtClean="0">
                <a:solidFill>
                  <a:srgbClr val="FFFFFF"/>
                </a:solidFill>
              </a:rPr>
              <a:t>(1992). </a:t>
            </a:r>
            <a:r>
              <a:rPr lang="en-US" sz="4200" dirty="0">
                <a:solidFill>
                  <a:srgbClr val="FFFFFF"/>
                </a:solidFill>
              </a:rPr>
              <a:t>The polarimetric capabilities of the S-PolKa radar deployed during DYNAMO provides the opportunity to expand these conceptual models by characterizing the hydrometeor structure in these canonical structures. While Leary and Houze (1979b) utilized reflectivity data </a:t>
            </a:r>
            <a:r>
              <a:rPr lang="en-US" sz="4200" dirty="0" smtClean="0">
                <a:solidFill>
                  <a:srgbClr val="FFFFFF"/>
                </a:solidFill>
              </a:rPr>
              <a:t>and</a:t>
            </a:r>
            <a:r>
              <a:rPr lang="en-US" sz="4200" dirty="0">
                <a:solidFill>
                  <a:srgbClr val="FFFFFF"/>
                </a:solidFill>
              </a:rPr>
              <a:t> drop size distributions </a:t>
            </a:r>
            <a:r>
              <a:rPr lang="en-US" sz="4200" dirty="0" smtClean="0">
                <a:solidFill>
                  <a:srgbClr val="FFFFFF"/>
                </a:solidFill>
              </a:rPr>
              <a:t>from GATE to </a:t>
            </a:r>
            <a:r>
              <a:rPr lang="en-US" sz="4200" dirty="0">
                <a:solidFill>
                  <a:srgbClr val="FFFFFF"/>
                </a:solidFill>
              </a:rPr>
              <a:t>theorize the </a:t>
            </a:r>
            <a:r>
              <a:rPr lang="en-US" sz="4200" dirty="0" smtClean="0">
                <a:solidFill>
                  <a:srgbClr val="FFFFFF"/>
                </a:solidFill>
              </a:rPr>
              <a:t>hydrometeor </a:t>
            </a:r>
            <a:r>
              <a:rPr lang="en-US" sz="4200" dirty="0">
                <a:solidFill>
                  <a:srgbClr val="FFFFFF"/>
                </a:solidFill>
              </a:rPr>
              <a:t>structure of an MCS (shown on the right), DYNAMO provides the first opportunity to investigate their </a:t>
            </a:r>
            <a:r>
              <a:rPr lang="en-US" sz="4200" dirty="0" smtClean="0">
                <a:solidFill>
                  <a:srgbClr val="FFFFFF"/>
                </a:solidFill>
              </a:rPr>
              <a:t>hypothesized</a:t>
            </a:r>
            <a:r>
              <a:rPr lang="en-US" sz="4200" dirty="0" smtClean="0">
                <a:solidFill>
                  <a:srgbClr val="FFFFFF"/>
                </a:solidFill>
              </a:rPr>
              <a:t> </a:t>
            </a:r>
            <a:r>
              <a:rPr lang="en-US" sz="4200" dirty="0">
                <a:solidFill>
                  <a:srgbClr val="FFFFFF"/>
                </a:solidFill>
              </a:rPr>
              <a:t>structure using dual-polarimetric radar. The purpose of this study is the compare the kinematic structure observed during DYNAMO to Kingsmill and Houze (</a:t>
            </a:r>
            <a:r>
              <a:rPr lang="en-US" sz="4200" dirty="0" smtClean="0">
                <a:solidFill>
                  <a:srgbClr val="FFFFFF"/>
                </a:solidFill>
              </a:rPr>
              <a:t>1999a) </a:t>
            </a:r>
            <a:r>
              <a:rPr lang="en-US" sz="4200" dirty="0">
                <a:solidFill>
                  <a:srgbClr val="FFFFFF"/>
                </a:solidFill>
              </a:rPr>
              <a:t>and investigate how hydrometeors are distributed through these storms. </a:t>
            </a:r>
            <a:endParaRPr lang="en-US" sz="4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34518600"/>
            <a:ext cx="32842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Conclusions</a:t>
            </a:r>
            <a:endParaRPr lang="en-US" sz="7000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152400" y="43107114"/>
            <a:ext cx="3299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Funded by the DYNAMO – National Science Foundation Grant AGS-1059611</a:t>
            </a:r>
            <a:endParaRPr lang="en-US" sz="40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3106400"/>
            <a:ext cx="32918400" cy="21497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46534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237</Words>
  <Application>Microsoft Office PowerPoint</Application>
  <PresentationFormat>Custom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Hannah Barnes</dc:creator>
  <cp:lastModifiedBy>Hannah Barnes</cp:lastModifiedBy>
  <cp:revision>11</cp:revision>
  <dcterms:created xsi:type="dcterms:W3CDTF">2013-02-25T15:38:19Z</dcterms:created>
  <dcterms:modified xsi:type="dcterms:W3CDTF">2013-02-25T19:41:30Z</dcterms:modified>
</cp:coreProperties>
</file>