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95" r:id="rId2"/>
    <p:sldMasterId id="2147483700" r:id="rId3"/>
    <p:sldMasterId id="2147486108" r:id="rId4"/>
    <p:sldMasterId id="2147486689" r:id="rId5"/>
    <p:sldMasterId id="2147487596" r:id="rId6"/>
    <p:sldMasterId id="2147487609" r:id="rId7"/>
    <p:sldMasterId id="2147487649" r:id="rId8"/>
    <p:sldMasterId id="2147487664" r:id="rId9"/>
  </p:sldMasterIdLst>
  <p:notesMasterIdLst>
    <p:notesMasterId r:id="rId41"/>
  </p:notesMasterIdLst>
  <p:sldIdLst>
    <p:sldId id="341" r:id="rId10"/>
    <p:sldId id="520" r:id="rId11"/>
    <p:sldId id="363" r:id="rId12"/>
    <p:sldId id="529" r:id="rId13"/>
    <p:sldId id="490" r:id="rId14"/>
    <p:sldId id="392" r:id="rId15"/>
    <p:sldId id="393" r:id="rId16"/>
    <p:sldId id="394" r:id="rId17"/>
    <p:sldId id="531" r:id="rId18"/>
    <p:sldId id="515" r:id="rId19"/>
    <p:sldId id="284" r:id="rId20"/>
    <p:sldId id="512" r:id="rId21"/>
    <p:sldId id="438" r:id="rId22"/>
    <p:sldId id="440" r:id="rId23"/>
    <p:sldId id="453" r:id="rId24"/>
    <p:sldId id="456" r:id="rId25"/>
    <p:sldId id="460" r:id="rId26"/>
    <p:sldId id="524" r:id="rId27"/>
    <p:sldId id="507" r:id="rId28"/>
    <p:sldId id="506" r:id="rId29"/>
    <p:sldId id="516" r:id="rId30"/>
    <p:sldId id="505" r:id="rId31"/>
    <p:sldId id="510" r:id="rId32"/>
    <p:sldId id="508" r:id="rId33"/>
    <p:sldId id="527" r:id="rId34"/>
    <p:sldId id="528" r:id="rId35"/>
    <p:sldId id="526" r:id="rId36"/>
    <p:sldId id="517" r:id="rId37"/>
    <p:sldId id="471" r:id="rId38"/>
    <p:sldId id="482" r:id="rId39"/>
    <p:sldId id="484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Houze" initials="R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44C66"/>
    <a:srgbClr val="293A3B"/>
    <a:srgbClr val="2A434D"/>
    <a:srgbClr val="81AAC3"/>
    <a:srgbClr val="273C4F"/>
    <a:srgbClr val="415A86"/>
    <a:srgbClr val="FFFFFF"/>
    <a:srgbClr val="334778"/>
    <a:srgbClr val="DFDFDF"/>
    <a:srgbClr val="FFF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87219" autoAdjust="0"/>
  </p:normalViewPr>
  <p:slideViewPr>
    <p:cSldViewPr snapToGrid="0">
      <p:cViewPr>
        <p:scale>
          <a:sx n="66" d="100"/>
          <a:sy n="66" d="100"/>
        </p:scale>
        <p:origin x="-2400" y="-392"/>
      </p:cViewPr>
      <p:guideLst>
        <p:guide orient="horz" pos="4000"/>
        <p:guide pos="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05EA2-90BB-4041-A15E-41A1E600B20C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2F1D6F0-2A3F-7242-8116-B074FC410AB0}">
      <dgm:prSet phldrT="[Text]" custT="1"/>
      <dgm:spPr/>
      <dgm:t>
        <a:bodyPr/>
        <a:lstStyle/>
        <a:p>
          <a:r>
            <a:rPr lang="en-US" sz="1600" dirty="0" smtClean="0">
              <a:latin typeface="Arial"/>
            </a:rPr>
            <a:t>Layer inflow</a:t>
          </a:r>
          <a:endParaRPr lang="en-US" sz="1600" dirty="0">
            <a:latin typeface="Arial"/>
          </a:endParaRPr>
        </a:p>
      </dgm:t>
    </dgm:pt>
    <dgm:pt modelId="{E223F959-B7EB-424B-9712-018EFFE1714B}" type="parTrans" cxnId="{9F97A3AD-F61D-504D-BF41-23539F9EAA73}">
      <dgm:prSet/>
      <dgm:spPr/>
      <dgm:t>
        <a:bodyPr/>
        <a:lstStyle/>
        <a:p>
          <a:endParaRPr lang="en-US"/>
        </a:p>
      </dgm:t>
    </dgm:pt>
    <dgm:pt modelId="{378A89E4-619C-FB41-90AF-81EF706CC6FB}" type="sibTrans" cxnId="{9F97A3AD-F61D-504D-BF41-23539F9EAA73}">
      <dgm:prSet/>
      <dgm:spPr/>
      <dgm:t>
        <a:bodyPr/>
        <a:lstStyle/>
        <a:p>
          <a:endParaRPr lang="en-US"/>
        </a:p>
      </dgm:t>
    </dgm:pt>
    <dgm:pt modelId="{485FA86B-B945-864F-A5E0-EC26CE639830}" type="pres">
      <dgm:prSet presAssocID="{9D405EA2-90BB-4041-A15E-41A1E600B20C}" presName="Name0" presStyleCnt="0">
        <dgm:presLayoutVars>
          <dgm:dir/>
          <dgm:animLvl val="lvl"/>
          <dgm:resizeHandles val="exact"/>
        </dgm:presLayoutVars>
      </dgm:prSet>
      <dgm:spPr/>
    </dgm:pt>
    <dgm:pt modelId="{A7509EEC-7467-574D-A771-71E3C146210D}" type="pres">
      <dgm:prSet presAssocID="{9D405EA2-90BB-4041-A15E-41A1E600B20C}" presName="dummy" presStyleCnt="0"/>
      <dgm:spPr/>
    </dgm:pt>
    <dgm:pt modelId="{2B63C51D-8AAD-9146-A538-62722F53AE8F}" type="pres">
      <dgm:prSet presAssocID="{9D405EA2-90BB-4041-A15E-41A1E600B20C}" presName="linH" presStyleCnt="0"/>
      <dgm:spPr/>
    </dgm:pt>
    <dgm:pt modelId="{802FBA99-D1FC-4943-86ED-7DEA8D5BB1C1}" type="pres">
      <dgm:prSet presAssocID="{9D405EA2-90BB-4041-A15E-41A1E600B20C}" presName="padding1" presStyleCnt="0"/>
      <dgm:spPr/>
    </dgm:pt>
    <dgm:pt modelId="{1FF85D6E-D113-8E4F-85F1-D7503675E581}" type="pres">
      <dgm:prSet presAssocID="{12F1D6F0-2A3F-7242-8116-B074FC410AB0}" presName="linV" presStyleCnt="0"/>
      <dgm:spPr/>
    </dgm:pt>
    <dgm:pt modelId="{4DF9DD9A-5716-C647-BEA4-E3A6D36B59CC}" type="pres">
      <dgm:prSet presAssocID="{12F1D6F0-2A3F-7242-8116-B074FC410AB0}" presName="spVertical1" presStyleCnt="0"/>
      <dgm:spPr/>
    </dgm:pt>
    <dgm:pt modelId="{6E2DAA2F-FEB1-0948-B636-1B195144D3FC}" type="pres">
      <dgm:prSet presAssocID="{12F1D6F0-2A3F-7242-8116-B074FC410AB0}" presName="parTx" presStyleLbl="revTx" presStyleIdx="0" presStyleCnt="1" custScaleX="149054" custScaleY="131760" custLinFactNeighborX="-9885" custLinFactNeighborY="434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4C498-9CB1-E24F-BA55-12A03994202D}" type="pres">
      <dgm:prSet presAssocID="{12F1D6F0-2A3F-7242-8116-B074FC410AB0}" presName="spVertical2" presStyleCnt="0"/>
      <dgm:spPr/>
    </dgm:pt>
    <dgm:pt modelId="{B8C0ABC9-4FE8-9246-AEB8-D22610A7408A}" type="pres">
      <dgm:prSet presAssocID="{12F1D6F0-2A3F-7242-8116-B074FC410AB0}" presName="spVertical3" presStyleCnt="0"/>
      <dgm:spPr/>
    </dgm:pt>
    <dgm:pt modelId="{D166C1E9-6424-1F44-95BE-68134360DDC8}" type="pres">
      <dgm:prSet presAssocID="{9D405EA2-90BB-4041-A15E-41A1E600B20C}" presName="padding2" presStyleCnt="0"/>
      <dgm:spPr/>
    </dgm:pt>
    <dgm:pt modelId="{99A5F32F-0141-4646-9E40-E3F0E54D7B10}" type="pres">
      <dgm:prSet presAssocID="{9D405EA2-90BB-4041-A15E-41A1E600B20C}" presName="negArrow" presStyleCnt="0"/>
      <dgm:spPr/>
    </dgm:pt>
    <dgm:pt modelId="{F44E737E-09A3-AB4E-B6F8-FB9D14EC02C1}" type="pres">
      <dgm:prSet presAssocID="{9D405EA2-90BB-4041-A15E-41A1E600B20C}" presName="backgroundArrow" presStyleLbl="node1" presStyleIdx="0" presStyleCnt="1" custScaleY="147475" custLinFactNeighborY="-6637"/>
      <dgm:spPr>
        <a:solidFill>
          <a:srgbClr val="FF0000"/>
        </a:solidFill>
      </dgm:spPr>
      <dgm:t>
        <a:bodyPr/>
        <a:lstStyle/>
        <a:p>
          <a:endParaRPr lang="en-US"/>
        </a:p>
      </dgm:t>
    </dgm:pt>
  </dgm:ptLst>
  <dgm:cxnLst>
    <dgm:cxn modelId="{8A447FA0-1341-154B-B1F8-6462128B6E7D}" type="presOf" srcId="{9D405EA2-90BB-4041-A15E-41A1E600B20C}" destId="{485FA86B-B945-864F-A5E0-EC26CE639830}" srcOrd="0" destOrd="0" presId="urn:microsoft.com/office/officeart/2005/8/layout/hProcess3"/>
    <dgm:cxn modelId="{47EBFF8E-B281-8E4B-A2B3-D36129F4652C}" type="presOf" srcId="{12F1D6F0-2A3F-7242-8116-B074FC410AB0}" destId="{6E2DAA2F-FEB1-0948-B636-1B195144D3FC}" srcOrd="0" destOrd="0" presId="urn:microsoft.com/office/officeart/2005/8/layout/hProcess3"/>
    <dgm:cxn modelId="{9F97A3AD-F61D-504D-BF41-23539F9EAA73}" srcId="{9D405EA2-90BB-4041-A15E-41A1E600B20C}" destId="{12F1D6F0-2A3F-7242-8116-B074FC410AB0}" srcOrd="0" destOrd="0" parTransId="{E223F959-B7EB-424B-9712-018EFFE1714B}" sibTransId="{378A89E4-619C-FB41-90AF-81EF706CC6FB}"/>
    <dgm:cxn modelId="{8FB08C09-8DA6-6446-A5D8-69B6C470629F}" type="presParOf" srcId="{485FA86B-B945-864F-A5E0-EC26CE639830}" destId="{A7509EEC-7467-574D-A771-71E3C146210D}" srcOrd="0" destOrd="0" presId="urn:microsoft.com/office/officeart/2005/8/layout/hProcess3"/>
    <dgm:cxn modelId="{63B41C30-1F7A-404B-BB60-D5532E44F303}" type="presParOf" srcId="{485FA86B-B945-864F-A5E0-EC26CE639830}" destId="{2B63C51D-8AAD-9146-A538-62722F53AE8F}" srcOrd="1" destOrd="0" presId="urn:microsoft.com/office/officeart/2005/8/layout/hProcess3"/>
    <dgm:cxn modelId="{7F155A4E-E9D3-5E46-89B7-C210B5EDA7B7}" type="presParOf" srcId="{2B63C51D-8AAD-9146-A538-62722F53AE8F}" destId="{802FBA99-D1FC-4943-86ED-7DEA8D5BB1C1}" srcOrd="0" destOrd="0" presId="urn:microsoft.com/office/officeart/2005/8/layout/hProcess3"/>
    <dgm:cxn modelId="{EE833228-879C-7C4C-8869-837D0E52BF94}" type="presParOf" srcId="{2B63C51D-8AAD-9146-A538-62722F53AE8F}" destId="{1FF85D6E-D113-8E4F-85F1-D7503675E581}" srcOrd="1" destOrd="0" presId="urn:microsoft.com/office/officeart/2005/8/layout/hProcess3"/>
    <dgm:cxn modelId="{321EB315-84D7-9640-B44A-246490219395}" type="presParOf" srcId="{1FF85D6E-D113-8E4F-85F1-D7503675E581}" destId="{4DF9DD9A-5716-C647-BEA4-E3A6D36B59CC}" srcOrd="0" destOrd="0" presId="urn:microsoft.com/office/officeart/2005/8/layout/hProcess3"/>
    <dgm:cxn modelId="{C2B7D083-7189-1D41-8F43-7F65359A2409}" type="presParOf" srcId="{1FF85D6E-D113-8E4F-85F1-D7503675E581}" destId="{6E2DAA2F-FEB1-0948-B636-1B195144D3FC}" srcOrd="1" destOrd="0" presId="urn:microsoft.com/office/officeart/2005/8/layout/hProcess3"/>
    <dgm:cxn modelId="{855010FE-48DB-0C4A-BA99-17E64CACDD0D}" type="presParOf" srcId="{1FF85D6E-D113-8E4F-85F1-D7503675E581}" destId="{5974C498-9CB1-E24F-BA55-12A03994202D}" srcOrd="2" destOrd="0" presId="urn:microsoft.com/office/officeart/2005/8/layout/hProcess3"/>
    <dgm:cxn modelId="{A6E0DAB7-2CE9-CD47-B115-DD409DC3BB6C}" type="presParOf" srcId="{1FF85D6E-D113-8E4F-85F1-D7503675E581}" destId="{B8C0ABC9-4FE8-9246-AEB8-D22610A7408A}" srcOrd="3" destOrd="0" presId="urn:microsoft.com/office/officeart/2005/8/layout/hProcess3"/>
    <dgm:cxn modelId="{8E31D0E6-AA07-3048-8C6D-E74E6338A052}" type="presParOf" srcId="{2B63C51D-8AAD-9146-A538-62722F53AE8F}" destId="{D166C1E9-6424-1F44-95BE-68134360DDC8}" srcOrd="2" destOrd="0" presId="urn:microsoft.com/office/officeart/2005/8/layout/hProcess3"/>
    <dgm:cxn modelId="{017BABE5-91E6-0740-91A4-BFBF3D9097B1}" type="presParOf" srcId="{2B63C51D-8AAD-9146-A538-62722F53AE8F}" destId="{99A5F32F-0141-4646-9E40-E3F0E54D7B10}" srcOrd="3" destOrd="0" presId="urn:microsoft.com/office/officeart/2005/8/layout/hProcess3"/>
    <dgm:cxn modelId="{8C5AD82F-DB37-A843-93FC-F0262FC21E56}" type="presParOf" srcId="{2B63C51D-8AAD-9146-A538-62722F53AE8F}" destId="{F44E737E-09A3-AB4E-B6F8-FB9D14EC02C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05EA2-90BB-4041-A15E-41A1E600B20C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12F1D6F0-2A3F-7242-8116-B074FC410AB0}">
      <dgm:prSet phldrT="[Text]" custT="1"/>
      <dgm:spPr/>
      <dgm:t>
        <a:bodyPr/>
        <a:lstStyle/>
        <a:p>
          <a:r>
            <a:rPr lang="en-US" sz="1600" dirty="0" smtClean="0">
              <a:latin typeface="Arial"/>
            </a:rPr>
            <a:t>Midlevel inflow</a:t>
          </a:r>
          <a:endParaRPr lang="en-US" sz="1600" dirty="0">
            <a:latin typeface="Arial"/>
          </a:endParaRPr>
        </a:p>
      </dgm:t>
    </dgm:pt>
    <dgm:pt modelId="{E223F959-B7EB-424B-9712-018EFFE1714B}" type="parTrans" cxnId="{9F97A3AD-F61D-504D-BF41-23539F9EAA73}">
      <dgm:prSet/>
      <dgm:spPr/>
      <dgm:t>
        <a:bodyPr/>
        <a:lstStyle/>
        <a:p>
          <a:endParaRPr lang="en-US"/>
        </a:p>
      </dgm:t>
    </dgm:pt>
    <dgm:pt modelId="{378A89E4-619C-FB41-90AF-81EF706CC6FB}" type="sibTrans" cxnId="{9F97A3AD-F61D-504D-BF41-23539F9EAA73}">
      <dgm:prSet/>
      <dgm:spPr/>
      <dgm:t>
        <a:bodyPr/>
        <a:lstStyle/>
        <a:p>
          <a:endParaRPr lang="en-US"/>
        </a:p>
      </dgm:t>
    </dgm:pt>
    <dgm:pt modelId="{485FA86B-B945-864F-A5E0-EC26CE639830}" type="pres">
      <dgm:prSet presAssocID="{9D405EA2-90BB-4041-A15E-41A1E600B20C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7509EEC-7467-574D-A771-71E3C146210D}" type="pres">
      <dgm:prSet presAssocID="{9D405EA2-90BB-4041-A15E-41A1E600B20C}" presName="dummy" presStyleCnt="0"/>
      <dgm:spPr/>
    </dgm:pt>
    <dgm:pt modelId="{2B63C51D-8AAD-9146-A538-62722F53AE8F}" type="pres">
      <dgm:prSet presAssocID="{9D405EA2-90BB-4041-A15E-41A1E600B20C}" presName="linH" presStyleCnt="0"/>
      <dgm:spPr/>
    </dgm:pt>
    <dgm:pt modelId="{802FBA99-D1FC-4943-86ED-7DEA8D5BB1C1}" type="pres">
      <dgm:prSet presAssocID="{9D405EA2-90BB-4041-A15E-41A1E600B20C}" presName="padding1" presStyleCnt="0"/>
      <dgm:spPr/>
    </dgm:pt>
    <dgm:pt modelId="{1FF85D6E-D113-8E4F-85F1-D7503675E581}" type="pres">
      <dgm:prSet presAssocID="{12F1D6F0-2A3F-7242-8116-B074FC410AB0}" presName="linV" presStyleCnt="0"/>
      <dgm:spPr/>
    </dgm:pt>
    <dgm:pt modelId="{4DF9DD9A-5716-C647-BEA4-E3A6D36B59CC}" type="pres">
      <dgm:prSet presAssocID="{12F1D6F0-2A3F-7242-8116-B074FC410AB0}" presName="spVertical1" presStyleCnt="0"/>
      <dgm:spPr/>
    </dgm:pt>
    <dgm:pt modelId="{6E2DAA2F-FEB1-0948-B636-1B195144D3FC}" type="pres">
      <dgm:prSet presAssocID="{12F1D6F0-2A3F-7242-8116-B074FC410AB0}" presName="parTx" presStyleLbl="revTx" presStyleIdx="0" presStyleCnt="1" custScaleX="181883" custScaleY="95113" custLinFactNeighborX="6432" custLinFactNeighborY="-265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4C498-9CB1-E24F-BA55-12A03994202D}" type="pres">
      <dgm:prSet presAssocID="{12F1D6F0-2A3F-7242-8116-B074FC410AB0}" presName="spVertical2" presStyleCnt="0"/>
      <dgm:spPr/>
    </dgm:pt>
    <dgm:pt modelId="{B8C0ABC9-4FE8-9246-AEB8-D22610A7408A}" type="pres">
      <dgm:prSet presAssocID="{12F1D6F0-2A3F-7242-8116-B074FC410AB0}" presName="spVertical3" presStyleCnt="0"/>
      <dgm:spPr/>
    </dgm:pt>
    <dgm:pt modelId="{D166C1E9-6424-1F44-95BE-68134360DDC8}" type="pres">
      <dgm:prSet presAssocID="{9D405EA2-90BB-4041-A15E-41A1E600B20C}" presName="padding2" presStyleCnt="0"/>
      <dgm:spPr/>
    </dgm:pt>
    <dgm:pt modelId="{99A5F32F-0141-4646-9E40-E3F0E54D7B10}" type="pres">
      <dgm:prSet presAssocID="{9D405EA2-90BB-4041-A15E-41A1E600B20C}" presName="negArrow" presStyleCnt="0"/>
      <dgm:spPr/>
    </dgm:pt>
    <dgm:pt modelId="{F44E737E-09A3-AB4E-B6F8-FB9D14EC02C1}" type="pres">
      <dgm:prSet presAssocID="{9D405EA2-90BB-4041-A15E-41A1E600B20C}" presName="backgroundArrow" presStyleLbl="node1" presStyleIdx="0" presStyleCnt="1" custLinFactNeighborX="-1351" custLinFactNeighborY="-3920"/>
      <dgm:spPr>
        <a:solidFill>
          <a:srgbClr val="FF0000"/>
        </a:solidFill>
      </dgm:spPr>
      <dgm:t>
        <a:bodyPr/>
        <a:lstStyle/>
        <a:p>
          <a:endParaRPr lang="en-US"/>
        </a:p>
      </dgm:t>
    </dgm:pt>
  </dgm:ptLst>
  <dgm:cxnLst>
    <dgm:cxn modelId="{3F0B400B-F778-594C-93FA-AE7235429C19}" type="presOf" srcId="{12F1D6F0-2A3F-7242-8116-B074FC410AB0}" destId="{6E2DAA2F-FEB1-0948-B636-1B195144D3FC}" srcOrd="0" destOrd="0" presId="urn:microsoft.com/office/officeart/2005/8/layout/hProcess3"/>
    <dgm:cxn modelId="{720296B2-6AED-3946-AB90-A9A602051A33}" type="presOf" srcId="{9D405EA2-90BB-4041-A15E-41A1E600B20C}" destId="{485FA86B-B945-864F-A5E0-EC26CE639830}" srcOrd="0" destOrd="0" presId="urn:microsoft.com/office/officeart/2005/8/layout/hProcess3"/>
    <dgm:cxn modelId="{9F97A3AD-F61D-504D-BF41-23539F9EAA73}" srcId="{9D405EA2-90BB-4041-A15E-41A1E600B20C}" destId="{12F1D6F0-2A3F-7242-8116-B074FC410AB0}" srcOrd="0" destOrd="0" parTransId="{E223F959-B7EB-424B-9712-018EFFE1714B}" sibTransId="{378A89E4-619C-FB41-90AF-81EF706CC6FB}"/>
    <dgm:cxn modelId="{47ED063D-D005-CF42-9446-11404889E72B}" type="presParOf" srcId="{485FA86B-B945-864F-A5E0-EC26CE639830}" destId="{A7509EEC-7467-574D-A771-71E3C146210D}" srcOrd="0" destOrd="0" presId="urn:microsoft.com/office/officeart/2005/8/layout/hProcess3"/>
    <dgm:cxn modelId="{FB21A736-E772-724A-9D10-76FB6AB31D40}" type="presParOf" srcId="{485FA86B-B945-864F-A5E0-EC26CE639830}" destId="{2B63C51D-8AAD-9146-A538-62722F53AE8F}" srcOrd="1" destOrd="0" presId="urn:microsoft.com/office/officeart/2005/8/layout/hProcess3"/>
    <dgm:cxn modelId="{BDB39F7C-503D-E546-9B22-DAADDF5F1A8D}" type="presParOf" srcId="{2B63C51D-8AAD-9146-A538-62722F53AE8F}" destId="{802FBA99-D1FC-4943-86ED-7DEA8D5BB1C1}" srcOrd="0" destOrd="0" presId="urn:microsoft.com/office/officeart/2005/8/layout/hProcess3"/>
    <dgm:cxn modelId="{9078A2C0-1EC3-1243-8B03-D69FF359F64E}" type="presParOf" srcId="{2B63C51D-8AAD-9146-A538-62722F53AE8F}" destId="{1FF85D6E-D113-8E4F-85F1-D7503675E581}" srcOrd="1" destOrd="0" presId="urn:microsoft.com/office/officeart/2005/8/layout/hProcess3"/>
    <dgm:cxn modelId="{6FC5B6A2-088C-934B-A36C-7441DCC8CC38}" type="presParOf" srcId="{1FF85D6E-D113-8E4F-85F1-D7503675E581}" destId="{4DF9DD9A-5716-C647-BEA4-E3A6D36B59CC}" srcOrd="0" destOrd="0" presId="urn:microsoft.com/office/officeart/2005/8/layout/hProcess3"/>
    <dgm:cxn modelId="{94C7B2C0-353A-C84F-92F1-A05646D98D9B}" type="presParOf" srcId="{1FF85D6E-D113-8E4F-85F1-D7503675E581}" destId="{6E2DAA2F-FEB1-0948-B636-1B195144D3FC}" srcOrd="1" destOrd="0" presId="urn:microsoft.com/office/officeart/2005/8/layout/hProcess3"/>
    <dgm:cxn modelId="{3D535E53-A6A9-5343-BAE9-CAE192079251}" type="presParOf" srcId="{1FF85D6E-D113-8E4F-85F1-D7503675E581}" destId="{5974C498-9CB1-E24F-BA55-12A03994202D}" srcOrd="2" destOrd="0" presId="urn:microsoft.com/office/officeart/2005/8/layout/hProcess3"/>
    <dgm:cxn modelId="{0EA582CA-1167-E54E-9AFE-4BDB32345B17}" type="presParOf" srcId="{1FF85D6E-D113-8E4F-85F1-D7503675E581}" destId="{B8C0ABC9-4FE8-9246-AEB8-D22610A7408A}" srcOrd="3" destOrd="0" presId="urn:microsoft.com/office/officeart/2005/8/layout/hProcess3"/>
    <dgm:cxn modelId="{926EDDB3-82F7-1341-B5F6-9268C87EFC5C}" type="presParOf" srcId="{2B63C51D-8AAD-9146-A538-62722F53AE8F}" destId="{D166C1E9-6424-1F44-95BE-68134360DDC8}" srcOrd="2" destOrd="0" presId="urn:microsoft.com/office/officeart/2005/8/layout/hProcess3"/>
    <dgm:cxn modelId="{D0B4CD2D-2841-F941-8B8B-666223C07AEC}" type="presParOf" srcId="{2B63C51D-8AAD-9146-A538-62722F53AE8F}" destId="{99A5F32F-0141-4646-9E40-E3F0E54D7B10}" srcOrd="3" destOrd="0" presId="urn:microsoft.com/office/officeart/2005/8/layout/hProcess3"/>
    <dgm:cxn modelId="{28156746-6DC9-794F-BD2F-F2182B093794}" type="presParOf" srcId="{2B63C51D-8AAD-9146-A538-62722F53AE8F}" destId="{F44E737E-09A3-AB4E-B6F8-FB9D14EC02C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2B887E0-2FFE-AF40-A5CF-5FE315A6C68E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47D9834-E48D-204B-BF97-38125C7F7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4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6A1A8F-80D6-3E45-ACA2-BF91EB162AD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F9DEB-4EB2-B942-9BDA-14B7246F53C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EFB0A-824F-AD43-9C1E-AA82A086D78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From the distributin of heating and cooling in the sf region we expect mid level convergence.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2FA30-1D0A-D04C-A087-9E2CBF0E1B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3E3A60-77BC-5B4F-AB6E-5C7C72E580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midlevel inflow to the sf region is an imp part of the MCS circulation.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E79808-CE8C-5445-A594-714859D880E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40 ships. 12 a/c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F5C6AD-CE41-8D42-BCFA-5DA37956D967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2FA30-1D0A-D04C-A087-9E2CBF0E1B3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FFCED8-0AF9-3441-BF8B-EA10B3AF84C2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Top heavy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045AE3-84FA-9F40-8E4B-0BE6F270128F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blue curve is applied to the stratiform fraction of the precipitation at the given pixel. Go to next slide.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BA1C1-839E-4842-A0B6-B006A0321AB7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70% stratiform precipitation at a pixel yields the blue profile, which has a higher maximum than the 0% or 40 % stratiform profiles. Note also how the increased stratiform percentage yields a stronger vertical gradient of heating at upper levels and hence greater generation of potential vorticity. This shows how an increase in the stratiform rain fraction leads to a stronger circulation at upper levels.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3A901-5535-4343-957A-AFA7EA3E92C5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2CE1B-D927-2A49-9621-6DE01DBD3CE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/>
              <a:t>KH studied data from ___ flights around the conv regions of MCSs and found a deep layer of uplift. The layer lifting consisted of pot. Unstable air.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5EF9-52D7-1B49-A64A-98BFE6C6C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0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5BC2-7747-1544-8F3B-0420775DC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4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0328-C2E8-F249-8D48-B0E66A8AC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B05FC-9624-3142-A122-577480B73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33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55C1-BF02-2446-9CF2-93DD431C4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7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6D49-632B-F64F-8589-727AB7D56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2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1725-9B9F-AA4D-94D0-1FE42EE19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7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3200-3F27-3549-AB29-AA1FB3C2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7E8768-757D-224A-8DD4-812BB45EC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8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68AFA40-6820-A74B-A389-4579EBBFB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9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246170-632F-814A-9490-FE8325F2A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4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900F8E4-0D10-1341-835A-3DD6D1D5E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12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D436BEA-DFC2-1545-9CDC-4DFB8922F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AC12D20-BDC2-CA43-B4A9-4E8E098C6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5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8F73F65-4670-4D40-BCDE-7BF246E08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27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E9A0529-88C9-0E45-9AFE-A1F6A376A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3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8BA08B2-1577-6842-BC0E-56135BA4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17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27801B4-8414-3346-95AD-0762BA0AB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18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B750FEA-CBA2-7D47-8A55-DC4CAAAF0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6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74B21E3-A26F-354E-8489-D76FAF7D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67416-F0A6-1742-A740-A6E38C7D6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9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6CA3CD-ABDA-F347-BECC-5698A710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68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7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A7451-BC98-6D40-BEF9-2AC80B2EDA4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504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48707-5F4C-BE44-B83A-408586A1475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215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8A3C0-1D7E-B142-B92B-8B7B9B5B4132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044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3EB57-09F5-9549-BA6C-6497D17AD2C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4559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8E135-0275-C04D-83B5-057654A6B17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747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77361-0D8D-9045-92B5-F4560BFEDFFA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8843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1BF53-5B7B-4F42-94D3-2C36C880ABA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351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EFAD9-7EF4-F149-8EF5-581C32DE14D3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806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A96E64-F4B0-5740-AD5D-718B80245EA9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3A2DC56-5CFC-214E-ACD9-A0DF5312E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6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8DB4D-53E0-5342-AC58-D6B7E56E0200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6275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8052B-A82B-164D-B821-BE5C9104B0BF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4409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0C615-A10E-5348-B7AD-D5601EB9D425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6444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B86B61-AFC3-B149-9C85-C7E263D3149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014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0FFA-D4EA-7846-B4A4-F4322733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1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5FD3C96-21DA-E949-B108-438FE08CD3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11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1C860-8A8B-9445-A171-A186C2324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47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F691B-17BC-F947-9E37-BEC12EC67A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5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ACF97-7740-314A-82EC-D820BE225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98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09E5-7B85-8D42-8533-B5C71869F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55682DC-1B34-4449-AB2B-312F3FEDF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15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5EF9-52D7-1B49-A64A-98BFE6C6CE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8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5BC2-7747-1544-8F3B-0420775DC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54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0328-C2E8-F249-8D48-B0E66A8AC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02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B05FC-9624-3142-A122-577480B7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04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55C1-BF02-2446-9CF2-93DD431C4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94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6D49-632B-F64F-8589-727AB7D56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9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1725-9B9F-AA4D-94D0-1FE42EE190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51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3200-3F27-3549-AB29-AA1FB3C2A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9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8563-15C1-F947-88D4-07ACF737FC26}" type="datetime1">
              <a:rPr lang="en-US"/>
              <a:pPr>
                <a:defRPr/>
              </a:pPr>
              <a:t>4/19/13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79D6-B8C8-9C46-8532-96E0E8D5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36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69A4E7-9B6A-B540-978E-42B24767B2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5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1C860-8A8B-9445-A171-A186C2324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3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F691B-17BC-F947-9E37-BEC12EC6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2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ACF97-7740-314A-82EC-D820BE225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09E5-7B85-8D42-8533-B5C71869F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ABEE0C1-9196-8F41-A621-7AE1D5C8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524" r:id="rId1"/>
    <p:sldLayoutId id="214748756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20FE682-ABEF-F049-8F38-238DB461B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565" r:id="rId1"/>
    <p:sldLayoutId id="2147487566" r:id="rId2"/>
    <p:sldLayoutId id="214748756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5AADAE9-F60C-EE43-9583-2186F2A22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26" r:id="rId2"/>
    <p:sldLayoutId id="2147487527" r:id="rId3"/>
    <p:sldLayoutId id="2147487528" r:id="rId4"/>
    <p:sldLayoutId id="2147487529" r:id="rId5"/>
    <p:sldLayoutId id="2147487530" r:id="rId6"/>
    <p:sldLayoutId id="2147487531" r:id="rId7"/>
    <p:sldLayoutId id="2147487532" r:id="rId8"/>
    <p:sldLayoutId id="2147487533" r:id="rId9"/>
    <p:sldLayoutId id="2147487534" r:id="rId10"/>
    <p:sldLayoutId id="2147487535" r:id="rId11"/>
    <p:sldLayoutId id="214748753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4029616-2445-FB46-949D-44F88D468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58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b="0">
                <a:solidFill>
                  <a:prstClr val="white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prstClr val="white"/>
                </a:solidFill>
                <a:latin typeface="Arial" charset="0"/>
              </a:defRPr>
            </a:lvl1pPr>
          </a:lstStyle>
          <a:p>
            <a:pPr>
              <a:defRPr/>
            </a:pPr>
            <a:fld id="{D0AC7360-0C3D-EF40-9810-B1EDBE1F9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7583" r:id="rId1"/>
    <p:sldLayoutId id="2147487584" r:id="rId2"/>
    <p:sldLayoutId id="2147487585" r:id="rId3"/>
    <p:sldLayoutId id="2147487586" r:id="rId4"/>
    <p:sldLayoutId id="2147487587" r:id="rId5"/>
    <p:sldLayoutId id="2147487588" r:id="rId6"/>
    <p:sldLayoutId id="2147487589" r:id="rId7"/>
    <p:sldLayoutId id="2147487590" r:id="rId8"/>
    <p:sldLayoutId id="2147487591" r:id="rId9"/>
    <p:sldLayoutId id="2147487592" r:id="rId10"/>
    <p:sldLayoutId id="2147487593" r:id="rId11"/>
    <p:sldLayoutId id="2147487635" r:id="rId12"/>
    <p:sldLayoutId id="2147487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-106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defTabSz="914400"/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defTabSz="914400"/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400"/>
            <a:fld id="{6F5B3AD3-13CE-7140-8361-B457A0FFB05E}" type="slidenum">
              <a:rPr lang="en-US" smtClean="0">
                <a:solidFill>
                  <a:srgbClr val="000000"/>
                </a:solidFill>
                <a:latin typeface="Times New Roman"/>
              </a:rPr>
              <a:pPr defTabSz="914400"/>
              <a:t>‹#›</a:t>
            </a:fld>
            <a:endParaRPr lang="en-US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09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97" r:id="rId1"/>
    <p:sldLayoutId id="2147487598" r:id="rId2"/>
    <p:sldLayoutId id="2147487599" r:id="rId3"/>
    <p:sldLayoutId id="2147487600" r:id="rId4"/>
    <p:sldLayoutId id="2147487601" r:id="rId5"/>
    <p:sldLayoutId id="2147487602" r:id="rId6"/>
    <p:sldLayoutId id="2147487603" r:id="rId7"/>
    <p:sldLayoutId id="2147487604" r:id="rId8"/>
    <p:sldLayoutId id="2147487605" r:id="rId9"/>
    <p:sldLayoutId id="2147487606" r:id="rId10"/>
    <p:sldLayoutId id="2147487607" r:id="rId11"/>
    <p:sldLayoutId id="2147487608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5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5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ABEE0C1-9196-8F41-A621-7AE1D5C8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21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10" r:id="rId1"/>
    <p:sldLayoutId id="214748761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85AADAE9-F60C-EE43-9583-2186F2A22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8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50" r:id="rId1"/>
    <p:sldLayoutId id="2147487651" r:id="rId2"/>
    <p:sldLayoutId id="2147487652" r:id="rId3"/>
    <p:sldLayoutId id="2147487653" r:id="rId4"/>
    <p:sldLayoutId id="2147487654" r:id="rId5"/>
    <p:sldLayoutId id="2147487655" r:id="rId6"/>
    <p:sldLayoutId id="2147487656" r:id="rId7"/>
    <p:sldLayoutId id="2147487657" r:id="rId8"/>
    <p:sldLayoutId id="2147487658" r:id="rId9"/>
    <p:sldLayoutId id="2147487659" r:id="rId10"/>
    <p:sldLayoutId id="2147487660" r:id="rId11"/>
    <p:sldLayoutId id="214748766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9448F92-20C2-C24A-A57F-1CDD1261C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149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65" r:id="rId1"/>
    <p:sldLayoutId id="214748766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JPG"/><Relationship Id="rId5" Type="http://schemas.openxmlformats.org/officeDocument/2006/relationships/image" Target="../media/image21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JPG"/><Relationship Id="rId5" Type="http://schemas.openxmlformats.org/officeDocument/2006/relationships/image" Target="../media/image22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3" Type="http://schemas.openxmlformats.org/officeDocument/2006/relationships/diagramQuickStyle" Target="../diagrams/quickStyle2.xml"/><Relationship Id="rId14" Type="http://schemas.openxmlformats.org/officeDocument/2006/relationships/diagramColors" Target="../diagrams/colors2.xml"/><Relationship Id="rId15" Type="http://schemas.microsoft.com/office/2007/relationships/diagramDrawing" Target="../diagrams/drawing2.xml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43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JP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JPG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6" Type="http://schemas.openxmlformats.org/officeDocument/2006/relationships/image" Target="../media/image37.w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JP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JP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_5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90513" y="152400"/>
            <a:ext cx="85264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Convection in TOGA COARE—</a:t>
            </a:r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&amp;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 other tropical field projects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  <p:sp>
        <p:nvSpPr>
          <p:cNvPr id="100355" name="TextBox 4"/>
          <p:cNvSpPr txBox="1">
            <a:spLocks noChangeArrowheads="1"/>
          </p:cNvSpPr>
          <p:nvPr/>
        </p:nvSpPr>
        <p:spPr bwMode="auto">
          <a:xfrm>
            <a:off x="573088" y="6267450"/>
            <a:ext cx="8180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DYNAMO Workshop, </a:t>
            </a:r>
            <a:r>
              <a:rPr lang="en-US" sz="18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Hapuna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Beach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,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Hawaii,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4 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March 2013</a:t>
            </a:r>
            <a:endParaRPr lang="en-US" sz="1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290513" y="3624263"/>
            <a:ext cx="84629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Robert Houze</a:t>
            </a:r>
          </a:p>
          <a:p>
            <a:pPr algn="r" eaLnBrk="1" hangingPunct="1"/>
            <a:r>
              <a:rPr lang="en-US" sz="4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University of Washington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2705725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Congestus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4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398381" y="910765"/>
            <a:ext cx="6388933" cy="5310661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74052" y="1004196"/>
            <a:ext cx="6249116" cy="4922960"/>
            <a:chOff x="2256632" y="797721"/>
            <a:chExt cx="6680203" cy="5262573"/>
          </a:xfrm>
        </p:grpSpPr>
        <p:pic>
          <p:nvPicPr>
            <p:cNvPr id="14746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53"/>
            <a:stretch>
              <a:fillRect/>
            </a:stretch>
          </p:blipFill>
          <p:spPr bwMode="auto">
            <a:xfrm>
              <a:off x="2256632" y="797721"/>
              <a:ext cx="6680203" cy="5262573"/>
            </a:xfrm>
            <a:prstGeom prst="rect">
              <a:avLst/>
            </a:prstGeom>
            <a:noFill/>
            <a:ln w="381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 bwMode="auto">
            <a:xfrm>
              <a:off x="6517485" y="3523464"/>
              <a:ext cx="1597025" cy="64611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/>
                  <a:ea typeface="ＭＳ Ｐゴシック" pitchFamily="-112" charset="-128"/>
                  <a:cs typeface="Arial"/>
                </a:rPr>
                <a:t>Cu congestus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/>
                  <a:ea typeface="ＭＳ Ｐゴシック" pitchFamily="-112" charset="-128"/>
                  <a:cs typeface="Arial"/>
                </a:rPr>
                <a:t>Small </a:t>
              </a:r>
              <a:r>
                <a:rPr lang="en-US" sz="1800" dirty="0" err="1">
                  <a:solidFill>
                    <a:schemeClr val="bg2">
                      <a:lumMod val="85000"/>
                      <a:lumOff val="15000"/>
                    </a:schemeClr>
                  </a:solidFill>
                  <a:latin typeface="Arial"/>
                  <a:ea typeface="ＭＳ Ｐゴシック" pitchFamily="-112" charset="-128"/>
                  <a:cs typeface="Arial"/>
                </a:rPr>
                <a:t>Cb</a:t>
              </a:r>
              <a:endParaRPr lang="en-US" sz="1800" dirty="0">
                <a:solidFill>
                  <a:schemeClr val="bg2">
                    <a:lumMod val="85000"/>
                    <a:lumOff val="15000"/>
                  </a:schemeClr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5400000">
              <a:off x="6258722" y="4047340"/>
              <a:ext cx="558802" cy="390525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7467" name="Rectangle 10"/>
            <p:cNvSpPr>
              <a:spLocks noChangeArrowheads="1"/>
            </p:cNvSpPr>
            <p:nvPr/>
          </p:nvSpPr>
          <p:spPr bwMode="auto">
            <a:xfrm flipV="1">
              <a:off x="2955132" y="847996"/>
              <a:ext cx="457200" cy="2201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sz="1800" b="1"/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42514" y="1693938"/>
            <a:ext cx="2384425" cy="830263"/>
          </a:xfrm>
          <a:prstGeom prst="rect">
            <a:avLst/>
          </a:prstGeom>
          <a:solidFill>
            <a:srgbClr val="FFFFFF">
              <a:lumMod val="95000"/>
            </a:srgbClr>
          </a:solidFill>
          <a:ln w="38100" cmpd="sng">
            <a:solidFill>
              <a:schemeClr val="bg2">
                <a:lumMod val="75000"/>
                <a:lumOff val="2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kern="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 Black" charset="0"/>
                <a:cs typeface="Arial Black" charset="0"/>
              </a:rPr>
              <a:t>“</a:t>
            </a:r>
            <a:r>
              <a:rPr lang="en-US" altLang="ja-JP" kern="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 Black" charset="0"/>
                <a:cs typeface="Arial Black" charset="0"/>
              </a:rPr>
              <a:t>Trimodal distribution</a:t>
            </a:r>
            <a:r>
              <a:rPr lang="ja-JP" altLang="en-US" kern="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Arial Black" charset="0"/>
                <a:cs typeface="Arial Black" charset="0"/>
              </a:rPr>
              <a:t>”</a:t>
            </a:r>
            <a:endParaRPr lang="en-US" altLang="ja-JP" kern="0" dirty="0" smtClean="0">
              <a:solidFill>
                <a:schemeClr val="bg2">
                  <a:lumMod val="75000"/>
                  <a:lumOff val="25000"/>
                </a:schemeClr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147458" name="TextBox 2"/>
          <p:cNvSpPr txBox="1">
            <a:spLocks noChangeArrowheads="1"/>
          </p:cNvSpPr>
          <p:nvPr/>
        </p:nvSpPr>
        <p:spPr bwMode="auto">
          <a:xfrm>
            <a:off x="4943930" y="5842006"/>
            <a:ext cx="2855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1800" dirty="0" smtClean="0">
                <a:solidFill>
                  <a:schemeClr val="bg2"/>
                </a:solidFill>
                <a:cs typeface="Arial" charset="0"/>
              </a:rPr>
              <a:t>Johnson </a:t>
            </a:r>
            <a:r>
              <a:rPr lang="en-US" altLang="ja-JP" sz="1800" dirty="0">
                <a:solidFill>
                  <a:schemeClr val="bg2"/>
                </a:solidFill>
                <a:cs typeface="Arial" charset="0"/>
              </a:rPr>
              <a:t>et al. </a:t>
            </a:r>
            <a:r>
              <a:rPr lang="en-US" altLang="ja-JP" sz="1800" dirty="0" smtClean="0">
                <a:solidFill>
                  <a:schemeClr val="bg2"/>
                </a:solidFill>
                <a:cs typeface="Arial" charset="0"/>
              </a:rPr>
              <a:t>1999</a:t>
            </a:r>
            <a:endParaRPr lang="en-US" sz="18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14003"/>
            <a:ext cx="66257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Dick Johnson’s sounding analysis…</a:t>
            </a:r>
          </a:p>
        </p:txBody>
      </p:sp>
      <p:pic>
        <p:nvPicPr>
          <p:cNvPr id="6" name="Picture 5" descr="Slides_5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72269"/>
            <a:ext cx="1942449" cy="2930269"/>
          </a:xfrm>
          <a:prstGeom prst="rect">
            <a:avLst/>
          </a:prstGeom>
        </p:spPr>
      </p:pic>
      <p:pic>
        <p:nvPicPr>
          <p:cNvPr id="8" name="Picture 7" descr="Slides_106_0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4" y="4327358"/>
            <a:ext cx="2203510" cy="146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304428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Mesoscale Systems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0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00851"/>
            <a:ext cx="88745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Doppler radar sampling relative to the MJO…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4590" y="1518084"/>
            <a:ext cx="8004521" cy="4762515"/>
            <a:chOff x="924590" y="1518084"/>
            <a:chExt cx="8004521" cy="4762515"/>
          </a:xfrm>
        </p:grpSpPr>
        <p:grpSp>
          <p:nvGrpSpPr>
            <p:cNvPr id="2" name="Group 1"/>
            <p:cNvGrpSpPr/>
            <p:nvPr/>
          </p:nvGrpSpPr>
          <p:grpSpPr>
            <a:xfrm>
              <a:off x="924590" y="1518084"/>
              <a:ext cx="8004521" cy="4762515"/>
              <a:chOff x="16925" y="1388530"/>
              <a:chExt cx="9127075" cy="5430410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5" y="1388530"/>
                <a:ext cx="9127075" cy="5430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212200" y="2404535"/>
                <a:ext cx="121093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Rossby</a:t>
                </a:r>
                <a:b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</a:br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Gyres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603975" y="4690533"/>
                <a:ext cx="201539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Kelvin Wave</a:t>
                </a:r>
                <a:b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</a:br>
                <a:r>
                  <a:rPr lang="en-US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Convergence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140559" y="5914147"/>
              <a:ext cx="17116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Houze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et al. (2000)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" name="Picture 9" descr="Slides_108_0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7" y="1629612"/>
            <a:ext cx="2287748" cy="1497261"/>
          </a:xfrm>
          <a:prstGeom prst="rect">
            <a:avLst/>
          </a:prstGeom>
        </p:spPr>
      </p:pic>
      <p:pic>
        <p:nvPicPr>
          <p:cNvPr id="11" name="Picture 10" descr="Slides_108_00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2" r="7399"/>
          <a:stretch/>
        </p:blipFill>
        <p:spPr>
          <a:xfrm>
            <a:off x="1060117" y="4876800"/>
            <a:ext cx="2292683" cy="13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7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149955" name="Text Box 3"/>
          <p:cNvSpPr txBox="1">
            <a:spLocks noChangeArrowheads="1"/>
          </p:cNvSpPr>
          <p:nvPr/>
        </p:nvSpPr>
        <p:spPr bwMode="auto">
          <a:xfrm>
            <a:off x="381000" y="609600"/>
            <a:ext cx="89085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Moncrieff’s Mesoscale Layer Model of Tropical Convection…</a:t>
            </a:r>
          </a:p>
        </p:txBody>
      </p:sp>
      <p:sp>
        <p:nvSpPr>
          <p:cNvPr id="1149956" name="Text Box 4"/>
          <p:cNvSpPr txBox="1">
            <a:spLocks noChangeArrowheads="1"/>
          </p:cNvSpPr>
          <p:nvPr/>
        </p:nvSpPr>
        <p:spPr bwMode="auto">
          <a:xfrm>
            <a:off x="7070725" y="5370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endParaRPr lang="en-US" sz="1800" b="1" smtClean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3898" y="1987349"/>
            <a:ext cx="8115433" cy="2970415"/>
            <a:chOff x="1013504" y="1987349"/>
            <a:chExt cx="8115433" cy="2970415"/>
          </a:xfrm>
        </p:grpSpPr>
        <p:grpSp>
          <p:nvGrpSpPr>
            <p:cNvPr id="3" name="Group 2"/>
            <p:cNvGrpSpPr/>
            <p:nvPr/>
          </p:nvGrpSpPr>
          <p:grpSpPr>
            <a:xfrm>
              <a:off x="1013504" y="1987349"/>
              <a:ext cx="8115433" cy="2970415"/>
              <a:chOff x="0" y="1616385"/>
              <a:chExt cx="9128938" cy="3341379"/>
            </a:xfrm>
          </p:grpSpPr>
          <p:pic>
            <p:nvPicPr>
              <p:cNvPr id="114995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16385"/>
                <a:ext cx="9128938" cy="3341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2846250" y="3334026"/>
                <a:ext cx="2925626" cy="1077321"/>
              </a:xfrm>
              <a:custGeom>
                <a:avLst/>
                <a:gdLst>
                  <a:gd name="connsiteX0" fmla="*/ 2902947 w 2902947"/>
                  <a:gd name="connsiteY0" fmla="*/ 544330 h 1077321"/>
                  <a:gd name="connsiteX1" fmla="*/ 2902947 w 2902947"/>
                  <a:gd name="connsiteY1" fmla="*/ 1054640 h 1077321"/>
                  <a:gd name="connsiteX2" fmla="*/ 1848361 w 2902947"/>
                  <a:gd name="connsiteY2" fmla="*/ 1077321 h 1077321"/>
                  <a:gd name="connsiteX3" fmla="*/ 986548 w 2902947"/>
                  <a:gd name="connsiteY3" fmla="*/ 567011 h 1077321"/>
                  <a:gd name="connsiteX4" fmla="*/ 0 w 2902947"/>
                  <a:gd name="connsiteY4" fmla="*/ 0 h 1077321"/>
                  <a:gd name="connsiteX5" fmla="*/ 1825682 w 2902947"/>
                  <a:gd name="connsiteY5" fmla="*/ 11340 h 1077321"/>
                  <a:gd name="connsiteX0" fmla="*/ 2902947 w 2902947"/>
                  <a:gd name="connsiteY0" fmla="*/ 544330 h 1077321"/>
                  <a:gd name="connsiteX1" fmla="*/ 2902947 w 2902947"/>
                  <a:gd name="connsiteY1" fmla="*/ 1054640 h 1077321"/>
                  <a:gd name="connsiteX2" fmla="*/ 1848361 w 2902947"/>
                  <a:gd name="connsiteY2" fmla="*/ 1077321 h 1077321"/>
                  <a:gd name="connsiteX3" fmla="*/ 986548 w 2902947"/>
                  <a:gd name="connsiteY3" fmla="*/ 567011 h 1077321"/>
                  <a:gd name="connsiteX4" fmla="*/ 0 w 2902947"/>
                  <a:gd name="connsiteY4" fmla="*/ 0 h 1077321"/>
                  <a:gd name="connsiteX5" fmla="*/ 986548 w 2902947"/>
                  <a:gd name="connsiteY5" fmla="*/ 0 h 1077321"/>
                  <a:gd name="connsiteX6" fmla="*/ 1825682 w 2902947"/>
                  <a:gd name="connsiteY6" fmla="*/ 11340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986548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  <a:gd name="connsiteX0" fmla="*/ 2902947 w 2925626"/>
                  <a:gd name="connsiteY0" fmla="*/ 544330 h 1077321"/>
                  <a:gd name="connsiteX1" fmla="*/ 2902947 w 2925626"/>
                  <a:gd name="connsiteY1" fmla="*/ 1054640 h 1077321"/>
                  <a:gd name="connsiteX2" fmla="*/ 1848361 w 2925626"/>
                  <a:gd name="connsiteY2" fmla="*/ 1077321 h 1077321"/>
                  <a:gd name="connsiteX3" fmla="*/ 986548 w 2925626"/>
                  <a:gd name="connsiteY3" fmla="*/ 567011 h 1077321"/>
                  <a:gd name="connsiteX4" fmla="*/ 0 w 2925626"/>
                  <a:gd name="connsiteY4" fmla="*/ 0 h 1077321"/>
                  <a:gd name="connsiteX5" fmla="*/ 1803002 w 2925626"/>
                  <a:gd name="connsiteY5" fmla="*/ 0 h 1077321"/>
                  <a:gd name="connsiteX6" fmla="*/ 2925626 w 2925626"/>
                  <a:gd name="connsiteY6" fmla="*/ 555671 h 107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5626" h="1077321">
                    <a:moveTo>
                      <a:pt x="2902947" y="544330"/>
                    </a:moveTo>
                    <a:lnTo>
                      <a:pt x="2902947" y="1054640"/>
                    </a:lnTo>
                    <a:lnTo>
                      <a:pt x="1848361" y="1077321"/>
                    </a:lnTo>
                    <a:cubicBezTo>
                      <a:pt x="1561090" y="793815"/>
                      <a:pt x="1289354" y="602364"/>
                      <a:pt x="986548" y="567011"/>
                    </a:cubicBezTo>
                    <a:cubicBezTo>
                      <a:pt x="481725" y="508072"/>
                      <a:pt x="147414" y="676633"/>
                      <a:pt x="0" y="0"/>
                    </a:cubicBezTo>
                    <a:lnTo>
                      <a:pt x="1803002" y="0"/>
                    </a:lnTo>
                    <a:cubicBezTo>
                      <a:pt x="2086493" y="332647"/>
                      <a:pt x="2245248" y="506530"/>
                      <a:pt x="2925626" y="555671"/>
                    </a:cubicBezTo>
                  </a:path>
                </a:pathLst>
              </a:custGeom>
              <a:solidFill>
                <a:srgbClr val="FF0000">
                  <a:alpha val="27000"/>
                </a:srgbClr>
              </a:solidFill>
              <a:ln w="3175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9957" name="Text Box 5"/>
            <p:cNvSpPr txBox="1">
              <a:spLocks noChangeArrowheads="1"/>
            </p:cNvSpPr>
            <p:nvPr/>
          </p:nvSpPr>
          <p:spPr bwMode="auto">
            <a:xfrm>
              <a:off x="7554284" y="4541748"/>
              <a:ext cx="1450638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defTabSz="914400"/>
              <a:r>
                <a:rPr lang="en-US" sz="1800" dirty="0" smtClean="0"/>
                <a:t>Moncrieff 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15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lides_5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25886" y="1564449"/>
            <a:ext cx="5221478" cy="4764540"/>
            <a:chOff x="2860908" y="1302954"/>
            <a:chExt cx="5221478" cy="4764540"/>
          </a:xfrm>
        </p:grpSpPr>
        <p:sp>
          <p:nvSpPr>
            <p:cNvPr id="4" name="Rectangle 3"/>
            <p:cNvSpPr/>
            <p:nvPr/>
          </p:nvSpPr>
          <p:spPr bwMode="auto">
            <a:xfrm>
              <a:off x="2860908" y="1308424"/>
              <a:ext cx="5221478" cy="47590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54053" name="Text Box 5"/>
            <p:cNvSpPr txBox="1">
              <a:spLocks noChangeArrowheads="1"/>
            </p:cNvSpPr>
            <p:nvPr/>
          </p:nvSpPr>
          <p:spPr bwMode="auto">
            <a:xfrm>
              <a:off x="2896936" y="1302954"/>
              <a:ext cx="502110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schemeClr val="bg2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25 convective region flights</a:t>
              </a:r>
            </a:p>
          </p:txBody>
        </p:sp>
        <p:sp>
          <p:nvSpPr>
            <p:cNvPr id="1154054" name="Text Box 6"/>
            <p:cNvSpPr txBox="1">
              <a:spLocks noChangeArrowheads="1"/>
            </p:cNvSpPr>
            <p:nvPr/>
          </p:nvSpPr>
          <p:spPr bwMode="auto">
            <a:xfrm>
              <a:off x="5688488" y="5661391"/>
              <a:ext cx="236304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600" dirty="0" err="1" smtClean="0">
                  <a:solidFill>
                    <a:schemeClr val="bg2"/>
                  </a:solidFill>
                </a:rPr>
                <a:t>Kingsmill</a:t>
              </a:r>
              <a:r>
                <a:rPr lang="en-US" sz="1600" dirty="0" smtClean="0">
                  <a:solidFill>
                    <a:schemeClr val="bg2"/>
                  </a:solidFill>
                </a:rPr>
                <a:t> &amp; Houze 1999</a:t>
              </a:r>
            </a:p>
          </p:txBody>
        </p:sp>
      </p:grpSp>
      <p:sp>
        <p:nvSpPr>
          <p:cNvPr id="1154050" name="Rectangle 2"/>
          <p:cNvSpPr>
            <a:spLocks noChangeArrowheads="1"/>
          </p:cNvSpPr>
          <p:nvPr/>
        </p:nvSpPr>
        <p:spPr bwMode="auto">
          <a:xfrm>
            <a:off x="2423480" y="2280412"/>
            <a:ext cx="48006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154051" name="Picture 3"/>
          <p:cNvPicPr>
            <a:picLocks noGrp="1" noChangeAspect="1" noChangeArrowheads="1"/>
          </p:cNvPicPr>
          <p:nvPr>
            <p:ph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-2028"/>
          <a:stretch/>
        </p:blipFill>
        <p:spPr>
          <a:xfrm>
            <a:off x="2613980" y="2356612"/>
            <a:ext cx="4419600" cy="3433614"/>
          </a:xfrm>
        </p:spPr>
      </p:pic>
      <p:sp>
        <p:nvSpPr>
          <p:cNvPr id="3" name="Rectangle 2"/>
          <p:cNvSpPr/>
          <p:nvPr/>
        </p:nvSpPr>
        <p:spPr bwMode="auto">
          <a:xfrm>
            <a:off x="2910841" y="5249038"/>
            <a:ext cx="123825" cy="101600"/>
          </a:xfrm>
          <a:prstGeom prst="rect">
            <a:avLst/>
          </a:prstGeom>
          <a:solidFill>
            <a:srgbClr val="DFDFD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1467" y="5144262"/>
            <a:ext cx="28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&lt;</a:t>
            </a:r>
            <a:endParaRPr lang="en-US"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9483" y="385763"/>
            <a:ext cx="90808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TOGA COARE Airborne Doppler Observations of MCSs…</a:t>
            </a:r>
          </a:p>
        </p:txBody>
      </p:sp>
    </p:spTree>
    <p:extLst>
      <p:ext uri="{BB962C8B-B14F-4D97-AF65-F5344CB8AC3E}">
        <p14:creationId xmlns:p14="http://schemas.microsoft.com/office/powerpoint/2010/main" val="15792074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lides_5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09483" y="385763"/>
            <a:ext cx="90808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TOGA COARE Airborne Doppler Observations of MCSs…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083" y="1656131"/>
            <a:ext cx="8531407" cy="4079499"/>
            <a:chOff x="321855" y="1681035"/>
            <a:chExt cx="8531407" cy="4079499"/>
          </a:xfrm>
        </p:grpSpPr>
        <p:sp>
          <p:nvSpPr>
            <p:cNvPr id="2" name="Rectangle 1"/>
            <p:cNvSpPr/>
            <p:nvPr/>
          </p:nvSpPr>
          <p:spPr bwMode="auto">
            <a:xfrm>
              <a:off x="321855" y="1681035"/>
              <a:ext cx="8531407" cy="40778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119234" name="Group 2"/>
            <p:cNvGrpSpPr>
              <a:grpSpLocks/>
            </p:cNvGrpSpPr>
            <p:nvPr/>
          </p:nvGrpSpPr>
          <p:grpSpPr bwMode="auto">
            <a:xfrm>
              <a:off x="377234" y="2609772"/>
              <a:ext cx="8382000" cy="3048000"/>
              <a:chOff x="245" y="1200"/>
              <a:chExt cx="5280" cy="1920"/>
            </a:xfrm>
          </p:grpSpPr>
          <p:sp>
            <p:nvSpPr>
              <p:cNvPr id="1119235" name="Rectangle 3"/>
              <p:cNvSpPr>
                <a:spLocks noChangeArrowheads="1"/>
              </p:cNvSpPr>
              <p:nvPr/>
            </p:nvSpPr>
            <p:spPr bwMode="auto">
              <a:xfrm>
                <a:off x="245" y="1200"/>
                <a:ext cx="5280" cy="19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hangingPunct="0"/>
                <a:endParaRPr lang="en-US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11923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1248"/>
                <a:ext cx="5088" cy="1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467927" y="1825942"/>
              <a:ext cx="4898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2800" dirty="0" smtClean="0">
                  <a:solidFill>
                    <a:schemeClr val="bg2">
                      <a:lumMod val="65000"/>
                      <a:lumOff val="35000"/>
                    </a:schemeClr>
                  </a:solidFill>
                  <a:latin typeface="Comic Sans MS"/>
                  <a:cs typeface="Comic Sans MS"/>
                </a:rPr>
                <a:t>25 stratiform region flights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33482" y="5175758"/>
              <a:ext cx="1344752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dirty="0" err="1" smtClean="0">
                  <a:solidFill>
                    <a:schemeClr val="bg2"/>
                  </a:solidFill>
                </a:rPr>
                <a:t>Kingsmill</a:t>
              </a:r>
              <a:r>
                <a:rPr lang="en-US" sz="1600" dirty="0" smtClean="0">
                  <a:solidFill>
                    <a:schemeClr val="bg2"/>
                  </a:solidFill>
                </a:rPr>
                <a:t> &amp; Houze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5505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s_5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115138" name="Picture 2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7239000" cy="5988050"/>
          </a:xfrm>
        </p:spPr>
      </p:pic>
      <p:sp>
        <p:nvSpPr>
          <p:cNvPr id="1115139" name="Text Box 3"/>
          <p:cNvSpPr txBox="1">
            <a:spLocks noChangeArrowheads="1"/>
          </p:cNvSpPr>
          <p:nvPr/>
        </p:nvSpPr>
        <p:spPr bwMode="auto">
          <a:xfrm>
            <a:off x="7452166" y="6310660"/>
            <a:ext cx="1301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Houze 1982</a:t>
            </a:r>
          </a:p>
        </p:txBody>
      </p:sp>
      <p:sp>
        <p:nvSpPr>
          <p:cNvPr id="1115140" name="Text Box 4"/>
          <p:cNvSpPr txBox="1">
            <a:spLocks noChangeArrowheads="1"/>
          </p:cNvSpPr>
          <p:nvPr/>
        </p:nvSpPr>
        <p:spPr bwMode="auto">
          <a:xfrm>
            <a:off x="0" y="62533"/>
            <a:ext cx="9143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Now we can add the mesoscale circulation…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4147818"/>
              </p:ext>
            </p:extLst>
          </p:nvPr>
        </p:nvGraphicFramePr>
        <p:xfrm>
          <a:off x="2404541" y="4066117"/>
          <a:ext cx="1507059" cy="106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485990882"/>
              </p:ext>
            </p:extLst>
          </p:nvPr>
        </p:nvGraphicFramePr>
        <p:xfrm>
          <a:off x="6620945" y="2406645"/>
          <a:ext cx="1693327" cy="753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68450"/>
            <a:ext cx="838200" cy="3429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8"/>
          <a:stretch>
            <a:fillRect/>
          </a:stretch>
        </p:blipFill>
        <p:spPr bwMode="auto">
          <a:xfrm>
            <a:off x="4800600" y="1568450"/>
            <a:ext cx="1828800" cy="3429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95394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304428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Momentum transport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6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20" name="Picture 1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3885" y="152400"/>
            <a:ext cx="5123915" cy="44200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148" y="967298"/>
            <a:ext cx="3352800" cy="1409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Momentum feedback…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437010"/>
            <a:ext cx="4458460" cy="3420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800" y="6465737"/>
            <a:ext cx="1711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Houze</a:t>
            </a:r>
            <a:r>
              <a:rPr lang="en-US" sz="1400" dirty="0" smtClean="0">
                <a:solidFill>
                  <a:srgbClr val="000000"/>
                </a:solidFill>
              </a:rPr>
              <a:t> et al. (2000)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518504" y="5060733"/>
            <a:ext cx="4168295" cy="14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 marL="0" indent="0" algn="r"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…can be either positive or negative  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466926" y="2936022"/>
            <a:ext cx="2470249" cy="160782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4078" y="3530216"/>
            <a:ext cx="454271" cy="64633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+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4383" y="3531154"/>
            <a:ext cx="454271" cy="646331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−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82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2705725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40 years ago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3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25034" y="1038919"/>
            <a:ext cx="6493933" cy="3343275"/>
            <a:chOff x="1600200" y="914399"/>
            <a:chExt cx="6493933" cy="3343275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080" r="1266"/>
            <a:stretch/>
          </p:blipFill>
          <p:spPr bwMode="auto">
            <a:xfrm>
              <a:off x="1600200" y="914399"/>
              <a:ext cx="3227637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64" r="923" b="1039"/>
            <a:stretch/>
          </p:blipFill>
          <p:spPr bwMode="auto">
            <a:xfrm>
              <a:off x="4826000" y="914400"/>
              <a:ext cx="3268133" cy="332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0" y="13179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We are seeing this again in DYNAMO…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568" y="4457176"/>
            <a:ext cx="8697732" cy="2060845"/>
            <a:chOff x="263568" y="4457176"/>
            <a:chExt cx="8697732" cy="2060845"/>
          </a:xfrm>
        </p:grpSpPr>
        <p:sp>
          <p:nvSpPr>
            <p:cNvPr id="3" name="Rectangle 2"/>
            <p:cNvSpPr/>
            <p:nvPr/>
          </p:nvSpPr>
          <p:spPr bwMode="auto">
            <a:xfrm>
              <a:off x="263568" y="4457176"/>
              <a:ext cx="8697732" cy="20608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pic>
          <p:nvPicPr>
            <p:cNvPr id="118" name="Picture 117"/>
            <p:cNvPicPr/>
            <p:nvPr/>
          </p:nvPicPr>
          <p:blipFill rotWithShape="1">
            <a:blip r:embed="rId5" cstate="print"/>
            <a:srcRect l="1063" t="16181" b="1614"/>
            <a:stretch/>
          </p:blipFill>
          <p:spPr>
            <a:xfrm>
              <a:off x="3162812" y="4517085"/>
              <a:ext cx="2872180" cy="1875248"/>
            </a:xfrm>
            <a:prstGeom prst="rect">
              <a:avLst/>
            </a:prstGeom>
          </p:spPr>
        </p:pic>
        <p:pic>
          <p:nvPicPr>
            <p:cNvPr id="117" name="Picture 116"/>
            <p:cNvPicPr/>
            <p:nvPr/>
          </p:nvPicPr>
          <p:blipFill rotWithShape="1">
            <a:blip r:embed="rId6" cstate="print"/>
            <a:srcRect l="1345" t="16181" r="1674" b="1357"/>
            <a:stretch/>
          </p:blipFill>
          <p:spPr>
            <a:xfrm>
              <a:off x="6014136" y="4517085"/>
              <a:ext cx="2815382" cy="1881120"/>
            </a:xfrm>
            <a:prstGeom prst="rect">
              <a:avLst/>
            </a:prstGeom>
          </p:spPr>
        </p:pic>
        <p:pic>
          <p:nvPicPr>
            <p:cNvPr id="119" name="Picture 118"/>
            <p:cNvPicPr/>
            <p:nvPr/>
          </p:nvPicPr>
          <p:blipFill rotWithShape="1">
            <a:blip r:embed="rId7" cstate="print"/>
            <a:srcRect l="1111" t="16708" r="1083" b="1356"/>
            <a:stretch/>
          </p:blipFill>
          <p:spPr>
            <a:xfrm>
              <a:off x="323466" y="4529067"/>
              <a:ext cx="2839345" cy="18691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1060" y="472440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6600" y="47244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72200" y="4724400"/>
              <a:ext cx="607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PID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 bwMode="auto">
          <a:xfrm>
            <a:off x="3402418" y="4986577"/>
            <a:ext cx="2470249" cy="160782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9848" y="1068678"/>
            <a:ext cx="6499633" cy="523220"/>
          </a:xfrm>
          <a:prstGeom prst="rect">
            <a:avLst/>
          </a:prstGeom>
          <a:solidFill>
            <a:schemeClr val="bg1">
              <a:alpha val="1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S-PolKa on 23 December 2011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0830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304428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Microphysics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9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8318"/>
            <a:ext cx="9144000" cy="41890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Leary and </a:t>
            </a:r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Houze’s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 (1979) GATE study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00615" y="2538783"/>
            <a:ext cx="5257330" cy="1721437"/>
            <a:chOff x="3700615" y="2538783"/>
            <a:chExt cx="5257330" cy="1721437"/>
          </a:xfrm>
        </p:grpSpPr>
        <p:sp>
          <p:nvSpPr>
            <p:cNvPr id="2" name="Oval 1"/>
            <p:cNvSpPr/>
            <p:nvPr/>
          </p:nvSpPr>
          <p:spPr bwMode="auto">
            <a:xfrm>
              <a:off x="3700615" y="4055401"/>
              <a:ext cx="3673303" cy="2048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6952792" y="2538783"/>
              <a:ext cx="2005153" cy="92333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defTabSz="914400"/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Inferred from measurements of </a:t>
              </a:r>
              <a:r>
                <a:rPr lang="en-US" sz="1800" u="sng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rain</a:t>
              </a:r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drops!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H="1">
              <a:off x="7196398" y="3454602"/>
              <a:ext cx="191176" cy="6417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9286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grpSp>
        <p:nvGrpSpPr>
          <p:cNvPr id="21505" name="Group 2"/>
          <p:cNvGrpSpPr>
            <a:grpSpLocks/>
          </p:cNvGrpSpPr>
          <p:nvPr/>
        </p:nvGrpSpPr>
        <p:grpSpPr bwMode="auto">
          <a:xfrm>
            <a:off x="2765425" y="0"/>
            <a:ext cx="6378575" cy="6858000"/>
            <a:chOff x="1382713" y="0"/>
            <a:chExt cx="6378575" cy="6858000"/>
          </a:xfrm>
        </p:grpSpPr>
        <p:grpSp>
          <p:nvGrpSpPr>
            <p:cNvPr id="21507" name="Group 4"/>
            <p:cNvGrpSpPr>
              <a:grpSpLocks/>
            </p:cNvGrpSpPr>
            <p:nvPr/>
          </p:nvGrpSpPr>
          <p:grpSpPr bwMode="auto">
            <a:xfrm>
              <a:off x="1382713" y="0"/>
              <a:ext cx="6378575" cy="6858000"/>
              <a:chOff x="846635" y="0"/>
              <a:chExt cx="6377074" cy="6858000"/>
            </a:xfrm>
          </p:grpSpPr>
          <p:sp>
            <p:nvSpPr>
              <p:cNvPr id="21513" name="Rectangle 3"/>
              <p:cNvSpPr>
                <a:spLocks noChangeArrowheads="1"/>
              </p:cNvSpPr>
              <p:nvPr/>
            </p:nvSpPr>
            <p:spPr bwMode="auto">
              <a:xfrm>
                <a:off x="846635" y="0"/>
                <a:ext cx="6377074" cy="6858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8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21514" name="Picture 2" descr="20111016_0702spolkabrightbandrhipidcid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1883" y="2893900"/>
                <a:ext cx="4950779" cy="3630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5" name="Picture 1" descr="20111016_0702spolkabrightbandrhi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252" y="0"/>
                <a:ext cx="5853963" cy="367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08" name="Rectangle 1"/>
            <p:cNvSpPr>
              <a:spLocks noChangeArrowheads="1"/>
            </p:cNvSpPr>
            <p:nvPr/>
          </p:nvSpPr>
          <p:spPr bwMode="auto">
            <a:xfrm>
              <a:off x="1577989" y="3091472"/>
              <a:ext cx="1834574" cy="5900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1800" b="1">
                <a:solidFill>
                  <a:srgbClr val="FFFFFF"/>
                </a:solidFill>
              </a:endParaRPr>
            </a:p>
          </p:txBody>
        </p:sp>
        <p:sp>
          <p:nvSpPr>
            <p:cNvPr id="21509" name="TextBox 6"/>
            <p:cNvSpPr txBox="1">
              <a:spLocks noChangeArrowheads="1"/>
            </p:cNvSpPr>
            <p:nvPr/>
          </p:nvSpPr>
          <p:spPr bwMode="auto">
            <a:xfrm>
              <a:off x="2461656" y="5270647"/>
              <a:ext cx="684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5 km </a:t>
              </a:r>
            </a:p>
          </p:txBody>
        </p:sp>
        <p:cxnSp>
          <p:nvCxnSpPr>
            <p:cNvPr id="21510" name="Straight Connector 7"/>
            <p:cNvCxnSpPr>
              <a:cxnSpLocks noChangeShapeType="1"/>
            </p:cNvCxnSpPr>
            <p:nvPr/>
          </p:nvCxnSpPr>
          <p:spPr bwMode="auto">
            <a:xfrm>
              <a:off x="2243557" y="5506624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1" name="TextBox 8"/>
            <p:cNvSpPr txBox="1">
              <a:spLocks noChangeArrowheads="1"/>
            </p:cNvSpPr>
            <p:nvPr/>
          </p:nvSpPr>
          <p:spPr bwMode="auto">
            <a:xfrm>
              <a:off x="2434447" y="4384005"/>
              <a:ext cx="813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</a:rPr>
                <a:t>10 km </a:t>
              </a:r>
            </a:p>
          </p:txBody>
        </p:sp>
        <p:cxnSp>
          <p:nvCxnSpPr>
            <p:cNvPr id="21512" name="Straight Connector 9"/>
            <p:cNvCxnSpPr>
              <a:cxnSpLocks noChangeShapeType="1"/>
            </p:cNvCxnSpPr>
            <p:nvPr/>
          </p:nvCxnSpPr>
          <p:spPr bwMode="auto">
            <a:xfrm>
              <a:off x="2242007" y="4568671"/>
              <a:ext cx="2177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0" y="398524"/>
            <a:ext cx="27574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Now we see this in the DYNAMO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polarimetric data!!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5349" y="2255336"/>
            <a:ext cx="7181078" cy="3756697"/>
            <a:chOff x="605349" y="2255336"/>
            <a:chExt cx="7181078" cy="3756697"/>
          </a:xfrm>
        </p:grpSpPr>
        <p:grpSp>
          <p:nvGrpSpPr>
            <p:cNvPr id="19" name="Group 18"/>
            <p:cNvGrpSpPr/>
            <p:nvPr/>
          </p:nvGrpSpPr>
          <p:grpSpPr>
            <a:xfrm>
              <a:off x="605349" y="5057926"/>
              <a:ext cx="3691426" cy="954107"/>
              <a:chOff x="605349" y="5057926"/>
              <a:chExt cx="3691426" cy="954107"/>
            </a:xfrm>
          </p:grpSpPr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605349" y="5057926"/>
                <a:ext cx="159397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/>
                    <a:cs typeface="Comic Sans MS"/>
                  </a:rPr>
                  <a:t>m</a:t>
                </a:r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/>
                    <a:cs typeface="Comic Sans MS"/>
                  </a:rPr>
                  <a:t>elting snow</a:t>
                </a:r>
                <a:endParaRPr lang="en-US" sz="28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cs typeface="Comic Sans MS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2077170" y="5604128"/>
                <a:ext cx="2219605" cy="1047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18" name="Group 17"/>
            <p:cNvGrpSpPr/>
            <p:nvPr/>
          </p:nvGrpSpPr>
          <p:grpSpPr>
            <a:xfrm>
              <a:off x="5365036" y="4108271"/>
              <a:ext cx="2421391" cy="1636899"/>
              <a:chOff x="5365036" y="4108271"/>
              <a:chExt cx="2421391" cy="1636899"/>
            </a:xfrm>
          </p:grpSpPr>
          <p:sp>
            <p:nvSpPr>
              <p:cNvPr id="20" name="TextBox 31"/>
              <p:cNvSpPr txBox="1">
                <a:spLocks noChangeArrowheads="1"/>
              </p:cNvSpPr>
              <p:nvPr/>
            </p:nvSpPr>
            <p:spPr bwMode="auto">
              <a:xfrm>
                <a:off x="6787483" y="4108271"/>
                <a:ext cx="9989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/>
                    <a:cs typeface="Comic Sans MS"/>
                  </a:rPr>
                  <a:t>graupel</a:t>
                </a:r>
                <a:endParaRPr lang="en-US" sz="18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cs typeface="Comic Sans MS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5495599" y="4451320"/>
                <a:ext cx="1566780" cy="96148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365036" y="4463190"/>
                <a:ext cx="1697343" cy="12819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  <p:grpSp>
          <p:nvGrpSpPr>
            <p:cNvPr id="27" name="Group 26"/>
            <p:cNvGrpSpPr/>
            <p:nvPr/>
          </p:nvGrpSpPr>
          <p:grpSpPr>
            <a:xfrm>
              <a:off x="622058" y="2255336"/>
              <a:ext cx="5063454" cy="1939431"/>
              <a:chOff x="622058" y="2255336"/>
              <a:chExt cx="5063454" cy="1939431"/>
            </a:xfrm>
          </p:grpSpPr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622058" y="3240660"/>
                <a:ext cx="1141378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/>
                    <a:cs typeface="Comic Sans MS"/>
                  </a:rPr>
                  <a:t>50 dBZ</a:t>
                </a:r>
                <a:endParaRPr lang="en-US" sz="28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cs typeface="Comic Sans MS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1537228" y="2255336"/>
                <a:ext cx="4148284" cy="125408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147668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40632" y="633958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TOGA COARE dropped the ball!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71549" y="3429000"/>
            <a:ext cx="424282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0" y="5251704"/>
            <a:ext cx="874294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Microphysics data collected but not analyzed!</a:t>
            </a:r>
            <a:endParaRPr lang="en-US" sz="4400" u="sng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2" name="Picture 1" descr="Slides_107_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37" y="1590561"/>
            <a:ext cx="5486527" cy="3676878"/>
          </a:xfrm>
          <a:prstGeom prst="rect">
            <a:avLst/>
          </a:prstGeom>
          <a:ln w="57150" cmpd="sng">
            <a:solidFill>
              <a:srgbClr val="344C66"/>
            </a:solidFill>
          </a:ln>
        </p:spPr>
      </p:pic>
    </p:spTree>
    <p:extLst>
      <p:ext uri="{BB962C8B-B14F-4D97-AF65-F5344CB8AC3E}">
        <p14:creationId xmlns:p14="http://schemas.microsoft.com/office/powerpoint/2010/main" val="283829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2881" name="TextBox 2"/>
          <p:cNvSpPr txBox="1">
            <a:spLocks noChangeArrowheads="1"/>
          </p:cNvSpPr>
          <p:nvPr/>
        </p:nvSpPr>
        <p:spPr bwMode="auto">
          <a:xfrm>
            <a:off x="0" y="304428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 charset="0"/>
                <a:cs typeface="Arial Black" charset="0"/>
              </a:rPr>
              <a:t>Cloud population variation</a:t>
            </a:r>
            <a:endParaRPr 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9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60710" y="225967"/>
            <a:ext cx="88155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What’s the PDF of the members of the population?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2" name="Picture 1" descr="Bjerknes_postGATE_tropcloudpop_v4_speldrit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2" y="1648216"/>
            <a:ext cx="8853531" cy="4390741"/>
          </a:xfrm>
          <a:prstGeom prst="rect">
            <a:avLst/>
          </a:prstGeom>
          <a:ln w="28575" cmpd="sng">
            <a:noFill/>
          </a:ln>
        </p:spPr>
      </p:pic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7096601" y="5713950"/>
            <a:ext cx="19929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cs typeface="Arial" charset="0"/>
              </a:rPr>
              <a:t>Houze et al. (1980)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846695" y="3113028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659019" y="2319068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069010" y="1711889"/>
            <a:ext cx="1382106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52155" y="2088427"/>
            <a:ext cx="3763827" cy="7346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7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884100"/>
            <a:ext cx="9144000" cy="59739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-1" y="225192"/>
            <a:ext cx="876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TRMM say the PDF varies with phase of the MJO…</a:t>
            </a:r>
            <a:endParaRPr lang="en-US" sz="28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937721"/>
            <a:ext cx="9144000" cy="5721048"/>
            <a:chOff x="1" y="1136953"/>
            <a:chExt cx="9144000" cy="5721048"/>
          </a:xfrm>
        </p:grpSpPr>
        <p:sp>
          <p:nvSpPr>
            <p:cNvPr id="109" name="Rectangle 108"/>
            <p:cNvSpPr/>
            <p:nvPr/>
          </p:nvSpPr>
          <p:spPr bwMode="auto">
            <a:xfrm>
              <a:off x="1" y="1136953"/>
              <a:ext cx="9144000" cy="572104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b="1">
                <a:solidFill>
                  <a:prstClr val="white"/>
                </a:solidFill>
                <a:latin typeface="Arial" pitchFamily="-111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00" y="4257197"/>
              <a:ext cx="3801522" cy="24992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56787" y="6212377"/>
              <a:ext cx="1002470" cy="411270"/>
            </a:xfrm>
            <a:prstGeom prst="rect">
              <a:avLst/>
            </a:prstGeom>
            <a:solidFill>
              <a:sysClr val="window" lastClr="FFFFFF">
                <a:alpha val="71000"/>
              </a:sysClr>
            </a:solidFill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Phase 7</a:t>
              </a:r>
              <a:endParaRPr lang="en-US" sz="16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07" y="1693005"/>
              <a:ext cx="3826389" cy="249929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455" y="1693005"/>
              <a:ext cx="3826389" cy="2499294"/>
            </a:xfrm>
            <a:prstGeom prst="rect">
              <a:avLst/>
            </a:prstGeom>
          </p:spPr>
        </p:pic>
        <p:sp>
          <p:nvSpPr>
            <p:cNvPr id="127" name="Rectangle 126"/>
            <p:cNvSpPr/>
            <p:nvPr/>
          </p:nvSpPr>
          <p:spPr bwMode="auto">
            <a:xfrm>
              <a:off x="869562" y="1718319"/>
              <a:ext cx="2190131" cy="13291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b="1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150190" y="1718319"/>
              <a:ext cx="2190131" cy="13291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b="1">
                <a:solidFill>
                  <a:prstClr val="white"/>
                </a:solidFill>
                <a:latin typeface="Arial" pitchFamily="-111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861980" y="4300980"/>
              <a:ext cx="2190131" cy="13291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b="1">
                <a:solidFill>
                  <a:prstClr val="white"/>
                </a:solidFill>
                <a:latin typeface="Arial" pitchFamily="-111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4286" y="1210758"/>
              <a:ext cx="28544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Active Phase</a:t>
              </a:r>
              <a:endParaRPr lang="en-US" sz="2000" b="1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00095" y="1210758"/>
              <a:ext cx="308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Suppressed Phase</a:t>
              </a:r>
              <a:endParaRPr lang="en-US" sz="2000" b="1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531810" y="2128266"/>
              <a:ext cx="20796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black"/>
                  </a:solidFill>
                </a:rPr>
                <a:t>Deep Convective Cores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362" y="4249010"/>
              <a:ext cx="3801522" cy="2499294"/>
            </a:xfrm>
            <a:prstGeom prst="rect">
              <a:avLst/>
            </a:prstGeom>
          </p:spPr>
        </p:pic>
        <p:sp>
          <p:nvSpPr>
            <p:cNvPr id="130" name="Rectangle 129"/>
            <p:cNvSpPr/>
            <p:nvPr/>
          </p:nvSpPr>
          <p:spPr bwMode="auto">
            <a:xfrm>
              <a:off x="5791846" y="4277999"/>
              <a:ext cx="2190131" cy="13291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 b="1">
                <a:solidFill>
                  <a:prstClr val="white"/>
                </a:solidFill>
                <a:latin typeface="Arial" pitchFamily="-111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863060" y="4644074"/>
              <a:ext cx="14171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prstClr val="black"/>
                  </a:solidFill>
                </a:rPr>
                <a:t>Broad Stratiform Rain Areas</a:t>
              </a:r>
              <a:endParaRPr lang="en-US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11460" y="6550223"/>
            <a:ext cx="2121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Barnes and Houze 2013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6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34" y="0"/>
            <a:ext cx="595506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276984" y="1647885"/>
            <a:ext cx="1829556" cy="2358442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4813" y="2898380"/>
            <a:ext cx="2757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2-4 day waves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927157" y="3992426"/>
            <a:ext cx="2012196" cy="2358442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41" y="317485"/>
            <a:ext cx="4015808" cy="51562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99179" y="6550223"/>
            <a:ext cx="249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Chen, Houze, &amp; Mapes 1996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8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34" y="-21749"/>
            <a:ext cx="6596466" cy="68797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285" y="868818"/>
            <a:ext cx="20572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October Active Period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066050"/>
            <a:ext cx="2270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November Active Period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405778"/>
            <a:ext cx="2270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December Active Period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7839" y="81060"/>
            <a:ext cx="45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Rain seen by the S-PolKa radar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8257" y="6448138"/>
            <a:ext cx="287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Zuluaga</a:t>
            </a:r>
            <a:r>
              <a:rPr lang="en-US" sz="1800" dirty="0" smtClean="0">
                <a:solidFill>
                  <a:schemeClr val="bg1"/>
                </a:solidFill>
              </a:rPr>
              <a:t> and Houze 2013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74887" y="1972456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46217" y="4151352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82431" y="6330248"/>
            <a:ext cx="405349" cy="18914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159" y="166300"/>
            <a:ext cx="205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DYNAMO</a:t>
            </a:r>
            <a:endParaRPr lang="en-US" sz="28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95010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7955" y="1716416"/>
            <a:ext cx="7391400" cy="4546600"/>
            <a:chOff x="876300" y="1524000"/>
            <a:chExt cx="7391400" cy="4546600"/>
          </a:xfrm>
        </p:grpSpPr>
        <p:grpSp>
          <p:nvGrpSpPr>
            <p:cNvPr id="115713" name="Group 6"/>
            <p:cNvGrpSpPr>
              <a:grpSpLocks/>
            </p:cNvGrpSpPr>
            <p:nvPr/>
          </p:nvGrpSpPr>
          <p:grpSpPr bwMode="auto">
            <a:xfrm>
              <a:off x="876300" y="1524000"/>
              <a:ext cx="7391400" cy="4546600"/>
              <a:chOff x="1066800" y="1219200"/>
              <a:chExt cx="7391400" cy="4546600"/>
            </a:xfrm>
          </p:grpSpPr>
          <p:pic>
            <p:nvPicPr>
              <p:cNvPr id="11572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219200"/>
                <a:ext cx="7391400" cy="454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724" name="Rectangle 5"/>
              <p:cNvSpPr>
                <a:spLocks noChangeArrowheads="1"/>
              </p:cNvSpPr>
              <p:nvPr/>
            </p:nvSpPr>
            <p:spPr bwMode="auto">
              <a:xfrm>
                <a:off x="1066800" y="1219200"/>
                <a:ext cx="3924300" cy="685800"/>
              </a:xfrm>
              <a:prstGeom prst="rect">
                <a:avLst/>
              </a:prstGeom>
              <a:solidFill>
                <a:srgbClr val="71C6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hangingPunct="0"/>
                <a:r>
                  <a:rPr lang="en-US" b="1">
                    <a:solidFill>
                      <a:srgbClr val="363636"/>
                    </a:solidFill>
                  </a:rPr>
                  <a:t>Satellite view of the tropical cloud population</a:t>
                </a:r>
              </a:p>
            </p:txBody>
          </p:sp>
        </p:grpSp>
        <p:sp>
          <p:nvSpPr>
            <p:cNvPr id="115715" name="Rectangle 7"/>
            <p:cNvSpPr>
              <a:spLocks noChangeArrowheads="1"/>
            </p:cNvSpPr>
            <p:nvPr/>
          </p:nvSpPr>
          <p:spPr bwMode="auto">
            <a:xfrm>
              <a:off x="2725738" y="4703763"/>
              <a:ext cx="4921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hangingPunct="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5716" name="Group 55"/>
            <p:cNvGrpSpPr>
              <a:grpSpLocks/>
            </p:cNvGrpSpPr>
            <p:nvPr/>
          </p:nvGrpSpPr>
          <p:grpSpPr bwMode="auto">
            <a:xfrm>
              <a:off x="2828925" y="4711700"/>
              <a:ext cx="254000" cy="293688"/>
              <a:chOff x="2920018" y="4089401"/>
              <a:chExt cx="216881" cy="292894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 rot="5400000">
                <a:off x="2774249" y="4235170"/>
                <a:ext cx="292894" cy="13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>
                <a:off x="2846091" y="4235170"/>
                <a:ext cx="292894" cy="135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>
                <a:off x="2917933" y="4235170"/>
                <a:ext cx="292894" cy="13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722" name="Straight Connector 52"/>
              <p:cNvCxnSpPr>
                <a:cxnSpLocks noChangeShapeType="1"/>
              </p:cNvCxnSpPr>
              <p:nvPr/>
            </p:nvCxnSpPr>
            <p:spPr bwMode="auto">
              <a:xfrm rot="5400000">
                <a:off x="2990077" y="4235472"/>
                <a:ext cx="292894" cy="751"/>
              </a:xfrm>
              <a:prstGeom prst="line">
                <a:avLst/>
              </a:prstGeom>
              <a:noFill/>
              <a:ln w="19050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5717" name="Rectangle 1"/>
            <p:cNvSpPr>
              <a:spLocks noChangeArrowheads="1"/>
            </p:cNvSpPr>
            <p:nvPr/>
          </p:nvSpPr>
          <p:spPr bwMode="auto">
            <a:xfrm>
              <a:off x="947738" y="1524000"/>
              <a:ext cx="4792662" cy="830263"/>
            </a:xfrm>
            <a:prstGeom prst="rect">
              <a:avLst/>
            </a:prstGeom>
            <a:solidFill>
              <a:srgbClr val="84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hangingPunct="0"/>
              <a:endParaRPr lang="en-US"/>
            </a:p>
          </p:txBody>
        </p:sp>
      </p:grpSp>
      <p:sp>
        <p:nvSpPr>
          <p:cNvPr id="115718" name="Text Box 3"/>
          <p:cNvSpPr txBox="1">
            <a:spLocks noChangeArrowheads="1"/>
          </p:cNvSpPr>
          <p:nvPr/>
        </p:nvSpPr>
        <p:spPr bwMode="auto">
          <a:xfrm>
            <a:off x="269364" y="163222"/>
            <a:ext cx="8951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Prevailing view of tropical convection in the early 1970’s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s_5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574843" y="0"/>
            <a:ext cx="10373895" cy="6858000"/>
          </a:xfrm>
          <a:prstGeom prst="rect">
            <a:avLst/>
          </a:prstGeom>
          <a:solidFill>
            <a:srgbClr val="273C4F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725" y="2797743"/>
            <a:ext cx="810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GATE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 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Mesoscale systems &amp; stratiform heating</a:t>
            </a:r>
          </a:p>
          <a:p>
            <a:pPr marL="449263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 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TOGA COARE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Congestus  </a:t>
            </a:r>
          </a:p>
          <a:p>
            <a:pPr marL="792163" indent="-342900">
              <a:buFont typeface="Arial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M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esoscale circulations</a:t>
            </a:r>
          </a:p>
          <a:p>
            <a:pPr marL="792163" indent="-342900">
              <a:buFont typeface="Arial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M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omentum transports</a:t>
            </a:r>
          </a:p>
          <a:p>
            <a:pPr marL="792163" indent="-34290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2-4 day waves</a:t>
            </a:r>
          </a:p>
          <a:p>
            <a:pPr marL="792163" indent="-342900">
              <a:buFont typeface="Arial"/>
              <a:buChar char="•"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M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  <a:sym typeface="Wingdings"/>
              </a:rPr>
              <a:t>icrophysics still need to be analyzed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8595" y="132373"/>
            <a:ext cx="85665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Previous studies of tropical ocean convection…</a:t>
            </a:r>
          </a:p>
          <a:p>
            <a:pPr eaLnBrk="1" hangingPunct="1"/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Black" charset="0"/>
              <a:cs typeface="Arial Black" charset="0"/>
            </a:endParaRPr>
          </a:p>
          <a:p>
            <a:pPr eaLnBrk="1" hangingPunct="1"/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 Bold"/>
                <a:cs typeface="Comic Sans MS Bold"/>
              </a:rPr>
              <a:t>Summary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4194409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314433" y="534540"/>
            <a:ext cx="2428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dirty="0">
                <a:latin typeface="Arial Black" charset="0"/>
                <a:cs typeface="Arial Black" charset="0"/>
              </a:rPr>
              <a:t>End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029430"/>
            <a:ext cx="9144000" cy="5087232"/>
            <a:chOff x="0" y="1029430"/>
            <a:chExt cx="9144000" cy="5087232"/>
          </a:xfrm>
        </p:grpSpPr>
        <p:pic>
          <p:nvPicPr>
            <p:cNvPr id="5" name="Picture 4" descr="GATE_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3"/>
            <a:stretch>
              <a:fillRect/>
            </a:stretch>
          </p:blipFill>
          <p:spPr bwMode="auto">
            <a:xfrm>
              <a:off x="0" y="2621137"/>
              <a:ext cx="3251273" cy="349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coare_logo.gif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5" b="99448" l="4420" r="961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02" y="1802112"/>
              <a:ext cx="3452898" cy="329619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DHIVEHI_v2_500px_medium_cle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327" y="1029430"/>
              <a:ext cx="4425673" cy="2221690"/>
            </a:xfrm>
            <a:prstGeom prst="rect">
              <a:avLst/>
            </a:prstGeom>
            <a:effectLst>
              <a:glow rad="25400">
                <a:srgbClr val="415A86">
                  <a:alpha val="75000"/>
                </a:srgbClr>
              </a:glow>
            </a:effectLst>
          </p:spPr>
        </p:pic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446813" y="5539696"/>
            <a:ext cx="44510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FFFFFF"/>
                </a:solidFill>
                <a:cs typeface="Arial" charset="0"/>
              </a:rPr>
              <a:t>This research was supported by 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  <a:cs typeface="Arial" charset="0"/>
              </a:rPr>
              <a:t>NASA grants 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NNX10AH70G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, NNX10AM28G, 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  <a:cs typeface="Arial" charset="0"/>
              </a:rPr>
              <a:t>NSF grants, 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AGS-1059611</a:t>
            </a:r>
          </a:p>
          <a:p>
            <a:pPr algn="ctr" eaLnBrk="1" hangingPunct="1"/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DOE </a:t>
            </a:r>
            <a:r>
              <a:rPr lang="en-US" sz="1400" dirty="0">
                <a:solidFill>
                  <a:srgbClr val="FFFFFF"/>
                </a:solidFill>
                <a:cs typeface="Arial" charset="0"/>
              </a:rPr>
              <a:t>grant DE-</a:t>
            </a:r>
            <a:r>
              <a:rPr lang="en-US" sz="1400" dirty="0" smtClean="0">
                <a:solidFill>
                  <a:srgbClr val="FFFFFF"/>
                </a:solidFill>
                <a:cs typeface="Arial" charset="0"/>
              </a:rPr>
              <a:t>SC0008452</a:t>
            </a:r>
            <a:endParaRPr 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20833" name="Picture 2" descr="gate_ma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39700"/>
            <a:ext cx="5664200" cy="6578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4497388" y="841375"/>
            <a:ext cx="1816100" cy="923925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Arial Black"/>
                <a:cs typeface="Arial Black"/>
              </a:rPr>
              <a:t>1974</a:t>
            </a:r>
          </a:p>
          <a:p>
            <a:pPr algn="ctr" eaLnBrk="1" hangingPunct="1">
              <a:defRPr/>
            </a:pPr>
            <a:r>
              <a:rPr lang="en-US" sz="1800" b="1" dirty="0" smtClean="0">
                <a:latin typeface="Arial Black"/>
                <a:cs typeface="Arial Black"/>
              </a:rPr>
              <a:t>40 ships!</a:t>
            </a:r>
          </a:p>
          <a:p>
            <a:pPr algn="ctr" eaLnBrk="1" hangingPunct="1">
              <a:defRPr/>
            </a:pPr>
            <a:r>
              <a:rPr lang="en-US" sz="1800" b="1" dirty="0" smtClean="0">
                <a:latin typeface="Arial Black"/>
                <a:cs typeface="Arial Black"/>
              </a:rPr>
              <a:t>12 aircraft!</a:t>
            </a:r>
          </a:p>
        </p:txBody>
      </p:sp>
      <p:pic>
        <p:nvPicPr>
          <p:cNvPr id="120839" name="Picture 2" descr="GATE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>
            <a:fillRect/>
          </a:stretch>
        </p:blipFill>
        <p:spPr bwMode="auto">
          <a:xfrm>
            <a:off x="2170113" y="381000"/>
            <a:ext cx="178911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95600" y="3124200"/>
            <a:ext cx="2693988" cy="2352675"/>
            <a:chOff x="2895600" y="3124200"/>
            <a:chExt cx="2693988" cy="2352675"/>
          </a:xfrm>
        </p:grpSpPr>
        <p:sp>
          <p:nvSpPr>
            <p:cNvPr id="120835" name="Oval 4"/>
            <p:cNvSpPr>
              <a:spLocks noChangeAspect="1"/>
            </p:cNvSpPr>
            <p:nvPr/>
          </p:nvSpPr>
          <p:spPr bwMode="auto">
            <a:xfrm>
              <a:off x="2895600" y="31242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hangingPunct="0"/>
              <a:endParaRPr lang="en-US"/>
            </a:p>
          </p:txBody>
        </p:sp>
        <p:sp>
          <p:nvSpPr>
            <p:cNvPr id="120836" name="Oval 5"/>
            <p:cNvSpPr>
              <a:spLocks noChangeAspect="1"/>
            </p:cNvSpPr>
            <p:nvPr/>
          </p:nvSpPr>
          <p:spPr bwMode="auto">
            <a:xfrm>
              <a:off x="3581400" y="41910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hangingPunct="0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4267200" y="3124200"/>
              <a:ext cx="1322388" cy="1285875"/>
            </a:xfrm>
            <a:prstGeom prst="ellipse">
              <a:avLst/>
            </a:prstGeom>
            <a:solidFill>
              <a:schemeClr val="accent1">
                <a:alpha val="73000"/>
              </a:schemeClr>
            </a:solidFill>
            <a:ln w="952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hangingPunct="0">
                <a:defRPr/>
              </a:pPr>
              <a:endParaRPr lang="en-US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0838" name="Oval 7"/>
            <p:cNvSpPr>
              <a:spLocks noChangeAspect="1"/>
            </p:cNvSpPr>
            <p:nvPr/>
          </p:nvSpPr>
          <p:spPr bwMode="auto">
            <a:xfrm>
              <a:off x="3581400" y="3505200"/>
              <a:ext cx="1322388" cy="1285875"/>
            </a:xfrm>
            <a:prstGeom prst="ellipse">
              <a:avLst/>
            </a:prstGeom>
            <a:solidFill>
              <a:schemeClr val="accent1">
                <a:alpha val="72940"/>
              </a:schemeClr>
            </a:solidFill>
            <a:ln w="9525">
              <a:solidFill>
                <a:srgbClr val="6A2800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hangingPunct="0"/>
              <a:endParaRPr lang="en-US"/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464300" y="3454400"/>
            <a:ext cx="2138363" cy="1200150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Arial Black"/>
                <a:cs typeface="Arial Black"/>
              </a:rPr>
              <a:t>4 shipborne scanning digital </a:t>
            </a:r>
            <a:br>
              <a:rPr lang="en-US" sz="1800" b="1" dirty="0" smtClean="0">
                <a:latin typeface="Arial Black"/>
                <a:cs typeface="Arial Black"/>
              </a:rPr>
            </a:br>
            <a:r>
              <a:rPr lang="en-US" sz="1800" b="1" dirty="0" smtClean="0">
                <a:latin typeface="Arial Black"/>
                <a:cs typeface="Arial Black"/>
              </a:rPr>
              <a:t>C-band radars</a:t>
            </a:r>
          </a:p>
        </p:txBody>
      </p:sp>
      <p:cxnSp>
        <p:nvCxnSpPr>
          <p:cNvPr id="120841" name="Straight Connector 4"/>
          <p:cNvCxnSpPr>
            <a:cxnSpLocks noChangeShapeType="1"/>
          </p:cNvCxnSpPr>
          <p:nvPr/>
        </p:nvCxnSpPr>
        <p:spPr bwMode="auto">
          <a:xfrm>
            <a:off x="2613025" y="3228975"/>
            <a:ext cx="0" cy="165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42" name="Straight Connector 12"/>
          <p:cNvCxnSpPr>
            <a:cxnSpLocks noChangeShapeType="1"/>
          </p:cNvCxnSpPr>
          <p:nvPr/>
        </p:nvCxnSpPr>
        <p:spPr bwMode="auto">
          <a:xfrm>
            <a:off x="5794375" y="3217863"/>
            <a:ext cx="0" cy="165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598986" y="2348442"/>
            <a:ext cx="2597678" cy="369332"/>
          </a:xfrm>
          <a:prstGeom prst="rect">
            <a:avLst/>
          </a:prstGeom>
          <a:solidFill>
            <a:srgbClr val="425A87"/>
          </a:solidFill>
          <a:ln w="28575">
            <a:solidFill>
              <a:schemeClr val="bg2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Arial Black"/>
                <a:cs typeface="Arial Black"/>
              </a:rPr>
              <a:t>16 sounding sites</a:t>
            </a:r>
          </a:p>
        </p:txBody>
      </p:sp>
      <p:pic>
        <p:nvPicPr>
          <p:cNvPr id="3" name="Picture 2" descr="GATE_1974_006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89" y="4303325"/>
            <a:ext cx="3401411" cy="22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3906" name="Text Box 3"/>
          <p:cNvSpPr txBox="1">
            <a:spLocks noChangeArrowheads="1"/>
          </p:cNvSpPr>
          <p:nvPr/>
        </p:nvSpPr>
        <p:spPr bwMode="auto">
          <a:xfrm>
            <a:off x="6723063" y="6299200"/>
            <a:ext cx="230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Houze et al. (1980)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2404" y="145168"/>
            <a:ext cx="9134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Post-GATE view of the tropical cloud population</a:t>
            </a:r>
          </a:p>
        </p:txBody>
      </p:sp>
      <p:pic>
        <p:nvPicPr>
          <p:cNvPr id="2" name="Picture 1" descr="Bjerknes_postGATE_tropcloudpop_v4_speldrit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6" y="1648216"/>
            <a:ext cx="8853531" cy="4390741"/>
          </a:xfrm>
          <a:prstGeom prst="rect">
            <a:avLst/>
          </a:prstGeom>
        </p:spPr>
      </p:pic>
      <p:sp>
        <p:nvSpPr>
          <p:cNvPr id="123915" name="Rectangle 2"/>
          <p:cNvSpPr>
            <a:spLocks noChangeArrowheads="1"/>
          </p:cNvSpPr>
          <p:nvPr/>
        </p:nvSpPr>
        <p:spPr bwMode="auto">
          <a:xfrm>
            <a:off x="4784879" y="2715503"/>
            <a:ext cx="4259261" cy="3201863"/>
          </a:xfrm>
          <a:prstGeom prst="rect">
            <a:avLst/>
          </a:pr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25953" name="Picture 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0454" y="1585232"/>
            <a:ext cx="6023093" cy="4982256"/>
          </a:xfrm>
        </p:spPr>
      </p:pic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6348256" y="6142038"/>
            <a:ext cx="1204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2"/>
                </a:solidFill>
                <a:latin typeface="Times New Roman" charset="0"/>
              </a:rPr>
              <a:t>Houze 1982</a:t>
            </a:r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0" y="15081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Heating and cooling processes in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 mesoscale system</a:t>
            </a:r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28001" name="Rectangle 8"/>
          <p:cNvSpPr>
            <a:spLocks noChangeArrowheads="1"/>
          </p:cNvSpPr>
          <p:nvPr/>
        </p:nvSpPr>
        <p:spPr bwMode="auto">
          <a:xfrm>
            <a:off x="228600" y="381000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Times New Roman" charset="0"/>
            </a:endParaRPr>
          </a:p>
        </p:txBody>
      </p:sp>
      <p:grpSp>
        <p:nvGrpSpPr>
          <p:cNvPr id="128003" name="Group 13"/>
          <p:cNvGrpSpPr>
            <a:grpSpLocks/>
          </p:cNvGrpSpPr>
          <p:nvPr/>
        </p:nvGrpSpPr>
        <p:grpSpPr bwMode="auto">
          <a:xfrm>
            <a:off x="914400" y="820738"/>
            <a:ext cx="7315200" cy="5851525"/>
            <a:chOff x="914400" y="503238"/>
            <a:chExt cx="7315200" cy="5851525"/>
          </a:xfrm>
        </p:grpSpPr>
        <p:pic>
          <p:nvPicPr>
            <p:cNvPr id="128004" name="Picture 2" descr="02a-profiles-conv+sf_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3238"/>
              <a:ext cx="7315200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8005" name="Group 12"/>
            <p:cNvGrpSpPr>
              <a:grpSpLocks/>
            </p:cNvGrpSpPr>
            <p:nvPr/>
          </p:nvGrpSpPr>
          <p:grpSpPr bwMode="auto">
            <a:xfrm>
              <a:off x="1370013" y="1812925"/>
              <a:ext cx="6372225" cy="4530785"/>
              <a:chOff x="1370013" y="1812925"/>
              <a:chExt cx="6372225" cy="4530785"/>
            </a:xfrm>
          </p:grpSpPr>
          <p:sp>
            <p:nvSpPr>
              <p:cNvPr id="128006" name="Text Box 11"/>
              <p:cNvSpPr txBox="1">
                <a:spLocks noChangeArrowheads="1"/>
              </p:cNvSpPr>
              <p:nvPr/>
            </p:nvSpPr>
            <p:spPr bwMode="auto">
              <a:xfrm>
                <a:off x="5029200" y="5259388"/>
                <a:ext cx="2713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>
                    <a:cs typeface="Arial" charset="0"/>
                  </a:rPr>
                  <a:t>Schumacher et al. 2004</a:t>
                </a:r>
              </a:p>
            </p:txBody>
          </p:sp>
          <p:sp>
            <p:nvSpPr>
              <p:cNvPr id="107527" name="Text Box 3"/>
              <p:cNvSpPr txBox="1">
                <a:spLocks noChangeArrowheads="1"/>
              </p:cNvSpPr>
              <p:nvPr/>
            </p:nvSpPr>
            <p:spPr bwMode="auto">
              <a:xfrm rot="-5400000">
                <a:off x="819944" y="3137694"/>
                <a:ext cx="1497013" cy="3968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Height</a:t>
                </a: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Times New Roman" charset="0"/>
                  </a:rPr>
                  <a:t> (km)</a:t>
                </a:r>
              </a:p>
            </p:txBody>
          </p:sp>
          <p:sp>
            <p:nvSpPr>
              <p:cNvPr id="107528" name="Text Box 4"/>
              <p:cNvSpPr txBox="1">
                <a:spLocks noChangeArrowheads="1"/>
              </p:cNvSpPr>
              <p:nvPr/>
            </p:nvSpPr>
            <p:spPr bwMode="auto">
              <a:xfrm>
                <a:off x="3810000" y="5943600"/>
                <a:ext cx="1382713" cy="4000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dirty="0" err="1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Deg</a:t>
                </a:r>
                <a:r>
                  <a:rPr lang="en-US" sz="2000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 K/day      </a:t>
                </a:r>
              </a:p>
            </p:txBody>
          </p:sp>
          <p:sp>
            <p:nvSpPr>
              <p:cNvPr id="128009" name="Text Box 5"/>
              <p:cNvSpPr txBox="1">
                <a:spLocks noChangeArrowheads="1"/>
              </p:cNvSpPr>
              <p:nvPr/>
            </p:nvSpPr>
            <p:spPr bwMode="auto">
              <a:xfrm>
                <a:off x="6007100" y="4749800"/>
                <a:ext cx="1539875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FF0000"/>
                    </a:solidFill>
                    <a:cs typeface="Arial" charset="0"/>
                  </a:rPr>
                  <a:t>Convective</a:t>
                </a:r>
              </a:p>
            </p:txBody>
          </p:sp>
          <p:sp>
            <p:nvSpPr>
              <p:cNvPr id="128010" name="Text Box 6"/>
              <p:cNvSpPr txBox="1">
                <a:spLocks noChangeArrowheads="1"/>
              </p:cNvSpPr>
              <p:nvPr/>
            </p:nvSpPr>
            <p:spPr bwMode="auto">
              <a:xfrm>
                <a:off x="5487988" y="1812925"/>
                <a:ext cx="1398587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cs typeface="Arial" charset="0"/>
                  </a:rPr>
                  <a:t>Stratiform</a:t>
                </a:r>
              </a:p>
            </p:txBody>
          </p:sp>
        </p:grp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0" y="17145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Mesoscale System Heating Profiles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s_5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sp>
        <p:nvSpPr>
          <p:cNvPr id="130049" name="Text Box 10"/>
          <p:cNvSpPr txBox="1">
            <a:spLocks noChangeArrowheads="1"/>
          </p:cNvSpPr>
          <p:nvPr/>
        </p:nvSpPr>
        <p:spPr bwMode="auto">
          <a:xfrm>
            <a:off x="0" y="17145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Mesoscale System Heating Profiles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130050" name="Group 12"/>
          <p:cNvGrpSpPr>
            <a:grpSpLocks/>
          </p:cNvGrpSpPr>
          <p:nvPr/>
        </p:nvGrpSpPr>
        <p:grpSpPr bwMode="auto">
          <a:xfrm>
            <a:off x="914400" y="877888"/>
            <a:ext cx="7315200" cy="5851525"/>
            <a:chOff x="914400" y="503238"/>
            <a:chExt cx="7315200" cy="5851525"/>
          </a:xfrm>
        </p:grpSpPr>
        <p:pic>
          <p:nvPicPr>
            <p:cNvPr id="130051" name="Picture 2" descr="02b-profiles-004070_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3238"/>
              <a:ext cx="7315200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0052" name="Group 11"/>
            <p:cNvGrpSpPr>
              <a:grpSpLocks/>
            </p:cNvGrpSpPr>
            <p:nvPr/>
          </p:nvGrpSpPr>
          <p:grpSpPr bwMode="auto">
            <a:xfrm>
              <a:off x="1370013" y="1306513"/>
              <a:ext cx="6686162" cy="5037137"/>
              <a:chOff x="1370013" y="1306513"/>
              <a:chExt cx="6686162" cy="5037137"/>
            </a:xfrm>
          </p:grpSpPr>
          <p:sp>
            <p:nvSpPr>
              <p:cNvPr id="109574" name="Text Box 3"/>
              <p:cNvSpPr txBox="1">
                <a:spLocks noChangeArrowheads="1"/>
              </p:cNvSpPr>
              <p:nvPr/>
            </p:nvSpPr>
            <p:spPr bwMode="auto">
              <a:xfrm rot="-5400000">
                <a:off x="819944" y="3137694"/>
                <a:ext cx="1497013" cy="3968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Height (km)</a:t>
                </a:r>
              </a:p>
            </p:txBody>
          </p:sp>
          <p:sp>
            <p:nvSpPr>
              <p:cNvPr id="109575" name="Text Box 4"/>
              <p:cNvSpPr txBox="1">
                <a:spLocks noChangeArrowheads="1"/>
              </p:cNvSpPr>
              <p:nvPr/>
            </p:nvSpPr>
            <p:spPr bwMode="auto">
              <a:xfrm>
                <a:off x="3810000" y="5943600"/>
                <a:ext cx="1382713" cy="4000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Deg K/day       </a:t>
                </a:r>
              </a:p>
            </p:txBody>
          </p:sp>
          <p:sp>
            <p:nvSpPr>
              <p:cNvPr id="130055" name="Text Box 6"/>
              <p:cNvSpPr txBox="1">
                <a:spLocks noChangeArrowheads="1"/>
              </p:cNvSpPr>
              <p:nvPr/>
            </p:nvSpPr>
            <p:spPr bwMode="auto">
              <a:xfrm>
                <a:off x="5257800" y="4343400"/>
                <a:ext cx="18081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FF0000"/>
                    </a:solidFill>
                    <a:cs typeface="Arial" charset="0"/>
                  </a:rPr>
                  <a:t>0% stratiform</a:t>
                </a:r>
              </a:p>
            </p:txBody>
          </p:sp>
          <p:sp>
            <p:nvSpPr>
              <p:cNvPr id="130056" name="Text Box 7"/>
              <p:cNvSpPr txBox="1">
                <a:spLocks noChangeArrowheads="1"/>
              </p:cNvSpPr>
              <p:nvPr/>
            </p:nvSpPr>
            <p:spPr bwMode="auto">
              <a:xfrm>
                <a:off x="5527675" y="2212975"/>
                <a:ext cx="19478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009900"/>
                    </a:solidFill>
                    <a:cs typeface="Arial" charset="0"/>
                  </a:rPr>
                  <a:t>40% stratiform</a:t>
                </a:r>
              </a:p>
            </p:txBody>
          </p:sp>
          <p:sp>
            <p:nvSpPr>
              <p:cNvPr id="130057" name="Text Box 8"/>
              <p:cNvSpPr txBox="1">
                <a:spLocks noChangeArrowheads="1"/>
              </p:cNvSpPr>
              <p:nvPr/>
            </p:nvSpPr>
            <p:spPr bwMode="auto">
              <a:xfrm>
                <a:off x="5851525" y="1306513"/>
                <a:ext cx="1947863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chemeClr val="bg1"/>
                    </a:solidFill>
                    <a:cs typeface="Arial" charset="0"/>
                  </a:rPr>
                  <a:t>70% stratiform</a:t>
                </a:r>
              </a:p>
            </p:txBody>
          </p:sp>
          <p:sp>
            <p:nvSpPr>
              <p:cNvPr id="109579" name="Text Box 11"/>
              <p:cNvSpPr txBox="1">
                <a:spLocks noChangeArrowheads="1"/>
              </p:cNvSpPr>
              <p:nvPr/>
            </p:nvSpPr>
            <p:spPr bwMode="auto">
              <a:xfrm>
                <a:off x="6169025" y="5995988"/>
                <a:ext cx="1887538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00" b="1" dirty="0" smtClean="0">
                    <a:solidFill>
                      <a:schemeClr val="bg2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Schumacher et al. 2004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lides_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600157" y="-25400"/>
            <a:ext cx="10344315" cy="6858000"/>
          </a:xfrm>
          <a:prstGeom prst="rect">
            <a:avLst/>
          </a:prstGeom>
        </p:spPr>
      </p:pic>
      <p:pic>
        <p:nvPicPr>
          <p:cNvPr id="146433" name="Picture 2" descr="tog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75"/>
            <a:ext cx="91440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1938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Comic Sans MS"/>
                <a:cs typeface="Comic Sans MS"/>
              </a:rPr>
              <a:t>TOGA COARE</a:t>
            </a:r>
            <a:endParaRPr lang="en-US" sz="3200" dirty="0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847850" y="272285"/>
            <a:ext cx="10179050" cy="6585715"/>
            <a:chOff x="0" y="206375"/>
            <a:chExt cx="10179050" cy="6585715"/>
          </a:xfrm>
        </p:grpSpPr>
        <p:pic>
          <p:nvPicPr>
            <p:cNvPr id="13" name="Picture 12" descr="coare_if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850" y="1254890"/>
              <a:ext cx="7696200" cy="55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37" name="TextBox 6"/>
            <p:cNvSpPr txBox="1">
              <a:spLocks noChangeArrowheads="1"/>
            </p:cNvSpPr>
            <p:nvPr/>
          </p:nvSpPr>
          <p:spPr bwMode="auto">
            <a:xfrm>
              <a:off x="0" y="206375"/>
              <a:ext cx="9144000" cy="5842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4342" y="3443288"/>
            <a:ext cx="2433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2"/>
                </a:solidFill>
                <a:cs typeface="Arial" charset="0"/>
              </a:rPr>
              <a:t>+ Rawinsondes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37275" y="2695661"/>
            <a:ext cx="5930830" cy="3197264"/>
            <a:chOff x="1865348" y="2358775"/>
            <a:chExt cx="5930830" cy="3197264"/>
          </a:xfrm>
        </p:grpSpPr>
        <p:sp>
          <p:nvSpPr>
            <p:cNvPr id="146440" name="TextBox 5"/>
            <p:cNvSpPr txBox="1">
              <a:spLocks noChangeArrowheads="1"/>
            </p:cNvSpPr>
            <p:nvPr/>
          </p:nvSpPr>
          <p:spPr bwMode="auto">
            <a:xfrm>
              <a:off x="1865348" y="2358775"/>
              <a:ext cx="59308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chemeClr val="tx2"/>
                  </a:solidFill>
                  <a:cs typeface="Arial" charset="0"/>
                </a:rPr>
                <a:t>Shipborne and airborne </a:t>
              </a:r>
              <a:r>
                <a:rPr lang="en-US" b="1" u="sng" dirty="0">
                  <a:solidFill>
                    <a:schemeClr val="tx2"/>
                  </a:solidFill>
                  <a:cs typeface="Arial" charset="0"/>
                </a:rPr>
                <a:t>Doppler</a:t>
              </a:r>
              <a:r>
                <a:rPr lang="en-US" b="1" dirty="0">
                  <a:solidFill>
                    <a:schemeClr val="tx2"/>
                  </a:solidFill>
                  <a:cs typeface="Arial" charset="0"/>
                </a:rPr>
                <a:t> radars</a:t>
              </a:r>
            </a:p>
          </p:txBody>
        </p:sp>
        <p:pic>
          <p:nvPicPr>
            <p:cNvPr id="3" name="Picture 2" descr="Slides_106_004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34234" b="27928"/>
            <a:stretch/>
          </p:blipFill>
          <p:spPr>
            <a:xfrm>
              <a:off x="2203783" y="3009906"/>
              <a:ext cx="3384543" cy="947150"/>
            </a:xfrm>
            <a:prstGeom prst="rect">
              <a:avLst/>
            </a:prstGeom>
          </p:spPr>
        </p:pic>
        <p:pic>
          <p:nvPicPr>
            <p:cNvPr id="4" name="Picture 3" descr="Slides_108_00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344" y="4221746"/>
              <a:ext cx="2013658" cy="1334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58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10560</TotalTime>
  <Words>676</Words>
  <Application>Microsoft Macintosh PowerPoint</Application>
  <PresentationFormat>On-screen Show (4:3)</PresentationFormat>
  <Paragraphs>137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10_Default Design</vt:lpstr>
      <vt:lpstr>4_Default Design</vt:lpstr>
      <vt:lpstr>Default Design</vt:lpstr>
      <vt:lpstr>12_Default Design</vt:lpstr>
      <vt:lpstr>6_Default Design</vt:lpstr>
      <vt:lpstr>2_Default Design</vt:lpstr>
      <vt:lpstr>11_Default Design</vt:lpstr>
      <vt:lpstr>5_Default Design</vt:lpstr>
      <vt:lpstr>13_Default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Atmospheric 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Houze</dc:creator>
  <cp:lastModifiedBy>Robert Houze</cp:lastModifiedBy>
  <cp:revision>348</cp:revision>
  <cp:lastPrinted>2012-11-05T21:39:58Z</cp:lastPrinted>
  <dcterms:created xsi:type="dcterms:W3CDTF">2010-04-08T22:31:49Z</dcterms:created>
  <dcterms:modified xsi:type="dcterms:W3CDTF">2013-04-19T21:35:02Z</dcterms:modified>
</cp:coreProperties>
</file>