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77" r:id="rId2"/>
    <p:sldId id="276" r:id="rId3"/>
    <p:sldId id="280" r:id="rId4"/>
    <p:sldId id="284" r:id="rId5"/>
    <p:sldId id="271" r:id="rId6"/>
    <p:sldId id="260" r:id="rId7"/>
    <p:sldId id="262" r:id="rId8"/>
    <p:sldId id="266" r:id="rId9"/>
    <p:sldId id="272" r:id="rId10"/>
    <p:sldId id="263" r:id="rId11"/>
    <p:sldId id="258" r:id="rId12"/>
    <p:sldId id="267" r:id="rId13"/>
    <p:sldId id="275" r:id="rId14"/>
    <p:sldId id="261" r:id="rId15"/>
    <p:sldId id="259" r:id="rId16"/>
    <p:sldId id="268" r:id="rId17"/>
    <p:sldId id="274" r:id="rId18"/>
    <p:sldId id="256" r:id="rId19"/>
    <p:sldId id="257" r:id="rId20"/>
    <p:sldId id="269" r:id="rId21"/>
    <p:sldId id="273" r:id="rId22"/>
    <p:sldId id="264" r:id="rId23"/>
    <p:sldId id="265" r:id="rId24"/>
    <p:sldId id="270" r:id="rId25"/>
    <p:sldId id="279" r:id="rId26"/>
    <p:sldId id="282" r:id="rId27"/>
    <p:sldId id="283" r:id="rId28"/>
    <p:sldId id="281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1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presProps" Target="presProps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printerSettings" Target="printerSettings/printerSettings1.bin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050A-3192-1A44-BAB5-C5C015D5C992}" type="datetimeFigureOut">
              <a:rPr lang="en-US" smtClean="0"/>
              <a:pPr/>
              <a:t>3/4/13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3744B-D9B5-1F44-890B-FB09BA7E24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050A-3192-1A44-BAB5-C5C015D5C992}" type="datetimeFigureOut">
              <a:rPr lang="en-US" smtClean="0"/>
              <a:pPr/>
              <a:t>3/4/13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3744B-D9B5-1F44-890B-FB09BA7E24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050A-3192-1A44-BAB5-C5C015D5C992}" type="datetimeFigureOut">
              <a:rPr lang="en-US" smtClean="0"/>
              <a:pPr/>
              <a:t>3/4/13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3744B-D9B5-1F44-890B-FB09BA7E24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050A-3192-1A44-BAB5-C5C015D5C992}" type="datetimeFigureOut">
              <a:rPr lang="en-US" smtClean="0"/>
              <a:pPr/>
              <a:t>3/4/13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3744B-D9B5-1F44-890B-FB09BA7E24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050A-3192-1A44-BAB5-C5C015D5C992}" type="datetimeFigureOut">
              <a:rPr lang="en-US" smtClean="0"/>
              <a:pPr/>
              <a:t>3/4/13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3744B-D9B5-1F44-890B-FB09BA7E24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050A-3192-1A44-BAB5-C5C015D5C992}" type="datetimeFigureOut">
              <a:rPr lang="en-US" smtClean="0"/>
              <a:pPr/>
              <a:t>3/4/13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3744B-D9B5-1F44-890B-FB09BA7E24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050A-3192-1A44-BAB5-C5C015D5C992}" type="datetimeFigureOut">
              <a:rPr lang="en-US" smtClean="0"/>
              <a:pPr/>
              <a:t>3/4/13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3744B-D9B5-1F44-890B-FB09BA7E24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050A-3192-1A44-BAB5-C5C015D5C992}" type="datetimeFigureOut">
              <a:rPr lang="en-US" smtClean="0"/>
              <a:pPr/>
              <a:t>3/4/13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3744B-D9B5-1F44-890B-FB09BA7E24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050A-3192-1A44-BAB5-C5C015D5C992}" type="datetimeFigureOut">
              <a:rPr lang="en-US" smtClean="0"/>
              <a:pPr/>
              <a:t>3/4/13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3744B-D9B5-1F44-890B-FB09BA7E24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050A-3192-1A44-BAB5-C5C015D5C992}" type="datetimeFigureOut">
              <a:rPr lang="en-US" smtClean="0"/>
              <a:pPr/>
              <a:t>3/4/13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3744B-D9B5-1F44-890B-FB09BA7E24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050A-3192-1A44-BAB5-C5C015D5C992}" type="datetimeFigureOut">
              <a:rPr lang="en-US" smtClean="0"/>
              <a:pPr/>
              <a:t>3/4/13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3744B-D9B5-1F44-890B-FB09BA7E24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tx2">
                <a:lumMod val="5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C050A-3192-1A44-BAB5-C5C015D5C992}" type="datetimeFigureOut">
              <a:rPr lang="en-US" smtClean="0"/>
              <a:pPr/>
              <a:t>3/4/13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3744B-D9B5-1F44-890B-FB09BA7E24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pdf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3.pdf"/><Relationship Id="rId3" Type="http://schemas.openxmlformats.org/officeDocument/2006/relationships/image" Target="../media/image14.png"/><Relationship Id="rId5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.tiff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7.pdf"/><Relationship Id="rId3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df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072" y="8106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MgOpen Cosmetica"/>
              </a:rPr>
              <a:t>An Improved Algorithm for Radar-derived Classification of Convective and Stratiform Precipitation Echoes</a:t>
            </a:r>
            <a:endParaRPr lang="en-US" sz="3200" baseline="30000" dirty="0">
              <a:solidFill>
                <a:srgbClr val="FFFF00"/>
              </a:solidFill>
              <a:latin typeface="MgOpen Cosm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072" y="4482179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MgOpen Cosmetica"/>
              </a:rPr>
              <a:t>Scott W. Powell and Stacy R. </a:t>
            </a:r>
            <a:r>
              <a:rPr lang="en-US" sz="2000" dirty="0" err="1" smtClean="0">
                <a:solidFill>
                  <a:schemeClr val="bg1"/>
                </a:solidFill>
                <a:latin typeface="MgOpen Cosmetica"/>
              </a:rPr>
              <a:t>Brodzik</a:t>
            </a:r>
            <a:endParaRPr lang="en-US" sz="2000" dirty="0">
              <a:solidFill>
                <a:schemeClr val="bg1"/>
              </a:solidFill>
              <a:latin typeface="MgOpen Cosm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072" y="4882289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  <a:latin typeface="MgOpen Cosmetica"/>
              </a:rPr>
              <a:t>University of Washington, Seattle, WA</a:t>
            </a:r>
            <a:endParaRPr lang="en-US" sz="2000" i="1" dirty="0">
              <a:solidFill>
                <a:schemeClr val="bg1"/>
              </a:solidFill>
              <a:latin typeface="MgOpen Cosm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072" y="5855544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MgOpen Cosmetica"/>
              </a:rPr>
              <a:t>MJO Field Data and Science Workshop, </a:t>
            </a:r>
            <a:r>
              <a:rPr lang="en-US" sz="2000" dirty="0" err="1" smtClean="0">
                <a:solidFill>
                  <a:schemeClr val="bg1"/>
                </a:solidFill>
                <a:latin typeface="MgOpen Cosmetica"/>
              </a:rPr>
              <a:t>Kohala</a:t>
            </a:r>
            <a:r>
              <a:rPr lang="en-US" sz="2000" dirty="0" smtClean="0">
                <a:solidFill>
                  <a:schemeClr val="bg1"/>
                </a:solidFill>
                <a:latin typeface="MgOpen Cosmetica"/>
              </a:rPr>
              <a:t> Coast, HI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072" y="5482454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MgOpen Cosmetica"/>
              </a:rPr>
              <a:t>March 4, 2013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64534" y="6584759"/>
            <a:ext cx="44788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This work was supported by NSF grant AGS-1059611 and DOE grant DE-SC0008452.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072" y="6255654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MgOpen Cosmetica"/>
              </a:rPr>
              <a:t>Breakout Session 1A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BZ_20111111_1801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056" y="0"/>
            <a:ext cx="6991888" cy="6858000"/>
          </a:xfrm>
          <a:prstGeom prst="rect">
            <a:avLst/>
          </a:prstGeom>
        </p:spPr>
      </p:pic>
      <p:sp>
        <p:nvSpPr>
          <p:cNvPr id="4" name="Pie 3"/>
          <p:cNvSpPr/>
          <p:nvPr/>
        </p:nvSpPr>
        <p:spPr>
          <a:xfrm>
            <a:off x="1296231" y="222599"/>
            <a:ext cx="6494253" cy="6583025"/>
          </a:xfrm>
          <a:prstGeom prst="pie">
            <a:avLst>
              <a:gd name="adj1" fmla="val 5818234"/>
              <a:gd name="adj2" fmla="val 14655040"/>
            </a:avLst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S_20111111_1801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844" y="0"/>
            <a:ext cx="7076312" cy="6858000"/>
          </a:xfrm>
          <a:prstGeom prst="rect">
            <a:avLst/>
          </a:prstGeom>
        </p:spPr>
      </p:pic>
      <p:sp>
        <p:nvSpPr>
          <p:cNvPr id="3" name="Pie 2"/>
          <p:cNvSpPr/>
          <p:nvPr/>
        </p:nvSpPr>
        <p:spPr>
          <a:xfrm>
            <a:off x="1296231" y="222599"/>
            <a:ext cx="6494253" cy="6583025"/>
          </a:xfrm>
          <a:prstGeom prst="pie">
            <a:avLst>
              <a:gd name="adj1" fmla="val 5818234"/>
              <a:gd name="adj2" fmla="val 14655040"/>
            </a:avLst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S_20111111_1801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6459" y="2286000"/>
            <a:ext cx="4717541" cy="4572000"/>
          </a:xfrm>
          <a:prstGeom prst="rect">
            <a:avLst/>
          </a:prstGeom>
        </p:spPr>
      </p:pic>
      <p:pic>
        <p:nvPicPr>
          <p:cNvPr id="5" name="Picture 4" descr="dBZ_20111111_1801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661259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49555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Squall Line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BZ_20111031_0501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687" y="0"/>
            <a:ext cx="6976625" cy="6858000"/>
          </a:xfrm>
          <a:prstGeom prst="rect">
            <a:avLst/>
          </a:prstGeom>
        </p:spPr>
      </p:pic>
      <p:sp>
        <p:nvSpPr>
          <p:cNvPr id="3" name="Pie 2"/>
          <p:cNvSpPr/>
          <p:nvPr/>
        </p:nvSpPr>
        <p:spPr>
          <a:xfrm>
            <a:off x="1296231" y="222599"/>
            <a:ext cx="6494253" cy="6583025"/>
          </a:xfrm>
          <a:prstGeom prst="pie">
            <a:avLst>
              <a:gd name="adj1" fmla="val 5818234"/>
              <a:gd name="adj2" fmla="val 14655040"/>
            </a:avLst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S_20111031_0501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899" y="0"/>
            <a:ext cx="7014202" cy="6858000"/>
          </a:xfrm>
          <a:prstGeom prst="rect">
            <a:avLst/>
          </a:prstGeom>
        </p:spPr>
      </p:pic>
      <p:sp>
        <p:nvSpPr>
          <p:cNvPr id="4" name="Pie 3"/>
          <p:cNvSpPr/>
          <p:nvPr/>
        </p:nvSpPr>
        <p:spPr>
          <a:xfrm>
            <a:off x="1296231" y="222599"/>
            <a:ext cx="6494253" cy="6583025"/>
          </a:xfrm>
          <a:prstGeom prst="pie">
            <a:avLst>
              <a:gd name="adj1" fmla="val 5818234"/>
              <a:gd name="adj2" fmla="val 14655040"/>
            </a:avLst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S_20111031_0501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865" y="2286000"/>
            <a:ext cx="4676135" cy="4572000"/>
          </a:xfrm>
          <a:prstGeom prst="rect">
            <a:avLst/>
          </a:prstGeom>
        </p:spPr>
      </p:pic>
      <p:pic>
        <p:nvPicPr>
          <p:cNvPr id="4" name="Picture 3" descr="dBZ_20111031_0501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651083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49555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Widespread </a:t>
            </a:r>
            <a:r>
              <a:rPr lang="en-US" dirty="0" err="1" smtClean="0">
                <a:solidFill>
                  <a:srgbClr val="FFFF00"/>
                </a:solidFill>
              </a:rPr>
              <a:t>Stratiform</a:t>
            </a:r>
            <a:r>
              <a:rPr lang="en-US" dirty="0" smtClean="0">
                <a:solidFill>
                  <a:srgbClr val="FFFF00"/>
                </a:solidFill>
              </a:rPr>
              <a:t> with Embedded Convection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BZ_20111016_0946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724" y="0"/>
            <a:ext cx="7076551" cy="6858000"/>
          </a:xfrm>
          <a:prstGeom prst="rect">
            <a:avLst/>
          </a:prstGeom>
        </p:spPr>
      </p:pic>
      <p:sp>
        <p:nvSpPr>
          <p:cNvPr id="3" name="Pie 2"/>
          <p:cNvSpPr/>
          <p:nvPr/>
        </p:nvSpPr>
        <p:spPr>
          <a:xfrm>
            <a:off x="1296231" y="222599"/>
            <a:ext cx="6494253" cy="6583025"/>
          </a:xfrm>
          <a:prstGeom prst="pie">
            <a:avLst>
              <a:gd name="adj1" fmla="val 5818234"/>
              <a:gd name="adj2" fmla="val 14655040"/>
            </a:avLst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S_20111016_0946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981" y="0"/>
            <a:ext cx="6984038" cy="6858000"/>
          </a:xfrm>
          <a:prstGeom prst="rect">
            <a:avLst/>
          </a:prstGeom>
        </p:spPr>
      </p:pic>
      <p:sp>
        <p:nvSpPr>
          <p:cNvPr id="3" name="Pie 2"/>
          <p:cNvSpPr/>
          <p:nvPr/>
        </p:nvSpPr>
        <p:spPr>
          <a:xfrm>
            <a:off x="1296231" y="222599"/>
            <a:ext cx="6494253" cy="6583025"/>
          </a:xfrm>
          <a:prstGeom prst="pie">
            <a:avLst>
              <a:gd name="adj1" fmla="val 5818234"/>
              <a:gd name="adj2" fmla="val 14655040"/>
            </a:avLst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Why we need a new/improved algorithm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3" name="Vertical Text Placeholder 12"/>
          <p:cNvSpPr>
            <a:spLocks noGrp="1"/>
          </p:cNvSpPr>
          <p:nvPr>
            <p:ph type="body" orient="vert" idx="1"/>
          </p:nvPr>
        </p:nvSpPr>
        <p:spPr>
          <a:xfrm>
            <a:off x="457200" y="2032000"/>
            <a:ext cx="8229600" cy="4525963"/>
          </a:xfrm>
        </p:spPr>
        <p:txBody>
          <a:bodyPr vert="horz" anchor="t" anchorCtr="0"/>
          <a:lstStyle/>
          <a:p>
            <a:r>
              <a:rPr lang="en-US" dirty="0" smtClean="0">
                <a:solidFill>
                  <a:schemeClr val="bg1"/>
                </a:solidFill>
              </a:rPr>
              <a:t>Steiner et al (1995; SHY95) requires an interpolated dataset.</a:t>
            </a:r>
          </a:p>
          <a:p>
            <a:pPr lvl="2"/>
            <a:r>
              <a:rPr lang="en-US" i="1" dirty="0" smtClean="0">
                <a:solidFill>
                  <a:schemeClr val="bg1"/>
                </a:solidFill>
              </a:rPr>
              <a:t>A standard 2 km interpolation, or even higher resolutions, “creates” data. </a:t>
            </a:r>
            <a:r>
              <a:rPr lang="en-US" i="1" u="sng" dirty="0" smtClean="0">
                <a:solidFill>
                  <a:schemeClr val="bg1"/>
                </a:solidFill>
              </a:rPr>
              <a:t>This is bad.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Small, isolated convective echoes can be completely missed by SHY95.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S_20111016_0946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975" y="2286000"/>
            <a:ext cx="4656025" cy="4572000"/>
          </a:xfrm>
          <a:prstGeom prst="rect">
            <a:avLst/>
          </a:prstGeom>
        </p:spPr>
      </p:pic>
      <p:pic>
        <p:nvPicPr>
          <p:cNvPr id="3" name="Picture 2" descr="dBZ_20111016_0946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17701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49555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TOGA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BZTOGA_20111127_1630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450" y="0"/>
            <a:ext cx="70370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STOGA_20111127_1630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815" y="0"/>
            <a:ext cx="697636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STOGA_20111127_1630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3087" y="2286000"/>
            <a:ext cx="4650913" cy="4572000"/>
          </a:xfrm>
          <a:prstGeom prst="rect">
            <a:avLst/>
          </a:prstGeom>
        </p:spPr>
      </p:pic>
      <p:pic>
        <p:nvPicPr>
          <p:cNvPr id="4" name="Picture 3" descr="dBZTOGA_20111127_1630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691399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(Soon) Upcoming Improvements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Vertical Text Placeholder 12"/>
          <p:cNvSpPr txBox="1">
            <a:spLocks/>
          </p:cNvSpPr>
          <p:nvPr/>
        </p:nvSpPr>
        <p:spPr>
          <a:xfrm>
            <a:off x="457199" y="1695451"/>
            <a:ext cx="4716202" cy="7175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77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Beam blockage (for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radars)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dBZ_20111016_0946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444751"/>
            <a:ext cx="4220901" cy="4090543"/>
          </a:xfrm>
          <a:prstGeom prst="rect">
            <a:avLst/>
          </a:prstGeom>
        </p:spPr>
      </p:pic>
      <p:sp>
        <p:nvSpPr>
          <p:cNvPr id="8" name="Pie 7"/>
          <p:cNvSpPr/>
          <p:nvPr/>
        </p:nvSpPr>
        <p:spPr>
          <a:xfrm>
            <a:off x="619125" y="2603499"/>
            <a:ext cx="3857625" cy="3915919"/>
          </a:xfrm>
          <a:prstGeom prst="pie">
            <a:avLst>
              <a:gd name="adj1" fmla="val 6335133"/>
              <a:gd name="adj2" fmla="val 14746660"/>
            </a:avLst>
          </a:prstGeom>
          <a:solidFill>
            <a:schemeClr val="bg1">
              <a:alpha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73401" y="2444751"/>
            <a:ext cx="37356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- Mask out </a:t>
            </a:r>
            <a:r>
              <a:rPr lang="en-US" sz="2400" dirty="0" err="1" smtClean="0">
                <a:solidFill>
                  <a:schemeClr val="bg1"/>
                </a:solidFill>
              </a:rPr>
              <a:t>Addu</a:t>
            </a:r>
            <a:r>
              <a:rPr lang="en-US" sz="2400" dirty="0" smtClean="0">
                <a:solidFill>
                  <a:schemeClr val="bg1"/>
                </a:solidFill>
              </a:rPr>
              <a:t> City completely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- Eliminate second-trip echo.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- Update shallow convection scheme.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IN_NEWCS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39750" y="901700"/>
            <a:ext cx="5270500" cy="2324100"/>
          </a:xfrm>
          <a:prstGeom prst="rect">
            <a:avLst/>
          </a:prstGeom>
        </p:spPr>
      </p:pic>
      <p:pic>
        <p:nvPicPr>
          <p:cNvPr id="6" name="Picture 5" descr="RAIN_NEWCS_TOGA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39750" y="4079875"/>
            <a:ext cx="4592805" cy="2324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750" y="396875"/>
            <a:ext cx="64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S-</a:t>
            </a:r>
            <a:r>
              <a:rPr lang="en-US" dirty="0" err="1" smtClean="0">
                <a:solidFill>
                  <a:schemeClr val="bg1"/>
                </a:solidFill>
              </a:rPr>
              <a:t>Pol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750" y="3489325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TOGA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3000" y="4079875"/>
            <a:ext cx="2124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Single Z-R (tentative)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Z = 129.56 R</a:t>
            </a:r>
            <a:r>
              <a:rPr lang="en-US" baseline="30000" dirty="0" smtClean="0">
                <a:solidFill>
                  <a:schemeClr val="bg1"/>
                </a:solidFill>
              </a:rPr>
              <a:t>1.37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3000" y="901700"/>
            <a:ext cx="1647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Hybrid rain rate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_NEWCS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97208" y="4232275"/>
            <a:ext cx="5295900" cy="2298700"/>
          </a:xfrm>
          <a:prstGeom prst="rect">
            <a:avLst/>
          </a:prstGeom>
        </p:spPr>
      </p:pic>
      <p:pic>
        <p:nvPicPr>
          <p:cNvPr id="5" name="Picture 4" descr="f02_fortalk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332" y="222250"/>
            <a:ext cx="4946904" cy="395289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071016" y="2487866"/>
            <a:ext cx="884220" cy="1687279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071016" y="4327545"/>
            <a:ext cx="884220" cy="1687279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659692" y="3528814"/>
            <a:ext cx="2136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Improved </a:t>
            </a:r>
            <a:r>
              <a:rPr lang="en-US" dirty="0" err="1" smtClean="0">
                <a:solidFill>
                  <a:schemeClr val="bg1"/>
                </a:solidFill>
              </a:rPr>
              <a:t>stratiform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fraction during suppressed periods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5955236" y="3528814"/>
            <a:ext cx="704456" cy="36205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6095836" y="4549416"/>
            <a:ext cx="661130" cy="46658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Availability/Suggestions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Vertical Text Placeholder 10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Only input currently accepted is </a:t>
            </a:r>
            <a:r>
              <a:rPr lang="en-US" dirty="0" err="1" smtClean="0">
                <a:solidFill>
                  <a:schemeClr val="bg1"/>
                </a:solidFill>
              </a:rPr>
              <a:t>CFRadial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Code currently only written for usage with MATLAB.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How to make easy-to-use for most users?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Other suggestions/concerns?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Fixing the problem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3" name="Vertical Text Placeholder 12"/>
          <p:cNvSpPr>
            <a:spLocks noGrp="1"/>
          </p:cNvSpPr>
          <p:nvPr>
            <p:ph type="body" orient="vert" idx="1"/>
          </p:nvPr>
        </p:nvSpPr>
        <p:spPr>
          <a:xfrm>
            <a:off x="457200" y="1727200"/>
            <a:ext cx="8229600" cy="4525963"/>
          </a:xfrm>
          <a:effectLst/>
        </p:spPr>
        <p:txBody>
          <a:bodyPr vert="horz" anchor="t" anchorCtr="0">
            <a:normAutofit/>
          </a:bodyPr>
          <a:lstStyle/>
          <a:p>
            <a:r>
              <a:rPr lang="en-US" sz="2600" dirty="0" smtClean="0">
                <a:solidFill>
                  <a:schemeClr val="bg1"/>
                </a:solidFill>
              </a:rPr>
              <a:t>Use the native resolution of the dataset, taking advantage of the high resolution typical along radials.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2600" dirty="0" smtClean="0">
                <a:solidFill>
                  <a:schemeClr val="bg1"/>
                </a:solidFill>
              </a:rPr>
              <a:t>Easy gridding onto irregular Cartesian grid for determining distance between data points.</a:t>
            </a:r>
          </a:p>
          <a:p>
            <a:endParaRPr lang="en-US" sz="26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2600" dirty="0" smtClean="0">
              <a:solidFill>
                <a:schemeClr val="bg1"/>
              </a:solidFill>
            </a:endParaRPr>
          </a:p>
          <a:p>
            <a:endParaRPr lang="en-US" sz="2600" dirty="0" smtClean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9269" y="4335713"/>
            <a:ext cx="5184648" cy="2239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487862" y="5450525"/>
            <a:ext cx="223908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-335462" y="5458891"/>
            <a:ext cx="223908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-183062" y="5452317"/>
            <a:ext cx="223908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-30662" y="5452340"/>
            <a:ext cx="223908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121738" y="5455144"/>
            <a:ext cx="223908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274138" y="5449481"/>
            <a:ext cx="223908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426538" y="5451474"/>
            <a:ext cx="223908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578938" y="5453591"/>
            <a:ext cx="223908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731338" y="5450709"/>
            <a:ext cx="223908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883738" y="5451412"/>
            <a:ext cx="223908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1036138" y="5451412"/>
            <a:ext cx="223908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1188538" y="5451412"/>
            <a:ext cx="223908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1340938" y="5451412"/>
            <a:ext cx="223908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1493338" y="5451412"/>
            <a:ext cx="223908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1645738" y="5451412"/>
            <a:ext cx="223908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1798138" y="5451412"/>
            <a:ext cx="223908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1950538" y="5451412"/>
            <a:ext cx="223908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2102938" y="5451412"/>
            <a:ext cx="223908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2255338" y="5451412"/>
            <a:ext cx="223908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2407738" y="5451412"/>
            <a:ext cx="223908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2560138" y="5451412"/>
            <a:ext cx="223908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2712538" y="5451412"/>
            <a:ext cx="223908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2864938" y="5451412"/>
            <a:ext cx="223908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3017338" y="5451412"/>
            <a:ext cx="223908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3169738" y="5451412"/>
            <a:ext cx="223908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3322138" y="5451412"/>
            <a:ext cx="223908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3474538" y="5451412"/>
            <a:ext cx="223908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3626938" y="5451412"/>
            <a:ext cx="223908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3779338" y="5451412"/>
            <a:ext cx="223908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3931738" y="5451412"/>
            <a:ext cx="223908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4084138" y="5451412"/>
            <a:ext cx="223908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4236538" y="5451412"/>
            <a:ext cx="223908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4388938" y="5451412"/>
            <a:ext cx="223908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79269" y="4480455"/>
            <a:ext cx="518464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78542" y="4632855"/>
            <a:ext cx="518464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78542" y="4785255"/>
            <a:ext cx="518464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78542" y="4937655"/>
            <a:ext cx="518464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78542" y="5090055"/>
            <a:ext cx="518464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78542" y="5242455"/>
            <a:ext cx="518464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78542" y="5394855"/>
            <a:ext cx="518464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78542" y="5547255"/>
            <a:ext cx="518464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78542" y="5699655"/>
            <a:ext cx="518464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78542" y="5852055"/>
            <a:ext cx="518464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78542" y="6004455"/>
            <a:ext cx="518464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78542" y="6156855"/>
            <a:ext cx="518464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78542" y="6309255"/>
            <a:ext cx="518464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478542" y="6461655"/>
            <a:ext cx="518464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079978" y="3913778"/>
            <a:ext cx="2855018" cy="369332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rtlCol="0">
            <a:spAutoFit/>
          </a:bodyPr>
          <a:lstStyle/>
          <a:p>
            <a:r>
              <a:rPr lang="en-US" dirty="0" smtClean="0"/>
              <a:t>R (highest spatial resolution) </a:t>
            </a:r>
            <a:endParaRPr lang="en-US" dirty="0"/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4012260" y="4125948"/>
            <a:ext cx="611188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0386" y="4602177"/>
            <a:ext cx="359932" cy="369332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rtlCol="0">
            <a:spAutoFit/>
          </a:bodyPr>
          <a:lstStyle/>
          <a:p>
            <a:r>
              <a:rPr lang="en-US" dirty="0" err="1" smtClean="0"/>
              <a:t>Φ</a:t>
            </a:r>
            <a:endParaRPr lang="en-US" dirty="0"/>
          </a:p>
        </p:txBody>
      </p:sp>
      <p:cxnSp>
        <p:nvCxnSpPr>
          <p:cNvPr id="66" name="Straight Arrow Connector 65"/>
          <p:cNvCxnSpPr/>
          <p:nvPr/>
        </p:nvCxnSpPr>
        <p:spPr>
          <a:xfrm rot="5400000">
            <a:off x="-151864" y="5472643"/>
            <a:ext cx="76200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3223272" y="5244043"/>
            <a:ext cx="150812" cy="150812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3374084" y="5242455"/>
            <a:ext cx="150812" cy="150812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3529660" y="5241398"/>
            <a:ext cx="150812" cy="150812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3682060" y="5242986"/>
            <a:ext cx="150812" cy="150812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3834460" y="5403852"/>
            <a:ext cx="150812" cy="150812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3831284" y="5239512"/>
            <a:ext cx="150812" cy="150812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3982096" y="5239512"/>
            <a:ext cx="150812" cy="150812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3224860" y="5401207"/>
            <a:ext cx="150812" cy="150812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3221684" y="5553607"/>
            <a:ext cx="150812" cy="150812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3221684" y="5706007"/>
            <a:ext cx="150812" cy="150812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3372496" y="5555195"/>
            <a:ext cx="150812" cy="150812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3527015" y="5552550"/>
            <a:ext cx="150812" cy="150812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677827" y="5554138"/>
            <a:ext cx="150812" cy="150812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3677827" y="5399093"/>
            <a:ext cx="150812" cy="150812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3523308" y="5400681"/>
            <a:ext cx="150812" cy="150812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3374615" y="5402269"/>
            <a:ext cx="150812" cy="150812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3982096" y="5405440"/>
            <a:ext cx="150812" cy="150812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4139260" y="5247978"/>
            <a:ext cx="150812" cy="150812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4288484" y="5243745"/>
            <a:ext cx="150812" cy="150812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3221684" y="4785255"/>
            <a:ext cx="150812" cy="150812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3218508" y="4937655"/>
            <a:ext cx="150812" cy="150812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3218508" y="5090055"/>
            <a:ext cx="150812" cy="150812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3378317" y="5088472"/>
            <a:ext cx="150812" cy="150812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3532836" y="5085827"/>
            <a:ext cx="150812" cy="150812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3679415" y="5091648"/>
            <a:ext cx="150812" cy="150812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3683648" y="4936603"/>
            <a:ext cx="150812" cy="150812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3529129" y="4938191"/>
            <a:ext cx="150812" cy="150812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3380436" y="4939779"/>
            <a:ext cx="150812" cy="150812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3836579" y="5094819"/>
            <a:ext cx="150812" cy="150812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3984215" y="5096407"/>
            <a:ext cx="150812" cy="150812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2758132" y="5242455"/>
            <a:ext cx="150812" cy="150812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2913708" y="5241398"/>
            <a:ext cx="150812" cy="150812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3066108" y="5242986"/>
            <a:ext cx="150812" cy="150812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2756544" y="5555195"/>
            <a:ext cx="150812" cy="150812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2911063" y="5552550"/>
            <a:ext cx="150812" cy="150812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3061875" y="5554138"/>
            <a:ext cx="150812" cy="150812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3061875" y="5399093"/>
            <a:ext cx="150812" cy="150812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2907356" y="5400681"/>
            <a:ext cx="150812" cy="150812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2758663" y="5402269"/>
            <a:ext cx="150812" cy="150812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2762365" y="5088472"/>
            <a:ext cx="150812" cy="150812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2916884" y="5085827"/>
            <a:ext cx="150812" cy="150812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3063463" y="5091648"/>
            <a:ext cx="150812" cy="150812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3067696" y="4936603"/>
            <a:ext cx="150812" cy="150812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2913177" y="4938191"/>
            <a:ext cx="150812" cy="150812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2764484" y="4939779"/>
            <a:ext cx="150812" cy="150812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2462860" y="5399093"/>
            <a:ext cx="150812" cy="150812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2459684" y="5243219"/>
            <a:ext cx="150812" cy="150812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2610496" y="5238986"/>
            <a:ext cx="150812" cy="150812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2610496" y="5400681"/>
            <a:ext cx="150812" cy="150812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2464979" y="5090060"/>
            <a:ext cx="150812" cy="150812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2612615" y="5091648"/>
            <a:ext cx="150812" cy="150812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2153296" y="5239512"/>
            <a:ext cx="150812" cy="150812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2307284" y="5248281"/>
            <a:ext cx="150812" cy="150812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4439296" y="5239512"/>
            <a:ext cx="150812" cy="150812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2002484" y="5244043"/>
            <a:ext cx="150812" cy="150812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/>
          <p:cNvCxnSpPr/>
          <p:nvPr/>
        </p:nvCxnSpPr>
        <p:spPr>
          <a:xfrm>
            <a:off x="5663917" y="5405440"/>
            <a:ext cx="813083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6477000" y="4340145"/>
            <a:ext cx="2209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1. (R,Φ) -&gt; (X,Y)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2. Determine distance between red box and all other data points. Yellow boxes represent those within specified distance.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Fixing the problem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3" name="Vertical Text Placeholder 12"/>
          <p:cNvSpPr>
            <a:spLocks noGrp="1"/>
          </p:cNvSpPr>
          <p:nvPr>
            <p:ph type="body" orient="vert" idx="1"/>
          </p:nvPr>
        </p:nvSpPr>
        <p:spPr>
          <a:xfrm>
            <a:off x="457200" y="1727200"/>
            <a:ext cx="8229600" cy="4525963"/>
          </a:xfrm>
        </p:spPr>
        <p:txBody>
          <a:bodyPr vert="horz" anchor="t" anchorCtr="0">
            <a:normAutofit/>
          </a:bodyPr>
          <a:lstStyle/>
          <a:p>
            <a:r>
              <a:rPr lang="en-US" sz="2600" dirty="0" smtClean="0">
                <a:solidFill>
                  <a:schemeClr val="bg1"/>
                </a:solidFill>
              </a:rPr>
              <a:t>Use the native resolution of the dataset, taking advantage of the high resolution typical along radials.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2600" dirty="0" smtClean="0">
                <a:solidFill>
                  <a:schemeClr val="bg1"/>
                </a:solidFill>
              </a:rPr>
              <a:t>Easy gridding onto irregular Cartesian grid for determining distance between data points.</a:t>
            </a:r>
          </a:p>
          <a:p>
            <a:endParaRPr lang="en-US" sz="2600" dirty="0" smtClean="0">
              <a:solidFill>
                <a:schemeClr val="bg1"/>
              </a:solidFill>
            </a:endParaRPr>
          </a:p>
          <a:p>
            <a:r>
              <a:rPr lang="en-US" sz="2600" dirty="0" smtClean="0">
                <a:solidFill>
                  <a:schemeClr val="bg1"/>
                </a:solidFill>
              </a:rPr>
              <a:t>Shallow convection scheme</a:t>
            </a:r>
          </a:p>
          <a:p>
            <a:endParaRPr lang="en-US" sz="2600" dirty="0" smtClean="0">
              <a:solidFill>
                <a:schemeClr val="bg1"/>
              </a:solidFill>
            </a:endParaRPr>
          </a:p>
          <a:p>
            <a:endParaRPr lang="en-US" sz="2600" dirty="0" smtClean="0">
              <a:solidFill>
                <a:schemeClr val="bg1"/>
              </a:solidFill>
            </a:endParaRPr>
          </a:p>
        </p:txBody>
      </p:sp>
      <p:pic>
        <p:nvPicPr>
          <p:cNvPr id="5" name="Picture 4" descr="isoscheme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7283" t="6409" r="6243" b="2136"/>
              <a:stretch>
                <a:fillRect/>
              </a:stretch>
            </p:blipFill>
          </mc:Choice>
          <mc:Fallback>
            <p:blipFill>
              <a:blip r:embed="rId3"/>
              <a:srcRect l="7283" t="6409" r="6243" b="2136"/>
              <a:stretch>
                <a:fillRect/>
              </a:stretch>
            </p:blipFill>
          </mc:Fallback>
        </mc:AlternateContent>
        <p:spPr>
          <a:xfrm>
            <a:off x="4892560" y="4614863"/>
            <a:ext cx="3550749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49555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Isolated Convective Echoes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BZ_20111105_2101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414" y="0"/>
            <a:ext cx="6999172" cy="6858000"/>
          </a:xfrm>
          <a:prstGeom prst="rect">
            <a:avLst/>
          </a:prstGeom>
        </p:spPr>
      </p:pic>
      <p:sp>
        <p:nvSpPr>
          <p:cNvPr id="4" name="Pie 3"/>
          <p:cNvSpPr/>
          <p:nvPr/>
        </p:nvSpPr>
        <p:spPr>
          <a:xfrm>
            <a:off x="1296231" y="222599"/>
            <a:ext cx="6494253" cy="6583025"/>
          </a:xfrm>
          <a:prstGeom prst="pie">
            <a:avLst>
              <a:gd name="adj1" fmla="val 5818234"/>
              <a:gd name="adj2" fmla="val 14655040"/>
            </a:avLst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S_20111105_2101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201" y="0"/>
            <a:ext cx="6991597" cy="6858000"/>
          </a:xfrm>
          <a:prstGeom prst="rect">
            <a:avLst/>
          </a:prstGeom>
        </p:spPr>
      </p:pic>
      <p:sp>
        <p:nvSpPr>
          <p:cNvPr id="3" name="Pie 2"/>
          <p:cNvSpPr/>
          <p:nvPr/>
        </p:nvSpPr>
        <p:spPr>
          <a:xfrm>
            <a:off x="1296231" y="222599"/>
            <a:ext cx="6494253" cy="6583025"/>
          </a:xfrm>
          <a:prstGeom prst="pie">
            <a:avLst>
              <a:gd name="adj1" fmla="val 5818234"/>
              <a:gd name="adj2" fmla="val 14655040"/>
            </a:avLst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S_20111105_2101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935" y="2286000"/>
            <a:ext cx="4661065" cy="4572000"/>
          </a:xfrm>
          <a:prstGeom prst="rect">
            <a:avLst/>
          </a:prstGeom>
        </p:spPr>
      </p:pic>
      <p:pic>
        <p:nvPicPr>
          <p:cNvPr id="3" name="Picture 2" descr="dBZ_20111105_2101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666115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49555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Large Echo Clusters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337</Words>
  <Application>Microsoft Macintosh PowerPoint</Application>
  <PresentationFormat>On-screen Show (4:3)</PresentationFormat>
  <Paragraphs>53</Paragraphs>
  <Slides>28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Why we need a new/improved algorithm</vt:lpstr>
      <vt:lpstr>Fixing the problem</vt:lpstr>
      <vt:lpstr>Fixing the problem</vt:lpstr>
      <vt:lpstr>Isolated Convective Echoes</vt:lpstr>
      <vt:lpstr>Slide 6</vt:lpstr>
      <vt:lpstr>Slide 7</vt:lpstr>
      <vt:lpstr>Slide 8</vt:lpstr>
      <vt:lpstr>Large Echo Clusters</vt:lpstr>
      <vt:lpstr>Slide 10</vt:lpstr>
      <vt:lpstr>Slide 11</vt:lpstr>
      <vt:lpstr>Slide 12</vt:lpstr>
      <vt:lpstr>Squall Line</vt:lpstr>
      <vt:lpstr>Slide 14</vt:lpstr>
      <vt:lpstr>Slide 15</vt:lpstr>
      <vt:lpstr>Slide 16</vt:lpstr>
      <vt:lpstr>Widespread Stratiform with Embedded Convection</vt:lpstr>
      <vt:lpstr>Slide 18</vt:lpstr>
      <vt:lpstr>Slide 19</vt:lpstr>
      <vt:lpstr>Slide 20</vt:lpstr>
      <vt:lpstr>TOGA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scott</dc:creator>
  <cp:lastModifiedBy>scott</cp:lastModifiedBy>
  <cp:revision>15</cp:revision>
  <dcterms:created xsi:type="dcterms:W3CDTF">2013-03-05T00:26:10Z</dcterms:created>
  <dcterms:modified xsi:type="dcterms:W3CDTF">2013-03-05T00:27:13Z</dcterms:modified>
</cp:coreProperties>
</file>