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slideLayouts/slideLayout14.xml" ContentType="application/vnd.openxmlformats-officedocument.presentationml.slideLayout+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22"/>
  </p:notesMasterIdLst>
  <p:sldIdLst>
    <p:sldId id="256" r:id="rId2"/>
    <p:sldId id="257" r:id="rId3"/>
    <p:sldId id="259" r:id="rId4"/>
    <p:sldId id="260" r:id="rId5"/>
    <p:sldId id="261" r:id="rId6"/>
    <p:sldId id="263" r:id="rId7"/>
    <p:sldId id="264" r:id="rId8"/>
    <p:sldId id="265" r:id="rId9"/>
    <p:sldId id="258" r:id="rId10"/>
    <p:sldId id="266" r:id="rId11"/>
    <p:sldId id="267" r:id="rId12"/>
    <p:sldId id="268" r:id="rId13"/>
    <p:sldId id="269" r:id="rId14"/>
    <p:sldId id="270" r:id="rId15"/>
    <p:sldId id="271" r:id="rId16"/>
    <p:sldId id="272" r:id="rId17"/>
    <p:sldId id="275" r:id="rId18"/>
    <p:sldId id="276" r:id="rId19"/>
    <p:sldId id="273" r:id="rId20"/>
    <p:sldId id="27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2F3ED"/>
    <a:srgbClr val="8259ED"/>
    <a:srgbClr val="82E6ED"/>
    <a:srgbClr val="FDA51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howGuides="1">
      <p:cViewPr>
        <p:scale>
          <a:sx n="100" d="100"/>
          <a:sy n="100" d="100"/>
        </p:scale>
        <p:origin x="-1024" y="-8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B8C181-C94D-7E40-A99F-2BEA9C251710}" type="datetimeFigureOut">
              <a:rPr lang="en-US" smtClean="0"/>
              <a:t>3/1/13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16A6BC-10F1-E54A-B5BF-CCE406699DE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D7182DDA-DD09-EA4E-A7E2-24633559E22A}" type="slidenum">
              <a:rPr lang="en-US" smtClean="0"/>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D66A371-2388-524B-BD7F-B53E90A06E62}" type="datetimeFigureOut">
              <a:rPr lang="en-US" smtClean="0"/>
              <a:t>2/28/13</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fld id="{8D66A371-2388-524B-BD7F-B53E90A06E62}" type="datetimeFigureOut">
              <a:rPr lang="en-US" smtClean="0"/>
              <a:t>2/28/13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182DDA-DD09-EA4E-A7E2-24633559E22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66A371-2388-524B-BD7F-B53E90A06E62}" type="datetimeFigureOut">
              <a:rPr lang="en-US" smtClean="0"/>
              <a:t>2/28/13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fld id="{8D66A371-2388-524B-BD7F-B53E90A06E62}" type="datetimeFigureOut">
              <a:rPr lang="en-US" smtClean="0"/>
              <a:t>2/28/13</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t>‹#›</a:t>
            </a:fld>
            <a:endParaRPr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8D66A371-2388-524B-BD7F-B53E90A06E62}" type="datetimeFigureOut">
              <a:rPr lang="en-US" smtClean="0"/>
              <a:t>2/28/13</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fld id="{8D66A371-2388-524B-BD7F-B53E90A06E62}" type="datetimeFigureOut">
              <a:rPr lang="en-US" smtClean="0"/>
              <a:t>2/28/13</a:t>
            </a:fld>
            <a:endParaRPr lang="en-US"/>
          </a:p>
        </p:txBody>
      </p:sp>
      <p:sp>
        <p:nvSpPr>
          <p:cNvPr id="6" name="Footer Placeholder 5"/>
          <p:cNvSpPr>
            <a:spLocks noGrp="1"/>
          </p:cNvSpPr>
          <p:nvPr>
            <p:ph type="ftr" sz="quarter" idx="11"/>
          </p:nvPr>
        </p:nvSpPr>
        <p:spPr>
          <a:xfrm>
            <a:off x="3325813" y="6288741"/>
            <a:ext cx="5217551" cy="365125"/>
          </a:xfrm>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D66A371-2388-524B-BD7F-B53E90A06E62}" type="datetimeFigureOut">
              <a:rPr lang="en-US" smtClean="0"/>
              <a:t>2/28/13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D66A371-2388-524B-BD7F-B53E90A06E62}" type="datetimeFigureOut">
              <a:rPr lang="en-US" smtClean="0"/>
              <a:t>2/28/13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D66A371-2388-524B-BD7F-B53E90A06E62}" type="datetimeFigureOut">
              <a:rPr lang="en-US" smtClean="0"/>
              <a:t>2/28/13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66A371-2388-524B-BD7F-B53E90A06E62}" type="datetimeFigureOut">
              <a:rPr lang="en-US" smtClean="0"/>
              <a:t>2/28/13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182DDA-DD09-EA4E-A7E2-24633559E22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D66A371-2388-524B-BD7F-B53E90A06E62}" type="datetimeFigureOut">
              <a:rPr lang="en-US" smtClean="0"/>
              <a:t>2/28/13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D66A371-2388-524B-BD7F-B53E90A06E62}" type="datetimeFigureOut">
              <a:rPr lang="en-US" smtClean="0"/>
              <a:t>2/28/13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182DDA-DD09-EA4E-A7E2-24633559E22A}" type="slidenum">
              <a:rPr lang="en-US" smtClean="0"/>
              <a:t>‹#›</a:t>
            </a:fld>
            <a:endParaRPr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D66A371-2388-524B-BD7F-B53E90A06E62}" type="datetimeFigureOut">
              <a:rPr lang="en-US" smtClean="0"/>
              <a:t>2/28/13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t>‹#›</a:t>
            </a:fld>
            <a:endParaRPr 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D66A371-2388-524B-BD7F-B53E90A06E62}" type="datetimeFigureOut">
              <a:rPr lang="en-US" smtClean="0"/>
              <a:t>2/28/13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t>‹#›</a:t>
            </a:fld>
            <a:endParaRPr 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8D66A371-2388-524B-BD7F-B53E90A06E62}" type="datetimeFigureOut">
              <a:rPr lang="en-US" smtClean="0"/>
              <a:t>2/28/13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182DDA-DD09-EA4E-A7E2-24633559E22A}" type="slidenum">
              <a:rPr lang="en-US" smtClean="0"/>
              <a:t>‹#›</a:t>
            </a:fld>
            <a:endParaRPr 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D66A371-2388-524B-BD7F-B53E90A06E62}" type="datetimeFigureOut">
              <a:rPr lang="en-US" smtClean="0"/>
              <a:t>2/28/13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182DDA-DD09-EA4E-A7E2-24633559E22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fld id="{8D66A371-2388-524B-BD7F-B53E90A06E62}" type="datetimeFigureOut">
              <a:rPr lang="en-US" smtClean="0"/>
              <a:t>2/28/13</a:t>
            </a:fld>
            <a:endParaRPr lang="en-US"/>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D7182DDA-DD09-EA4E-A7E2-24633559E2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1.png"/><Relationship Id="rId1" Type="http://schemas.openxmlformats.org/officeDocument/2006/relationships/slideLayout" Target="../slideLayouts/slideLayout9.xml"/><Relationship Id="rId2"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tiff"/><Relationship Id="rId5" Type="http://schemas.openxmlformats.org/officeDocument/2006/relationships/image" Target="../media/image31.png"/><Relationship Id="rId1" Type="http://schemas.openxmlformats.org/officeDocument/2006/relationships/slideLayout" Target="../slideLayouts/slideLayout9.xml"/><Relationship Id="rId2" Type="http://schemas.openxmlformats.org/officeDocument/2006/relationships/image" Target="../media/image28.tiff"/></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tiff"/><Relationship Id="rId5" Type="http://schemas.openxmlformats.org/officeDocument/2006/relationships/image" Target="../media/image34.jpeg"/><Relationship Id="rId1" Type="http://schemas.openxmlformats.org/officeDocument/2006/relationships/slideLayout" Target="../slideLayouts/slideLayout9.xml"/><Relationship Id="rId2"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gif"/><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eg"/><Relationship Id="rId3"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2"/>
                </a:solidFill>
              </a:rPr>
              <a:t>OLYMPEX: A Ground Validation Program on the Olympic Peninsula in the Pacific NW </a:t>
            </a:r>
            <a:endParaRPr lang="en-US" dirty="0">
              <a:solidFill>
                <a:schemeClr val="tx2"/>
              </a:solidFill>
            </a:endParaRPr>
          </a:p>
        </p:txBody>
      </p:sp>
      <p:sp>
        <p:nvSpPr>
          <p:cNvPr id="3" name="Subtitle 2"/>
          <p:cNvSpPr>
            <a:spLocks noGrp="1"/>
          </p:cNvSpPr>
          <p:nvPr>
            <p:ph type="subTitle" idx="1"/>
          </p:nvPr>
        </p:nvSpPr>
        <p:spPr>
          <a:xfrm>
            <a:off x="1600201" y="3908928"/>
            <a:ext cx="6762749" cy="1752600"/>
          </a:xfrm>
        </p:spPr>
        <p:txBody>
          <a:bodyPr/>
          <a:lstStyle/>
          <a:p>
            <a:r>
              <a:rPr lang="en-US" dirty="0" smtClean="0"/>
              <a:t>Lynn McMurdie, Bob </a:t>
            </a:r>
            <a:r>
              <a:rPr lang="en-US" dirty="0" err="1" smtClean="0"/>
              <a:t>Houze</a:t>
            </a:r>
            <a:r>
              <a:rPr lang="en-US" dirty="0" smtClean="0"/>
              <a:t> (University of Washington)</a:t>
            </a:r>
          </a:p>
          <a:p>
            <a:r>
              <a:rPr lang="en-US" dirty="0" smtClean="0"/>
              <a:t>Walt Petersen (NASA) and Bill </a:t>
            </a:r>
            <a:r>
              <a:rPr lang="en-US" dirty="0" err="1" smtClean="0"/>
              <a:t>Baccus</a:t>
            </a:r>
            <a:r>
              <a:rPr lang="en-US" dirty="0" smtClean="0"/>
              <a:t> (National Park Service)</a:t>
            </a:r>
          </a:p>
          <a:p>
            <a:r>
              <a:rPr lang="en-US" dirty="0" smtClean="0"/>
              <a:t>1 March 2013 Pacific NW Weather Workshop</a:t>
            </a:r>
            <a:endParaRPr lang="en-US" dirty="0"/>
          </a:p>
        </p:txBody>
      </p:sp>
      <p:pic>
        <p:nvPicPr>
          <p:cNvPr id="5" name="Picture 4" descr="NPS_bannerpix.jpg"/>
          <p:cNvPicPr>
            <a:picLocks noChangeAspect="1"/>
          </p:cNvPicPr>
          <p:nvPr/>
        </p:nvPicPr>
        <p:blipFill>
          <a:blip r:embed="rId2"/>
          <a:stretch>
            <a:fillRect/>
          </a:stretch>
        </p:blipFill>
        <p:spPr>
          <a:xfrm>
            <a:off x="3486149" y="5047868"/>
            <a:ext cx="4876800" cy="75184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7698"/>
            <a:ext cx="7583487" cy="609914"/>
          </a:xfrm>
        </p:spPr>
        <p:txBody>
          <a:bodyPr/>
          <a:lstStyle/>
          <a:p>
            <a:pPr algn="ctr"/>
            <a:r>
              <a:rPr lang="en-US" dirty="0" smtClean="0">
                <a:solidFill>
                  <a:schemeClr val="tx2"/>
                </a:solidFill>
              </a:rPr>
              <a:t>Climatology of Olympic Peninsula</a:t>
            </a:r>
            <a:endParaRPr lang="en-US" dirty="0">
              <a:solidFill>
                <a:schemeClr val="tx2"/>
              </a:solidFill>
            </a:endParaRPr>
          </a:p>
        </p:txBody>
      </p:sp>
      <p:sp>
        <p:nvSpPr>
          <p:cNvPr id="8" name="TextBox 7"/>
          <p:cNvSpPr txBox="1"/>
          <p:nvPr/>
        </p:nvSpPr>
        <p:spPr>
          <a:xfrm>
            <a:off x="205385" y="4870822"/>
            <a:ext cx="8716210" cy="1938992"/>
          </a:xfrm>
          <a:prstGeom prst="rect">
            <a:avLst/>
          </a:prstGeom>
          <a:noFill/>
        </p:spPr>
        <p:txBody>
          <a:bodyPr wrap="square" rtlCol="0">
            <a:spAutoFit/>
          </a:bodyPr>
          <a:lstStyle/>
          <a:p>
            <a:pPr algn="ctr"/>
            <a:r>
              <a:rPr lang="en-US" sz="2400" b="1" dirty="0" smtClean="0">
                <a:solidFill>
                  <a:schemeClr val="bg1"/>
                </a:solidFill>
              </a:rPr>
              <a:t>The mean 0°C level is low so that there is rain at low </a:t>
            </a:r>
            <a:r>
              <a:rPr lang="en-US" sz="2400" b="1" dirty="0" smtClean="0">
                <a:solidFill>
                  <a:schemeClr val="bg1"/>
                </a:solidFill>
              </a:rPr>
              <a:t>elevations and snow at high elevations </a:t>
            </a:r>
            <a:endParaRPr lang="en-US" sz="2400" b="1" dirty="0" smtClean="0">
              <a:solidFill>
                <a:schemeClr val="bg1"/>
              </a:solidFill>
            </a:endParaRPr>
          </a:p>
          <a:p>
            <a:r>
              <a:rPr lang="en-US" dirty="0" smtClean="0">
                <a:solidFill>
                  <a:schemeClr val="bg1"/>
                </a:solidFill>
              </a:rPr>
              <a:t>Distribution of Nov-Jan 0</a:t>
            </a:r>
            <a:r>
              <a:rPr lang="en-US" dirty="0" smtClean="0">
                <a:solidFill>
                  <a:schemeClr val="bg1"/>
                </a:solidFill>
                <a:ea typeface="Arial" pitchFamily="-107" charset="0"/>
                <a:cs typeface="Arial" pitchFamily="-107" charset="0"/>
              </a:rPr>
              <a:t>°C level for flow that is onshore and moist at low levels </a:t>
            </a:r>
            <a:r>
              <a:rPr lang="en-US" dirty="0" smtClean="0">
                <a:solidFill>
                  <a:schemeClr val="bg1"/>
                </a:solidFill>
              </a:rPr>
              <a:t>(KUIL sounding).  Mean 0</a:t>
            </a:r>
            <a:r>
              <a:rPr lang="en-US" dirty="0" smtClean="0">
                <a:solidFill>
                  <a:schemeClr val="bg1"/>
                </a:solidFill>
                <a:ea typeface="Arial" pitchFamily="-107" charset="0"/>
                <a:cs typeface="Arial" pitchFamily="-107" charset="0"/>
              </a:rPr>
              <a:t>°C level during storms = 1.5 km  See this full range in </a:t>
            </a:r>
            <a:r>
              <a:rPr lang="en-US" u="sng" dirty="0" smtClean="0">
                <a:solidFill>
                  <a:schemeClr val="bg1"/>
                </a:solidFill>
                <a:ea typeface="Arial" pitchFamily="-107" charset="0"/>
                <a:cs typeface="Arial" pitchFamily="-107" charset="0"/>
              </a:rPr>
              <a:t>individual storms</a:t>
            </a:r>
            <a:r>
              <a:rPr lang="en-US" dirty="0" smtClean="0">
                <a:solidFill>
                  <a:schemeClr val="bg1"/>
                </a:solidFill>
                <a:ea typeface="Arial" pitchFamily="-107" charset="0"/>
                <a:cs typeface="Arial" pitchFamily="-107" charset="0"/>
              </a:rPr>
              <a:t>!</a:t>
            </a:r>
          </a:p>
          <a:p>
            <a:r>
              <a:rPr lang="en-US" dirty="0" smtClean="0">
                <a:solidFill>
                  <a:schemeClr val="bg1"/>
                </a:solidFill>
                <a:ea typeface="Arial" pitchFamily="-107" charset="0"/>
                <a:cs typeface="Arial" pitchFamily="-107" charset="0"/>
              </a:rPr>
              <a:t>(plot provided by Justin Minder)</a:t>
            </a:r>
            <a:endParaRPr lang="en-US" dirty="0" smtClean="0">
              <a:solidFill>
                <a:schemeClr val="bg1"/>
              </a:solidFill>
              <a:ea typeface="Arial" pitchFamily="-107" charset="0"/>
              <a:cs typeface="Arial" pitchFamily="-107" charset="0"/>
            </a:endParaRPr>
          </a:p>
          <a:p>
            <a:endParaRPr lang="en-US" dirty="0"/>
          </a:p>
        </p:txBody>
      </p:sp>
      <p:grpSp>
        <p:nvGrpSpPr>
          <p:cNvPr id="13" name="Group 12"/>
          <p:cNvGrpSpPr/>
          <p:nvPr/>
        </p:nvGrpSpPr>
        <p:grpSpPr>
          <a:xfrm>
            <a:off x="1154614" y="1023012"/>
            <a:ext cx="4724400" cy="3581400"/>
            <a:chOff x="1154614" y="1023012"/>
            <a:chExt cx="4724400" cy="3581400"/>
          </a:xfrm>
        </p:grpSpPr>
        <p:sp>
          <p:nvSpPr>
            <p:cNvPr id="6" name="Rectangle 21"/>
            <p:cNvSpPr>
              <a:spLocks noChangeArrowheads="1"/>
            </p:cNvSpPr>
            <p:nvPr/>
          </p:nvSpPr>
          <p:spPr bwMode="auto">
            <a:xfrm>
              <a:off x="1154614" y="1023012"/>
              <a:ext cx="4724400" cy="3581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7" name="TextBox 8"/>
            <p:cNvSpPr txBox="1">
              <a:spLocks noChangeArrowheads="1"/>
            </p:cNvSpPr>
            <p:nvPr/>
          </p:nvSpPr>
          <p:spPr bwMode="auto">
            <a:xfrm rot="16200000">
              <a:off x="-18548" y="2564474"/>
              <a:ext cx="2713037" cy="366713"/>
            </a:xfrm>
            <a:prstGeom prst="rect">
              <a:avLst/>
            </a:prstGeom>
            <a:noFill/>
            <a:ln w="9525">
              <a:noFill/>
              <a:miter lim="800000"/>
              <a:headEnd/>
              <a:tailEnd/>
            </a:ln>
          </p:spPr>
          <p:txBody>
            <a:bodyPr wrap="none">
              <a:prstTxWarp prst="textNoShape">
                <a:avLst/>
              </a:prstTxWarp>
              <a:spAutoFit/>
            </a:bodyPr>
            <a:lstStyle/>
            <a:p>
              <a:r>
                <a:rPr lang="en-US" dirty="0"/>
                <a:t>Frequency of occurrence</a:t>
              </a:r>
            </a:p>
          </p:txBody>
        </p:sp>
        <p:pic>
          <p:nvPicPr>
            <p:cNvPr id="9" name="Picture 9"/>
            <p:cNvPicPr>
              <a:picLocks noChangeAspect="1" noChangeArrowheads="1"/>
            </p:cNvPicPr>
            <p:nvPr/>
          </p:nvPicPr>
          <p:blipFill>
            <a:blip r:embed="rId2"/>
            <a:srcRect l="-73" t="6824"/>
            <a:stretch>
              <a:fillRect/>
            </a:stretch>
          </p:blipFill>
          <p:spPr bwMode="auto">
            <a:xfrm>
              <a:off x="1525083" y="1079494"/>
              <a:ext cx="4352925" cy="3381375"/>
            </a:xfrm>
            <a:prstGeom prst="rect">
              <a:avLst/>
            </a:prstGeom>
            <a:noFill/>
            <a:ln w="9525">
              <a:noFill/>
              <a:miter lim="800000"/>
              <a:headEnd/>
              <a:tailEnd/>
            </a:ln>
          </p:spPr>
        </p:pic>
      </p:grpSp>
      <p:sp>
        <p:nvSpPr>
          <p:cNvPr id="10" name="Text Box 4"/>
          <p:cNvSpPr txBox="1">
            <a:spLocks noChangeArrowheads="1"/>
          </p:cNvSpPr>
          <p:nvPr/>
        </p:nvSpPr>
        <p:spPr bwMode="auto">
          <a:xfrm>
            <a:off x="3138989" y="4220237"/>
            <a:ext cx="1101725" cy="366712"/>
          </a:xfrm>
          <a:prstGeom prst="rect">
            <a:avLst/>
          </a:prstGeom>
          <a:noFill/>
          <a:ln w="9525">
            <a:noFill/>
            <a:miter lim="800000"/>
            <a:headEnd/>
            <a:tailEnd/>
          </a:ln>
        </p:spPr>
        <p:txBody>
          <a:bodyPr wrap="none">
            <a:prstTxWarp prst="textNoShape">
              <a:avLst/>
            </a:prstTxWarp>
            <a:spAutoFit/>
          </a:bodyPr>
          <a:lstStyle/>
          <a:p>
            <a:r>
              <a:rPr lang="en-US"/>
              <a:t>0</a:t>
            </a:r>
            <a:r>
              <a:rPr lang="en-US">
                <a:ea typeface="Arial" pitchFamily="-107" charset="0"/>
                <a:cs typeface="Arial" pitchFamily="-107" charset="0"/>
              </a:rPr>
              <a:t>°C level</a:t>
            </a:r>
          </a:p>
        </p:txBody>
      </p:sp>
      <p:pic>
        <p:nvPicPr>
          <p:cNvPr id="11" name="Picture 19" descr="olympex_topo_KUIL"/>
          <p:cNvPicPr>
            <a:picLocks noChangeAspect="1" noChangeArrowheads="1"/>
          </p:cNvPicPr>
          <p:nvPr/>
        </p:nvPicPr>
        <p:blipFill>
          <a:blip r:embed="rId3"/>
          <a:srcRect t="6874" r="7513" b="7951"/>
          <a:stretch>
            <a:fillRect/>
          </a:stretch>
        </p:blipFill>
        <p:spPr bwMode="auto">
          <a:xfrm>
            <a:off x="6010275" y="1719506"/>
            <a:ext cx="2352675" cy="2081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solidFill>
                  <a:schemeClr val="tx2"/>
                </a:solidFill>
              </a:rPr>
              <a:t>Resources and Experience in the Region</a:t>
            </a:r>
            <a:endParaRPr lang="en-US" dirty="0">
              <a:solidFill>
                <a:schemeClr val="tx2"/>
              </a:solidFill>
            </a:endParaRPr>
          </a:p>
        </p:txBody>
      </p:sp>
      <p:sp>
        <p:nvSpPr>
          <p:cNvPr id="4" name="Content Placeholder 3"/>
          <p:cNvSpPr>
            <a:spLocks noGrp="1"/>
          </p:cNvSpPr>
          <p:nvPr>
            <p:ph idx="1"/>
          </p:nvPr>
        </p:nvSpPr>
        <p:spPr>
          <a:xfrm>
            <a:off x="780256" y="3873500"/>
            <a:ext cx="7583487" cy="2425700"/>
          </a:xfrm>
        </p:spPr>
        <p:txBody>
          <a:bodyPr>
            <a:normAutofit/>
          </a:bodyPr>
          <a:lstStyle/>
          <a:p>
            <a:r>
              <a:rPr lang="en-US" sz="2595" dirty="0" smtClean="0">
                <a:ea typeface="ＭＳ Ｐゴシック" pitchFamily="-107" charset="-128"/>
                <a:cs typeface="ＭＳ Ｐゴシック" pitchFamily="-107" charset="-128"/>
              </a:rPr>
              <a:t>1965-2000: Cascade Project, CYCLES, </a:t>
            </a:r>
            <a:r>
              <a:rPr lang="en-US" sz="2595" dirty="0" smtClean="0">
                <a:ea typeface="ＭＳ Ｐゴシック" pitchFamily="-107" charset="-128"/>
                <a:cs typeface="ＭＳ Ｐゴシック" pitchFamily="-107" charset="-128"/>
              </a:rPr>
              <a:t>COAST</a:t>
            </a:r>
          </a:p>
          <a:p>
            <a:r>
              <a:rPr lang="en-US" sz="2595" dirty="0" smtClean="0">
                <a:ea typeface="ＭＳ Ｐゴシック" pitchFamily="-107" charset="-128"/>
                <a:cs typeface="ＭＳ Ｐゴシック" pitchFamily="-107" charset="-128"/>
              </a:rPr>
              <a:t>2001: IMPROVE field experiment</a:t>
            </a:r>
            <a:r>
              <a:rPr lang="en-US" sz="2595" dirty="0" smtClean="0">
                <a:ea typeface="ＭＳ Ｐゴシック" pitchFamily="-107" charset="-128"/>
                <a:cs typeface="ＭＳ Ｐゴシック" pitchFamily="-107" charset="-128"/>
              </a:rPr>
              <a:t>  </a:t>
            </a:r>
          </a:p>
          <a:p>
            <a:r>
              <a:rPr lang="en-US" sz="2595" dirty="0" smtClean="0">
                <a:ea typeface="ＭＳ Ｐゴシック" pitchFamily="-107" charset="-128"/>
                <a:cs typeface="ＭＳ Ｐゴシック" pitchFamily="-107" charset="-128"/>
              </a:rPr>
              <a:t>Ongoing: Regional Environmental </a:t>
            </a:r>
            <a:r>
              <a:rPr lang="en-US" sz="2595" dirty="0" smtClean="0">
                <a:ea typeface="ＭＳ Ｐゴシック" pitchFamily="-107" charset="-128"/>
                <a:cs typeface="ＭＳ Ｐゴシック" pitchFamily="-107" charset="-128"/>
              </a:rPr>
              <a:t>Prediction (MM5/WRF)</a:t>
            </a:r>
          </a:p>
          <a:p>
            <a:endParaRPr lang="en-US" dirty="0"/>
          </a:p>
        </p:txBody>
      </p:sp>
      <p:grpSp>
        <p:nvGrpSpPr>
          <p:cNvPr id="22" name="Group 21"/>
          <p:cNvGrpSpPr/>
          <p:nvPr/>
        </p:nvGrpSpPr>
        <p:grpSpPr>
          <a:xfrm>
            <a:off x="1358899" y="1431333"/>
            <a:ext cx="2565401" cy="2429467"/>
            <a:chOff x="1727199" y="1355133"/>
            <a:chExt cx="1930401" cy="2073867"/>
          </a:xfrm>
        </p:grpSpPr>
        <p:pic>
          <p:nvPicPr>
            <p:cNvPr id="5" name="Picture 1" descr="wcoast_topo.gif"/>
            <p:cNvPicPr>
              <a:picLocks noChangeAspect="1"/>
            </p:cNvPicPr>
            <p:nvPr/>
          </p:nvPicPr>
          <p:blipFill>
            <a:blip r:embed="rId2"/>
            <a:srcRect l="34073" t="12312" r="11873" b="9608"/>
            <a:stretch>
              <a:fillRect/>
            </a:stretch>
          </p:blipFill>
          <p:spPr bwMode="auto">
            <a:xfrm>
              <a:off x="1743096" y="1355133"/>
              <a:ext cx="1914504" cy="2073867"/>
            </a:xfrm>
            <a:prstGeom prst="rect">
              <a:avLst/>
            </a:prstGeom>
            <a:noFill/>
            <a:ln w="9525">
              <a:noFill/>
              <a:miter lim="800000"/>
              <a:headEnd/>
              <a:tailEnd/>
            </a:ln>
          </p:spPr>
        </p:pic>
        <p:sp>
          <p:nvSpPr>
            <p:cNvPr id="12" name="Rectangle 11"/>
            <p:cNvSpPr/>
            <p:nvPr/>
          </p:nvSpPr>
          <p:spPr>
            <a:xfrm>
              <a:off x="1727199" y="1371599"/>
              <a:ext cx="1930401" cy="2057401"/>
            </a:xfrm>
            <a:prstGeom prst="rect">
              <a:avLst/>
            </a:prstGeom>
            <a:noFill/>
            <a:ln w="1905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105400" y="1374422"/>
            <a:ext cx="2819400" cy="2448278"/>
            <a:chOff x="5105400" y="1374422"/>
            <a:chExt cx="2311400" cy="2054578"/>
          </a:xfrm>
        </p:grpSpPr>
        <p:pic>
          <p:nvPicPr>
            <p:cNvPr id="11" name="Picture 10" descr="ww_pcp3.09.0000.gif"/>
            <p:cNvPicPr>
              <a:picLocks noChangeAspect="1"/>
            </p:cNvPicPr>
            <p:nvPr/>
          </p:nvPicPr>
          <p:blipFill>
            <a:blip r:embed="rId3"/>
            <a:stretch>
              <a:fillRect/>
            </a:stretch>
          </p:blipFill>
          <p:spPr>
            <a:xfrm>
              <a:off x="5105400" y="1374422"/>
              <a:ext cx="2311400" cy="2054578"/>
            </a:xfrm>
            <a:prstGeom prst="rect">
              <a:avLst/>
            </a:prstGeom>
          </p:spPr>
        </p:pic>
        <p:sp>
          <p:nvSpPr>
            <p:cNvPr id="16" name="Rectangle 15"/>
            <p:cNvSpPr/>
            <p:nvPr/>
          </p:nvSpPr>
          <p:spPr>
            <a:xfrm>
              <a:off x="5118099" y="1397000"/>
              <a:ext cx="2298701" cy="2032000"/>
            </a:xfrm>
            <a:prstGeom prst="rect">
              <a:avLst/>
            </a:prstGeom>
            <a:noFill/>
            <a:ln w="1905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0256" y="294105"/>
            <a:ext cx="7583487" cy="1149684"/>
          </a:xfrm>
        </p:spPr>
        <p:txBody>
          <a:bodyPr/>
          <a:lstStyle/>
          <a:p>
            <a:pPr algn="ctr"/>
            <a:r>
              <a:rPr lang="en-US" dirty="0" smtClean="0">
                <a:solidFill>
                  <a:srgbClr val="1F497D"/>
                </a:solidFill>
              </a:rPr>
              <a:t>OLYMPEX: Current Instrumentation</a:t>
            </a:r>
            <a:br>
              <a:rPr lang="en-US" dirty="0" smtClean="0">
                <a:solidFill>
                  <a:srgbClr val="1F497D"/>
                </a:solidFill>
              </a:rPr>
            </a:br>
            <a:r>
              <a:rPr lang="en-US" dirty="0" smtClean="0">
                <a:solidFill>
                  <a:srgbClr val="1F497D"/>
                </a:solidFill>
              </a:rPr>
              <a:t>Ground Measurements</a:t>
            </a:r>
            <a:endParaRPr lang="en-US" dirty="0">
              <a:solidFill>
                <a:srgbClr val="1F497D"/>
              </a:solidFill>
            </a:endParaRPr>
          </a:p>
        </p:txBody>
      </p:sp>
      <p:pic>
        <p:nvPicPr>
          <p:cNvPr id="5" name="Picture 18"/>
          <p:cNvPicPr>
            <a:picLocks noChangeAspect="1" noChangeArrowheads="1"/>
          </p:cNvPicPr>
          <p:nvPr/>
        </p:nvPicPr>
        <p:blipFill>
          <a:blip r:embed="rId2"/>
          <a:srcRect l="13046" t="16412" r="9502" b="19714"/>
          <a:stretch>
            <a:fillRect/>
          </a:stretch>
        </p:blipFill>
        <p:spPr bwMode="auto">
          <a:xfrm>
            <a:off x="696158" y="1714516"/>
            <a:ext cx="3243263" cy="2673350"/>
          </a:xfrm>
          <a:prstGeom prst="rect">
            <a:avLst/>
          </a:prstGeom>
          <a:noFill/>
          <a:ln w="9525">
            <a:noFill/>
            <a:round/>
            <a:headEnd/>
            <a:tailEnd/>
          </a:ln>
        </p:spPr>
      </p:pic>
      <p:grpSp>
        <p:nvGrpSpPr>
          <p:cNvPr id="6" name="Group 19"/>
          <p:cNvGrpSpPr>
            <a:grpSpLocks/>
          </p:cNvGrpSpPr>
          <p:nvPr/>
        </p:nvGrpSpPr>
        <p:grpSpPr bwMode="auto">
          <a:xfrm>
            <a:off x="4950069" y="1700064"/>
            <a:ext cx="3351720" cy="2658041"/>
            <a:chOff x="3325" y="2167"/>
            <a:chExt cx="1969" cy="1594"/>
          </a:xfrm>
        </p:grpSpPr>
        <p:pic>
          <p:nvPicPr>
            <p:cNvPr id="7" name="Picture 4"/>
            <p:cNvPicPr>
              <a:picLocks noChangeAspect="1" noChangeArrowheads="1"/>
            </p:cNvPicPr>
            <p:nvPr/>
          </p:nvPicPr>
          <p:blipFill>
            <a:blip r:embed="rId3"/>
            <a:srcRect l="15027" t="10117" r="15027" b="15176"/>
            <a:stretch>
              <a:fillRect/>
            </a:stretch>
          </p:blipFill>
          <p:spPr bwMode="auto">
            <a:xfrm>
              <a:off x="3331" y="2190"/>
              <a:ext cx="1963" cy="1571"/>
            </a:xfrm>
            <a:prstGeom prst="rect">
              <a:avLst/>
            </a:prstGeom>
            <a:noFill/>
            <a:ln w="9525">
              <a:noFill/>
              <a:round/>
              <a:headEnd/>
              <a:tailEnd/>
            </a:ln>
          </p:spPr>
        </p:pic>
        <p:sp>
          <p:nvSpPr>
            <p:cNvPr id="8" name="Text Box 8"/>
            <p:cNvSpPr txBox="1">
              <a:spLocks noChangeArrowheads="1"/>
            </p:cNvSpPr>
            <p:nvPr/>
          </p:nvSpPr>
          <p:spPr bwMode="auto">
            <a:xfrm>
              <a:off x="3325" y="2167"/>
              <a:ext cx="1749" cy="221"/>
            </a:xfrm>
            <a:prstGeom prst="rect">
              <a:avLst/>
            </a:prstGeom>
            <a:noFill/>
            <a:ln w="9525">
              <a:noFill/>
              <a:miter lim="800000"/>
              <a:headEnd/>
              <a:tailEnd/>
            </a:ln>
          </p:spPr>
          <p:txBody>
            <a:bodyPr wrap="square">
              <a:prstTxWarp prst="textNoShape">
                <a:avLst/>
              </a:prstTxWarp>
              <a:spAutoFit/>
            </a:bodyPr>
            <a:lstStyle/>
            <a:p>
              <a:r>
                <a:rPr lang="en-US">
                  <a:solidFill>
                    <a:srgbClr val="990000"/>
                  </a:solidFill>
                </a:rPr>
                <a:t>   Detailed gauge network</a:t>
              </a:r>
            </a:p>
          </p:txBody>
        </p:sp>
      </p:grpSp>
      <p:sp>
        <p:nvSpPr>
          <p:cNvPr id="9" name="Rectangle 8"/>
          <p:cNvSpPr/>
          <p:nvPr/>
        </p:nvSpPr>
        <p:spPr>
          <a:xfrm>
            <a:off x="708530" y="1737894"/>
            <a:ext cx="3248526" cy="2646947"/>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978401" y="1729873"/>
            <a:ext cx="3296652" cy="2646947"/>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25"/>
          <p:cNvGrpSpPr>
            <a:grpSpLocks/>
          </p:cNvGrpSpPr>
          <p:nvPr/>
        </p:nvGrpSpPr>
        <p:grpSpPr bwMode="auto">
          <a:xfrm>
            <a:off x="3596923" y="2534200"/>
            <a:ext cx="2260009" cy="963786"/>
            <a:chOff x="2553" y="3284"/>
            <a:chExt cx="1429" cy="658"/>
          </a:xfrm>
        </p:grpSpPr>
        <p:sp>
          <p:nvSpPr>
            <p:cNvPr id="12" name="Rectangle 14"/>
            <p:cNvSpPr>
              <a:spLocks noChangeArrowheads="1"/>
            </p:cNvSpPr>
            <p:nvPr/>
          </p:nvSpPr>
          <p:spPr bwMode="auto">
            <a:xfrm>
              <a:off x="2567" y="3307"/>
              <a:ext cx="1135" cy="619"/>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3" name="Text Box 9"/>
            <p:cNvSpPr txBox="1">
              <a:spLocks noChangeArrowheads="1"/>
            </p:cNvSpPr>
            <p:nvPr/>
          </p:nvSpPr>
          <p:spPr bwMode="auto">
            <a:xfrm>
              <a:off x="2553" y="3284"/>
              <a:ext cx="1429" cy="658"/>
            </a:xfrm>
            <a:prstGeom prst="rect">
              <a:avLst/>
            </a:prstGeom>
            <a:noFill/>
            <a:ln w="9525">
              <a:noFill/>
              <a:round/>
              <a:headEnd/>
              <a:tailEnd/>
            </a:ln>
          </p:spPr>
          <p:txBody>
            <a:bodyPr lIns="81639" tIns="40820" rIns="81639" bIns="40820">
              <a:prstTxWarp prst="textNoShape">
                <a:avLst/>
              </a:prstTxWarp>
            </a:bodyPr>
            <a:lstStyle/>
            <a:p>
              <a:pPr defTabSz="414338" hangingPunct="0">
                <a:lnSpc>
                  <a:spcPct val="98000"/>
                </a:lnSpc>
                <a:buClr>
                  <a:srgbClr val="000000"/>
                </a:buClr>
                <a:buSzPct val="45000"/>
                <a:buFont typeface="StarSymbol" charset="0"/>
                <a:buNone/>
                <a:tabLst>
                  <a:tab pos="657225" algn="l"/>
                  <a:tab pos="1312863" algn="l"/>
                  <a:tab pos="1970088" algn="l"/>
                </a:tabLst>
              </a:pPr>
              <a:r>
                <a:rPr lang="en-GB" dirty="0">
                  <a:solidFill>
                    <a:srgbClr val="000000"/>
                  </a:solidFill>
                </a:rPr>
                <a:t>SNOTEL</a:t>
              </a:r>
            </a:p>
            <a:p>
              <a:pPr defTabSz="414338" hangingPunct="0">
                <a:lnSpc>
                  <a:spcPct val="98000"/>
                </a:lnSpc>
                <a:buClr>
                  <a:srgbClr val="000000"/>
                </a:buClr>
                <a:buSzPct val="45000"/>
                <a:buFont typeface="StarSymbol" charset="0"/>
                <a:buNone/>
                <a:tabLst>
                  <a:tab pos="657225" algn="l"/>
                  <a:tab pos="1312863" algn="l"/>
                  <a:tab pos="1970088" algn="l"/>
                </a:tabLst>
              </a:pPr>
              <a:r>
                <a:rPr lang="en-GB" dirty="0">
                  <a:solidFill>
                    <a:srgbClr val="000000"/>
                  </a:solidFill>
                </a:rPr>
                <a:t>RAWS sites</a:t>
              </a:r>
            </a:p>
            <a:p>
              <a:pPr defTabSz="414338" hangingPunct="0">
                <a:lnSpc>
                  <a:spcPct val="98000"/>
                </a:lnSpc>
                <a:buClr>
                  <a:srgbClr val="000000"/>
                </a:buClr>
                <a:buSzPct val="45000"/>
                <a:buFont typeface="StarSymbol" charset="0"/>
                <a:buNone/>
                <a:tabLst>
                  <a:tab pos="657225" algn="l"/>
                  <a:tab pos="1312863" algn="l"/>
                  <a:tab pos="1970088" algn="l"/>
                </a:tabLst>
              </a:pPr>
              <a:r>
                <a:rPr lang="en-GB" dirty="0">
                  <a:solidFill>
                    <a:srgbClr val="000000"/>
                  </a:solidFill>
                </a:rPr>
                <a:t>COOP </a:t>
              </a:r>
              <a:r>
                <a:rPr lang="en-GB" dirty="0" smtClean="0">
                  <a:solidFill>
                    <a:srgbClr val="000000"/>
                  </a:solidFill>
                </a:rPr>
                <a:t>site</a:t>
              </a:r>
            </a:p>
          </p:txBody>
        </p:sp>
        <p:sp>
          <p:nvSpPr>
            <p:cNvPr id="16" name="AutoShape 12"/>
            <p:cNvSpPr>
              <a:spLocks noChangeArrowheads="1"/>
            </p:cNvSpPr>
            <p:nvPr/>
          </p:nvSpPr>
          <p:spPr bwMode="auto">
            <a:xfrm>
              <a:off x="3494" y="3518"/>
              <a:ext cx="159" cy="159"/>
            </a:xfrm>
            <a:prstGeom prst="star5">
              <a:avLst/>
            </a:prstGeom>
            <a:solidFill>
              <a:srgbClr val="FF6633"/>
            </a:solidFill>
            <a:ln w="9525">
              <a:solidFill>
                <a:srgbClr val="000000"/>
              </a:solidFill>
              <a:round/>
              <a:headEnd/>
              <a:tailEnd/>
            </a:ln>
            <a:effectLst/>
          </p:spPr>
          <p:txBody>
            <a:bodyPr wrap="none" anchor="ctr"/>
            <a:lstStyle/>
            <a:p>
              <a:pPr>
                <a:defRPr/>
              </a:pPr>
              <a:endParaRPr lang="en-US">
                <a:latin typeface="Arial" pitchFamily="-111" charset="0"/>
                <a:ea typeface="+mn-ea"/>
                <a:cs typeface="+mn-cs"/>
              </a:endParaRPr>
            </a:p>
          </p:txBody>
        </p:sp>
        <p:sp>
          <p:nvSpPr>
            <p:cNvPr id="17" name="AutoShape 13"/>
            <p:cNvSpPr>
              <a:spLocks noChangeArrowheads="1"/>
            </p:cNvSpPr>
            <p:nvPr/>
          </p:nvSpPr>
          <p:spPr bwMode="auto">
            <a:xfrm>
              <a:off x="3509" y="3722"/>
              <a:ext cx="144" cy="144"/>
            </a:xfrm>
            <a:prstGeom prst="diamond">
              <a:avLst/>
            </a:prstGeom>
            <a:solidFill>
              <a:srgbClr val="FF6633"/>
            </a:solidFill>
            <a:ln w="9525">
              <a:solidFill>
                <a:srgbClr val="000000"/>
              </a:solidFill>
              <a:round/>
              <a:headEnd/>
              <a:tailEnd/>
            </a:ln>
          </p:spPr>
          <p:txBody>
            <a:bodyPr wrap="none" anchor="ctr">
              <a:prstTxWarp prst="textNoShape">
                <a:avLst/>
              </a:prstTxWarp>
            </a:bodyPr>
            <a:lstStyle/>
            <a:p>
              <a:endParaRPr lang="en-US"/>
            </a:p>
          </p:txBody>
        </p:sp>
        <p:sp>
          <p:nvSpPr>
            <p:cNvPr id="18" name="AutoShape 22"/>
            <p:cNvSpPr>
              <a:spLocks noChangeArrowheads="1"/>
            </p:cNvSpPr>
            <p:nvPr/>
          </p:nvSpPr>
          <p:spPr bwMode="auto">
            <a:xfrm>
              <a:off x="3494" y="3331"/>
              <a:ext cx="159" cy="159"/>
            </a:xfrm>
            <a:prstGeom prst="star5">
              <a:avLst/>
            </a:prstGeom>
            <a:solidFill>
              <a:srgbClr val="5FD3D3"/>
            </a:solidFill>
            <a:ln w="9525">
              <a:solidFill>
                <a:srgbClr val="000000"/>
              </a:solidFill>
              <a:round/>
              <a:headEnd/>
              <a:tailEnd/>
            </a:ln>
            <a:effectLst/>
          </p:spPr>
          <p:txBody>
            <a:bodyPr wrap="none" anchor="ctr"/>
            <a:lstStyle/>
            <a:p>
              <a:pPr>
                <a:defRPr/>
              </a:pPr>
              <a:endParaRPr lang="en-US">
                <a:latin typeface="Arial" pitchFamily="-111" charset="0"/>
                <a:ea typeface="+mn-ea"/>
                <a:cs typeface="+mn-cs"/>
              </a:endParaRPr>
            </a:p>
          </p:txBody>
        </p:sp>
      </p:grpSp>
      <p:sp>
        <p:nvSpPr>
          <p:cNvPr id="19" name="AutoShape 7"/>
          <p:cNvSpPr>
            <a:spLocks noChangeArrowheads="1"/>
          </p:cNvSpPr>
          <p:nvPr/>
        </p:nvSpPr>
        <p:spPr bwMode="auto">
          <a:xfrm>
            <a:off x="2420347" y="3413876"/>
            <a:ext cx="149800" cy="140222"/>
          </a:xfrm>
          <a:prstGeom prst="diamond">
            <a:avLst/>
          </a:prstGeom>
          <a:solidFill>
            <a:srgbClr val="FF6633"/>
          </a:solidFill>
          <a:ln w="18360">
            <a:solidFill>
              <a:srgbClr val="000000"/>
            </a:solidFill>
            <a:round/>
            <a:headEnd/>
            <a:tailEnd/>
          </a:ln>
        </p:spPr>
        <p:txBody>
          <a:bodyPr wrap="none" anchor="ctr">
            <a:prstTxWarp prst="textNoShape">
              <a:avLst/>
            </a:prstTxWarp>
          </a:bodyPr>
          <a:lstStyle/>
          <a:p>
            <a:endParaRPr lang="en-US"/>
          </a:p>
        </p:txBody>
      </p:sp>
      <p:sp>
        <p:nvSpPr>
          <p:cNvPr id="20" name="TextBox 19"/>
          <p:cNvSpPr txBox="1"/>
          <p:nvPr/>
        </p:nvSpPr>
        <p:spPr>
          <a:xfrm>
            <a:off x="695158" y="4508501"/>
            <a:ext cx="7606631" cy="2031325"/>
          </a:xfrm>
          <a:prstGeom prst="rect">
            <a:avLst/>
          </a:prstGeom>
          <a:noFill/>
        </p:spPr>
        <p:txBody>
          <a:bodyPr wrap="square" rtlCol="0">
            <a:spAutoFit/>
          </a:bodyPr>
          <a:lstStyle/>
          <a:p>
            <a:pPr lvl="1" indent="-457200">
              <a:buFont typeface="Wingdings" charset="2"/>
              <a:buChar char="Ø"/>
            </a:pPr>
            <a:r>
              <a:rPr lang="en-US" dirty="0" smtClean="0">
                <a:solidFill>
                  <a:schemeClr val="bg1"/>
                </a:solidFill>
              </a:rPr>
              <a:t>Current surface measurements of meteorological parameters at RAWS, COOP sites and at </a:t>
            </a:r>
            <a:r>
              <a:rPr lang="en-US" dirty="0" err="1" smtClean="0">
                <a:solidFill>
                  <a:schemeClr val="bg1"/>
                </a:solidFill>
              </a:rPr>
              <a:t>Quillayute</a:t>
            </a:r>
            <a:r>
              <a:rPr lang="en-US" dirty="0" smtClean="0">
                <a:solidFill>
                  <a:schemeClr val="bg1"/>
                </a:solidFill>
              </a:rPr>
              <a:t> (KUIL)</a:t>
            </a:r>
          </a:p>
          <a:p>
            <a:pPr lvl="1" indent="-457200">
              <a:buFont typeface="Wingdings" charset="2"/>
              <a:buChar char="Ø"/>
            </a:pPr>
            <a:r>
              <a:rPr lang="en-US" dirty="0" smtClean="0">
                <a:solidFill>
                  <a:schemeClr val="bg1"/>
                </a:solidFill>
              </a:rPr>
              <a:t>Soundings at KUIL</a:t>
            </a:r>
          </a:p>
          <a:p>
            <a:pPr lvl="1" indent="-457200">
              <a:buFont typeface="Wingdings" charset="2"/>
              <a:buChar char="Ø"/>
            </a:pPr>
            <a:r>
              <a:rPr lang="en-US" dirty="0" smtClean="0">
                <a:solidFill>
                  <a:schemeClr val="bg1"/>
                </a:solidFill>
              </a:rPr>
              <a:t>Snow measurements at SNOTEL sites (</a:t>
            </a:r>
            <a:r>
              <a:rPr lang="en-US" dirty="0" err="1" smtClean="0">
                <a:solidFill>
                  <a:schemeClr val="bg1"/>
                </a:solidFill>
              </a:rPr>
              <a:t>Buckinghorse</a:t>
            </a:r>
            <a:r>
              <a:rPr lang="en-US" dirty="0" smtClean="0">
                <a:solidFill>
                  <a:schemeClr val="bg1"/>
                </a:solidFill>
              </a:rPr>
              <a:t> closest to ‘wet’ side)</a:t>
            </a:r>
          </a:p>
          <a:p>
            <a:pPr lvl="1" indent="-457200">
              <a:buFont typeface="Wingdings" charset="2"/>
              <a:buChar char="Ø"/>
            </a:pPr>
            <a:r>
              <a:rPr lang="en-US" dirty="0" smtClean="0">
                <a:solidFill>
                  <a:schemeClr val="bg1"/>
                </a:solidFill>
              </a:rPr>
              <a:t>Tipping bucket rain gauges deployed now along transect between the Quinault and Queets rivers and one at the coast (as in Minder et al. 2008).  Network has been on site since ~2004</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0256" y="294105"/>
            <a:ext cx="7583487" cy="1149684"/>
          </a:xfrm>
        </p:spPr>
        <p:txBody>
          <a:bodyPr/>
          <a:lstStyle/>
          <a:p>
            <a:pPr algn="ctr"/>
            <a:r>
              <a:rPr lang="en-US" dirty="0" smtClean="0">
                <a:solidFill>
                  <a:srgbClr val="1F497D"/>
                </a:solidFill>
              </a:rPr>
              <a:t>OLYMPEX: Current Instrumentation</a:t>
            </a:r>
            <a:br>
              <a:rPr lang="en-US" dirty="0" smtClean="0">
                <a:solidFill>
                  <a:srgbClr val="1F497D"/>
                </a:solidFill>
              </a:rPr>
            </a:br>
            <a:r>
              <a:rPr lang="en-US" dirty="0" smtClean="0">
                <a:solidFill>
                  <a:srgbClr val="1F497D"/>
                </a:solidFill>
              </a:rPr>
              <a:t>Radar</a:t>
            </a:r>
            <a:endParaRPr lang="en-US" dirty="0">
              <a:solidFill>
                <a:srgbClr val="1F497D"/>
              </a:solidFill>
            </a:endParaRPr>
          </a:p>
        </p:txBody>
      </p:sp>
      <p:sp>
        <p:nvSpPr>
          <p:cNvPr id="20" name="TextBox 19"/>
          <p:cNvSpPr txBox="1"/>
          <p:nvPr/>
        </p:nvSpPr>
        <p:spPr>
          <a:xfrm>
            <a:off x="701509" y="4493461"/>
            <a:ext cx="5565942" cy="1477328"/>
          </a:xfrm>
          <a:prstGeom prst="rect">
            <a:avLst/>
          </a:prstGeom>
          <a:noFill/>
        </p:spPr>
        <p:txBody>
          <a:bodyPr wrap="square" rtlCol="0">
            <a:spAutoFit/>
          </a:bodyPr>
          <a:lstStyle/>
          <a:p>
            <a:pPr lvl="1" indent="-457200">
              <a:buFont typeface="Wingdings" charset="2"/>
              <a:buChar char="Ø"/>
            </a:pPr>
            <a:r>
              <a:rPr lang="en-US" dirty="0" smtClean="0">
                <a:solidFill>
                  <a:schemeClr val="bg1"/>
                </a:solidFill>
              </a:rPr>
              <a:t>The celebrated and much beloved coastal radar – Langley, WA (LGX) – since 2011</a:t>
            </a:r>
          </a:p>
          <a:p>
            <a:pPr lvl="1" indent="-457200">
              <a:buFont typeface="Wingdings" charset="2"/>
              <a:buChar char="Ø"/>
            </a:pPr>
            <a:r>
              <a:rPr lang="en-US" dirty="0" smtClean="0">
                <a:solidFill>
                  <a:schemeClr val="bg1"/>
                </a:solidFill>
              </a:rPr>
              <a:t>Atmospheric River Observatory at Westport, WA since 2009:  915 MHz Wind Profiling Radar</a:t>
            </a:r>
          </a:p>
          <a:p>
            <a:pPr lvl="1" indent="-457200">
              <a:buFont typeface="Wingdings" charset="2"/>
              <a:buChar char="Ø"/>
            </a:pPr>
            <a:r>
              <a:rPr lang="en-US" dirty="0" smtClean="0">
                <a:solidFill>
                  <a:schemeClr val="bg1"/>
                </a:solidFill>
              </a:rPr>
              <a:t>Atmospheric River S-Band Precipitation Radar</a:t>
            </a:r>
          </a:p>
        </p:txBody>
      </p:sp>
      <p:pic>
        <p:nvPicPr>
          <p:cNvPr id="21" name="Picture 20" descr="201303010613.gif"/>
          <p:cNvPicPr>
            <a:picLocks noChangeAspect="1"/>
          </p:cNvPicPr>
          <p:nvPr/>
        </p:nvPicPr>
        <p:blipFill>
          <a:blip r:embed="rId2"/>
          <a:stretch>
            <a:fillRect/>
          </a:stretch>
        </p:blipFill>
        <p:spPr>
          <a:xfrm>
            <a:off x="660400" y="1168400"/>
            <a:ext cx="3136900" cy="3136900"/>
          </a:xfrm>
          <a:prstGeom prst="rect">
            <a:avLst/>
          </a:prstGeom>
        </p:spPr>
      </p:pic>
      <p:pic>
        <p:nvPicPr>
          <p:cNvPr id="22" name="Picture 21" descr="wpc130590745_melt.gif"/>
          <p:cNvPicPr>
            <a:picLocks noChangeAspect="1"/>
          </p:cNvPicPr>
          <p:nvPr/>
        </p:nvPicPr>
        <p:blipFill>
          <a:blip r:embed="rId3"/>
          <a:srcRect b="21152"/>
          <a:stretch>
            <a:fillRect/>
          </a:stretch>
        </p:blipFill>
        <p:spPr>
          <a:xfrm>
            <a:off x="4348168" y="1511300"/>
            <a:ext cx="4427532" cy="2501899"/>
          </a:xfrm>
          <a:prstGeom prst="rect">
            <a:avLst/>
          </a:prstGeom>
        </p:spPr>
      </p:pic>
      <p:pic>
        <p:nvPicPr>
          <p:cNvPr id="23" name="Picture 19" descr="olympex_topo_KUIL"/>
          <p:cNvPicPr>
            <a:picLocks noChangeAspect="1" noChangeArrowheads="1"/>
          </p:cNvPicPr>
          <p:nvPr/>
        </p:nvPicPr>
        <p:blipFill>
          <a:blip r:embed="rId4"/>
          <a:srcRect t="6874" r="7513" b="7951"/>
          <a:stretch>
            <a:fillRect/>
          </a:stretch>
        </p:blipFill>
        <p:spPr bwMode="auto">
          <a:xfrm>
            <a:off x="6302375" y="4424606"/>
            <a:ext cx="2352675" cy="2081212"/>
          </a:xfrm>
          <a:prstGeom prst="rect">
            <a:avLst/>
          </a:prstGeom>
          <a:noFill/>
          <a:ln w="9525">
            <a:noFill/>
            <a:miter lim="800000"/>
            <a:headEnd/>
            <a:tailEnd/>
          </a:ln>
        </p:spPr>
      </p:pic>
      <p:sp>
        <p:nvSpPr>
          <p:cNvPr id="24" name="Isosceles Triangle 23"/>
          <p:cNvSpPr/>
          <p:nvPr/>
        </p:nvSpPr>
        <p:spPr>
          <a:xfrm>
            <a:off x="7099300" y="6248400"/>
            <a:ext cx="101854" cy="101600"/>
          </a:xfrm>
          <a:prstGeom prst="triangle">
            <a:avLst>
              <a:gd name="adj" fmla="val 48001"/>
            </a:avLst>
          </a:prstGeom>
          <a:solidFill>
            <a:srgbClr val="FDA5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124700" y="5981700"/>
            <a:ext cx="101600" cy="107950"/>
          </a:xfrm>
          <a:prstGeom prst="rect">
            <a:avLst/>
          </a:prstGeom>
          <a:solidFill>
            <a:srgbClr val="82F3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7131050" y="5784850"/>
            <a:ext cx="571500" cy="246221"/>
          </a:xfrm>
          <a:prstGeom prst="rect">
            <a:avLst/>
          </a:prstGeom>
          <a:noFill/>
        </p:spPr>
        <p:txBody>
          <a:bodyPr wrap="square" rtlCol="0">
            <a:spAutoFit/>
          </a:bodyPr>
          <a:lstStyle/>
          <a:p>
            <a:r>
              <a:rPr lang="en-US" sz="1000" dirty="0" smtClean="0">
                <a:solidFill>
                  <a:srgbClr val="82F3ED"/>
                </a:solidFill>
              </a:rPr>
              <a:t>Langley</a:t>
            </a:r>
            <a:endParaRPr lang="en-US" sz="1000" dirty="0">
              <a:solidFill>
                <a:srgbClr val="82F3ED"/>
              </a:solidFill>
            </a:endParaRPr>
          </a:p>
        </p:txBody>
      </p:sp>
      <p:sp>
        <p:nvSpPr>
          <p:cNvPr id="27" name="TextBox 26"/>
          <p:cNvSpPr txBox="1"/>
          <p:nvPr/>
        </p:nvSpPr>
        <p:spPr>
          <a:xfrm>
            <a:off x="7226300" y="6115050"/>
            <a:ext cx="793750" cy="246221"/>
          </a:xfrm>
          <a:prstGeom prst="rect">
            <a:avLst/>
          </a:prstGeom>
          <a:noFill/>
        </p:spPr>
        <p:txBody>
          <a:bodyPr wrap="square" rtlCol="0">
            <a:spAutoFit/>
          </a:bodyPr>
          <a:lstStyle/>
          <a:p>
            <a:r>
              <a:rPr lang="en-US" sz="1000" dirty="0" smtClean="0">
                <a:solidFill>
                  <a:srgbClr val="FDA51C"/>
                </a:solidFill>
              </a:rPr>
              <a:t>Westport</a:t>
            </a:r>
            <a:endParaRPr lang="en-US" sz="1000" dirty="0">
              <a:solidFill>
                <a:srgbClr val="FDA51C"/>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0256" y="294105"/>
            <a:ext cx="7583487" cy="1149684"/>
          </a:xfrm>
        </p:spPr>
        <p:txBody>
          <a:bodyPr/>
          <a:lstStyle/>
          <a:p>
            <a:pPr algn="ctr"/>
            <a:r>
              <a:rPr lang="en-US" dirty="0" smtClean="0">
                <a:solidFill>
                  <a:srgbClr val="1F497D"/>
                </a:solidFill>
              </a:rPr>
              <a:t>OLYMPEX: Proposed Instrumentation</a:t>
            </a:r>
            <a:br>
              <a:rPr lang="en-US" dirty="0" smtClean="0">
                <a:solidFill>
                  <a:srgbClr val="1F497D"/>
                </a:solidFill>
              </a:rPr>
            </a:br>
            <a:r>
              <a:rPr lang="en-US" dirty="0" smtClean="0">
                <a:solidFill>
                  <a:srgbClr val="1F497D"/>
                </a:solidFill>
              </a:rPr>
              <a:t>Ground-based</a:t>
            </a:r>
            <a:endParaRPr lang="en-US" dirty="0">
              <a:solidFill>
                <a:srgbClr val="1F497D"/>
              </a:solidFill>
            </a:endParaRPr>
          </a:p>
        </p:txBody>
      </p:sp>
      <p:sp>
        <p:nvSpPr>
          <p:cNvPr id="20" name="TextBox 19"/>
          <p:cNvSpPr txBox="1"/>
          <p:nvPr/>
        </p:nvSpPr>
        <p:spPr>
          <a:xfrm>
            <a:off x="695159" y="4652211"/>
            <a:ext cx="5489742" cy="1477328"/>
          </a:xfrm>
          <a:prstGeom prst="rect">
            <a:avLst/>
          </a:prstGeom>
          <a:noFill/>
        </p:spPr>
        <p:txBody>
          <a:bodyPr wrap="square" rtlCol="0">
            <a:spAutoFit/>
          </a:bodyPr>
          <a:lstStyle/>
          <a:p>
            <a:pPr lvl="1" indent="-457200">
              <a:buFont typeface="Wingdings" charset="2"/>
              <a:buChar char="Ø"/>
            </a:pPr>
            <a:r>
              <a:rPr lang="en-US" dirty="0" smtClean="0">
                <a:solidFill>
                  <a:schemeClr val="bg1"/>
                </a:solidFill>
              </a:rPr>
              <a:t>Additional Rain gauges, especially in Chehalis Basin</a:t>
            </a:r>
          </a:p>
          <a:p>
            <a:pPr lvl="1" indent="-457200">
              <a:buFont typeface="Wingdings" charset="2"/>
              <a:buChar char="Ø"/>
            </a:pPr>
            <a:r>
              <a:rPr lang="en-US" dirty="0" smtClean="0">
                <a:solidFill>
                  <a:schemeClr val="bg1"/>
                </a:solidFill>
              </a:rPr>
              <a:t>Snow Measurements – hot plates, </a:t>
            </a:r>
            <a:r>
              <a:rPr lang="en-US" dirty="0" err="1" smtClean="0">
                <a:solidFill>
                  <a:schemeClr val="bg1"/>
                </a:solidFill>
              </a:rPr>
              <a:t>Pluvio</a:t>
            </a:r>
            <a:r>
              <a:rPr lang="en-US" dirty="0" smtClean="0">
                <a:solidFill>
                  <a:schemeClr val="bg1"/>
                </a:solidFill>
              </a:rPr>
              <a:t> precipitation gauge, snow video imager </a:t>
            </a:r>
          </a:p>
          <a:p>
            <a:pPr lvl="1" indent="-457200">
              <a:buFont typeface="Wingdings" charset="2"/>
              <a:buChar char="Ø"/>
            </a:pPr>
            <a:r>
              <a:rPr lang="en-US" dirty="0" smtClean="0">
                <a:solidFill>
                  <a:schemeClr val="bg1"/>
                </a:solidFill>
              </a:rPr>
              <a:t>Video </a:t>
            </a:r>
            <a:r>
              <a:rPr lang="en-US" dirty="0" err="1" smtClean="0">
                <a:solidFill>
                  <a:schemeClr val="bg1"/>
                </a:solidFill>
              </a:rPr>
              <a:t>disdrometer</a:t>
            </a:r>
            <a:endParaRPr lang="en-US" dirty="0" smtClean="0">
              <a:solidFill>
                <a:schemeClr val="bg1"/>
              </a:solidFill>
            </a:endParaRPr>
          </a:p>
          <a:p>
            <a:pPr lvl="1" indent="-457200">
              <a:buFont typeface="Wingdings" charset="2"/>
              <a:buChar char="Ø"/>
            </a:pPr>
            <a:r>
              <a:rPr lang="en-US" dirty="0" smtClean="0">
                <a:solidFill>
                  <a:schemeClr val="bg1"/>
                </a:solidFill>
              </a:rPr>
              <a:t>River gauges?</a:t>
            </a:r>
            <a:endParaRPr lang="en-US" dirty="0">
              <a:solidFill>
                <a:schemeClr val="bg1"/>
              </a:solidFill>
            </a:endParaRPr>
          </a:p>
        </p:txBody>
      </p:sp>
      <p:pic>
        <p:nvPicPr>
          <p:cNvPr id="21" name="Picture 20" descr="F01_v4_Lettenmaier_Aonly_v02.tif"/>
          <p:cNvPicPr>
            <a:picLocks noChangeAspect="1"/>
          </p:cNvPicPr>
          <p:nvPr/>
        </p:nvPicPr>
        <p:blipFill>
          <a:blip r:embed="rId2"/>
          <a:stretch>
            <a:fillRect/>
          </a:stretch>
        </p:blipFill>
        <p:spPr>
          <a:xfrm>
            <a:off x="1005840" y="1444752"/>
            <a:ext cx="3566160" cy="3054096"/>
          </a:xfrm>
          <a:prstGeom prst="rect">
            <a:avLst/>
          </a:prstGeom>
        </p:spPr>
      </p:pic>
      <p:sp>
        <p:nvSpPr>
          <p:cNvPr id="9" name="Rectangle 8"/>
          <p:cNvSpPr/>
          <p:nvPr/>
        </p:nvSpPr>
        <p:spPr>
          <a:xfrm>
            <a:off x="1013330" y="1445794"/>
            <a:ext cx="3558670" cy="30373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photo2_from_Ray.JPG"/>
          <p:cNvPicPr>
            <a:picLocks noChangeAspect="1"/>
          </p:cNvPicPr>
          <p:nvPr/>
        </p:nvPicPr>
        <p:blipFill>
          <a:blip r:embed="rId3"/>
          <a:stretch>
            <a:fillRect/>
          </a:stretch>
        </p:blipFill>
        <p:spPr>
          <a:xfrm rot="5400000">
            <a:off x="5123653" y="1901032"/>
            <a:ext cx="2813051" cy="2109788"/>
          </a:xfrm>
          <a:prstGeom prst="rect">
            <a:avLst/>
          </a:prstGeom>
        </p:spPr>
      </p:pic>
      <p:pic>
        <p:nvPicPr>
          <p:cNvPr id="23" name="Picture 22" descr="hotplate.tiff"/>
          <p:cNvPicPr>
            <a:picLocks noChangeAspect="1"/>
          </p:cNvPicPr>
          <p:nvPr/>
        </p:nvPicPr>
        <p:blipFill>
          <a:blip r:embed="rId4"/>
          <a:stretch>
            <a:fillRect/>
          </a:stretch>
        </p:blipFill>
        <p:spPr>
          <a:xfrm>
            <a:off x="6744954" y="4559300"/>
            <a:ext cx="1389396" cy="1847850"/>
          </a:xfrm>
          <a:prstGeom prst="rect">
            <a:avLst/>
          </a:prstGeom>
        </p:spPr>
      </p:pic>
      <p:pic>
        <p:nvPicPr>
          <p:cNvPr id="24" name="Picture 23" descr="gcpex_pvi_20120121_Steamshow_aggregates_001.png"/>
          <p:cNvPicPr>
            <a:picLocks noChangeAspect="1"/>
          </p:cNvPicPr>
          <p:nvPr/>
        </p:nvPicPr>
        <p:blipFill>
          <a:blip r:embed="rId5"/>
          <a:stretch>
            <a:fillRect/>
          </a:stretch>
        </p:blipFill>
        <p:spPr>
          <a:xfrm>
            <a:off x="5029200" y="5334000"/>
            <a:ext cx="1463359" cy="10985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80256" y="294105"/>
            <a:ext cx="7583487" cy="1149684"/>
          </a:xfrm>
        </p:spPr>
        <p:txBody>
          <a:bodyPr/>
          <a:lstStyle/>
          <a:p>
            <a:pPr algn="ctr"/>
            <a:r>
              <a:rPr lang="en-US" dirty="0" smtClean="0">
                <a:solidFill>
                  <a:srgbClr val="1F497D"/>
                </a:solidFill>
              </a:rPr>
              <a:t>OLYMPEX: Proposed Instrumentation</a:t>
            </a:r>
            <a:br>
              <a:rPr lang="en-US" dirty="0" smtClean="0">
                <a:solidFill>
                  <a:srgbClr val="1F497D"/>
                </a:solidFill>
              </a:rPr>
            </a:br>
            <a:r>
              <a:rPr lang="en-US" dirty="0" smtClean="0">
                <a:solidFill>
                  <a:srgbClr val="1F497D"/>
                </a:solidFill>
              </a:rPr>
              <a:t>Radar and Aircraft</a:t>
            </a:r>
            <a:endParaRPr lang="en-US" dirty="0">
              <a:solidFill>
                <a:srgbClr val="1F497D"/>
              </a:solidFill>
            </a:endParaRPr>
          </a:p>
        </p:txBody>
      </p:sp>
      <p:sp>
        <p:nvSpPr>
          <p:cNvPr id="20" name="TextBox 19"/>
          <p:cNvSpPr txBox="1"/>
          <p:nvPr/>
        </p:nvSpPr>
        <p:spPr>
          <a:xfrm>
            <a:off x="695159" y="4652211"/>
            <a:ext cx="5477042" cy="1754327"/>
          </a:xfrm>
          <a:prstGeom prst="rect">
            <a:avLst/>
          </a:prstGeom>
          <a:noFill/>
        </p:spPr>
        <p:txBody>
          <a:bodyPr wrap="square" rtlCol="0">
            <a:spAutoFit/>
          </a:bodyPr>
          <a:lstStyle/>
          <a:p>
            <a:pPr lvl="1" indent="-457200">
              <a:buFont typeface="Wingdings" charset="2"/>
              <a:buChar char="Ø"/>
            </a:pPr>
            <a:r>
              <a:rPr lang="en-US" dirty="0" err="1" smtClean="0">
                <a:solidFill>
                  <a:schemeClr val="bg1"/>
                </a:solidFill>
              </a:rPr>
              <a:t>Npol</a:t>
            </a:r>
            <a:r>
              <a:rPr lang="en-US" dirty="0" smtClean="0">
                <a:solidFill>
                  <a:schemeClr val="bg1"/>
                </a:solidFill>
              </a:rPr>
              <a:t> in RHI Mode and maybe another radar?</a:t>
            </a:r>
          </a:p>
          <a:p>
            <a:pPr lvl="1" indent="-457200">
              <a:buFont typeface="Wingdings" charset="2"/>
              <a:buChar char="Ø"/>
            </a:pPr>
            <a:r>
              <a:rPr lang="en-US" dirty="0" smtClean="0">
                <a:solidFill>
                  <a:schemeClr val="bg1"/>
                </a:solidFill>
              </a:rPr>
              <a:t>DC-8 and/or Global Hawk will fly instruments similar to those on the satellite</a:t>
            </a:r>
          </a:p>
          <a:p>
            <a:pPr lvl="1" indent="-457200">
              <a:buFont typeface="Wingdings" charset="2"/>
              <a:buChar char="Ø"/>
            </a:pPr>
            <a:r>
              <a:rPr lang="en-US" dirty="0" smtClean="0">
                <a:solidFill>
                  <a:schemeClr val="bg1"/>
                </a:solidFill>
              </a:rPr>
              <a:t>DC-8 and/or other aircraft with microphysics instruments </a:t>
            </a:r>
          </a:p>
          <a:p>
            <a:pPr lvl="1" indent="-457200">
              <a:buFont typeface="Wingdings" charset="2"/>
              <a:buChar char="Ø"/>
            </a:pPr>
            <a:endParaRPr lang="en-US" dirty="0" smtClean="0">
              <a:solidFill>
                <a:schemeClr val="bg1"/>
              </a:solidFill>
            </a:endParaRPr>
          </a:p>
        </p:txBody>
      </p:sp>
      <p:pic>
        <p:nvPicPr>
          <p:cNvPr id="21" name="Picture 20" descr="F01_v4_Lettenmaier_Aonly_v02.tif"/>
          <p:cNvPicPr>
            <a:picLocks noChangeAspect="1"/>
          </p:cNvPicPr>
          <p:nvPr/>
        </p:nvPicPr>
        <p:blipFill>
          <a:blip r:embed="rId2"/>
          <a:stretch>
            <a:fillRect/>
          </a:stretch>
        </p:blipFill>
        <p:spPr>
          <a:xfrm>
            <a:off x="1005840" y="1444752"/>
            <a:ext cx="3566160" cy="3054096"/>
          </a:xfrm>
          <a:prstGeom prst="rect">
            <a:avLst/>
          </a:prstGeom>
        </p:spPr>
      </p:pic>
      <p:sp>
        <p:nvSpPr>
          <p:cNvPr id="9" name="Rectangle 8"/>
          <p:cNvSpPr/>
          <p:nvPr/>
        </p:nvSpPr>
        <p:spPr>
          <a:xfrm>
            <a:off x="1013330" y="1445794"/>
            <a:ext cx="3558670" cy="30373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4864100" y="1498063"/>
            <a:ext cx="2794000" cy="1410237"/>
            <a:chOff x="4864100" y="1498063"/>
            <a:chExt cx="2794000" cy="1410237"/>
          </a:xfrm>
        </p:grpSpPr>
        <p:pic>
          <p:nvPicPr>
            <p:cNvPr id="10" name="Picture 9" descr="DC8_GCPEx_cropped.jpg"/>
            <p:cNvPicPr>
              <a:picLocks noChangeAspect="1"/>
            </p:cNvPicPr>
            <p:nvPr/>
          </p:nvPicPr>
          <p:blipFill>
            <a:blip r:embed="rId3"/>
            <a:stretch>
              <a:fillRect/>
            </a:stretch>
          </p:blipFill>
          <p:spPr>
            <a:xfrm>
              <a:off x="4864100" y="1498063"/>
              <a:ext cx="2781300" cy="1410237"/>
            </a:xfrm>
            <a:prstGeom prst="rect">
              <a:avLst/>
            </a:prstGeom>
          </p:spPr>
        </p:pic>
        <p:sp>
          <p:nvSpPr>
            <p:cNvPr id="12" name="Rectangle 11"/>
            <p:cNvSpPr/>
            <p:nvPr/>
          </p:nvSpPr>
          <p:spPr>
            <a:xfrm>
              <a:off x="4874130" y="1509294"/>
              <a:ext cx="2783970" cy="13990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descr="global hawk.tiff"/>
          <p:cNvPicPr>
            <a:picLocks noChangeAspect="1"/>
          </p:cNvPicPr>
          <p:nvPr/>
        </p:nvPicPr>
        <p:blipFill>
          <a:blip r:embed="rId4"/>
          <a:stretch>
            <a:fillRect/>
          </a:stretch>
        </p:blipFill>
        <p:spPr>
          <a:xfrm>
            <a:off x="5295900" y="3021799"/>
            <a:ext cx="2882900" cy="1347001"/>
          </a:xfrm>
          <a:prstGeom prst="rect">
            <a:avLst/>
          </a:prstGeom>
        </p:spPr>
      </p:pic>
      <p:sp>
        <p:nvSpPr>
          <p:cNvPr id="13" name="Rectangle 12"/>
          <p:cNvSpPr/>
          <p:nvPr/>
        </p:nvSpPr>
        <p:spPr>
          <a:xfrm>
            <a:off x="5283200" y="3020594"/>
            <a:ext cx="2895600" cy="14117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953000" y="1587500"/>
            <a:ext cx="673100" cy="369332"/>
          </a:xfrm>
          <a:prstGeom prst="rect">
            <a:avLst/>
          </a:prstGeom>
          <a:solidFill>
            <a:schemeClr val="bg1">
              <a:alpha val="44000"/>
            </a:schemeClr>
          </a:solidFill>
        </p:spPr>
        <p:txBody>
          <a:bodyPr wrap="square" rtlCol="0">
            <a:spAutoFit/>
          </a:bodyPr>
          <a:lstStyle/>
          <a:p>
            <a:r>
              <a:rPr lang="en-US" dirty="0" smtClean="0">
                <a:solidFill>
                  <a:srgbClr val="FFFF00"/>
                </a:solidFill>
              </a:rPr>
              <a:t>DC-8</a:t>
            </a:r>
            <a:endParaRPr lang="en-US" dirty="0">
              <a:solidFill>
                <a:srgbClr val="FFFF00"/>
              </a:solidFill>
            </a:endParaRPr>
          </a:p>
        </p:txBody>
      </p:sp>
      <p:sp>
        <p:nvSpPr>
          <p:cNvPr id="19" name="TextBox 18"/>
          <p:cNvSpPr txBox="1"/>
          <p:nvPr/>
        </p:nvSpPr>
        <p:spPr>
          <a:xfrm>
            <a:off x="5372100" y="3059668"/>
            <a:ext cx="927100" cy="646331"/>
          </a:xfrm>
          <a:prstGeom prst="rect">
            <a:avLst/>
          </a:prstGeom>
          <a:solidFill>
            <a:srgbClr val="FFFFFF">
              <a:alpha val="35000"/>
            </a:srgbClr>
          </a:solidFill>
        </p:spPr>
        <p:txBody>
          <a:bodyPr wrap="square" rtlCol="0">
            <a:spAutoFit/>
          </a:bodyPr>
          <a:lstStyle/>
          <a:p>
            <a:r>
              <a:rPr lang="en-US" dirty="0" smtClean="0">
                <a:solidFill>
                  <a:srgbClr val="FFFF00"/>
                </a:solidFill>
              </a:rPr>
              <a:t>Global Hawk</a:t>
            </a:r>
            <a:endParaRPr lang="en-US" dirty="0">
              <a:solidFill>
                <a:srgbClr val="FFFF00"/>
              </a:solidFill>
            </a:endParaRPr>
          </a:p>
        </p:txBody>
      </p:sp>
      <p:grpSp>
        <p:nvGrpSpPr>
          <p:cNvPr id="25" name="Group 24"/>
          <p:cNvGrpSpPr/>
          <p:nvPr/>
        </p:nvGrpSpPr>
        <p:grpSpPr>
          <a:xfrm>
            <a:off x="6120008" y="4620794"/>
            <a:ext cx="2719192" cy="1932406"/>
            <a:chOff x="6120008" y="4620794"/>
            <a:chExt cx="2719192" cy="1932406"/>
          </a:xfrm>
        </p:grpSpPr>
        <p:grpSp>
          <p:nvGrpSpPr>
            <p:cNvPr id="17" name="Group 16"/>
            <p:cNvGrpSpPr/>
            <p:nvPr/>
          </p:nvGrpSpPr>
          <p:grpSpPr>
            <a:xfrm>
              <a:off x="6120008" y="4620794"/>
              <a:ext cx="2719192" cy="1932406"/>
              <a:chOff x="6120008" y="4620794"/>
              <a:chExt cx="2719192" cy="1932406"/>
            </a:xfrm>
          </p:grpSpPr>
          <p:pic>
            <p:nvPicPr>
              <p:cNvPr id="8" name="Picture 7" descr="NPOL at GXY2.jpg"/>
              <p:cNvPicPr>
                <a:picLocks noChangeAspect="1"/>
              </p:cNvPicPr>
              <p:nvPr/>
            </p:nvPicPr>
            <p:blipFill>
              <a:blip r:embed="rId5"/>
              <a:stretch>
                <a:fillRect/>
              </a:stretch>
            </p:blipFill>
            <p:spPr>
              <a:xfrm>
                <a:off x="6120008" y="4635500"/>
                <a:ext cx="2655692" cy="1911350"/>
              </a:xfrm>
              <a:prstGeom prst="rect">
                <a:avLst/>
              </a:prstGeom>
            </p:spPr>
          </p:pic>
          <p:sp>
            <p:nvSpPr>
              <p:cNvPr id="14" name="Rectangle 13"/>
              <p:cNvSpPr/>
              <p:nvPr/>
            </p:nvSpPr>
            <p:spPr>
              <a:xfrm>
                <a:off x="6144130" y="4620794"/>
                <a:ext cx="2695070" cy="19324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p:cNvSpPr txBox="1"/>
            <p:nvPr/>
          </p:nvSpPr>
          <p:spPr>
            <a:xfrm>
              <a:off x="7772400" y="4748768"/>
              <a:ext cx="927100" cy="369332"/>
            </a:xfrm>
            <a:prstGeom prst="rect">
              <a:avLst/>
            </a:prstGeom>
            <a:solidFill>
              <a:srgbClr val="FFFFFF">
                <a:alpha val="35000"/>
              </a:srgbClr>
            </a:solidFill>
          </p:spPr>
          <p:txBody>
            <a:bodyPr wrap="square" rtlCol="0">
              <a:spAutoFit/>
            </a:bodyPr>
            <a:lstStyle/>
            <a:p>
              <a:r>
                <a:rPr lang="en-US" dirty="0" err="1" smtClean="0">
                  <a:solidFill>
                    <a:srgbClr val="FFFF00"/>
                  </a:solidFill>
                </a:rPr>
                <a:t>Npol</a:t>
              </a:r>
              <a:endParaRPr lang="en-US" dirty="0">
                <a:solidFill>
                  <a:srgbClr val="FFFF00"/>
                </a:solidFill>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780256" y="292100"/>
            <a:ext cx="7583487" cy="663388"/>
          </a:xfrm>
        </p:spPr>
        <p:txBody>
          <a:bodyPr/>
          <a:lstStyle/>
          <a:p>
            <a:r>
              <a:rPr lang="en-US" dirty="0" smtClean="0">
                <a:solidFill>
                  <a:schemeClr val="tx2"/>
                </a:solidFill>
              </a:rPr>
              <a:t>OLYMPEX:  Promises and </a:t>
            </a:r>
            <a:r>
              <a:rPr lang="en-US" dirty="0" smtClean="0">
                <a:solidFill>
                  <a:schemeClr val="accent2"/>
                </a:solidFill>
              </a:rPr>
              <a:t>Challenges</a:t>
            </a:r>
            <a:endParaRPr lang="en-US" dirty="0">
              <a:solidFill>
                <a:schemeClr val="accent2"/>
              </a:solidFill>
            </a:endParaRPr>
          </a:p>
        </p:txBody>
      </p:sp>
      <p:sp>
        <p:nvSpPr>
          <p:cNvPr id="4" name="Content Placeholder 3"/>
          <p:cNvSpPr>
            <a:spLocks noGrp="1"/>
          </p:cNvSpPr>
          <p:nvPr>
            <p:ph idx="1"/>
          </p:nvPr>
        </p:nvSpPr>
        <p:spPr>
          <a:xfrm>
            <a:off x="419100" y="1181100"/>
            <a:ext cx="8331199" cy="5295900"/>
          </a:xfrm>
        </p:spPr>
        <p:txBody>
          <a:bodyPr>
            <a:normAutofit/>
          </a:bodyPr>
          <a:lstStyle/>
          <a:p>
            <a:r>
              <a:rPr lang="en-US" dirty="0" smtClean="0">
                <a:solidFill>
                  <a:schemeClr val="tx2"/>
                </a:solidFill>
              </a:rPr>
              <a:t>The Olympic Peninsula is a natural laboratory for precipitation studies</a:t>
            </a:r>
          </a:p>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endParaRPr lang="en-US" dirty="0" smtClean="0">
              <a:solidFill>
                <a:schemeClr val="tx2"/>
              </a:solidFill>
            </a:endParaRPr>
          </a:p>
          <a:p>
            <a:pPr lvl="1">
              <a:buFont typeface="Courier New"/>
              <a:buChar char="o"/>
            </a:pPr>
            <a:r>
              <a:rPr lang="en-US" dirty="0" smtClean="0"/>
              <a:t>Persistence of moist </a:t>
            </a:r>
            <a:r>
              <a:rPr lang="en-US" dirty="0" smtClean="0"/>
              <a:t>flow </a:t>
            </a:r>
          </a:p>
          <a:p>
            <a:pPr lvl="1">
              <a:buFont typeface="Courier New"/>
              <a:buChar char="o"/>
            </a:pPr>
            <a:r>
              <a:rPr lang="en-US" dirty="0" smtClean="0"/>
              <a:t>H</a:t>
            </a:r>
            <a:r>
              <a:rPr lang="en-US" dirty="0" smtClean="0"/>
              <a:t>uge precipitation amounts</a:t>
            </a:r>
          </a:p>
          <a:p>
            <a:pPr lvl="1">
              <a:buFont typeface="Courier New"/>
              <a:buChar char="o"/>
            </a:pPr>
            <a:r>
              <a:rPr lang="en-US" dirty="0" smtClean="0"/>
              <a:t>Complex terrain</a:t>
            </a:r>
            <a:endParaRPr lang="en-US" dirty="0" smtClean="0"/>
          </a:p>
          <a:p>
            <a:pPr lvl="1">
              <a:buFont typeface="Courier New"/>
              <a:buChar char="o"/>
            </a:pPr>
            <a:r>
              <a:rPr lang="en-US" dirty="0" smtClean="0"/>
              <a:t>Low </a:t>
            </a:r>
            <a:r>
              <a:rPr lang="en-US" dirty="0" smtClean="0"/>
              <a:t>freezing </a:t>
            </a:r>
            <a:r>
              <a:rPr lang="en-US" dirty="0" smtClean="0"/>
              <a:t>level</a:t>
            </a:r>
            <a:endParaRPr lang="en-US" dirty="0" smtClean="0">
              <a:solidFill>
                <a:schemeClr val="tx2"/>
              </a:solidFill>
            </a:endParaRPr>
          </a:p>
        </p:txBody>
      </p:sp>
      <p:pic>
        <p:nvPicPr>
          <p:cNvPr id="5" name="Picture 4" descr="map_pacific_NDJF.jpg"/>
          <p:cNvPicPr>
            <a:picLocks noChangeAspect="1"/>
          </p:cNvPicPr>
          <p:nvPr/>
        </p:nvPicPr>
        <p:blipFill>
          <a:blip r:embed="rId2"/>
          <a:stretch>
            <a:fillRect/>
          </a:stretch>
        </p:blipFill>
        <p:spPr>
          <a:xfrm>
            <a:off x="645943" y="2146300"/>
            <a:ext cx="2454080" cy="1896334"/>
          </a:xfrm>
          <a:prstGeom prst="rect">
            <a:avLst/>
          </a:prstGeom>
        </p:spPr>
      </p:pic>
      <p:pic>
        <p:nvPicPr>
          <p:cNvPr id="7" name="Picture 9" descr="us_precip_prism"/>
          <p:cNvPicPr>
            <a:picLocks noChangeAspect="1" noChangeArrowheads="1"/>
          </p:cNvPicPr>
          <p:nvPr/>
        </p:nvPicPr>
        <p:blipFill>
          <a:blip r:embed="rId3"/>
          <a:srcRect l="2951" t="7549" r="75257" b="72106"/>
          <a:stretch>
            <a:fillRect/>
          </a:stretch>
        </p:blipFill>
        <p:spPr bwMode="auto">
          <a:xfrm>
            <a:off x="4235450" y="4457700"/>
            <a:ext cx="2330450" cy="1833435"/>
          </a:xfrm>
          <a:prstGeom prst="rect">
            <a:avLst/>
          </a:prstGeom>
          <a:noFill/>
          <a:ln w="9525">
            <a:noFill/>
            <a:miter lim="800000"/>
            <a:headEnd/>
            <a:tailEnd/>
          </a:ln>
        </p:spPr>
      </p:pic>
      <p:pic>
        <p:nvPicPr>
          <p:cNvPr id="12" name="Picture 4" descr="MM5_pcpclim_NDJ_noradar"/>
          <p:cNvPicPr>
            <a:picLocks noChangeAspect="1" noChangeArrowheads="1"/>
          </p:cNvPicPr>
          <p:nvPr/>
        </p:nvPicPr>
        <p:blipFill>
          <a:blip r:embed="rId4"/>
          <a:srcRect t="9047" r="6342" b="29755"/>
          <a:stretch>
            <a:fillRect/>
          </a:stretch>
        </p:blipFill>
        <p:spPr bwMode="auto">
          <a:xfrm>
            <a:off x="3441174" y="2298700"/>
            <a:ext cx="2261652" cy="1513975"/>
          </a:xfrm>
          <a:prstGeom prst="rect">
            <a:avLst/>
          </a:prstGeom>
          <a:noFill/>
          <a:ln w="9525">
            <a:noFill/>
            <a:miter lim="800000"/>
            <a:headEnd/>
            <a:tailEnd/>
          </a:ln>
        </p:spPr>
      </p:pic>
      <p:grpSp>
        <p:nvGrpSpPr>
          <p:cNvPr id="19" name="Group 18"/>
          <p:cNvGrpSpPr/>
          <p:nvPr/>
        </p:nvGrpSpPr>
        <p:grpSpPr>
          <a:xfrm>
            <a:off x="5905500" y="2019300"/>
            <a:ext cx="2742114" cy="2173932"/>
            <a:chOff x="5905500" y="2019300"/>
            <a:chExt cx="2742114" cy="2173932"/>
          </a:xfrm>
        </p:grpSpPr>
        <p:grpSp>
          <p:nvGrpSpPr>
            <p:cNvPr id="13" name="Group 12"/>
            <p:cNvGrpSpPr/>
            <p:nvPr/>
          </p:nvGrpSpPr>
          <p:grpSpPr>
            <a:xfrm>
              <a:off x="5905500" y="2019300"/>
              <a:ext cx="2742114" cy="2140612"/>
              <a:chOff x="1154614" y="1023012"/>
              <a:chExt cx="4724400" cy="3581400"/>
            </a:xfrm>
          </p:grpSpPr>
          <p:sp>
            <p:nvSpPr>
              <p:cNvPr id="14" name="Rectangle 21"/>
              <p:cNvSpPr>
                <a:spLocks noChangeArrowheads="1"/>
              </p:cNvSpPr>
              <p:nvPr/>
            </p:nvSpPr>
            <p:spPr bwMode="auto">
              <a:xfrm>
                <a:off x="1154614" y="1023012"/>
                <a:ext cx="4724400" cy="35814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16" name="Picture 9"/>
              <p:cNvPicPr>
                <a:picLocks noChangeAspect="1" noChangeArrowheads="1"/>
              </p:cNvPicPr>
              <p:nvPr/>
            </p:nvPicPr>
            <p:blipFill>
              <a:blip r:embed="rId5"/>
              <a:srcRect l="-73" t="6824"/>
              <a:stretch>
                <a:fillRect/>
              </a:stretch>
            </p:blipFill>
            <p:spPr bwMode="auto">
              <a:xfrm>
                <a:off x="1525083" y="1079494"/>
                <a:ext cx="4352925" cy="3381375"/>
              </a:xfrm>
              <a:prstGeom prst="rect">
                <a:avLst/>
              </a:prstGeom>
              <a:noFill/>
              <a:ln w="9525">
                <a:noFill/>
                <a:miter lim="800000"/>
                <a:headEnd/>
                <a:tailEnd/>
              </a:ln>
            </p:spPr>
          </p:pic>
        </p:grpSp>
        <p:sp>
          <p:nvSpPr>
            <p:cNvPr id="17" name="TextBox 16"/>
            <p:cNvSpPr txBox="1"/>
            <p:nvPr/>
          </p:nvSpPr>
          <p:spPr>
            <a:xfrm>
              <a:off x="6616700" y="3962400"/>
              <a:ext cx="1676400" cy="230832"/>
            </a:xfrm>
            <a:prstGeom prst="rect">
              <a:avLst/>
            </a:prstGeom>
            <a:noFill/>
          </p:spPr>
          <p:txBody>
            <a:bodyPr wrap="square" rtlCol="0">
              <a:spAutoFit/>
            </a:bodyPr>
            <a:lstStyle/>
            <a:p>
              <a:r>
                <a:rPr lang="en-US" sz="900" dirty="0" smtClean="0"/>
                <a:t>Freezing level in KM</a:t>
              </a:r>
              <a:endParaRPr lang="en-US" sz="900" dirty="0"/>
            </a:p>
          </p:txBody>
        </p:sp>
        <p:sp>
          <p:nvSpPr>
            <p:cNvPr id="18" name="TextBox 17"/>
            <p:cNvSpPr txBox="1"/>
            <p:nvPr/>
          </p:nvSpPr>
          <p:spPr>
            <a:xfrm rot="16200000">
              <a:off x="5211258" y="2978035"/>
              <a:ext cx="1676400" cy="230832"/>
            </a:xfrm>
            <a:prstGeom prst="rect">
              <a:avLst/>
            </a:prstGeom>
            <a:noFill/>
          </p:spPr>
          <p:txBody>
            <a:bodyPr wrap="square" rtlCol="0">
              <a:spAutoFit/>
            </a:bodyPr>
            <a:lstStyle/>
            <a:p>
              <a:r>
                <a:rPr lang="en-US" sz="900" dirty="0" smtClean="0"/>
                <a:t>Frequency of Occurrence</a:t>
              </a:r>
              <a:endParaRPr lang="en-US" sz="9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780256" y="292100"/>
            <a:ext cx="7583487" cy="663388"/>
          </a:xfrm>
        </p:spPr>
        <p:txBody>
          <a:bodyPr/>
          <a:lstStyle/>
          <a:p>
            <a:r>
              <a:rPr lang="en-US" dirty="0" smtClean="0">
                <a:solidFill>
                  <a:schemeClr val="tx2"/>
                </a:solidFill>
              </a:rPr>
              <a:t>OLYMPEX:  Promises and </a:t>
            </a:r>
            <a:r>
              <a:rPr lang="en-US" dirty="0" smtClean="0">
                <a:solidFill>
                  <a:schemeClr val="accent2"/>
                </a:solidFill>
              </a:rPr>
              <a:t>Challenges</a:t>
            </a:r>
            <a:endParaRPr lang="en-US" dirty="0">
              <a:solidFill>
                <a:schemeClr val="accent2"/>
              </a:solidFill>
            </a:endParaRPr>
          </a:p>
        </p:txBody>
      </p:sp>
      <p:sp>
        <p:nvSpPr>
          <p:cNvPr id="4" name="Content Placeholder 3"/>
          <p:cNvSpPr>
            <a:spLocks noGrp="1"/>
          </p:cNvSpPr>
          <p:nvPr>
            <p:ph idx="1"/>
          </p:nvPr>
        </p:nvSpPr>
        <p:spPr>
          <a:xfrm>
            <a:off x="419100" y="1181100"/>
            <a:ext cx="8331199" cy="5295900"/>
          </a:xfrm>
        </p:spPr>
        <p:txBody>
          <a:bodyPr>
            <a:normAutofit/>
          </a:bodyPr>
          <a:lstStyle/>
          <a:p>
            <a:r>
              <a:rPr lang="en-US" dirty="0" smtClean="0">
                <a:solidFill>
                  <a:schemeClr val="tx2"/>
                </a:solidFill>
              </a:rPr>
              <a:t>The Olympic Peninsula is a natural laboratory for precipitation studies</a:t>
            </a:r>
          </a:p>
          <a:p>
            <a:r>
              <a:rPr lang="en-US" dirty="0" smtClean="0">
                <a:solidFill>
                  <a:schemeClr val="tx2"/>
                </a:solidFill>
              </a:rPr>
              <a:t>Builds </a:t>
            </a:r>
            <a:r>
              <a:rPr lang="en-US" dirty="0" smtClean="0">
                <a:solidFill>
                  <a:schemeClr val="tx2"/>
                </a:solidFill>
              </a:rPr>
              <a:t>on strong past experience in area and existing and planned </a:t>
            </a:r>
            <a:r>
              <a:rPr lang="en-US" dirty="0" smtClean="0">
                <a:solidFill>
                  <a:schemeClr val="tx2"/>
                </a:solidFill>
              </a:rPr>
              <a:t>resources</a:t>
            </a:r>
          </a:p>
          <a:p>
            <a:pPr lvl="1">
              <a:buFont typeface="Courier New"/>
              <a:buChar char="o"/>
            </a:pPr>
            <a:r>
              <a:rPr lang="en-US" dirty="0" smtClean="0">
                <a:solidFill>
                  <a:srgbClr val="FFFFFF"/>
                </a:solidFill>
              </a:rPr>
              <a:t>Past field programs (CYCLES, COAST, IMPROVE, etc.)</a:t>
            </a:r>
          </a:p>
          <a:p>
            <a:pPr lvl="1">
              <a:buFont typeface="Courier New"/>
              <a:buChar char="o"/>
            </a:pPr>
            <a:r>
              <a:rPr lang="en-US" dirty="0" smtClean="0">
                <a:solidFill>
                  <a:srgbClr val="FFFFFF"/>
                </a:solidFill>
              </a:rPr>
              <a:t>Coastal Radar, Atmospheric River Observatory, surface </a:t>
            </a:r>
            <a:r>
              <a:rPr lang="en-US" dirty="0" err="1" smtClean="0">
                <a:solidFill>
                  <a:srgbClr val="FFFFFF"/>
                </a:solidFill>
              </a:rPr>
              <a:t>precip</a:t>
            </a:r>
            <a:r>
              <a:rPr lang="en-US" dirty="0" smtClean="0">
                <a:solidFill>
                  <a:srgbClr val="FFFFFF"/>
                </a:solidFill>
              </a:rPr>
              <a:t> gauges</a:t>
            </a:r>
          </a:p>
          <a:p>
            <a:pPr lvl="1">
              <a:buFont typeface="Courier New"/>
              <a:buChar char="o"/>
            </a:pPr>
            <a:r>
              <a:rPr lang="en-US" dirty="0" smtClean="0">
                <a:solidFill>
                  <a:srgbClr val="FFFFFF"/>
                </a:solidFill>
              </a:rPr>
              <a:t>NPOL, aircraft, additional snow/rain gauges</a:t>
            </a:r>
          </a:p>
        </p:txBody>
      </p:sp>
      <p:pic>
        <p:nvPicPr>
          <p:cNvPr id="5" name="Picture 1" descr="wcoast_topo.gif"/>
          <p:cNvPicPr>
            <a:picLocks noChangeAspect="1"/>
          </p:cNvPicPr>
          <p:nvPr/>
        </p:nvPicPr>
        <p:blipFill>
          <a:blip r:embed="rId2"/>
          <a:srcRect l="34073" t="12312" r="11873" b="9608"/>
          <a:stretch>
            <a:fillRect/>
          </a:stretch>
        </p:blipFill>
        <p:spPr bwMode="auto">
          <a:xfrm>
            <a:off x="422296" y="4141126"/>
            <a:ext cx="1914504" cy="2073867"/>
          </a:xfrm>
          <a:prstGeom prst="rect">
            <a:avLst/>
          </a:prstGeom>
          <a:noFill/>
          <a:ln w="9525">
            <a:noFill/>
            <a:miter lim="800000"/>
            <a:headEnd/>
            <a:tailEnd/>
          </a:ln>
        </p:spPr>
      </p:pic>
      <p:pic>
        <p:nvPicPr>
          <p:cNvPr id="6" name="Picture 4"/>
          <p:cNvPicPr>
            <a:picLocks noChangeAspect="1" noChangeArrowheads="1"/>
          </p:cNvPicPr>
          <p:nvPr/>
        </p:nvPicPr>
        <p:blipFill>
          <a:blip r:embed="rId3"/>
          <a:srcRect l="15027" t="10117" r="15027" b="15176"/>
          <a:stretch>
            <a:fillRect/>
          </a:stretch>
        </p:blipFill>
        <p:spPr bwMode="auto">
          <a:xfrm>
            <a:off x="4572000" y="4062918"/>
            <a:ext cx="2069223" cy="1512381"/>
          </a:xfrm>
          <a:prstGeom prst="rect">
            <a:avLst/>
          </a:prstGeom>
          <a:noFill/>
          <a:ln w="9525">
            <a:noFill/>
            <a:round/>
            <a:headEnd/>
            <a:tailEnd/>
          </a:ln>
        </p:spPr>
      </p:pic>
      <p:pic>
        <p:nvPicPr>
          <p:cNvPr id="7" name="Picture 6" descr="201303010613.gif"/>
          <p:cNvPicPr>
            <a:picLocks noChangeAspect="1"/>
          </p:cNvPicPr>
          <p:nvPr/>
        </p:nvPicPr>
        <p:blipFill>
          <a:blip r:embed="rId4"/>
          <a:stretch>
            <a:fillRect/>
          </a:stretch>
        </p:blipFill>
        <p:spPr>
          <a:xfrm>
            <a:off x="2459261" y="4594518"/>
            <a:ext cx="1960339" cy="1960339"/>
          </a:xfrm>
          <a:prstGeom prst="rect">
            <a:avLst/>
          </a:prstGeom>
        </p:spPr>
      </p:pic>
      <p:grpSp>
        <p:nvGrpSpPr>
          <p:cNvPr id="8" name="Group 7"/>
          <p:cNvGrpSpPr/>
          <p:nvPr/>
        </p:nvGrpSpPr>
        <p:grpSpPr>
          <a:xfrm>
            <a:off x="6196322" y="4684294"/>
            <a:ext cx="2669670" cy="1932406"/>
            <a:chOff x="6106030" y="4620794"/>
            <a:chExt cx="2669670" cy="1932406"/>
          </a:xfrm>
        </p:grpSpPr>
        <p:grpSp>
          <p:nvGrpSpPr>
            <p:cNvPr id="9" name="Group 16"/>
            <p:cNvGrpSpPr/>
            <p:nvPr/>
          </p:nvGrpSpPr>
          <p:grpSpPr>
            <a:xfrm>
              <a:off x="6106030" y="4620794"/>
              <a:ext cx="2669670" cy="1932406"/>
              <a:chOff x="6106030" y="4620794"/>
              <a:chExt cx="2669670" cy="1932406"/>
            </a:xfrm>
          </p:grpSpPr>
          <p:pic>
            <p:nvPicPr>
              <p:cNvPr id="11" name="Picture 10" descr="NPOL at GXY2.jpg"/>
              <p:cNvPicPr>
                <a:picLocks noChangeAspect="1"/>
              </p:cNvPicPr>
              <p:nvPr/>
            </p:nvPicPr>
            <p:blipFill>
              <a:blip r:embed="rId5"/>
              <a:stretch>
                <a:fillRect/>
              </a:stretch>
            </p:blipFill>
            <p:spPr>
              <a:xfrm>
                <a:off x="6120008" y="4635500"/>
                <a:ext cx="2655692" cy="1911350"/>
              </a:xfrm>
              <a:prstGeom prst="rect">
                <a:avLst/>
              </a:prstGeom>
            </p:spPr>
          </p:pic>
          <p:sp>
            <p:nvSpPr>
              <p:cNvPr id="12" name="Rectangle 11"/>
              <p:cNvSpPr/>
              <p:nvPr/>
            </p:nvSpPr>
            <p:spPr>
              <a:xfrm>
                <a:off x="6106030" y="4620794"/>
                <a:ext cx="2655578" cy="1932406"/>
              </a:xfrm>
              <a:prstGeom prst="rect">
                <a:avLst/>
              </a:prstGeom>
              <a:noFill/>
              <a:ln w="25400" cap="flat" cmpd="sng" algn="ctr">
                <a:solidFill>
                  <a:schemeClr val="tx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7772400" y="4748768"/>
              <a:ext cx="927100" cy="369332"/>
            </a:xfrm>
            <a:prstGeom prst="rect">
              <a:avLst/>
            </a:prstGeom>
            <a:solidFill>
              <a:srgbClr val="FFFFFF">
                <a:alpha val="35000"/>
              </a:srgbClr>
            </a:solidFill>
          </p:spPr>
          <p:txBody>
            <a:bodyPr wrap="square" rtlCol="0">
              <a:spAutoFit/>
            </a:bodyPr>
            <a:lstStyle/>
            <a:p>
              <a:r>
                <a:rPr lang="en-US" dirty="0" err="1" smtClean="0">
                  <a:solidFill>
                    <a:srgbClr val="FFFF00"/>
                  </a:solidFill>
                </a:rPr>
                <a:t>Npol</a:t>
              </a:r>
              <a:endParaRPr lang="en-US" dirty="0">
                <a:solidFill>
                  <a:srgbClr val="FFFF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780256" y="292100"/>
            <a:ext cx="7583487" cy="663388"/>
          </a:xfrm>
        </p:spPr>
        <p:txBody>
          <a:bodyPr/>
          <a:lstStyle/>
          <a:p>
            <a:r>
              <a:rPr lang="en-US" dirty="0" smtClean="0">
                <a:solidFill>
                  <a:schemeClr val="tx2"/>
                </a:solidFill>
              </a:rPr>
              <a:t>OLYMPEX:  Promises and </a:t>
            </a:r>
            <a:r>
              <a:rPr lang="en-US" dirty="0" smtClean="0">
                <a:solidFill>
                  <a:schemeClr val="accent2"/>
                </a:solidFill>
              </a:rPr>
              <a:t>Challenges</a:t>
            </a:r>
            <a:endParaRPr lang="en-US" dirty="0">
              <a:solidFill>
                <a:schemeClr val="accent2"/>
              </a:solidFill>
            </a:endParaRPr>
          </a:p>
        </p:txBody>
      </p:sp>
      <p:sp>
        <p:nvSpPr>
          <p:cNvPr id="4" name="Content Placeholder 3"/>
          <p:cNvSpPr>
            <a:spLocks noGrp="1"/>
          </p:cNvSpPr>
          <p:nvPr>
            <p:ph idx="1"/>
          </p:nvPr>
        </p:nvSpPr>
        <p:spPr>
          <a:xfrm>
            <a:off x="419100" y="1181100"/>
            <a:ext cx="8331199" cy="5295900"/>
          </a:xfrm>
        </p:spPr>
        <p:txBody>
          <a:bodyPr>
            <a:normAutofit/>
          </a:bodyPr>
          <a:lstStyle/>
          <a:p>
            <a:r>
              <a:rPr lang="en-US" dirty="0" smtClean="0">
                <a:solidFill>
                  <a:schemeClr val="tx2"/>
                </a:solidFill>
              </a:rPr>
              <a:t>The Olympic Peninsula is a natural laboratory for precipitation studies</a:t>
            </a:r>
          </a:p>
          <a:p>
            <a:r>
              <a:rPr lang="en-US" dirty="0" smtClean="0">
                <a:solidFill>
                  <a:schemeClr val="tx2"/>
                </a:solidFill>
              </a:rPr>
              <a:t>Builds </a:t>
            </a:r>
            <a:r>
              <a:rPr lang="en-US" dirty="0" smtClean="0">
                <a:solidFill>
                  <a:schemeClr val="tx2"/>
                </a:solidFill>
              </a:rPr>
              <a:t>on strong past experience in area and existing and planned </a:t>
            </a:r>
            <a:r>
              <a:rPr lang="en-US" dirty="0" smtClean="0">
                <a:solidFill>
                  <a:schemeClr val="tx2"/>
                </a:solidFill>
              </a:rPr>
              <a:t>resources</a:t>
            </a:r>
          </a:p>
          <a:p>
            <a:r>
              <a:rPr lang="en-US" dirty="0" smtClean="0">
                <a:solidFill>
                  <a:schemeClr val="tx2"/>
                </a:solidFill>
              </a:rPr>
              <a:t>Science Goals</a:t>
            </a:r>
          </a:p>
          <a:p>
            <a:pPr lvl="1">
              <a:buFont typeface="Courier New"/>
              <a:buChar char="o"/>
            </a:pPr>
            <a:r>
              <a:rPr lang="en-US" dirty="0" smtClean="0">
                <a:solidFill>
                  <a:srgbClr val="FFFFFF"/>
                </a:solidFill>
              </a:rPr>
              <a:t>Physical validation of algorithms</a:t>
            </a:r>
          </a:p>
          <a:p>
            <a:pPr lvl="1">
              <a:buFont typeface="Courier New"/>
              <a:buChar char="o"/>
            </a:pPr>
            <a:r>
              <a:rPr lang="en-US" dirty="0" smtClean="0">
                <a:solidFill>
                  <a:srgbClr val="FFFFFF"/>
                </a:solidFill>
              </a:rPr>
              <a:t>Rain and snow studies in complex terrain</a:t>
            </a:r>
          </a:p>
          <a:p>
            <a:pPr lvl="1">
              <a:buFont typeface="Courier New"/>
              <a:buChar char="o"/>
            </a:pPr>
            <a:r>
              <a:rPr lang="en-US" dirty="0" smtClean="0">
                <a:solidFill>
                  <a:srgbClr val="FFFFFF"/>
                </a:solidFill>
              </a:rPr>
              <a:t>Hydrological applications of the GPM measurements</a:t>
            </a:r>
          </a:p>
          <a:p>
            <a:pPr lvl="1">
              <a:buFont typeface="Courier New"/>
              <a:buChar char="o"/>
            </a:pPr>
            <a:r>
              <a:rPr lang="en-US" dirty="0" smtClean="0">
                <a:solidFill>
                  <a:srgbClr val="FFFFFF"/>
                </a:solidFill>
              </a:rPr>
              <a:t>Modeling studies: microphysics from models and data assimilation of GPM precipitation estimates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780256" y="292100"/>
            <a:ext cx="7583487" cy="663388"/>
          </a:xfrm>
        </p:spPr>
        <p:txBody>
          <a:bodyPr/>
          <a:lstStyle/>
          <a:p>
            <a:r>
              <a:rPr lang="en-US" dirty="0" smtClean="0">
                <a:solidFill>
                  <a:schemeClr val="tx2"/>
                </a:solidFill>
              </a:rPr>
              <a:t>OLYMPEX:  Promises and </a:t>
            </a:r>
            <a:r>
              <a:rPr lang="en-US" dirty="0" smtClean="0">
                <a:solidFill>
                  <a:schemeClr val="accent2"/>
                </a:solidFill>
              </a:rPr>
              <a:t>Challenges</a:t>
            </a:r>
            <a:endParaRPr lang="en-US" dirty="0">
              <a:solidFill>
                <a:schemeClr val="accent2"/>
              </a:solidFill>
            </a:endParaRPr>
          </a:p>
        </p:txBody>
      </p:sp>
      <p:sp>
        <p:nvSpPr>
          <p:cNvPr id="4" name="Content Placeholder 3"/>
          <p:cNvSpPr>
            <a:spLocks noGrp="1"/>
          </p:cNvSpPr>
          <p:nvPr>
            <p:ph idx="1"/>
          </p:nvPr>
        </p:nvSpPr>
        <p:spPr>
          <a:xfrm>
            <a:off x="419100" y="1016000"/>
            <a:ext cx="8331199" cy="5600700"/>
          </a:xfrm>
        </p:spPr>
        <p:txBody>
          <a:bodyPr>
            <a:normAutofit/>
          </a:bodyPr>
          <a:lstStyle/>
          <a:p>
            <a:r>
              <a:rPr lang="en-US" dirty="0" smtClean="0">
                <a:solidFill>
                  <a:schemeClr val="accent2"/>
                </a:solidFill>
              </a:rPr>
              <a:t>The Olympic Peninsula is a remote area</a:t>
            </a: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pPr lvl="1">
              <a:buFont typeface="Courier New"/>
              <a:buChar char="o"/>
            </a:pPr>
            <a:r>
              <a:rPr lang="en-US" dirty="0" smtClean="0"/>
              <a:t>Much of region in Nat’l Park or Nat’l Forest land</a:t>
            </a:r>
          </a:p>
          <a:p>
            <a:pPr lvl="1">
              <a:buFont typeface="Courier New"/>
              <a:buChar char="o"/>
            </a:pPr>
            <a:r>
              <a:rPr lang="en-US" dirty="0" smtClean="0"/>
              <a:t>Difficult to install, get power and maintain instruments </a:t>
            </a:r>
          </a:p>
          <a:p>
            <a:pPr lvl="1">
              <a:buNone/>
            </a:pPr>
            <a:endParaRPr lang="en-US" dirty="0" smtClean="0"/>
          </a:p>
          <a:p>
            <a:pPr lvl="1">
              <a:buFont typeface="Courier New"/>
              <a:buChar char="o"/>
            </a:pPr>
            <a:endParaRPr lang="en-US" dirty="0" smtClean="0"/>
          </a:p>
          <a:p>
            <a:pPr lvl="1">
              <a:buFont typeface="Courier New"/>
              <a:buChar char="o"/>
            </a:pPr>
            <a:endParaRPr lang="en-US" dirty="0" smtClean="0"/>
          </a:p>
          <a:p>
            <a:pPr lvl="1">
              <a:buFont typeface="Courier New"/>
              <a:buChar char="o"/>
            </a:pPr>
            <a:endParaRPr lang="en-US" dirty="0" smtClean="0"/>
          </a:p>
        </p:txBody>
      </p:sp>
      <p:pic>
        <p:nvPicPr>
          <p:cNvPr id="6" name="Picture 5" descr="bridge_over_quinault.tiff"/>
          <p:cNvPicPr>
            <a:picLocks noChangeAspect="1"/>
          </p:cNvPicPr>
          <p:nvPr/>
        </p:nvPicPr>
        <p:blipFill>
          <a:blip r:embed="rId2"/>
          <a:stretch>
            <a:fillRect/>
          </a:stretch>
        </p:blipFill>
        <p:spPr>
          <a:xfrm>
            <a:off x="4016888" y="2168172"/>
            <a:ext cx="2066412" cy="2521656"/>
          </a:xfrm>
          <a:prstGeom prst="rect">
            <a:avLst/>
          </a:prstGeom>
        </p:spPr>
      </p:pic>
      <p:pic>
        <p:nvPicPr>
          <p:cNvPr id="7" name="Picture 6" descr="eds_pix_athut.jpg"/>
          <p:cNvPicPr>
            <a:picLocks noChangeAspect="1"/>
          </p:cNvPicPr>
          <p:nvPr/>
        </p:nvPicPr>
        <p:blipFill>
          <a:blip r:embed="rId3"/>
          <a:stretch>
            <a:fillRect/>
          </a:stretch>
        </p:blipFill>
        <p:spPr>
          <a:xfrm>
            <a:off x="685799" y="1583768"/>
            <a:ext cx="3115615" cy="2073832"/>
          </a:xfrm>
          <a:prstGeom prst="rect">
            <a:avLst/>
          </a:prstGeom>
        </p:spPr>
      </p:pic>
      <p:pic>
        <p:nvPicPr>
          <p:cNvPr id="9" name="Picture 8" descr="photo_from_floatplane_wynochee_river.jpg"/>
          <p:cNvPicPr>
            <a:picLocks noChangeAspect="1"/>
          </p:cNvPicPr>
          <p:nvPr/>
        </p:nvPicPr>
        <p:blipFill>
          <a:blip r:embed="rId4"/>
          <a:stretch>
            <a:fillRect/>
          </a:stretch>
        </p:blipFill>
        <p:spPr>
          <a:xfrm>
            <a:off x="6210300" y="3457574"/>
            <a:ext cx="2586568" cy="193992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1F497D"/>
                </a:solidFill>
              </a:rPr>
              <a:t>A future field program to validate a future satellite</a:t>
            </a:r>
            <a:endParaRPr lang="en-US" dirty="0">
              <a:solidFill>
                <a:srgbClr val="1F497D"/>
              </a:solidFill>
            </a:endParaRPr>
          </a:p>
        </p:txBody>
      </p:sp>
      <p:sp>
        <p:nvSpPr>
          <p:cNvPr id="7" name="Content Placeholder 6"/>
          <p:cNvSpPr>
            <a:spLocks noGrp="1"/>
          </p:cNvSpPr>
          <p:nvPr>
            <p:ph idx="1"/>
          </p:nvPr>
        </p:nvSpPr>
        <p:spPr/>
        <p:txBody>
          <a:bodyPr/>
          <a:lstStyle/>
          <a:p>
            <a:r>
              <a:rPr lang="en-US" dirty="0" smtClean="0">
                <a:solidFill>
                  <a:srgbClr val="1F497D"/>
                </a:solidFill>
              </a:rPr>
              <a:t>In</a:t>
            </a:r>
            <a:r>
              <a:rPr lang="en-US" dirty="0" smtClean="0"/>
              <a:t> </a:t>
            </a:r>
            <a:r>
              <a:rPr lang="en-US" dirty="0" smtClean="0">
                <a:solidFill>
                  <a:srgbClr val="1F497D"/>
                </a:solidFill>
              </a:rPr>
              <a:t>2014 a new precipitation measuring satellite will be launched called the core satellite of the Global Precipitation Measurement (GPM) mission</a:t>
            </a:r>
          </a:p>
          <a:p>
            <a:r>
              <a:rPr lang="en-US" dirty="0" smtClean="0">
                <a:solidFill>
                  <a:srgbClr val="1F497D"/>
                </a:solidFill>
              </a:rPr>
              <a:t>NASA is conducting several field programs to validate and develop the algorithms used by the instruments on the GPM</a:t>
            </a:r>
          </a:p>
          <a:p>
            <a:r>
              <a:rPr lang="en-US" dirty="0" smtClean="0">
                <a:solidFill>
                  <a:srgbClr val="1F497D"/>
                </a:solidFill>
              </a:rPr>
              <a:t>One of these field programs will be on the Olympic Peninsula during water year 2015 – 2016.  Most likely from Nov 2015 – Jan 2016 </a:t>
            </a:r>
            <a:endParaRPr lang="en-US" dirty="0">
              <a:solidFill>
                <a:srgbClr val="1F497D"/>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780256" y="292100"/>
            <a:ext cx="7583487" cy="663388"/>
          </a:xfrm>
        </p:spPr>
        <p:txBody>
          <a:bodyPr/>
          <a:lstStyle/>
          <a:p>
            <a:r>
              <a:rPr lang="en-US" dirty="0" smtClean="0">
                <a:solidFill>
                  <a:schemeClr val="tx2"/>
                </a:solidFill>
              </a:rPr>
              <a:t>OLYMPEX:  Promises and </a:t>
            </a:r>
            <a:r>
              <a:rPr lang="en-US" dirty="0" smtClean="0">
                <a:solidFill>
                  <a:schemeClr val="accent2"/>
                </a:solidFill>
              </a:rPr>
              <a:t>Challenges</a:t>
            </a:r>
            <a:endParaRPr lang="en-US" dirty="0">
              <a:solidFill>
                <a:schemeClr val="accent2"/>
              </a:solidFill>
            </a:endParaRPr>
          </a:p>
        </p:txBody>
      </p:sp>
      <p:sp>
        <p:nvSpPr>
          <p:cNvPr id="4" name="Content Placeholder 3"/>
          <p:cNvSpPr>
            <a:spLocks noGrp="1"/>
          </p:cNvSpPr>
          <p:nvPr>
            <p:ph idx="1"/>
          </p:nvPr>
        </p:nvSpPr>
        <p:spPr>
          <a:xfrm>
            <a:off x="419100" y="1016000"/>
            <a:ext cx="8331199" cy="5600700"/>
          </a:xfrm>
        </p:spPr>
        <p:txBody>
          <a:bodyPr>
            <a:normAutofit lnSpcReduction="10000"/>
          </a:bodyPr>
          <a:lstStyle/>
          <a:p>
            <a:r>
              <a:rPr lang="en-US" dirty="0" smtClean="0">
                <a:solidFill>
                  <a:schemeClr val="accent2"/>
                </a:solidFill>
              </a:rPr>
              <a:t>The Olympic Peninsula is a remote area</a:t>
            </a:r>
            <a:endParaRPr lang="en-US" dirty="0" smtClean="0"/>
          </a:p>
          <a:p>
            <a:r>
              <a:rPr lang="en-US" dirty="0" smtClean="0">
                <a:solidFill>
                  <a:schemeClr val="accent2"/>
                </a:solidFill>
              </a:rPr>
              <a:t>Very challenging for satellite algorithms </a:t>
            </a: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pPr lvl="1">
              <a:buFont typeface="Courier New"/>
              <a:buChar char="o"/>
            </a:pPr>
            <a:r>
              <a:rPr lang="en-US" dirty="0" smtClean="0">
                <a:solidFill>
                  <a:srgbClr val="FFFFFF"/>
                </a:solidFill>
              </a:rPr>
              <a:t>Mixed phase precipitation</a:t>
            </a:r>
          </a:p>
          <a:p>
            <a:pPr lvl="1">
              <a:buFont typeface="Courier New"/>
              <a:buChar char="o"/>
            </a:pPr>
            <a:r>
              <a:rPr lang="en-US" dirty="0" smtClean="0">
                <a:solidFill>
                  <a:srgbClr val="FFFFFF"/>
                </a:solidFill>
              </a:rPr>
              <a:t>Transition ocean/coast/land</a:t>
            </a:r>
          </a:p>
          <a:p>
            <a:pPr lvl="1">
              <a:buFont typeface="Courier New"/>
              <a:buChar char="o"/>
            </a:pPr>
            <a:r>
              <a:rPr lang="en-US" dirty="0" smtClean="0">
                <a:solidFill>
                  <a:srgbClr val="FFFFFF"/>
                </a:solidFill>
              </a:rPr>
              <a:t>Complex terrain</a:t>
            </a:r>
          </a:p>
          <a:p>
            <a:r>
              <a:rPr lang="en-US" b="1" dirty="0" smtClean="0">
                <a:solidFill>
                  <a:srgbClr val="C0504D"/>
                </a:solidFill>
              </a:rPr>
              <a:t>Challenging</a:t>
            </a:r>
            <a:r>
              <a:rPr lang="en-US" dirty="0" smtClean="0">
                <a:solidFill>
                  <a:schemeClr val="tx2"/>
                </a:solidFill>
              </a:rPr>
              <a:t>, </a:t>
            </a:r>
            <a:r>
              <a:rPr lang="en-US" b="1" dirty="0" smtClean="0">
                <a:solidFill>
                  <a:schemeClr val="tx2"/>
                </a:solidFill>
              </a:rPr>
              <a:t>but not impossible</a:t>
            </a:r>
          </a:p>
          <a:p>
            <a:pPr lvl="1">
              <a:buFont typeface="Courier New"/>
              <a:buChar char="o"/>
            </a:pPr>
            <a:r>
              <a:rPr lang="en-US" dirty="0" smtClean="0">
                <a:solidFill>
                  <a:srgbClr val="FFFFFF"/>
                </a:solidFill>
              </a:rPr>
              <a:t>GPM and other ‘constellation’ satellites promises to be able to monitor all ranges of precipitation (light to intense) globally on many time scales (hours to daily to inter-annual)</a:t>
            </a:r>
          </a:p>
          <a:p>
            <a:pPr lvl="1">
              <a:buFont typeface="Courier New"/>
              <a:buChar char="o"/>
            </a:pPr>
            <a:r>
              <a:rPr lang="en-US" dirty="0" smtClean="0">
                <a:solidFill>
                  <a:srgbClr val="FFFFFF"/>
                </a:solidFill>
              </a:rPr>
              <a:t>Results from OLYMPEX will help GPM fulfill that promise</a:t>
            </a:r>
          </a:p>
        </p:txBody>
      </p:sp>
      <p:pic>
        <p:nvPicPr>
          <p:cNvPr id="5" name="Picture 4" descr="sticky_snow.png"/>
          <p:cNvPicPr>
            <a:picLocks noChangeAspect="1"/>
          </p:cNvPicPr>
          <p:nvPr/>
        </p:nvPicPr>
        <p:blipFill>
          <a:blip r:embed="rId2"/>
          <a:stretch>
            <a:fillRect/>
          </a:stretch>
        </p:blipFill>
        <p:spPr>
          <a:xfrm>
            <a:off x="7376448" y="2603500"/>
            <a:ext cx="1249104" cy="1663700"/>
          </a:xfrm>
          <a:prstGeom prst="rect">
            <a:avLst/>
          </a:prstGeom>
        </p:spPr>
      </p:pic>
      <p:pic>
        <p:nvPicPr>
          <p:cNvPr id="8" name="Picture 7" descr="IMG_2459.JPG"/>
          <p:cNvPicPr>
            <a:picLocks noChangeAspect="1"/>
          </p:cNvPicPr>
          <p:nvPr/>
        </p:nvPicPr>
        <p:blipFill>
          <a:blip r:embed="rId3"/>
          <a:stretch>
            <a:fillRect/>
          </a:stretch>
        </p:blipFill>
        <p:spPr>
          <a:xfrm>
            <a:off x="977900" y="1981200"/>
            <a:ext cx="2209800" cy="1657350"/>
          </a:xfrm>
          <a:prstGeom prst="rect">
            <a:avLst/>
          </a:prstGeom>
        </p:spPr>
      </p:pic>
      <p:pic>
        <p:nvPicPr>
          <p:cNvPr id="11" name="Picture 7" descr="olympex_topo"/>
          <p:cNvPicPr>
            <a:picLocks noChangeAspect="1" noChangeArrowheads="1"/>
          </p:cNvPicPr>
          <p:nvPr/>
        </p:nvPicPr>
        <p:blipFill>
          <a:blip r:embed="rId4"/>
          <a:srcRect t="5795" r="6477" b="7951"/>
          <a:stretch>
            <a:fillRect/>
          </a:stretch>
        </p:blipFill>
        <p:spPr bwMode="auto">
          <a:xfrm>
            <a:off x="4087164" y="2160880"/>
            <a:ext cx="2943273" cy="2409239"/>
          </a:xfrm>
          <a:prstGeom prst="rect">
            <a:avLst/>
          </a:prstGeom>
          <a:noFill/>
          <a:ln w="9525">
            <a:noFill/>
            <a:miter lim="800000"/>
            <a:headEnd/>
            <a:tailEnd/>
          </a:ln>
        </p:spPr>
      </p:pic>
      <p:sp>
        <p:nvSpPr>
          <p:cNvPr id="12" name="TextBox 11"/>
          <p:cNvSpPr txBox="1"/>
          <p:nvPr/>
        </p:nvSpPr>
        <p:spPr>
          <a:xfrm>
            <a:off x="2133600" y="6565900"/>
            <a:ext cx="5080000" cy="369332"/>
          </a:xfrm>
          <a:prstGeom prst="rect">
            <a:avLst/>
          </a:prstGeom>
          <a:noFill/>
        </p:spPr>
        <p:txBody>
          <a:bodyPr wrap="square" rtlCol="0">
            <a:spAutoFit/>
          </a:bodyPr>
          <a:lstStyle/>
          <a:p>
            <a:r>
              <a:rPr lang="en-US" dirty="0" smtClean="0">
                <a:solidFill>
                  <a:schemeClr val="tx2"/>
                </a:solidFill>
              </a:rPr>
              <a:t>Funding provided by NASA award: NNX12AL54G</a:t>
            </a:r>
            <a:endParaRPr lang="en-US" dirty="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solidFill>
              </a:rPr>
              <a:t>What environment is good for testing precipitation algorithms?</a:t>
            </a:r>
            <a:endParaRPr lang="en-US" dirty="0">
              <a:solidFill>
                <a:schemeClr val="tx2"/>
              </a:solidFill>
            </a:endParaRPr>
          </a:p>
        </p:txBody>
      </p:sp>
      <p:grpSp>
        <p:nvGrpSpPr>
          <p:cNvPr id="7" name="Group 6"/>
          <p:cNvGrpSpPr/>
          <p:nvPr/>
        </p:nvGrpSpPr>
        <p:grpSpPr>
          <a:xfrm>
            <a:off x="485367" y="2125573"/>
            <a:ext cx="2549276" cy="3890210"/>
            <a:chOff x="659151" y="1644325"/>
            <a:chExt cx="2549276" cy="3890210"/>
          </a:xfrm>
        </p:grpSpPr>
        <p:sp>
          <p:nvSpPr>
            <p:cNvPr id="6" name="Rectangle 5"/>
            <p:cNvSpPr/>
            <p:nvPr/>
          </p:nvSpPr>
          <p:spPr>
            <a:xfrm>
              <a:off x="659151" y="2199566"/>
              <a:ext cx="2549276" cy="333496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050927" y="1644325"/>
              <a:ext cx="1702966" cy="461665"/>
            </a:xfrm>
            <a:prstGeom prst="rect">
              <a:avLst/>
            </a:prstGeom>
            <a:noFill/>
          </p:spPr>
          <p:txBody>
            <a:bodyPr wrap="square" rtlCol="0">
              <a:spAutoFit/>
            </a:bodyPr>
            <a:lstStyle/>
            <a:p>
              <a:r>
                <a:rPr lang="en-US" sz="2400" dirty="0" smtClean="0">
                  <a:solidFill>
                    <a:schemeClr val="tx2"/>
                  </a:solidFill>
                </a:rPr>
                <a:t>Lots of Rain</a:t>
              </a:r>
              <a:endParaRPr lang="en-US" sz="2400" dirty="0">
                <a:solidFill>
                  <a:schemeClr val="tx2"/>
                </a:solidFill>
              </a:endParaRPr>
            </a:p>
          </p:txBody>
        </p:sp>
        <p:pic>
          <p:nvPicPr>
            <p:cNvPr id="5" name="Picture 4" descr="quinault_river.jpg"/>
            <p:cNvPicPr>
              <a:picLocks noChangeAspect="1"/>
            </p:cNvPicPr>
            <p:nvPr/>
          </p:nvPicPr>
          <p:blipFill>
            <a:blip r:embed="rId2"/>
            <a:stretch>
              <a:fillRect/>
            </a:stretch>
          </p:blipFill>
          <p:spPr>
            <a:xfrm>
              <a:off x="779463" y="2339485"/>
              <a:ext cx="2326106" cy="3101474"/>
            </a:xfrm>
            <a:prstGeom prst="rect">
              <a:avLst/>
            </a:prstGeom>
          </p:spPr>
        </p:pic>
      </p:grpSp>
      <p:grpSp>
        <p:nvGrpSpPr>
          <p:cNvPr id="18" name="Group 17"/>
          <p:cNvGrpSpPr/>
          <p:nvPr/>
        </p:nvGrpSpPr>
        <p:grpSpPr>
          <a:xfrm>
            <a:off x="3261900" y="1718319"/>
            <a:ext cx="5601270" cy="2466982"/>
            <a:chOff x="3342108" y="1999047"/>
            <a:chExt cx="5601270" cy="2466982"/>
          </a:xfrm>
        </p:grpSpPr>
        <p:sp>
          <p:nvSpPr>
            <p:cNvPr id="10" name="Rectangle 9"/>
            <p:cNvSpPr/>
            <p:nvPr/>
          </p:nvSpPr>
          <p:spPr>
            <a:xfrm>
              <a:off x="3342108" y="1999047"/>
              <a:ext cx="3529262" cy="2466982"/>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924746" y="2767237"/>
              <a:ext cx="2018632" cy="461665"/>
            </a:xfrm>
            <a:prstGeom prst="rect">
              <a:avLst/>
            </a:prstGeom>
            <a:noFill/>
          </p:spPr>
          <p:txBody>
            <a:bodyPr wrap="square" rtlCol="0">
              <a:spAutoFit/>
            </a:bodyPr>
            <a:lstStyle/>
            <a:p>
              <a:r>
                <a:rPr lang="en-US" sz="2400" dirty="0" smtClean="0">
                  <a:solidFill>
                    <a:srgbClr val="1F497D"/>
                  </a:solidFill>
                </a:rPr>
                <a:t>Lots of Snow</a:t>
              </a:r>
              <a:endParaRPr lang="en-US" sz="2400" dirty="0">
                <a:solidFill>
                  <a:srgbClr val="1F497D"/>
                </a:solidFill>
              </a:endParaRPr>
            </a:p>
          </p:txBody>
        </p:sp>
        <p:pic>
          <p:nvPicPr>
            <p:cNvPr id="9" name="Picture 8" descr="eds_pix_athut.jpg"/>
            <p:cNvPicPr>
              <a:picLocks noChangeAspect="1"/>
            </p:cNvPicPr>
            <p:nvPr/>
          </p:nvPicPr>
          <p:blipFill>
            <a:blip r:embed="rId3"/>
            <a:stretch>
              <a:fillRect/>
            </a:stretch>
          </p:blipFill>
          <p:spPr>
            <a:xfrm>
              <a:off x="3422316" y="2125597"/>
              <a:ext cx="3355474" cy="2233487"/>
            </a:xfrm>
            <a:prstGeom prst="rect">
              <a:avLst/>
            </a:prstGeom>
          </p:spPr>
        </p:pic>
      </p:grpSp>
      <p:grpSp>
        <p:nvGrpSpPr>
          <p:cNvPr id="20" name="Group 19"/>
          <p:cNvGrpSpPr/>
          <p:nvPr/>
        </p:nvGrpSpPr>
        <p:grpSpPr>
          <a:xfrm>
            <a:off x="3743148" y="4274977"/>
            <a:ext cx="5154189" cy="2409239"/>
            <a:chOff x="3743148" y="4274977"/>
            <a:chExt cx="5154189" cy="2409239"/>
          </a:xfrm>
        </p:grpSpPr>
        <p:pic>
          <p:nvPicPr>
            <p:cNvPr id="17" name="Picture 7" descr="olympex_topo"/>
            <p:cNvPicPr>
              <a:picLocks noChangeAspect="1" noChangeArrowheads="1"/>
            </p:cNvPicPr>
            <p:nvPr/>
          </p:nvPicPr>
          <p:blipFill>
            <a:blip r:embed="rId4"/>
            <a:srcRect t="5795" r="6477" b="7951"/>
            <a:stretch>
              <a:fillRect/>
            </a:stretch>
          </p:blipFill>
          <p:spPr bwMode="auto">
            <a:xfrm>
              <a:off x="5954064" y="4274977"/>
              <a:ext cx="2943273" cy="2409239"/>
            </a:xfrm>
            <a:prstGeom prst="rect">
              <a:avLst/>
            </a:prstGeom>
            <a:noFill/>
            <a:ln w="9525">
              <a:noFill/>
              <a:miter lim="800000"/>
              <a:headEnd/>
              <a:tailEnd/>
            </a:ln>
          </p:spPr>
        </p:pic>
        <p:sp>
          <p:nvSpPr>
            <p:cNvPr id="19" name="TextBox 18"/>
            <p:cNvSpPr txBox="1"/>
            <p:nvPr/>
          </p:nvSpPr>
          <p:spPr>
            <a:xfrm>
              <a:off x="3743148" y="4518526"/>
              <a:ext cx="2433050" cy="1569660"/>
            </a:xfrm>
            <a:prstGeom prst="rect">
              <a:avLst/>
            </a:prstGeom>
            <a:noFill/>
          </p:spPr>
          <p:txBody>
            <a:bodyPr wrap="square" rtlCol="0">
              <a:spAutoFit/>
            </a:bodyPr>
            <a:lstStyle/>
            <a:p>
              <a:r>
                <a:rPr lang="en-US" sz="2400" dirty="0" smtClean="0">
                  <a:solidFill>
                    <a:schemeClr val="bg1"/>
                  </a:solidFill>
                </a:rPr>
                <a:t>Complex Terrain with transition from ocean to coast to land</a:t>
              </a:r>
              <a:endParaRPr lang="en-US" sz="2400" dirty="0">
                <a:solidFill>
                  <a:schemeClr val="bg1"/>
                </a:solidFill>
              </a:endParaRPr>
            </a:p>
          </p:txBody>
        </p:sp>
      </p:grpSp>
      <p:sp>
        <p:nvSpPr>
          <p:cNvPr id="21" name="TextBox 20"/>
          <p:cNvSpPr txBox="1"/>
          <p:nvPr/>
        </p:nvSpPr>
        <p:spPr>
          <a:xfrm rot="20245112">
            <a:off x="1270011" y="3167390"/>
            <a:ext cx="6964947" cy="523220"/>
          </a:xfrm>
          <a:prstGeom prst="rect">
            <a:avLst/>
          </a:prstGeom>
          <a:solidFill>
            <a:srgbClr val="FFFFFF">
              <a:alpha val="78000"/>
            </a:srgbClr>
          </a:solidFill>
        </p:spPr>
        <p:txBody>
          <a:bodyPr wrap="square" rtlCol="0">
            <a:spAutoFit/>
          </a:bodyPr>
          <a:lstStyle/>
          <a:p>
            <a:r>
              <a:rPr lang="en-US" sz="2800" dirty="0" smtClean="0">
                <a:solidFill>
                  <a:srgbClr val="FF0000"/>
                </a:solidFill>
              </a:rPr>
              <a:t>The Olympic Peninsula is the place for you!!!</a:t>
            </a:r>
            <a:endParaRPr 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779463" y="381001"/>
            <a:ext cx="7583487" cy="635000"/>
          </a:xfrm>
        </p:spPr>
        <p:txBody>
          <a:bodyPr/>
          <a:lstStyle/>
          <a:p>
            <a:pPr algn="ctr"/>
            <a:r>
              <a:rPr lang="en-US" dirty="0" smtClean="0">
                <a:solidFill>
                  <a:schemeClr val="tx2"/>
                </a:solidFill>
              </a:rPr>
              <a:t>T</a:t>
            </a:r>
            <a:r>
              <a:rPr lang="en-US" dirty="0" smtClean="0">
                <a:solidFill>
                  <a:schemeClr val="tx2"/>
                </a:solidFill>
              </a:rPr>
              <a:t>he GPM Satellite</a:t>
            </a:r>
            <a:endParaRPr lang="en-US" dirty="0">
              <a:solidFill>
                <a:schemeClr val="tx2"/>
              </a:solidFill>
            </a:endParaRPr>
          </a:p>
        </p:txBody>
      </p:sp>
      <p:sp>
        <p:nvSpPr>
          <p:cNvPr id="4" name="Content Placeholder 3"/>
          <p:cNvSpPr>
            <a:spLocks noGrp="1"/>
          </p:cNvSpPr>
          <p:nvPr>
            <p:ph idx="1"/>
          </p:nvPr>
        </p:nvSpPr>
        <p:spPr>
          <a:xfrm>
            <a:off x="494632" y="3693027"/>
            <a:ext cx="8154736" cy="3141579"/>
          </a:xfrm>
        </p:spPr>
        <p:txBody>
          <a:bodyPr/>
          <a:lstStyle/>
          <a:p>
            <a:r>
              <a:rPr lang="en-US" dirty="0" smtClean="0"/>
              <a:t>A polar orbiting satellite with an altitude of 407 km, a 65° orbit inclination, and a non sun-synchronous circular orbit dedicated to measuring precipitation from space.</a:t>
            </a:r>
          </a:p>
          <a:p>
            <a:r>
              <a:rPr lang="en-US" dirty="0" smtClean="0"/>
              <a:t>This means it will sample the earth from the Antarctic circle to the Arctic circle and will sample a particular spot on the earth at different times of the day.</a:t>
            </a:r>
          </a:p>
          <a:p>
            <a:r>
              <a:rPr lang="en-US" dirty="0" smtClean="0"/>
              <a:t>Prior precipitation satellite TRMM only measured tropical regions</a:t>
            </a:r>
            <a:endParaRPr lang="en-US" dirty="0"/>
          </a:p>
        </p:txBody>
      </p:sp>
      <p:pic>
        <p:nvPicPr>
          <p:cNvPr id="5" name="Picture 4" descr="583773main_GPM_Banner_1_full.jpg"/>
          <p:cNvPicPr>
            <a:picLocks noChangeAspect="1"/>
          </p:cNvPicPr>
          <p:nvPr/>
        </p:nvPicPr>
        <p:blipFill>
          <a:blip r:embed="rId2"/>
          <a:stretch>
            <a:fillRect/>
          </a:stretch>
        </p:blipFill>
        <p:spPr>
          <a:xfrm>
            <a:off x="2787316" y="1016001"/>
            <a:ext cx="3569368" cy="267702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13910"/>
            <a:ext cx="7583487" cy="690125"/>
          </a:xfrm>
        </p:spPr>
        <p:txBody>
          <a:bodyPr/>
          <a:lstStyle/>
          <a:p>
            <a:pPr algn="ctr"/>
            <a:r>
              <a:rPr lang="en-US" dirty="0" smtClean="0">
                <a:solidFill>
                  <a:schemeClr val="tx2"/>
                </a:solidFill>
              </a:rPr>
              <a:t>The GMI    </a:t>
            </a:r>
            <a:r>
              <a:rPr lang="en-US" sz="1800" dirty="0" smtClean="0">
                <a:solidFill>
                  <a:schemeClr val="tx2"/>
                </a:solidFill>
              </a:rPr>
              <a:t>(and the)           </a:t>
            </a:r>
            <a:r>
              <a:rPr lang="en-US" dirty="0" smtClean="0">
                <a:solidFill>
                  <a:schemeClr val="tx2"/>
                </a:solidFill>
              </a:rPr>
              <a:t>DPR Instruments</a:t>
            </a:r>
            <a:endParaRPr lang="en-US" dirty="0">
              <a:solidFill>
                <a:schemeClr val="tx2"/>
              </a:solidFill>
            </a:endParaRPr>
          </a:p>
        </p:txBody>
      </p:sp>
      <p:pic>
        <p:nvPicPr>
          <p:cNvPr id="4" name="Content Placeholder 3" descr="GMI-medium.jpg"/>
          <p:cNvPicPr>
            <a:picLocks noGrp="1" noChangeAspect="1"/>
          </p:cNvPicPr>
          <p:nvPr>
            <p:ph idx="4294967295"/>
          </p:nvPr>
        </p:nvPicPr>
        <p:blipFill>
          <a:blip r:embed="rId2"/>
          <a:srcRect l="1757" r="-611"/>
          <a:stretch>
            <a:fillRect/>
          </a:stretch>
        </p:blipFill>
        <p:spPr>
          <a:xfrm>
            <a:off x="1350168" y="957098"/>
            <a:ext cx="1296988" cy="2233612"/>
          </a:xfrm>
        </p:spPr>
      </p:pic>
      <p:pic>
        <p:nvPicPr>
          <p:cNvPr id="5" name="Picture 4" descr="DPR_Logo_Revised.jpg"/>
          <p:cNvPicPr>
            <a:picLocks noChangeAspect="1"/>
          </p:cNvPicPr>
          <p:nvPr/>
        </p:nvPicPr>
        <p:blipFill>
          <a:blip r:embed="rId3"/>
          <a:stretch>
            <a:fillRect/>
          </a:stretch>
        </p:blipFill>
        <p:spPr>
          <a:xfrm>
            <a:off x="5019306" y="904036"/>
            <a:ext cx="2763842" cy="2410433"/>
          </a:xfrm>
          <a:prstGeom prst="rect">
            <a:avLst/>
          </a:prstGeom>
        </p:spPr>
      </p:pic>
      <p:sp>
        <p:nvSpPr>
          <p:cNvPr id="6" name="TextBox 5"/>
          <p:cNvSpPr txBox="1"/>
          <p:nvPr/>
        </p:nvSpPr>
        <p:spPr>
          <a:xfrm>
            <a:off x="254000" y="3429000"/>
            <a:ext cx="4318000" cy="2554545"/>
          </a:xfrm>
          <a:prstGeom prst="rect">
            <a:avLst/>
          </a:prstGeom>
          <a:noFill/>
        </p:spPr>
        <p:txBody>
          <a:bodyPr wrap="square" rtlCol="0">
            <a:spAutoFit/>
          </a:bodyPr>
          <a:lstStyle/>
          <a:p>
            <a:pPr indent="457200">
              <a:buFont typeface="Wingdings" charset="2"/>
              <a:buChar char="v"/>
            </a:pPr>
            <a:r>
              <a:rPr lang="en-US" sz="2000" dirty="0" smtClean="0">
                <a:solidFill>
                  <a:schemeClr val="bg1"/>
                </a:solidFill>
              </a:rPr>
              <a:t>The </a:t>
            </a:r>
            <a:r>
              <a:rPr lang="en-US" sz="2000" b="1" dirty="0" smtClean="0">
                <a:solidFill>
                  <a:schemeClr val="tx2"/>
                </a:solidFill>
              </a:rPr>
              <a:t>G</a:t>
            </a:r>
            <a:r>
              <a:rPr lang="en-US" sz="2000" dirty="0" smtClean="0">
                <a:solidFill>
                  <a:schemeClr val="bg1"/>
                </a:solidFill>
              </a:rPr>
              <a:t>PM </a:t>
            </a:r>
            <a:r>
              <a:rPr lang="en-US" sz="2000" b="1" dirty="0" smtClean="0">
                <a:solidFill>
                  <a:srgbClr val="1F497D"/>
                </a:solidFill>
              </a:rPr>
              <a:t>M</a:t>
            </a:r>
            <a:r>
              <a:rPr lang="en-US" sz="2000" dirty="0" smtClean="0">
                <a:solidFill>
                  <a:schemeClr val="bg1"/>
                </a:solidFill>
              </a:rPr>
              <a:t>icrowave </a:t>
            </a:r>
            <a:r>
              <a:rPr lang="en-US" sz="2000" b="1" dirty="0" smtClean="0">
                <a:solidFill>
                  <a:srgbClr val="1F497D"/>
                </a:solidFill>
              </a:rPr>
              <a:t>I</a:t>
            </a:r>
            <a:r>
              <a:rPr lang="en-US" sz="2000" dirty="0" smtClean="0">
                <a:solidFill>
                  <a:schemeClr val="bg1"/>
                </a:solidFill>
              </a:rPr>
              <a:t>mager</a:t>
            </a:r>
          </a:p>
          <a:p>
            <a:pPr indent="-457200">
              <a:buFont typeface="Wingdings" charset="2"/>
              <a:buChar char="v"/>
            </a:pPr>
            <a:r>
              <a:rPr lang="en-US" sz="2000" dirty="0" smtClean="0">
                <a:solidFill>
                  <a:schemeClr val="bg1"/>
                </a:solidFill>
              </a:rPr>
              <a:t>Passive microwave instrument with 	low frequencies to measure rain and 	high frequencies to measure snow</a:t>
            </a:r>
          </a:p>
          <a:p>
            <a:pPr indent="-457200">
              <a:buFont typeface="Wingdings" charset="2"/>
              <a:buChar char="v"/>
            </a:pPr>
            <a:r>
              <a:rPr lang="en-US" sz="2000" dirty="0" smtClean="0">
                <a:solidFill>
                  <a:schemeClr val="bg1"/>
                </a:solidFill>
              </a:rPr>
              <a:t>Prior instruments did not have the 	very high frequencies that will be 	on the GMI </a:t>
            </a:r>
          </a:p>
          <a:p>
            <a:pPr indent="-457200">
              <a:buFont typeface="Wingdings" charset="2"/>
              <a:buChar char="v"/>
            </a:pPr>
            <a:r>
              <a:rPr lang="en-US" sz="2000" dirty="0" smtClean="0">
                <a:solidFill>
                  <a:schemeClr val="bg1"/>
                </a:solidFill>
              </a:rPr>
              <a:t>Will have a swath width of 904 km</a:t>
            </a:r>
          </a:p>
        </p:txBody>
      </p:sp>
      <p:sp>
        <p:nvSpPr>
          <p:cNvPr id="7" name="TextBox 6"/>
          <p:cNvSpPr txBox="1"/>
          <p:nvPr/>
        </p:nvSpPr>
        <p:spPr>
          <a:xfrm>
            <a:off x="4531896" y="3420984"/>
            <a:ext cx="4612104" cy="3170099"/>
          </a:xfrm>
          <a:prstGeom prst="rect">
            <a:avLst/>
          </a:prstGeom>
          <a:noFill/>
        </p:spPr>
        <p:txBody>
          <a:bodyPr wrap="square" rtlCol="0">
            <a:spAutoFit/>
          </a:bodyPr>
          <a:lstStyle/>
          <a:p>
            <a:pPr indent="457200">
              <a:buFont typeface="Wingdings" charset="2"/>
              <a:buChar char="v"/>
            </a:pPr>
            <a:r>
              <a:rPr lang="en-US" sz="2000" dirty="0" smtClean="0">
                <a:solidFill>
                  <a:schemeClr val="bg1"/>
                </a:solidFill>
              </a:rPr>
              <a:t>The </a:t>
            </a:r>
            <a:r>
              <a:rPr lang="en-US" sz="2000" b="1" dirty="0" smtClean="0">
                <a:solidFill>
                  <a:srgbClr val="1F497D"/>
                </a:solidFill>
              </a:rPr>
              <a:t>D</a:t>
            </a:r>
            <a:r>
              <a:rPr lang="en-US" sz="2000" dirty="0" smtClean="0">
                <a:solidFill>
                  <a:schemeClr val="bg1"/>
                </a:solidFill>
              </a:rPr>
              <a:t>ual-Frequency </a:t>
            </a:r>
            <a:r>
              <a:rPr lang="en-US" sz="2000" b="1" dirty="0" smtClean="0">
                <a:solidFill>
                  <a:schemeClr val="tx2"/>
                </a:solidFill>
              </a:rPr>
              <a:t>P</a:t>
            </a:r>
            <a:r>
              <a:rPr lang="en-US" sz="2000" dirty="0" smtClean="0">
                <a:solidFill>
                  <a:schemeClr val="bg1"/>
                </a:solidFill>
              </a:rPr>
              <a:t>recipitation 	</a:t>
            </a:r>
            <a:r>
              <a:rPr lang="en-US" sz="2000" b="1" dirty="0" smtClean="0">
                <a:solidFill>
                  <a:srgbClr val="1F497D"/>
                </a:solidFill>
              </a:rPr>
              <a:t>R</a:t>
            </a:r>
            <a:r>
              <a:rPr lang="en-US" sz="2000" dirty="0" smtClean="0">
                <a:solidFill>
                  <a:schemeClr val="bg1"/>
                </a:solidFill>
              </a:rPr>
              <a:t>adar (first time in space)</a:t>
            </a:r>
          </a:p>
          <a:p>
            <a:pPr indent="-457200">
              <a:buFont typeface="Wingdings" charset="2"/>
              <a:buChar char="v"/>
            </a:pPr>
            <a:r>
              <a:rPr lang="en-US" sz="2000" dirty="0" smtClean="0">
                <a:solidFill>
                  <a:schemeClr val="bg1"/>
                </a:solidFill>
              </a:rPr>
              <a:t>Will detect the 3-D distribution of 	precipitation</a:t>
            </a:r>
          </a:p>
          <a:p>
            <a:pPr indent="-457200">
              <a:buFont typeface="Wingdings" charset="2"/>
              <a:buChar char="v"/>
            </a:pPr>
            <a:r>
              <a:rPr lang="en-US" sz="2000" dirty="0" smtClean="0">
                <a:solidFill>
                  <a:schemeClr val="bg1"/>
                </a:solidFill>
              </a:rPr>
              <a:t>These frequencies will detect a 	range of precipitation regimes – 	tropical intense rain to </a:t>
            </a:r>
            <a:r>
              <a:rPr lang="en-US" sz="2000" dirty="0" err="1" smtClean="0">
                <a:solidFill>
                  <a:schemeClr val="bg1"/>
                </a:solidFill>
              </a:rPr>
              <a:t>midlatitude</a:t>
            </a:r>
            <a:r>
              <a:rPr lang="en-US" sz="2000" dirty="0" smtClean="0">
                <a:solidFill>
                  <a:schemeClr val="bg1"/>
                </a:solidFill>
              </a:rPr>
              <a:t> 	light rain and snow</a:t>
            </a:r>
          </a:p>
          <a:p>
            <a:pPr indent="-457200">
              <a:buFont typeface="Wingdings" charset="2"/>
              <a:buChar char="v"/>
            </a:pPr>
            <a:r>
              <a:rPr lang="en-US" sz="2000" dirty="0" smtClean="0">
                <a:solidFill>
                  <a:schemeClr val="bg1"/>
                </a:solidFill>
              </a:rPr>
              <a:t>Will have a swath width of 245 km 	(Ku band) and 120 km (Ka band)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7698"/>
            <a:ext cx="7583487" cy="609914"/>
          </a:xfrm>
        </p:spPr>
        <p:txBody>
          <a:bodyPr/>
          <a:lstStyle/>
          <a:p>
            <a:pPr algn="ctr"/>
            <a:r>
              <a:rPr lang="en-US" dirty="0" smtClean="0">
                <a:solidFill>
                  <a:schemeClr val="tx2"/>
                </a:solidFill>
              </a:rPr>
              <a:t>Climatology of Olympic Peninsula</a:t>
            </a:r>
            <a:endParaRPr lang="en-US" dirty="0">
              <a:solidFill>
                <a:schemeClr val="tx2"/>
              </a:solidFill>
            </a:endParaRPr>
          </a:p>
        </p:txBody>
      </p:sp>
      <p:pic>
        <p:nvPicPr>
          <p:cNvPr id="7" name="Picture 6" descr="map_pacific_NDJF.jpg"/>
          <p:cNvPicPr>
            <a:picLocks noChangeAspect="1"/>
          </p:cNvPicPr>
          <p:nvPr/>
        </p:nvPicPr>
        <p:blipFill>
          <a:blip r:embed="rId2"/>
          <a:stretch>
            <a:fillRect/>
          </a:stretch>
        </p:blipFill>
        <p:spPr>
          <a:xfrm>
            <a:off x="1804741" y="997612"/>
            <a:ext cx="5600582" cy="4327722"/>
          </a:xfrm>
          <a:prstGeom prst="rect">
            <a:avLst/>
          </a:prstGeom>
        </p:spPr>
      </p:pic>
      <p:sp>
        <p:nvSpPr>
          <p:cNvPr id="8" name="TextBox 7"/>
          <p:cNvSpPr txBox="1"/>
          <p:nvPr/>
        </p:nvSpPr>
        <p:spPr>
          <a:xfrm>
            <a:off x="187158" y="5325334"/>
            <a:ext cx="8716210" cy="1600438"/>
          </a:xfrm>
          <a:prstGeom prst="rect">
            <a:avLst/>
          </a:prstGeom>
          <a:noFill/>
        </p:spPr>
        <p:txBody>
          <a:bodyPr wrap="square" rtlCol="0">
            <a:spAutoFit/>
          </a:bodyPr>
          <a:lstStyle/>
          <a:p>
            <a:pPr algn="ctr"/>
            <a:r>
              <a:rPr lang="en-US" sz="2400" dirty="0" smtClean="0">
                <a:solidFill>
                  <a:schemeClr val="bg1"/>
                </a:solidFill>
                <a:latin typeface="Arial" pitchFamily="-107" charset="0"/>
                <a:ea typeface="ＭＳ Ｐゴシック" pitchFamily="-107" charset="-128"/>
                <a:cs typeface="ＭＳ Ｐゴシック" pitchFamily="-107" charset="-128"/>
              </a:rPr>
              <a:t>Persistent southwesterly flow during the winter provides a reliable source of moisture</a:t>
            </a:r>
          </a:p>
          <a:p>
            <a:pPr algn="ctr"/>
            <a:r>
              <a:rPr lang="en-US" sz="1600" b="1" dirty="0" smtClean="0">
                <a:solidFill>
                  <a:schemeClr val="bg1"/>
                </a:solidFill>
              </a:rPr>
              <a:t>NCEP long-term mean sea level pressure (</a:t>
            </a:r>
            <a:r>
              <a:rPr lang="en-US" sz="1600" b="1" dirty="0" err="1" smtClean="0">
                <a:solidFill>
                  <a:schemeClr val="bg1"/>
                </a:solidFill>
              </a:rPr>
              <a:t>mb</a:t>
            </a:r>
            <a:r>
              <a:rPr lang="en-US" sz="1600" b="1" dirty="0" smtClean="0">
                <a:solidFill>
                  <a:schemeClr val="bg1"/>
                </a:solidFill>
              </a:rPr>
              <a:t>) for winter (November to February) and topography</a:t>
            </a:r>
          </a:p>
          <a:p>
            <a:pPr algn="ctr"/>
            <a:endParaRPr lang="en-US" sz="1600" dirty="0" smtClean="0">
              <a:solidFill>
                <a:schemeClr val="bg1"/>
              </a:solidFill>
              <a:latin typeface="Arial" pitchFamily="-107" charset="0"/>
              <a:ea typeface="ＭＳ Ｐゴシック" pitchFamily="-107" charset="-128"/>
              <a:cs typeface="ＭＳ Ｐゴシック" pitchFamily="-107" charset="-128"/>
            </a:endParaRP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7698"/>
            <a:ext cx="7583487" cy="609914"/>
          </a:xfrm>
        </p:spPr>
        <p:txBody>
          <a:bodyPr/>
          <a:lstStyle/>
          <a:p>
            <a:pPr algn="ctr"/>
            <a:r>
              <a:rPr lang="en-US" dirty="0" smtClean="0">
                <a:solidFill>
                  <a:schemeClr val="tx2"/>
                </a:solidFill>
              </a:rPr>
              <a:t>Climatology of Olympic Peninsula</a:t>
            </a:r>
            <a:endParaRPr lang="en-US" dirty="0">
              <a:solidFill>
                <a:schemeClr val="tx2"/>
              </a:solidFill>
            </a:endParaRPr>
          </a:p>
        </p:txBody>
      </p:sp>
      <p:sp>
        <p:nvSpPr>
          <p:cNvPr id="8" name="TextBox 7"/>
          <p:cNvSpPr txBox="1"/>
          <p:nvPr/>
        </p:nvSpPr>
        <p:spPr>
          <a:xfrm>
            <a:off x="205385" y="5245126"/>
            <a:ext cx="8716210" cy="1354217"/>
          </a:xfrm>
          <a:prstGeom prst="rect">
            <a:avLst/>
          </a:prstGeom>
          <a:noFill/>
        </p:spPr>
        <p:txBody>
          <a:bodyPr wrap="square" rtlCol="0">
            <a:spAutoFit/>
          </a:bodyPr>
          <a:lstStyle/>
          <a:p>
            <a:pPr algn="ctr"/>
            <a:r>
              <a:rPr lang="en-US" sz="2400" dirty="0" smtClean="0">
                <a:solidFill>
                  <a:schemeClr val="bg1"/>
                </a:solidFill>
                <a:latin typeface="Arial" pitchFamily="-107" charset="0"/>
                <a:ea typeface="ＭＳ Ｐゴシック" pitchFamily="-107" charset="-128"/>
                <a:cs typeface="ＭＳ Ｐゴシック" pitchFamily="-107" charset="-128"/>
              </a:rPr>
              <a:t>Extremely large precipitation accumulation produced as the moist Southwesterly flow impinges on coastal terrain</a:t>
            </a:r>
          </a:p>
          <a:p>
            <a:pPr algn="ctr"/>
            <a:endParaRPr lang="en-US" sz="1600" dirty="0" smtClean="0">
              <a:solidFill>
                <a:schemeClr val="bg1"/>
              </a:solidFill>
              <a:latin typeface="Arial" pitchFamily="-107" charset="0"/>
              <a:ea typeface="ＭＳ Ｐゴシック" pitchFamily="-107" charset="-128"/>
              <a:cs typeface="ＭＳ Ｐゴシック" pitchFamily="-107" charset="-128"/>
            </a:endParaRPr>
          </a:p>
          <a:p>
            <a:endParaRPr lang="en-US" dirty="0"/>
          </a:p>
        </p:txBody>
      </p:sp>
      <p:grpSp>
        <p:nvGrpSpPr>
          <p:cNvPr id="5" name="Group 15"/>
          <p:cNvGrpSpPr>
            <a:grpSpLocks/>
          </p:cNvGrpSpPr>
          <p:nvPr/>
        </p:nvGrpSpPr>
        <p:grpSpPr bwMode="auto">
          <a:xfrm>
            <a:off x="587375" y="1409700"/>
            <a:ext cx="5461000" cy="3511550"/>
            <a:chOff x="640" y="1724"/>
            <a:chExt cx="3440" cy="2212"/>
          </a:xfrm>
        </p:grpSpPr>
        <p:pic>
          <p:nvPicPr>
            <p:cNvPr id="6" name="Picture 9" descr="us_precip_prism"/>
            <p:cNvPicPr>
              <a:picLocks noChangeAspect="1" noChangeArrowheads="1"/>
            </p:cNvPicPr>
            <p:nvPr/>
          </p:nvPicPr>
          <p:blipFill>
            <a:blip r:embed="rId2"/>
            <a:srcRect r="1826" b="11378"/>
            <a:stretch>
              <a:fillRect/>
            </a:stretch>
          </p:blipFill>
          <p:spPr bwMode="auto">
            <a:xfrm>
              <a:off x="640" y="1724"/>
              <a:ext cx="3440" cy="2212"/>
            </a:xfrm>
            <a:prstGeom prst="rect">
              <a:avLst/>
            </a:prstGeom>
            <a:noFill/>
            <a:ln w="9525">
              <a:noFill/>
              <a:miter lim="800000"/>
              <a:headEnd/>
              <a:tailEnd/>
            </a:ln>
          </p:spPr>
        </p:pic>
        <p:sp>
          <p:nvSpPr>
            <p:cNvPr id="9" name="Text Box 10"/>
            <p:cNvSpPr txBox="1">
              <a:spLocks noChangeArrowheads="1"/>
            </p:cNvSpPr>
            <p:nvPr/>
          </p:nvSpPr>
          <p:spPr bwMode="auto">
            <a:xfrm>
              <a:off x="1728" y="1728"/>
              <a:ext cx="1268" cy="288"/>
            </a:xfrm>
            <a:prstGeom prst="rect">
              <a:avLst/>
            </a:prstGeom>
            <a:solidFill>
              <a:schemeClr val="bg1"/>
            </a:solidFill>
            <a:ln w="9525">
              <a:noFill/>
              <a:miter lim="800000"/>
              <a:headEnd/>
              <a:tailEnd/>
            </a:ln>
          </p:spPr>
          <p:txBody>
            <a:bodyPr wrap="none">
              <a:prstTxWarp prst="textNoShape">
                <a:avLst/>
              </a:prstTxWarp>
              <a:spAutoFit/>
            </a:bodyPr>
            <a:lstStyle/>
            <a:p>
              <a:r>
                <a:rPr lang="en-US" sz="2400">
                  <a:solidFill>
                    <a:srgbClr val="FF0066"/>
                  </a:solidFill>
                </a:rPr>
                <a:t>Maximum      </a:t>
              </a:r>
            </a:p>
          </p:txBody>
        </p:sp>
        <p:sp>
          <p:nvSpPr>
            <p:cNvPr id="10" name="Line 11"/>
            <p:cNvSpPr>
              <a:spLocks noChangeShapeType="1"/>
            </p:cNvSpPr>
            <p:nvPr/>
          </p:nvSpPr>
          <p:spPr bwMode="auto">
            <a:xfrm flipH="1">
              <a:off x="1046" y="1862"/>
              <a:ext cx="720" cy="192"/>
            </a:xfrm>
            <a:prstGeom prst="line">
              <a:avLst/>
            </a:prstGeom>
            <a:noFill/>
            <a:ln w="88900">
              <a:solidFill>
                <a:srgbClr val="FF0066"/>
              </a:solidFill>
              <a:round/>
              <a:headEnd/>
              <a:tailEnd type="triangle" w="med" len="med"/>
            </a:ln>
          </p:spPr>
          <p:txBody>
            <a:bodyPr>
              <a:prstTxWarp prst="textNoShape">
                <a:avLst/>
              </a:prstTxWarp>
            </a:bodyPr>
            <a:lstStyle/>
            <a:p>
              <a:endParaRPr lang="en-US"/>
            </a:p>
          </p:txBody>
        </p:sp>
        <p:sp>
          <p:nvSpPr>
            <p:cNvPr id="11" name="Rectangle 13"/>
            <p:cNvSpPr>
              <a:spLocks noChangeArrowheads="1"/>
            </p:cNvSpPr>
            <p:nvPr/>
          </p:nvSpPr>
          <p:spPr bwMode="auto">
            <a:xfrm>
              <a:off x="652" y="3408"/>
              <a:ext cx="912" cy="52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2" name="Rectangle 14"/>
            <p:cNvSpPr>
              <a:spLocks noChangeArrowheads="1"/>
            </p:cNvSpPr>
            <p:nvPr/>
          </p:nvSpPr>
          <p:spPr bwMode="auto">
            <a:xfrm>
              <a:off x="2400" y="3648"/>
              <a:ext cx="912" cy="288"/>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grpSp>
        <p:nvGrpSpPr>
          <p:cNvPr id="13" name="Group 22"/>
          <p:cNvGrpSpPr>
            <a:grpSpLocks/>
          </p:cNvGrpSpPr>
          <p:nvPr/>
        </p:nvGrpSpPr>
        <p:grpSpPr bwMode="auto">
          <a:xfrm>
            <a:off x="6124575" y="2816225"/>
            <a:ext cx="2514600" cy="2057400"/>
            <a:chOff x="0" y="2880"/>
            <a:chExt cx="1392" cy="1152"/>
          </a:xfrm>
        </p:grpSpPr>
        <p:pic>
          <p:nvPicPr>
            <p:cNvPr id="14" name="Picture 17" descr="us_precip_prism"/>
            <p:cNvPicPr>
              <a:picLocks noChangeAspect="1" noChangeArrowheads="1"/>
            </p:cNvPicPr>
            <p:nvPr/>
          </p:nvPicPr>
          <p:blipFill>
            <a:blip r:embed="rId2"/>
            <a:srcRect t="66666" r="75809" b="6667"/>
            <a:stretch>
              <a:fillRect/>
            </a:stretch>
          </p:blipFill>
          <p:spPr bwMode="auto">
            <a:xfrm>
              <a:off x="0" y="2880"/>
              <a:ext cx="1392" cy="1152"/>
            </a:xfrm>
            <a:prstGeom prst="rect">
              <a:avLst/>
            </a:prstGeom>
            <a:noFill/>
            <a:ln w="9525">
              <a:noFill/>
              <a:miter lim="800000"/>
              <a:headEnd/>
              <a:tailEnd/>
            </a:ln>
          </p:spPr>
        </p:pic>
        <p:sp>
          <p:nvSpPr>
            <p:cNvPr id="15" name="Rectangle 20"/>
            <p:cNvSpPr>
              <a:spLocks noChangeArrowheads="1"/>
            </p:cNvSpPr>
            <p:nvPr/>
          </p:nvSpPr>
          <p:spPr bwMode="auto">
            <a:xfrm>
              <a:off x="672" y="3552"/>
              <a:ext cx="672" cy="288"/>
            </a:xfrm>
            <a:prstGeom prst="rect">
              <a:avLst/>
            </a:prstGeom>
            <a:noFill/>
            <a:ln w="38100">
              <a:solidFill>
                <a:srgbClr val="FF0066"/>
              </a:solidFill>
              <a:miter lim="800000"/>
              <a:headEnd/>
              <a:tailEnd/>
            </a:ln>
          </p:spPr>
          <p:txBody>
            <a:bodyPr wrap="none" anchor="ctr">
              <a:prstTxWarp prst="textNoShape">
                <a:avLst/>
              </a:prstTxWarp>
            </a:bodyPr>
            <a:lstStyle/>
            <a:p>
              <a:endParaRPr lang="en-US"/>
            </a:p>
          </p:txBody>
        </p:sp>
      </p:grpSp>
      <p:sp>
        <p:nvSpPr>
          <p:cNvPr id="16" name="Title 1"/>
          <p:cNvSpPr>
            <a:spLocks/>
          </p:cNvSpPr>
          <p:nvPr/>
        </p:nvSpPr>
        <p:spPr bwMode="auto">
          <a:xfrm>
            <a:off x="6124575" y="1807613"/>
            <a:ext cx="2362200" cy="1371600"/>
          </a:xfrm>
          <a:prstGeom prst="rect">
            <a:avLst/>
          </a:prstGeom>
          <a:noFill/>
          <a:ln w="9525">
            <a:noFill/>
            <a:miter lim="800000"/>
            <a:headEnd/>
            <a:tailEnd/>
          </a:ln>
        </p:spPr>
        <p:txBody>
          <a:bodyPr anchor="ctr">
            <a:prstTxWarp prst="textNoShape">
              <a:avLst/>
            </a:prstTxWarp>
          </a:bodyPr>
          <a:lstStyle/>
          <a:p>
            <a:pPr algn="ctr"/>
            <a:r>
              <a:rPr lang="en-US" sz="1400" b="1" dirty="0">
                <a:solidFill>
                  <a:schemeClr val="accent2"/>
                </a:solidFill>
              </a:rPr>
              <a:t>Annual average precipitation (PRISM)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7698"/>
            <a:ext cx="7583487" cy="609914"/>
          </a:xfrm>
        </p:spPr>
        <p:txBody>
          <a:bodyPr/>
          <a:lstStyle/>
          <a:p>
            <a:pPr algn="ctr"/>
            <a:r>
              <a:rPr lang="en-US" dirty="0" smtClean="0">
                <a:solidFill>
                  <a:schemeClr val="tx2"/>
                </a:solidFill>
              </a:rPr>
              <a:t>Climatology of Olympic Peninsula</a:t>
            </a:r>
            <a:endParaRPr lang="en-US" dirty="0">
              <a:solidFill>
                <a:schemeClr val="tx2"/>
              </a:solidFill>
            </a:endParaRPr>
          </a:p>
        </p:txBody>
      </p:sp>
      <p:sp>
        <p:nvSpPr>
          <p:cNvPr id="8" name="TextBox 7"/>
          <p:cNvSpPr txBox="1"/>
          <p:nvPr/>
        </p:nvSpPr>
        <p:spPr>
          <a:xfrm>
            <a:off x="205385" y="4870822"/>
            <a:ext cx="8716210" cy="1846659"/>
          </a:xfrm>
          <a:prstGeom prst="rect">
            <a:avLst/>
          </a:prstGeom>
          <a:noFill/>
        </p:spPr>
        <p:txBody>
          <a:bodyPr wrap="square" rtlCol="0">
            <a:spAutoFit/>
          </a:bodyPr>
          <a:lstStyle/>
          <a:p>
            <a:pPr algn="ctr"/>
            <a:r>
              <a:rPr lang="en-US" sz="2800" dirty="0" smtClean="0">
                <a:solidFill>
                  <a:schemeClr val="bg1"/>
                </a:solidFill>
                <a:latin typeface="Arial" pitchFamily="-107" charset="0"/>
                <a:ea typeface="ＭＳ Ｐゴシック" pitchFamily="-107" charset="-128"/>
                <a:cs typeface="ＭＳ Ｐゴシック" pitchFamily="-107" charset="-128"/>
              </a:rPr>
              <a:t>Precipitation varies between ridges and valleys and exhibits enhancement on the mountain ridges</a:t>
            </a:r>
            <a:r>
              <a:rPr lang="en-US" sz="2400" dirty="0" smtClean="0">
                <a:solidFill>
                  <a:schemeClr val="bg1"/>
                </a:solidFill>
                <a:latin typeface="Arial" pitchFamily="-107" charset="0"/>
                <a:ea typeface="ＭＳ Ｐゴシック" pitchFamily="-107" charset="-128"/>
                <a:cs typeface="ＭＳ Ｐゴシック" pitchFamily="-107" charset="-128"/>
              </a:rPr>
              <a:t>.  </a:t>
            </a:r>
          </a:p>
          <a:p>
            <a:pPr algn="ctr"/>
            <a:r>
              <a:rPr lang="en-US" sz="2000" dirty="0" smtClean="0">
                <a:solidFill>
                  <a:schemeClr val="bg1"/>
                </a:solidFill>
                <a:latin typeface="Arial" pitchFamily="-107" charset="0"/>
                <a:ea typeface="ＭＳ Ｐゴシック" pitchFamily="-107" charset="-128"/>
                <a:cs typeface="ＭＳ Ｐゴシック" pitchFamily="-107" charset="-128"/>
              </a:rPr>
              <a:t>Derived from a 5-year climatology of continuous </a:t>
            </a:r>
            <a:r>
              <a:rPr lang="en-US" sz="2000" dirty="0" err="1" smtClean="0">
                <a:solidFill>
                  <a:schemeClr val="bg1"/>
                </a:solidFill>
                <a:latin typeface="Arial" pitchFamily="-107" charset="0"/>
                <a:ea typeface="ＭＳ Ｐゴシック" pitchFamily="-107" charset="-128"/>
                <a:cs typeface="ＭＳ Ｐゴシック" pitchFamily="-107" charset="-128"/>
              </a:rPr>
              <a:t>mesoscale</a:t>
            </a:r>
            <a:r>
              <a:rPr lang="en-US" sz="2000" dirty="0" smtClean="0">
                <a:solidFill>
                  <a:schemeClr val="bg1"/>
                </a:solidFill>
                <a:latin typeface="Arial" pitchFamily="-107" charset="0"/>
                <a:ea typeface="ＭＳ Ｐゴシック" pitchFamily="-107" charset="-128"/>
                <a:cs typeface="ＭＳ Ｐゴシック" pitchFamily="-107" charset="-128"/>
              </a:rPr>
              <a:t> model results (MM5) and verified by precipitation gauges (Minder et al., 2008)</a:t>
            </a:r>
            <a:endParaRPr lang="en-US" sz="2000" dirty="0" smtClean="0">
              <a:solidFill>
                <a:schemeClr val="bg1"/>
              </a:solidFill>
              <a:latin typeface="Arial" pitchFamily="-107" charset="0"/>
              <a:ea typeface="ＭＳ Ｐゴシック" pitchFamily="-107" charset="-128"/>
              <a:cs typeface="ＭＳ Ｐゴシック" pitchFamily="-107" charset="-128"/>
            </a:endParaRPr>
          </a:p>
          <a:p>
            <a:endParaRPr lang="en-US" dirty="0"/>
          </a:p>
        </p:txBody>
      </p:sp>
      <p:pic>
        <p:nvPicPr>
          <p:cNvPr id="17" name="Picture 4" descr="MM5_pcpclim_NDJ_noradar"/>
          <p:cNvPicPr>
            <a:picLocks noChangeAspect="1" noChangeArrowheads="1"/>
          </p:cNvPicPr>
          <p:nvPr/>
        </p:nvPicPr>
        <p:blipFill>
          <a:blip r:embed="rId2"/>
          <a:srcRect t="9047" r="6342" b="29755"/>
          <a:stretch>
            <a:fillRect/>
          </a:stretch>
        </p:blipFill>
        <p:spPr bwMode="auto">
          <a:xfrm>
            <a:off x="2059396" y="1167900"/>
            <a:ext cx="5013325" cy="3355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solidFill>
              </a:rPr>
              <a:t>Typical Frontal Passage </a:t>
            </a:r>
            <a:r>
              <a:rPr lang="en-US" sz="2800" dirty="0" smtClean="0">
                <a:solidFill>
                  <a:schemeClr val="tx2"/>
                </a:solidFill>
              </a:rPr>
              <a:t>(from this past Sunday evening as seen by the coastal radar LGX)</a:t>
            </a:r>
            <a:endParaRPr lang="en-US" dirty="0">
              <a:solidFill>
                <a:schemeClr val="tx2"/>
              </a:solidFill>
            </a:endParaRPr>
          </a:p>
        </p:txBody>
      </p:sp>
      <p:pic>
        <p:nvPicPr>
          <p:cNvPr id="4" name="Content Placeholder 3" descr="loop2.gif"/>
          <p:cNvPicPr>
            <a:picLocks noGrp="1" noChangeAspect="1"/>
          </p:cNvPicPr>
          <p:nvPr>
            <p:ph idx="1"/>
          </p:nvPr>
        </p:nvPicPr>
        <p:blipFill>
          <a:blip r:embed="rId2"/>
          <a:srcRect l="-40098" r="-40098"/>
          <a:stretch>
            <a:fillRect/>
          </a:stretch>
        </p:blipFill>
        <p:spPr>
          <a:xfrm>
            <a:off x="779463" y="1521336"/>
            <a:ext cx="7583487" cy="4208930"/>
          </a:xfrm>
        </p:spPr>
      </p:pic>
      <p:sp>
        <p:nvSpPr>
          <p:cNvPr id="6" name="TextBox 5"/>
          <p:cNvSpPr txBox="1"/>
          <p:nvPr/>
        </p:nvSpPr>
        <p:spPr>
          <a:xfrm>
            <a:off x="2388281" y="5730266"/>
            <a:ext cx="6212222" cy="923330"/>
          </a:xfrm>
          <a:prstGeom prst="rect">
            <a:avLst/>
          </a:prstGeom>
          <a:noFill/>
        </p:spPr>
        <p:txBody>
          <a:bodyPr wrap="square" rtlCol="0">
            <a:spAutoFit/>
          </a:bodyPr>
          <a:lstStyle/>
          <a:p>
            <a:pPr>
              <a:buFont typeface="Wingdings" charset="2"/>
              <a:buChar char="Ø"/>
            </a:pPr>
            <a:r>
              <a:rPr lang="en-US" dirty="0" smtClean="0">
                <a:solidFill>
                  <a:schemeClr val="bg1"/>
                </a:solidFill>
              </a:rPr>
              <a:t>SW side of Olympics gets rain well ahead of front</a:t>
            </a:r>
          </a:p>
          <a:p>
            <a:pPr>
              <a:buFont typeface="Wingdings" charset="2"/>
              <a:buChar char="Ø"/>
            </a:pPr>
            <a:r>
              <a:rPr lang="en-US" dirty="0" smtClean="0">
                <a:solidFill>
                  <a:schemeClr val="bg1"/>
                </a:solidFill>
              </a:rPr>
              <a:t>SW side gets rain during front</a:t>
            </a:r>
          </a:p>
          <a:p>
            <a:pPr>
              <a:buFont typeface="Wingdings" charset="2"/>
              <a:buChar char="Ø"/>
            </a:pPr>
            <a:r>
              <a:rPr lang="en-US" dirty="0" smtClean="0">
                <a:solidFill>
                  <a:schemeClr val="bg1"/>
                </a:solidFill>
              </a:rPr>
              <a:t>SW side gets post-frontal showers</a:t>
            </a:r>
            <a:endParaRPr lang="en-US"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1262</TotalTime>
  <Words>1097</Words>
  <Application>Microsoft Macintosh PowerPoint</Application>
  <PresentationFormat>On-screen Show (4:3)</PresentationFormat>
  <Paragraphs>129</Paragraphs>
  <Slides>20</Slides>
  <Notes>0</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Revolution</vt:lpstr>
      <vt:lpstr>OLYMPEX: A Ground Validation Program on the Olympic Peninsula in the Pacific NW </vt:lpstr>
      <vt:lpstr>A future field program to validate a future satellite</vt:lpstr>
      <vt:lpstr>What environment is good for testing precipitation algorithms?</vt:lpstr>
      <vt:lpstr>The GPM Satellite</vt:lpstr>
      <vt:lpstr>The GMI    (and the)           DPR Instruments</vt:lpstr>
      <vt:lpstr>Climatology of Olympic Peninsula</vt:lpstr>
      <vt:lpstr>Climatology of Olympic Peninsula</vt:lpstr>
      <vt:lpstr>Climatology of Olympic Peninsula</vt:lpstr>
      <vt:lpstr>Typical Frontal Passage (from this past Sunday evening as seen by the coastal radar LGX)</vt:lpstr>
      <vt:lpstr>Climatology of Olympic Peninsula</vt:lpstr>
      <vt:lpstr>Resources and Experience in the Region</vt:lpstr>
      <vt:lpstr>OLYMPEX: Current Instrumentation Ground Measurements</vt:lpstr>
      <vt:lpstr>OLYMPEX: Current Instrumentation Radar</vt:lpstr>
      <vt:lpstr>OLYMPEX: Proposed Instrumentation Ground-based</vt:lpstr>
      <vt:lpstr>OLYMPEX: Proposed Instrumentation Radar and Aircraft</vt:lpstr>
      <vt:lpstr>OLYMPEX:  Promises and Challenges</vt:lpstr>
      <vt:lpstr>OLYMPEX:  Promises and Challenges</vt:lpstr>
      <vt:lpstr>OLYMPEX:  Promises and Challenges</vt:lpstr>
      <vt:lpstr>OLYMPEX:  Promises and Challenges</vt:lpstr>
      <vt:lpstr>OLYMPEX:  Promises and Challenges</vt:lpstr>
    </vt:vector>
  </TitlesOfParts>
  <Company>University of Washington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OLYMPEX: A Ground Validation Program on the Olympic Peninsula in the Pacific NW </dc:title>
  <dc:creator>Lynn McMurdie</dc:creator>
  <cp:lastModifiedBy>Lynn McMurdie</cp:lastModifiedBy>
  <cp:revision>11</cp:revision>
  <dcterms:created xsi:type="dcterms:W3CDTF">2013-02-28T22:55:22Z</dcterms:created>
  <dcterms:modified xsi:type="dcterms:W3CDTF">2013-03-01T19:57:41Z</dcterms:modified>
</cp:coreProperties>
</file>