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7" r:id="rId4"/>
    <p:sldMasterId id="2147483700" r:id="rId5"/>
    <p:sldMasterId id="2147483703" r:id="rId6"/>
    <p:sldMasterId id="2147483715" r:id="rId7"/>
    <p:sldMasterId id="2147483719" r:id="rId8"/>
    <p:sldMasterId id="2147483731" r:id="rId9"/>
    <p:sldMasterId id="2147483743" r:id="rId10"/>
    <p:sldMasterId id="2147483756" r:id="rId11"/>
    <p:sldMasterId id="2147483768" r:id="rId12"/>
    <p:sldMasterId id="2147483780" r:id="rId13"/>
    <p:sldMasterId id="2147483792" r:id="rId14"/>
  </p:sldMasterIdLst>
  <p:notesMasterIdLst>
    <p:notesMasterId r:id="rId79"/>
  </p:notesMasterIdLst>
  <p:sldIdLst>
    <p:sldId id="324" r:id="rId15"/>
    <p:sldId id="265" r:id="rId16"/>
    <p:sldId id="270" r:id="rId17"/>
    <p:sldId id="266" r:id="rId18"/>
    <p:sldId id="267" r:id="rId19"/>
    <p:sldId id="269" r:id="rId20"/>
    <p:sldId id="262" r:id="rId21"/>
    <p:sldId id="263" r:id="rId22"/>
    <p:sldId id="260" r:id="rId23"/>
    <p:sldId id="272" r:id="rId24"/>
    <p:sldId id="273" r:id="rId25"/>
    <p:sldId id="274" r:id="rId26"/>
    <p:sldId id="275" r:id="rId27"/>
    <p:sldId id="276" r:id="rId28"/>
    <p:sldId id="271" r:id="rId29"/>
    <p:sldId id="261" r:id="rId30"/>
    <p:sldId id="264" r:id="rId31"/>
    <p:sldId id="278" r:id="rId32"/>
    <p:sldId id="258" r:id="rId33"/>
    <p:sldId id="277" r:id="rId34"/>
    <p:sldId id="259" r:id="rId35"/>
    <p:sldId id="279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5" r:id="rId44"/>
    <p:sldId id="294" r:id="rId45"/>
    <p:sldId id="290" r:id="rId46"/>
    <p:sldId id="329" r:id="rId47"/>
    <p:sldId id="316" r:id="rId48"/>
    <p:sldId id="296" r:id="rId49"/>
    <p:sldId id="297" r:id="rId50"/>
    <p:sldId id="325" r:id="rId51"/>
    <p:sldId id="305" r:id="rId52"/>
    <p:sldId id="317" r:id="rId53"/>
    <p:sldId id="320" r:id="rId54"/>
    <p:sldId id="319" r:id="rId55"/>
    <p:sldId id="310" r:id="rId56"/>
    <p:sldId id="309" r:id="rId57"/>
    <p:sldId id="307" r:id="rId58"/>
    <p:sldId id="311" r:id="rId59"/>
    <p:sldId id="318" r:id="rId60"/>
    <p:sldId id="312" r:id="rId61"/>
    <p:sldId id="313" r:id="rId62"/>
    <p:sldId id="314" r:id="rId63"/>
    <p:sldId id="315" r:id="rId64"/>
    <p:sldId id="321" r:id="rId65"/>
    <p:sldId id="322" r:id="rId66"/>
    <p:sldId id="326" r:id="rId67"/>
    <p:sldId id="298" r:id="rId68"/>
    <p:sldId id="299" r:id="rId69"/>
    <p:sldId id="323" r:id="rId70"/>
    <p:sldId id="302" r:id="rId71"/>
    <p:sldId id="301" r:id="rId72"/>
    <p:sldId id="257" r:id="rId73"/>
    <p:sldId id="268" r:id="rId74"/>
    <p:sldId id="280" r:id="rId75"/>
    <p:sldId id="292" r:id="rId76"/>
    <p:sldId id="327" r:id="rId77"/>
    <p:sldId id="328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Houze" initials="R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C20"/>
    <a:srgbClr val="0D2042"/>
    <a:srgbClr val="08193D"/>
    <a:srgbClr val="E33F23"/>
    <a:srgbClr val="6F5300"/>
    <a:srgbClr val="239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25" autoAdjust="0"/>
  </p:normalViewPr>
  <p:slideViewPr>
    <p:cSldViewPr snapToGrid="0" snapToObjects="1">
      <p:cViewPr varScale="1">
        <p:scale>
          <a:sx n="84" d="100"/>
          <a:sy n="84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80" Type="http://schemas.openxmlformats.org/officeDocument/2006/relationships/printerSettings" Target="printerSettings/printerSettings1.bin"/><Relationship Id="rId81" Type="http://schemas.openxmlformats.org/officeDocument/2006/relationships/commentAuthors" Target="commentAuthors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2A64B-53EC-664F-99F1-F6A6D32DEDF2}" type="datetimeFigureOut">
              <a:rPr lang="en-US" smtClean="0"/>
              <a:t>2/26/13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B523E-2F02-1740-801D-E919DA8EF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4CF433-8FEE-F647-81A6-E5C3096DA14D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4CF433-8FEE-F647-81A6-E5C3096DA14D}" type="slidenum">
              <a:rPr lang="en-US" sz="1200">
                <a:solidFill>
                  <a:prstClr val="black"/>
                </a:solidFill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C7ABE5-0EF0-B145-B736-2661EF70CEF5}" type="slidenum">
              <a:rPr lang="en-US" sz="1200">
                <a:solidFill>
                  <a:schemeClr val="tx1"/>
                </a:solidFill>
              </a:rPr>
              <a:pPr eaLnBrk="1" hangingPunct="1"/>
              <a:t>31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0BDDA0-CA4E-D34F-B049-E37796C3D3AC}" type="slidenum">
              <a:rPr lang="en-US" sz="1200">
                <a:latin typeface="Calibri" charset="0"/>
              </a:rPr>
              <a:pPr eaLnBrk="1" hangingPunct="1"/>
              <a:t>34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C529B-33A3-714D-8A25-600CD6DF9359}" type="slidenum">
              <a:rPr lang="en-US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C529B-33A3-714D-8A25-600CD6DF9359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FBD67C-E48B-6947-8EB9-B088B76CD578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4A83BC-8ED1-8647-B6E7-3E4AC1CAF646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306FE0-A1A0-D441-8356-422D44F1EE99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2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8641A-4AE6-8547-974A-BF30E737DA25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364B4-1AF4-8D42-A88E-4991BCD7C60C}" type="slidenum">
              <a:rPr lang="en-US"/>
              <a:pPr/>
              <a:t>45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22C29-9AD4-E541-A577-1E08A6FE3DFF}" type="slidenum">
              <a:rPr lang="en-US"/>
              <a:pPr/>
              <a:t>46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91ADC-D124-8142-8EC4-E726DEB15553}" type="slidenum">
              <a:rPr lang="en-US"/>
              <a:pPr/>
              <a:t>47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3CC1F-F88C-A14B-8349-61825A6C36CE}" type="slidenum">
              <a:rPr lang="en-US"/>
              <a:pPr/>
              <a:t>48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1DE76-2823-D54A-B01E-8DD78D8CDEB5}" type="slidenum">
              <a:rPr lang="en-US"/>
              <a:pPr/>
              <a:t>49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EC5D8-F6BD-6749-B8AE-FA563D20D952}" type="slidenum">
              <a:rPr lang="en-US"/>
              <a:pPr/>
              <a:t>50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F765F4-2B3A-5342-90A2-DEB7A2C58E6F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665F5-D142-EB44-97A6-639BEAF59251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37A2F5-231D-8049-B8CF-4F89D40A3849}" type="slidenum">
              <a:rPr lang="en-US" sz="1200">
                <a:solidFill>
                  <a:prstClr val="black"/>
                </a:solidFill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C529B-33A3-714D-8A25-600CD6DF9359}" type="slidenum">
              <a:rPr lang="en-US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55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C529B-33A3-714D-8A25-600CD6DF9359}" type="slidenum">
              <a:rPr lang="en-US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760D91-5C21-2545-852A-17709F9F139B}" type="slidenum">
              <a:rPr lang="en-US" sz="1200">
                <a:solidFill>
                  <a:schemeClr val="tx1"/>
                </a:solidFill>
              </a:rPr>
              <a:pPr eaLnBrk="1" hangingPunct="1"/>
              <a:t>60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on GPM and the ability go to higher latitudes in the future—frontal systems</a:t>
            </a:r>
            <a:r>
              <a:rPr lang="en-US" baseline="0" smtClean="0">
                <a:latin typeface="Calibri" charset="0"/>
                <a:ea typeface="ＭＳ Ｐゴシック" charset="0"/>
                <a:cs typeface="ＭＳ Ｐゴシック" charset="0"/>
              </a:rPr>
              <a:t>, etc.</a:t>
            </a:r>
            <a:endParaRPr lang="en-US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55DD45-A590-704A-9132-95D043F9BAE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F88925-6BC2-5944-8EE2-18500434B0DB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B7503-E450-FF40-8DA4-E5A13859B7CF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1B099A-ED2F-824A-8135-B4D9F712F396}" type="slidenum">
              <a:rPr lang="en-US" sz="1200">
                <a:solidFill>
                  <a:prstClr val="black"/>
                </a:solidFill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9FB87B-2B96-0E41-8A84-97F6C19F7238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IR pattern emphasizes the higher cloud tops, which largely determine the global </a:t>
            </a:r>
            <a:r>
              <a:rPr lang="en-US" u="sng">
                <a:latin typeface="Calibri" charset="0"/>
                <a:ea typeface="ＭＳ Ｐゴシック" charset="0"/>
                <a:cs typeface="ＭＳ Ｐゴシック" charset="0"/>
              </a:rPr>
              <a:t>precipitation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(and hence </a:t>
            </a:r>
            <a:r>
              <a:rPr lang="en-US" u="sng">
                <a:latin typeface="Calibri" charset="0"/>
                <a:ea typeface="ＭＳ Ｐゴシック" charset="0"/>
                <a:cs typeface="ＭＳ Ｐゴシック" charset="0"/>
              </a:rPr>
              <a:t>latent heating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) pattern.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760D91-5C21-2545-852A-17709F9F139B}" type="slidenum">
              <a:rPr lang="en-US" sz="1200">
                <a:solidFill>
                  <a:prstClr val="black"/>
                </a:solidFill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99A4-DB5E-E346-A1EF-765A54BE43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4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360B-DF7F-FC43-8110-A8B1FC1FBD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5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C9C74-E031-0545-A4F9-7EFF10C7DA12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23862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BB6-6CA9-B54C-A334-431BC38410E6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50663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B116D-6303-534A-8AB7-EF608430530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18041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129C1-EF95-C444-AEBF-B693D72443AC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66018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21AA1-072B-DD42-ABD5-77E59B3432D6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53039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8967-4F00-2A46-BB9F-09EA14019775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40909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C368C-01D3-4441-A062-730F976B876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198365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98B26-1268-BF4B-B961-94AA59CE552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3483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082F0-B81D-F54D-A474-5B20573EFA3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571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BF068-6055-F441-875F-5E649917F80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3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B752D-EC78-754C-AEF4-7624E3D33A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411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93BB-A8C3-7447-A2F9-33AC202C59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4885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C9C74-E031-0545-A4F9-7EFF10C7DA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9782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BB6-6CA9-B54C-A334-431BC38410E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8277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B116D-6303-534A-8AB7-EF608430530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4744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129C1-EF95-C444-AEBF-B693D72443A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483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21AA1-072B-DD42-ABD5-77E59B3432D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076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8967-4F00-2A46-BB9F-09EA14019775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72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C368C-01D3-4441-A062-730F976B876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3760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721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B56273D-97DB-5E41-ACD7-DCDF3A5D156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156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A8D155-34E3-3C41-8EC1-11AA99598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2DA39-9725-B546-9901-DEC3DED8B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0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178E5-310B-7340-BC71-C61B12FDAD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6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CD8D-4E10-CA4D-A202-CE0390471C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97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3FA24-008E-7041-9ED1-25CB45010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45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39818-C69E-2A4B-9F33-6A7A47D3CD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56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00860-136E-3D4E-9F52-96A01C7CD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07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5E4F3-00BF-D04E-89F5-75CF5EFFCF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8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D0F9F-8808-3D41-BF49-5B245423E7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31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2219A-91EF-F049-95DB-529B1B490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5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2D020-FEF1-1B41-87C8-40B76F7D83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4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067D-554F-7A4E-89CA-400A53298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67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24F1C-8FF2-D24D-81F2-99F97C073B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99A4-DB5E-E346-A1EF-765A54BE43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26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D0F9F-8808-3D41-BF49-5B245423E7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08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346F6-9AC1-4142-B320-AF08E947F1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1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2BDA7-D317-9246-8229-D5BC16F0C0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21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A0E6D-0770-9744-91CE-D221865859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26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ACB1E-6B71-AA42-A585-98314A40E6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2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346F6-9AC1-4142-B320-AF08E947F1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17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C604C-2581-6E4E-B86B-C89A3A90FB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7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E887F-EBD1-3245-B71E-0E0FE74A06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87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AE725-504B-1C41-8BC7-2560A76400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56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360B-DF7F-FC43-8110-A8B1FC1FBD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68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B752D-EC78-754C-AEF4-7624E3D33A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2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A8D155-34E3-3C41-8EC1-11AA99598B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55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A4BD-4E7E-FF4D-B24F-05E4A5911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1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23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99A4-DB5E-E346-A1EF-765A54BE43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6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D0F9F-8808-3D41-BF49-5B245423E7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3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2BDA7-D317-9246-8229-D5BC16F0C0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00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346F6-9AC1-4142-B320-AF08E947F1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62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2BDA7-D317-9246-8229-D5BC16F0C0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26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A0E6D-0770-9744-91CE-D221865859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57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ACB1E-6B71-AA42-A585-98314A40E6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00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C604C-2581-6E4E-B86B-C89A3A90FB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81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E887F-EBD1-3245-B71E-0E0FE74A06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79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AE725-504B-1C41-8BC7-2560A76400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20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360B-DF7F-FC43-8110-A8B1FC1FBD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18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B752D-EC78-754C-AEF4-7624E3D33A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74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0FFA-D4EA-7846-B4A4-F43227330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3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A0E6D-0770-9744-91CE-D221865859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95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08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73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98B26-1268-BF4B-B961-94AA59CE552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499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082F0-B81D-F54D-A474-5B20573EFA3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054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BF068-6055-F441-875F-5E649917F80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939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93BB-A8C3-7447-A2F9-33AC202C59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4208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C9C74-E031-0545-A4F9-7EFF10C7DA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5648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BB6-6CA9-B54C-A334-431BC38410E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727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B116D-6303-534A-8AB7-EF608430530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4339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129C1-EF95-C444-AEBF-B693D72443A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08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ACB1E-6B71-AA42-A585-98314A40E6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5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21AA1-072B-DD42-ABD5-77E59B3432D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809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8967-4F00-2A46-BB9F-09EA14019775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3627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C368C-01D3-4441-A062-730F976B876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024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98B26-1268-BF4B-B961-94AA59CE552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73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082F0-B81D-F54D-A474-5B20573EFA3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822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BF068-6055-F441-875F-5E649917F80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388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93BB-A8C3-7447-A2F9-33AC202C59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997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C9C74-E031-0545-A4F9-7EFF10C7DA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1194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BB6-6CA9-B54C-A334-431BC38410E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30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B116D-6303-534A-8AB7-EF608430530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766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C604C-2581-6E4E-B86B-C89A3A90FB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736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129C1-EF95-C444-AEBF-B693D72443A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1427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21AA1-072B-DD42-ABD5-77E59B3432D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297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8967-4F00-2A46-BB9F-09EA14019775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529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C368C-01D3-4441-A062-730F976B876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637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98B26-1268-BF4B-B961-94AA59CE552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5650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082F0-B81D-F54D-A474-5B20573EFA3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3139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BF068-6055-F441-875F-5E649917F80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7214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93BB-A8C3-7447-A2F9-33AC202C59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902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C9C74-E031-0545-A4F9-7EFF10C7DA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7040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BB6-6CA9-B54C-A334-431BC38410E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67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E887F-EBD1-3245-B71E-0E0FE74A06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495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B116D-6303-534A-8AB7-EF608430530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6155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129C1-EF95-C444-AEBF-B693D72443A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431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21AA1-072B-DD42-ABD5-77E59B3432D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733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8967-4F00-2A46-BB9F-09EA14019775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9305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C368C-01D3-4441-A062-730F976B876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6597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98B26-1268-BF4B-B961-94AA59CE552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732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082F0-B81D-F54D-A474-5B20573EFA3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966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BF068-6055-F441-875F-5E649917F80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524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93BB-A8C3-7447-A2F9-33AC202C59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770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C9C74-E031-0545-A4F9-7EFF10C7DA12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47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AE725-504B-1C41-8BC7-2560A76400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187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BB6-6CA9-B54C-A334-431BC38410E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0602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B116D-6303-534A-8AB7-EF6084305307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8054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129C1-EF95-C444-AEBF-B693D72443AC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748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21AA1-072B-DD42-ABD5-77E59B3432D6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934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78967-4F00-2A46-BB9F-09EA14019775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41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C368C-01D3-4441-A062-730F976B8769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1606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98B26-1268-BF4B-B961-94AA59CE5520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82943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082F0-B81D-F54D-A474-5B20573EFA3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599528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BF068-6055-F441-875F-5E649917F80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43777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93BB-A8C3-7447-A2F9-33AC202C5912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433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theme" Target="../theme/theme7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47CEB6A-D807-A14A-B128-D104FB97D5B2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406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5E5D93-59DC-F54A-8147-C8137BA4B24D}" type="slidenum">
              <a:rPr lang="en-US" smtClean="0">
                <a:solidFill>
                  <a:srgbClr val="FFFFFF"/>
                </a:solidFill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900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5E5D93-59DC-F54A-8147-C8137BA4B24D}" type="slidenum">
              <a:rPr lang="en-US" smtClean="0">
                <a:solidFill>
                  <a:srgbClr val="FFFFFF"/>
                </a:solidFill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95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5E5D93-59DC-F54A-8147-C8137BA4B24D}" type="slidenum">
              <a:rPr lang="en-US" smtClean="0">
                <a:solidFill>
                  <a:srgbClr val="FFFFFF"/>
                </a:solidFill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188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5E5D93-59DC-F54A-8147-C8137BA4B24D}" type="slidenum">
              <a:rPr lang="en-US" smtClean="0">
                <a:solidFill>
                  <a:srgbClr val="FFFFFF"/>
                </a:solidFill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49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4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B8C7F8-51EE-BF4A-92D6-3EA0FC182360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2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47CEB6A-D807-A14A-B128-D104FB97D5B2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1258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3A7B85-C9B6-454D-BC0D-A7BDBDAD3714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285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CE0690-765B-234D-AE3D-48E558FF7F9D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5076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47CEB6A-D807-A14A-B128-D104FB97D5B2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251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5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BEE0C1-9196-8F41-A621-7AE1D5C8A8A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990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5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5E5D93-59DC-F54A-8147-C8137BA4B24D}" type="slidenum">
              <a:rPr lang="en-US" smtClean="0">
                <a:solidFill>
                  <a:srgbClr val="FFFFFF"/>
                </a:solidFill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60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B5E5D93-59DC-F54A-8147-C8137BA4B24D}" type="slidenum">
              <a:rPr lang="en-US" smtClean="0">
                <a:solidFill>
                  <a:srgbClr val="FFFFFF"/>
                </a:solidFill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747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1.wdp"/><Relationship Id="rId6" Type="http://schemas.microsoft.com/office/2007/relationships/hdphoto" Target="../media/hdphoto2.wdp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jpg"/><Relationship Id="rId5" Type="http://schemas.openxmlformats.org/officeDocument/2006/relationships/image" Target="../media/image13.png"/><Relationship Id="rId6" Type="http://schemas.microsoft.com/office/2007/relationships/hdphoto" Target="../media/hdphoto1.wdp"/><Relationship Id="rId7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png"/><Relationship Id="rId6" Type="http://schemas.microsoft.com/office/2007/relationships/hdphoto" Target="../media/hdphoto3.wdp"/><Relationship Id="rId7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5.wdp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9.jpe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56.png"/><Relationship Id="rId1" Type="http://schemas.microsoft.com/office/2007/relationships/media" Target="file://localhost/Users/roberthouze/Documents/PRESENTATION%20FILES/2005_talks/2005-11_PublicLecture/MVI_0963.AVI" TargetMode="External"/><Relationship Id="rId2" Type="http://schemas.openxmlformats.org/officeDocument/2006/relationships/video" Target="file://localhost/Users/roberthouze/Documents/PRESENTATION%20FILES/2005_talks/2005-11_PublicLecture/MVI_0963.AVI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66.jpg"/><Relationship Id="rId3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microsoft.com/office/2007/relationships/hdphoto" Target="../media/hdphoto6.wdp"/><Relationship Id="rId6" Type="http://schemas.microsoft.com/office/2007/relationships/hdphoto" Target="../media/hdphoto7.wdp"/><Relationship Id="rId7" Type="http://schemas.microsoft.com/office/2007/relationships/hdphoto" Target="../media/hdphoto8.wdp"/><Relationship Id="rId8" Type="http://schemas.microsoft.com/office/2007/relationships/hdphoto" Target="../media/hdphoto9.wdp"/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88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44369" y="429188"/>
            <a:ext cx="10032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old"/>
                <a:cs typeface="Arial Bold"/>
              </a:rPr>
              <a:t>Radars and Adventures in Atmospheric Sciences</a:t>
            </a:r>
            <a:endParaRPr lang="en-US" sz="3600" dirty="0">
              <a:latin typeface="Arial Bold"/>
              <a:cs typeface="Arial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6329" y="5459778"/>
            <a:ext cx="3764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 Bold"/>
                <a:cs typeface="Arial Bold"/>
              </a:rPr>
              <a:t>Atmospheric Sciences 220 Lecture</a:t>
            </a:r>
          </a:p>
          <a:p>
            <a:pPr algn="ctr"/>
            <a:r>
              <a:rPr lang="en-US" dirty="0" smtClean="0">
                <a:latin typeface="Arial Bold"/>
                <a:cs typeface="Arial Bold"/>
              </a:rPr>
              <a:t>Professor </a:t>
            </a:r>
            <a:r>
              <a:rPr lang="en-US" dirty="0">
                <a:latin typeface="Arial Bold"/>
                <a:cs typeface="Arial Bold"/>
              </a:rPr>
              <a:t>R. A. Houze, Jr</a:t>
            </a:r>
            <a:r>
              <a:rPr lang="en-US" dirty="0" smtClean="0">
                <a:latin typeface="Arial Bold"/>
                <a:cs typeface="Arial Bold"/>
              </a:rPr>
              <a:t>.</a:t>
            </a:r>
          </a:p>
          <a:p>
            <a:pPr algn="ctr"/>
            <a:r>
              <a:rPr lang="en-US" dirty="0" smtClean="0">
                <a:latin typeface="Arial Bold"/>
                <a:cs typeface="Arial Bold"/>
              </a:rPr>
              <a:t>28 February 2013</a:t>
            </a:r>
            <a:endParaRPr lang="en-US" dirty="0"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52408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4" descr="MONEXclou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r="98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16138" y="5345113"/>
            <a:ext cx="4260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Small </a:t>
            </a:r>
            <a:r>
              <a:rPr lang="en-US" sz="2000" b="1" dirty="0" smtClean="0"/>
              <a:t>cumulus (cumulus </a:t>
            </a:r>
            <a:r>
              <a:rPr lang="en-US" sz="2000" b="1" dirty="0" err="1" smtClean="0"/>
              <a:t>humilis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1063" y="3365500"/>
            <a:ext cx="50819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/>
              <a:t>Towering cumulus (cumulus congestus)</a:t>
            </a:r>
            <a:endParaRPr lang="en-US" sz="2000" b="1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61088" y="2246313"/>
            <a:ext cx="2154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Cumulonimbus</a:t>
            </a:r>
          </a:p>
        </p:txBody>
      </p:sp>
      <p:sp>
        <p:nvSpPr>
          <p:cNvPr id="105477" name="Text Box 3"/>
          <p:cNvSpPr txBox="1">
            <a:spLocks noChangeArrowheads="1"/>
          </p:cNvSpPr>
          <p:nvPr/>
        </p:nvSpPr>
        <p:spPr bwMode="auto">
          <a:xfrm>
            <a:off x="0" y="1143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FFFF"/>
                </a:solidFill>
                <a:latin typeface="Arial Black" charset="0"/>
                <a:cs typeface="Arial Black" charset="0"/>
              </a:rPr>
              <a:t>Visual Observation</a:t>
            </a:r>
          </a:p>
        </p:txBody>
      </p:sp>
    </p:spTree>
    <p:extLst>
      <p:ext uri="{BB962C8B-B14F-4D97-AF65-F5344CB8AC3E}">
        <p14:creationId xmlns:p14="http://schemas.microsoft.com/office/powerpoint/2010/main" val="221597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537px-TIROS-1-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6148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38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fulldisk_c04-ir030103goes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200025"/>
            <a:ext cx="7194550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3"/>
          <p:cNvSpPr>
            <a:spLocks noChangeArrowheads="1"/>
          </p:cNvSpPr>
          <p:nvPr/>
        </p:nvSpPr>
        <p:spPr bwMode="auto">
          <a:xfrm>
            <a:off x="7543800" y="0"/>
            <a:ext cx="16002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Rectangle 4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0" y="0"/>
            <a:ext cx="9144000" cy="254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9" name="Rectangle 6"/>
          <p:cNvSpPr>
            <a:spLocks noChangeArrowheads="1"/>
          </p:cNvSpPr>
          <p:nvPr/>
        </p:nvSpPr>
        <p:spPr bwMode="auto">
          <a:xfrm>
            <a:off x="0" y="0"/>
            <a:ext cx="10033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3670" name="Group 11"/>
          <p:cNvGrpSpPr>
            <a:grpSpLocks/>
          </p:cNvGrpSpPr>
          <p:nvPr/>
        </p:nvGrpSpPr>
        <p:grpSpPr bwMode="auto">
          <a:xfrm>
            <a:off x="25400" y="-17463"/>
            <a:ext cx="8477250" cy="6888163"/>
            <a:chOff x="25400" y="-16934"/>
            <a:chExt cx="8477250" cy="6887633"/>
          </a:xfrm>
        </p:grpSpPr>
        <p:sp>
          <p:nvSpPr>
            <p:cNvPr id="113677" name="Freeform 9"/>
            <p:cNvSpPr>
              <a:spLocks noChangeArrowheads="1"/>
            </p:cNvSpPr>
            <p:nvPr/>
          </p:nvSpPr>
          <p:spPr bwMode="auto">
            <a:xfrm>
              <a:off x="25400" y="-16934"/>
              <a:ext cx="8477250" cy="6887633"/>
            </a:xfrm>
            <a:custGeom>
              <a:avLst/>
              <a:gdLst>
                <a:gd name="T0" fmla="*/ 4241800 w 8477250"/>
                <a:gd name="T1" fmla="*/ 270933 h 6887633"/>
                <a:gd name="T2" fmla="*/ 4762500 w 8477250"/>
                <a:gd name="T3" fmla="*/ 296333 h 6887633"/>
                <a:gd name="T4" fmla="*/ 5359400 w 8477250"/>
                <a:gd name="T5" fmla="*/ 448733 h 6887633"/>
                <a:gd name="T6" fmla="*/ 5842000 w 8477250"/>
                <a:gd name="T7" fmla="*/ 664633 h 6887633"/>
                <a:gd name="T8" fmla="*/ 6299200 w 8477250"/>
                <a:gd name="T9" fmla="*/ 944033 h 6887633"/>
                <a:gd name="T10" fmla="*/ 6616700 w 8477250"/>
                <a:gd name="T11" fmla="*/ 1248833 h 6887633"/>
                <a:gd name="T12" fmla="*/ 7086600 w 8477250"/>
                <a:gd name="T13" fmla="*/ 1858433 h 6887633"/>
                <a:gd name="T14" fmla="*/ 7366000 w 8477250"/>
                <a:gd name="T15" fmla="*/ 2455333 h 6887633"/>
                <a:gd name="T16" fmla="*/ 7480300 w 8477250"/>
                <a:gd name="T17" fmla="*/ 3014133 h 6887633"/>
                <a:gd name="T18" fmla="*/ 7493000 w 8477250"/>
                <a:gd name="T19" fmla="*/ 3293533 h 6887633"/>
                <a:gd name="T20" fmla="*/ 7493000 w 8477250"/>
                <a:gd name="T21" fmla="*/ 3649133 h 6887633"/>
                <a:gd name="T22" fmla="*/ 7378700 w 8477250"/>
                <a:gd name="T23" fmla="*/ 4195233 h 6887633"/>
                <a:gd name="T24" fmla="*/ 7124700 w 8477250"/>
                <a:gd name="T25" fmla="*/ 4855633 h 6887633"/>
                <a:gd name="T26" fmla="*/ 6629400 w 8477250"/>
                <a:gd name="T27" fmla="*/ 5490633 h 6887633"/>
                <a:gd name="T28" fmla="*/ 6032500 w 8477250"/>
                <a:gd name="T29" fmla="*/ 5985933 h 6887633"/>
                <a:gd name="T30" fmla="*/ 5346700 w 8477250"/>
                <a:gd name="T31" fmla="*/ 6290733 h 6887633"/>
                <a:gd name="T32" fmla="*/ 4622800 w 8477250"/>
                <a:gd name="T33" fmla="*/ 6455833 h 6887633"/>
                <a:gd name="T34" fmla="*/ 4013200 w 8477250"/>
                <a:gd name="T35" fmla="*/ 6455833 h 6887633"/>
                <a:gd name="T36" fmla="*/ 3416300 w 8477250"/>
                <a:gd name="T37" fmla="*/ 6392333 h 6887633"/>
                <a:gd name="T38" fmla="*/ 2768600 w 8477250"/>
                <a:gd name="T39" fmla="*/ 6151033 h 6887633"/>
                <a:gd name="T40" fmla="*/ 2108200 w 8477250"/>
                <a:gd name="T41" fmla="*/ 5744633 h 6887633"/>
                <a:gd name="T42" fmla="*/ 1727200 w 8477250"/>
                <a:gd name="T43" fmla="*/ 5389033 h 6887633"/>
                <a:gd name="T44" fmla="*/ 1397000 w 8477250"/>
                <a:gd name="T45" fmla="*/ 4957233 h 6887633"/>
                <a:gd name="T46" fmla="*/ 1168400 w 8477250"/>
                <a:gd name="T47" fmla="*/ 4436533 h 6887633"/>
                <a:gd name="T48" fmla="*/ 1016000 w 8477250"/>
                <a:gd name="T49" fmla="*/ 3852333 h 6887633"/>
                <a:gd name="T50" fmla="*/ 977900 w 8477250"/>
                <a:gd name="T51" fmla="*/ 3623733 h 6887633"/>
                <a:gd name="T52" fmla="*/ 952500 w 8477250"/>
                <a:gd name="T53" fmla="*/ 3306233 h 6887633"/>
                <a:gd name="T54" fmla="*/ 990600 w 8477250"/>
                <a:gd name="T55" fmla="*/ 2976033 h 6887633"/>
                <a:gd name="T56" fmla="*/ 1079500 w 8477250"/>
                <a:gd name="T57" fmla="*/ 2518833 h 6887633"/>
                <a:gd name="T58" fmla="*/ 1270000 w 8477250"/>
                <a:gd name="T59" fmla="*/ 2036233 h 6887633"/>
                <a:gd name="T60" fmla="*/ 1638300 w 8477250"/>
                <a:gd name="T61" fmla="*/ 1464733 h 6887633"/>
                <a:gd name="T62" fmla="*/ 2108200 w 8477250"/>
                <a:gd name="T63" fmla="*/ 994833 h 6887633"/>
                <a:gd name="T64" fmla="*/ 2552700 w 8477250"/>
                <a:gd name="T65" fmla="*/ 690033 h 6887633"/>
                <a:gd name="T66" fmla="*/ 3035300 w 8477250"/>
                <a:gd name="T67" fmla="*/ 474133 h 6887633"/>
                <a:gd name="T68" fmla="*/ 3657600 w 8477250"/>
                <a:gd name="T69" fmla="*/ 334433 h 6887633"/>
                <a:gd name="T70" fmla="*/ 4140200 w 8477250"/>
                <a:gd name="T71" fmla="*/ 270933 h 6887633"/>
                <a:gd name="T72" fmla="*/ 4292600 w 8477250"/>
                <a:gd name="T73" fmla="*/ 270933 h 6887633"/>
                <a:gd name="T74" fmla="*/ 4483100 w 8477250"/>
                <a:gd name="T75" fmla="*/ 194733 h 6887633"/>
                <a:gd name="T76" fmla="*/ 4140200 w 8477250"/>
                <a:gd name="T77" fmla="*/ 118533 h 6887633"/>
                <a:gd name="T78" fmla="*/ 1028700 w 8477250"/>
                <a:gd name="T79" fmla="*/ 143933 h 6887633"/>
                <a:gd name="T80" fmla="*/ 685800 w 8477250"/>
                <a:gd name="T81" fmla="*/ 152401 h 6887633"/>
                <a:gd name="T82" fmla="*/ 355600 w 8477250"/>
                <a:gd name="T83" fmla="*/ 359833 h 6887633"/>
                <a:gd name="T84" fmla="*/ 660400 w 8477250"/>
                <a:gd name="T85" fmla="*/ 6417733 h 6887633"/>
                <a:gd name="T86" fmla="*/ 4318000 w 8477250"/>
                <a:gd name="T87" fmla="*/ 6633633 h 6887633"/>
                <a:gd name="T88" fmla="*/ 7874000 w 8477250"/>
                <a:gd name="T89" fmla="*/ 6646333 h 6887633"/>
                <a:gd name="T90" fmla="*/ 7937500 w 8477250"/>
                <a:gd name="T91" fmla="*/ 6443133 h 6887633"/>
                <a:gd name="T92" fmla="*/ 7924800 w 8477250"/>
                <a:gd name="T93" fmla="*/ 4563533 h 6887633"/>
                <a:gd name="T94" fmla="*/ 8051800 w 8477250"/>
                <a:gd name="T95" fmla="*/ 1769533 h 6887633"/>
                <a:gd name="T96" fmla="*/ 8064500 w 8477250"/>
                <a:gd name="T97" fmla="*/ 270933 h 6887633"/>
                <a:gd name="T98" fmla="*/ 7188200 w 8477250"/>
                <a:gd name="T99" fmla="*/ 143933 h 6887633"/>
                <a:gd name="T100" fmla="*/ 5930900 w 8477250"/>
                <a:gd name="T101" fmla="*/ 156633 h 6887633"/>
                <a:gd name="T102" fmla="*/ 4927600 w 8477250"/>
                <a:gd name="T103" fmla="*/ 207433 h 6887633"/>
                <a:gd name="T104" fmla="*/ 4241800 w 8477250"/>
                <a:gd name="T105" fmla="*/ 270933 h 68876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77250"/>
                <a:gd name="T160" fmla="*/ 0 h 6887633"/>
                <a:gd name="T161" fmla="*/ 8477250 w 8477250"/>
                <a:gd name="T162" fmla="*/ 6887633 h 68876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77250" h="6887633">
                  <a:moveTo>
                    <a:pt x="4241800" y="270933"/>
                  </a:moveTo>
                  <a:cubicBezTo>
                    <a:pt x="4214283" y="285750"/>
                    <a:pt x="4576233" y="266700"/>
                    <a:pt x="4762500" y="296333"/>
                  </a:cubicBezTo>
                  <a:cubicBezTo>
                    <a:pt x="4948767" y="325966"/>
                    <a:pt x="5179483" y="387350"/>
                    <a:pt x="5359400" y="448733"/>
                  </a:cubicBezTo>
                  <a:cubicBezTo>
                    <a:pt x="5539317" y="510116"/>
                    <a:pt x="5685367" y="582083"/>
                    <a:pt x="5842000" y="664633"/>
                  </a:cubicBezTo>
                  <a:cubicBezTo>
                    <a:pt x="5998633" y="747183"/>
                    <a:pt x="6170083" y="846666"/>
                    <a:pt x="6299200" y="944033"/>
                  </a:cubicBezTo>
                  <a:cubicBezTo>
                    <a:pt x="6428317" y="1041400"/>
                    <a:pt x="6485467" y="1096433"/>
                    <a:pt x="6616700" y="1248833"/>
                  </a:cubicBezTo>
                  <a:cubicBezTo>
                    <a:pt x="6747933" y="1401233"/>
                    <a:pt x="6961717" y="1657350"/>
                    <a:pt x="7086600" y="1858433"/>
                  </a:cubicBezTo>
                  <a:cubicBezTo>
                    <a:pt x="7211483" y="2059516"/>
                    <a:pt x="7300383" y="2262716"/>
                    <a:pt x="7366000" y="2455333"/>
                  </a:cubicBezTo>
                  <a:cubicBezTo>
                    <a:pt x="7431617" y="2647950"/>
                    <a:pt x="7459133" y="2874433"/>
                    <a:pt x="7480300" y="3014133"/>
                  </a:cubicBezTo>
                  <a:cubicBezTo>
                    <a:pt x="7501467" y="3153833"/>
                    <a:pt x="7490883" y="3187700"/>
                    <a:pt x="7493000" y="3293533"/>
                  </a:cubicBezTo>
                  <a:cubicBezTo>
                    <a:pt x="7495117" y="3399366"/>
                    <a:pt x="7512050" y="3498850"/>
                    <a:pt x="7493000" y="3649133"/>
                  </a:cubicBezTo>
                  <a:cubicBezTo>
                    <a:pt x="7473950" y="3799416"/>
                    <a:pt x="7440083" y="3994150"/>
                    <a:pt x="7378700" y="4195233"/>
                  </a:cubicBezTo>
                  <a:cubicBezTo>
                    <a:pt x="7317317" y="4396316"/>
                    <a:pt x="7249583" y="4639733"/>
                    <a:pt x="7124700" y="4855633"/>
                  </a:cubicBezTo>
                  <a:cubicBezTo>
                    <a:pt x="6999817" y="5071533"/>
                    <a:pt x="6811433" y="5302250"/>
                    <a:pt x="6629400" y="5490633"/>
                  </a:cubicBezTo>
                  <a:cubicBezTo>
                    <a:pt x="6447367" y="5679016"/>
                    <a:pt x="6246283" y="5852583"/>
                    <a:pt x="6032500" y="5985933"/>
                  </a:cubicBezTo>
                  <a:cubicBezTo>
                    <a:pt x="5818717" y="6119283"/>
                    <a:pt x="5581650" y="6212416"/>
                    <a:pt x="5346700" y="6290733"/>
                  </a:cubicBezTo>
                  <a:cubicBezTo>
                    <a:pt x="5111750" y="6369050"/>
                    <a:pt x="4845050" y="6428316"/>
                    <a:pt x="4622800" y="6455833"/>
                  </a:cubicBezTo>
                  <a:cubicBezTo>
                    <a:pt x="4400550" y="6483350"/>
                    <a:pt x="4214283" y="6466416"/>
                    <a:pt x="4013200" y="6455833"/>
                  </a:cubicBezTo>
                  <a:cubicBezTo>
                    <a:pt x="3812117" y="6445250"/>
                    <a:pt x="3623733" y="6443133"/>
                    <a:pt x="3416300" y="6392333"/>
                  </a:cubicBezTo>
                  <a:cubicBezTo>
                    <a:pt x="3208867" y="6341533"/>
                    <a:pt x="2986616" y="6258983"/>
                    <a:pt x="2768600" y="6151033"/>
                  </a:cubicBezTo>
                  <a:cubicBezTo>
                    <a:pt x="2550584" y="6043083"/>
                    <a:pt x="2281767" y="5871633"/>
                    <a:pt x="2108200" y="5744633"/>
                  </a:cubicBezTo>
                  <a:cubicBezTo>
                    <a:pt x="1934633" y="5617633"/>
                    <a:pt x="1845733" y="5520266"/>
                    <a:pt x="1727200" y="5389033"/>
                  </a:cubicBezTo>
                  <a:cubicBezTo>
                    <a:pt x="1608667" y="5257800"/>
                    <a:pt x="1490133" y="5115983"/>
                    <a:pt x="1397000" y="4957233"/>
                  </a:cubicBezTo>
                  <a:cubicBezTo>
                    <a:pt x="1303867" y="4798483"/>
                    <a:pt x="1231900" y="4620683"/>
                    <a:pt x="1168400" y="4436533"/>
                  </a:cubicBezTo>
                  <a:cubicBezTo>
                    <a:pt x="1104900" y="4252383"/>
                    <a:pt x="1047750" y="3987800"/>
                    <a:pt x="1016000" y="3852333"/>
                  </a:cubicBezTo>
                  <a:cubicBezTo>
                    <a:pt x="984250" y="3716866"/>
                    <a:pt x="988483" y="3714750"/>
                    <a:pt x="977900" y="3623733"/>
                  </a:cubicBezTo>
                  <a:cubicBezTo>
                    <a:pt x="967317" y="3532716"/>
                    <a:pt x="950383" y="3414183"/>
                    <a:pt x="952500" y="3306233"/>
                  </a:cubicBezTo>
                  <a:cubicBezTo>
                    <a:pt x="954617" y="3198283"/>
                    <a:pt x="969433" y="3107266"/>
                    <a:pt x="990600" y="2976033"/>
                  </a:cubicBezTo>
                  <a:cubicBezTo>
                    <a:pt x="1011767" y="2844800"/>
                    <a:pt x="1032933" y="2675466"/>
                    <a:pt x="1079500" y="2518833"/>
                  </a:cubicBezTo>
                  <a:cubicBezTo>
                    <a:pt x="1126067" y="2362200"/>
                    <a:pt x="1176867" y="2211916"/>
                    <a:pt x="1270000" y="2036233"/>
                  </a:cubicBezTo>
                  <a:cubicBezTo>
                    <a:pt x="1363133" y="1860550"/>
                    <a:pt x="1498600" y="1638300"/>
                    <a:pt x="1638300" y="1464733"/>
                  </a:cubicBezTo>
                  <a:cubicBezTo>
                    <a:pt x="1778000" y="1291166"/>
                    <a:pt x="1955800" y="1123950"/>
                    <a:pt x="2108200" y="994833"/>
                  </a:cubicBezTo>
                  <a:cubicBezTo>
                    <a:pt x="2260600" y="865716"/>
                    <a:pt x="2398183" y="776816"/>
                    <a:pt x="2552700" y="690033"/>
                  </a:cubicBezTo>
                  <a:cubicBezTo>
                    <a:pt x="2707217" y="603250"/>
                    <a:pt x="2851150" y="533400"/>
                    <a:pt x="3035300" y="474133"/>
                  </a:cubicBezTo>
                  <a:cubicBezTo>
                    <a:pt x="3219450" y="414866"/>
                    <a:pt x="3473450" y="368300"/>
                    <a:pt x="3657600" y="334433"/>
                  </a:cubicBezTo>
                  <a:cubicBezTo>
                    <a:pt x="3841750" y="300566"/>
                    <a:pt x="4034367" y="281516"/>
                    <a:pt x="4140200" y="270933"/>
                  </a:cubicBezTo>
                  <a:cubicBezTo>
                    <a:pt x="4246033" y="260350"/>
                    <a:pt x="4235450" y="283633"/>
                    <a:pt x="4292600" y="270933"/>
                  </a:cubicBezTo>
                  <a:cubicBezTo>
                    <a:pt x="4349750" y="258233"/>
                    <a:pt x="4508500" y="220133"/>
                    <a:pt x="4483100" y="194733"/>
                  </a:cubicBezTo>
                  <a:cubicBezTo>
                    <a:pt x="4457700" y="169333"/>
                    <a:pt x="4140200" y="118533"/>
                    <a:pt x="4140200" y="118533"/>
                  </a:cubicBezTo>
                  <a:lnTo>
                    <a:pt x="1028700" y="143933"/>
                  </a:lnTo>
                  <a:cubicBezTo>
                    <a:pt x="509411" y="149578"/>
                    <a:pt x="797983" y="116418"/>
                    <a:pt x="685800" y="152401"/>
                  </a:cubicBezTo>
                  <a:cubicBezTo>
                    <a:pt x="573617" y="188384"/>
                    <a:pt x="365478" y="263878"/>
                    <a:pt x="355600" y="359833"/>
                  </a:cubicBezTo>
                  <a:cubicBezTo>
                    <a:pt x="294217" y="1405466"/>
                    <a:pt x="0" y="5372100"/>
                    <a:pt x="660400" y="6417733"/>
                  </a:cubicBezTo>
                  <a:cubicBezTo>
                    <a:pt x="1524000" y="6887633"/>
                    <a:pt x="3115733" y="6595533"/>
                    <a:pt x="4318000" y="6633633"/>
                  </a:cubicBezTo>
                  <a:cubicBezTo>
                    <a:pt x="5520267" y="6671733"/>
                    <a:pt x="7270750" y="6678083"/>
                    <a:pt x="7874000" y="6646333"/>
                  </a:cubicBezTo>
                  <a:cubicBezTo>
                    <a:pt x="8477250" y="6614583"/>
                    <a:pt x="7929033" y="6790266"/>
                    <a:pt x="7937500" y="6443133"/>
                  </a:cubicBezTo>
                  <a:cubicBezTo>
                    <a:pt x="7945967" y="6096000"/>
                    <a:pt x="7905750" y="5342466"/>
                    <a:pt x="7924800" y="4563533"/>
                  </a:cubicBezTo>
                  <a:cubicBezTo>
                    <a:pt x="7943850" y="3784600"/>
                    <a:pt x="8028517" y="2484966"/>
                    <a:pt x="8051800" y="1769533"/>
                  </a:cubicBezTo>
                  <a:cubicBezTo>
                    <a:pt x="8075083" y="1054100"/>
                    <a:pt x="8208433" y="541866"/>
                    <a:pt x="8064500" y="270933"/>
                  </a:cubicBezTo>
                  <a:cubicBezTo>
                    <a:pt x="7920567" y="0"/>
                    <a:pt x="7543800" y="162983"/>
                    <a:pt x="7188200" y="143933"/>
                  </a:cubicBezTo>
                  <a:cubicBezTo>
                    <a:pt x="6832600" y="124883"/>
                    <a:pt x="6307667" y="146050"/>
                    <a:pt x="5930900" y="156633"/>
                  </a:cubicBezTo>
                  <a:cubicBezTo>
                    <a:pt x="5554133" y="167216"/>
                    <a:pt x="5209117" y="188383"/>
                    <a:pt x="4927600" y="207433"/>
                  </a:cubicBezTo>
                  <a:cubicBezTo>
                    <a:pt x="4646083" y="226483"/>
                    <a:pt x="4269317" y="256116"/>
                    <a:pt x="4241800" y="27093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78" name="Oval 10"/>
            <p:cNvSpPr>
              <a:spLocks noChangeArrowheads="1"/>
            </p:cNvSpPr>
            <p:nvPr/>
          </p:nvSpPr>
          <p:spPr bwMode="auto">
            <a:xfrm>
              <a:off x="990600" y="241300"/>
              <a:ext cx="6578600" cy="6223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71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How satellites see clouds</a:t>
            </a:r>
            <a:endParaRPr lang="en-US" sz="36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9862" r="4762" b="6458"/>
          <a:stretch>
            <a:fillRect/>
          </a:stretch>
        </p:blipFill>
        <p:spPr bwMode="auto">
          <a:xfrm>
            <a:off x="762000" y="1066800"/>
            <a:ext cx="75438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6477000" y="1295400"/>
            <a:ext cx="2395538" cy="161607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</a:rPr>
              <a:t>Infrared  </a:t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camera in space sees cloud top; observer on ground sees cloud base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66564" name="Line 5"/>
          <p:cNvSpPr>
            <a:spLocks noChangeShapeType="1"/>
          </p:cNvSpPr>
          <p:nvPr/>
        </p:nvSpPr>
        <p:spPr bwMode="auto">
          <a:xfrm flipV="1">
            <a:off x="1905000" y="2794000"/>
            <a:ext cx="177800" cy="368300"/>
          </a:xfrm>
          <a:prstGeom prst="line">
            <a:avLst/>
          </a:prstGeom>
          <a:noFill/>
          <a:ln w="0">
            <a:solidFill>
              <a:schemeClr val="hlink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1524000" y="31242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F0000"/>
                </a:solidFill>
              </a:rPr>
              <a:t>Cloud top</a:t>
            </a:r>
          </a:p>
        </p:txBody>
      </p:sp>
      <p:sp>
        <p:nvSpPr>
          <p:cNvPr id="66566" name="Line 9"/>
          <p:cNvSpPr>
            <a:spLocks noChangeShapeType="1"/>
          </p:cNvSpPr>
          <p:nvPr/>
        </p:nvSpPr>
        <p:spPr bwMode="auto">
          <a:xfrm>
            <a:off x="1854200" y="5181600"/>
            <a:ext cx="190500" cy="342900"/>
          </a:xfrm>
          <a:prstGeom prst="line">
            <a:avLst/>
          </a:prstGeom>
          <a:noFill/>
          <a:ln w="0">
            <a:solidFill>
              <a:schemeClr val="hlink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1371600" y="48768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FF0000"/>
                </a:solidFill>
              </a:rPr>
              <a:t>Cloud base</a:t>
            </a:r>
          </a:p>
        </p:txBody>
      </p:sp>
      <p:sp>
        <p:nvSpPr>
          <p:cNvPr id="66568" name="Line 21"/>
          <p:cNvSpPr>
            <a:spLocks noChangeShapeType="1"/>
          </p:cNvSpPr>
          <p:nvPr/>
        </p:nvSpPr>
        <p:spPr bwMode="auto">
          <a:xfrm flipV="1">
            <a:off x="1101725" y="5562600"/>
            <a:ext cx="879475" cy="365125"/>
          </a:xfrm>
          <a:prstGeom prst="line">
            <a:avLst/>
          </a:prstGeom>
          <a:noFill/>
          <a:ln w="0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569" name="Group 23"/>
          <p:cNvGrpSpPr>
            <a:grpSpLocks/>
          </p:cNvGrpSpPr>
          <p:nvPr/>
        </p:nvGrpSpPr>
        <p:grpSpPr bwMode="auto">
          <a:xfrm>
            <a:off x="990600" y="5918200"/>
            <a:ext cx="158750" cy="177800"/>
            <a:chOff x="624" y="3728"/>
            <a:chExt cx="100" cy="112"/>
          </a:xfrm>
        </p:grpSpPr>
        <p:sp>
          <p:nvSpPr>
            <p:cNvPr id="66570" name="Line 12"/>
            <p:cNvSpPr>
              <a:spLocks noChangeShapeType="1"/>
            </p:cNvSpPr>
            <p:nvPr/>
          </p:nvSpPr>
          <p:spPr bwMode="auto">
            <a:xfrm>
              <a:off x="669" y="3756"/>
              <a:ext cx="0" cy="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1" name="Line 13"/>
            <p:cNvSpPr>
              <a:spLocks noChangeShapeType="1"/>
            </p:cNvSpPr>
            <p:nvPr/>
          </p:nvSpPr>
          <p:spPr bwMode="auto">
            <a:xfrm>
              <a:off x="669" y="3808"/>
              <a:ext cx="48" cy="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2" name="Line 14"/>
            <p:cNvSpPr>
              <a:spLocks noChangeShapeType="1"/>
            </p:cNvSpPr>
            <p:nvPr/>
          </p:nvSpPr>
          <p:spPr bwMode="auto">
            <a:xfrm flipH="1">
              <a:off x="630" y="3805"/>
              <a:ext cx="36" cy="3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3" name="Line 15"/>
            <p:cNvSpPr>
              <a:spLocks noChangeShapeType="1"/>
            </p:cNvSpPr>
            <p:nvPr/>
          </p:nvSpPr>
          <p:spPr bwMode="auto">
            <a:xfrm>
              <a:off x="669" y="3766"/>
              <a:ext cx="5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4" name="Line 16"/>
            <p:cNvSpPr>
              <a:spLocks noChangeShapeType="1"/>
            </p:cNvSpPr>
            <p:nvPr/>
          </p:nvSpPr>
          <p:spPr bwMode="auto">
            <a:xfrm>
              <a:off x="690" y="3739"/>
              <a:ext cx="34" cy="2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5" name="Line 17"/>
            <p:cNvSpPr>
              <a:spLocks noChangeShapeType="1"/>
            </p:cNvSpPr>
            <p:nvPr/>
          </p:nvSpPr>
          <p:spPr bwMode="auto">
            <a:xfrm flipH="1">
              <a:off x="624" y="3764"/>
              <a:ext cx="45" cy="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6" name="Oval 22"/>
            <p:cNvSpPr>
              <a:spLocks noChangeAspect="1" noChangeArrowheads="1"/>
            </p:cNvSpPr>
            <p:nvPr/>
          </p:nvSpPr>
          <p:spPr bwMode="auto">
            <a:xfrm>
              <a:off x="656" y="3728"/>
              <a:ext cx="29" cy="2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21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9958"/>
            <a:ext cx="7772400" cy="1638085"/>
          </a:xfrm>
        </p:spPr>
        <p:txBody>
          <a:bodyPr/>
          <a:lstStyle/>
          <a:p>
            <a:r>
              <a:rPr lang="en-US" sz="4800" dirty="0" smtClean="0">
                <a:solidFill>
                  <a:srgbClr val="FFFFFF"/>
                </a:solidFill>
              </a:rPr>
              <a:t>Need to see inside the clouds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1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0418"/>
            <a:ext cx="9144000" cy="7620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RADAR</a:t>
            </a:r>
            <a:endParaRPr lang="en-US" sz="4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553" y="2357825"/>
            <a:ext cx="5815372" cy="2873325"/>
          </a:xfrm>
          <a:prstGeom prst="rect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8" t="74623" r="18400" b="9694"/>
          <a:stretch/>
        </p:blipFill>
        <p:spPr bwMode="auto">
          <a:xfrm rot="20099794">
            <a:off x="4090115" y="3087345"/>
            <a:ext cx="2362199" cy="167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 rot="21376866">
            <a:off x="6238020" y="3736717"/>
            <a:ext cx="506295" cy="635813"/>
          </a:xfrm>
          <a:custGeom>
            <a:avLst/>
            <a:gdLst>
              <a:gd name="connsiteX0" fmla="*/ 69850 w 273050"/>
              <a:gd name="connsiteY0" fmla="*/ 69850 h 342900"/>
              <a:gd name="connsiteX1" fmla="*/ 0 w 273050"/>
              <a:gd name="connsiteY1" fmla="*/ 323850 h 342900"/>
              <a:gd name="connsiteX2" fmla="*/ 273050 w 273050"/>
              <a:gd name="connsiteY2" fmla="*/ 342900 h 342900"/>
              <a:gd name="connsiteX3" fmla="*/ 222250 w 273050"/>
              <a:gd name="connsiteY3" fmla="*/ 0 h 342900"/>
              <a:gd name="connsiteX4" fmla="*/ 69850 w 273050"/>
              <a:gd name="connsiteY4" fmla="*/ 69850 h 342900"/>
              <a:gd name="connsiteX0" fmla="*/ 69850 w 273050"/>
              <a:gd name="connsiteY0" fmla="*/ 69850 h 342900"/>
              <a:gd name="connsiteX1" fmla="*/ 28575 w 273050"/>
              <a:gd name="connsiteY1" fmla="*/ 206375 h 342900"/>
              <a:gd name="connsiteX2" fmla="*/ 0 w 273050"/>
              <a:gd name="connsiteY2" fmla="*/ 323850 h 342900"/>
              <a:gd name="connsiteX3" fmla="*/ 273050 w 273050"/>
              <a:gd name="connsiteY3" fmla="*/ 342900 h 342900"/>
              <a:gd name="connsiteX4" fmla="*/ 222250 w 273050"/>
              <a:gd name="connsiteY4" fmla="*/ 0 h 342900"/>
              <a:gd name="connsiteX5" fmla="*/ 69850 w 273050"/>
              <a:gd name="connsiteY5" fmla="*/ 69850 h 342900"/>
              <a:gd name="connsiteX0" fmla="*/ 69850 w 273050"/>
              <a:gd name="connsiteY0" fmla="*/ 69850 h 342900"/>
              <a:gd name="connsiteX1" fmla="*/ 66675 w 273050"/>
              <a:gd name="connsiteY1" fmla="*/ 104775 h 342900"/>
              <a:gd name="connsiteX2" fmla="*/ 0 w 273050"/>
              <a:gd name="connsiteY2" fmla="*/ 323850 h 342900"/>
              <a:gd name="connsiteX3" fmla="*/ 273050 w 273050"/>
              <a:gd name="connsiteY3" fmla="*/ 342900 h 342900"/>
              <a:gd name="connsiteX4" fmla="*/ 222250 w 273050"/>
              <a:gd name="connsiteY4" fmla="*/ 0 h 342900"/>
              <a:gd name="connsiteX5" fmla="*/ 69850 w 273050"/>
              <a:gd name="connsiteY5" fmla="*/ 69850 h 342900"/>
              <a:gd name="connsiteX0" fmla="*/ 69850 w 273050"/>
              <a:gd name="connsiteY0" fmla="*/ 69850 h 342900"/>
              <a:gd name="connsiteX1" fmla="*/ 76200 w 273050"/>
              <a:gd name="connsiteY1" fmla="*/ 95250 h 342900"/>
              <a:gd name="connsiteX2" fmla="*/ 0 w 273050"/>
              <a:gd name="connsiteY2" fmla="*/ 323850 h 342900"/>
              <a:gd name="connsiteX3" fmla="*/ 273050 w 273050"/>
              <a:gd name="connsiteY3" fmla="*/ 342900 h 342900"/>
              <a:gd name="connsiteX4" fmla="*/ 222250 w 273050"/>
              <a:gd name="connsiteY4" fmla="*/ 0 h 342900"/>
              <a:gd name="connsiteX5" fmla="*/ 69850 w 273050"/>
              <a:gd name="connsiteY5" fmla="*/ 6985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050" h="342900">
                <a:moveTo>
                  <a:pt x="69850" y="69850"/>
                </a:moveTo>
                <a:lnTo>
                  <a:pt x="76200" y="95250"/>
                </a:lnTo>
                <a:lnTo>
                  <a:pt x="0" y="323850"/>
                </a:lnTo>
                <a:lnTo>
                  <a:pt x="273050" y="342900"/>
                </a:lnTo>
                <a:lnTo>
                  <a:pt x="222250" y="0"/>
                </a:lnTo>
                <a:lnTo>
                  <a:pt x="69850" y="69850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4"/>
          <p:cNvCxnSpPr>
            <a:endCxn id="3" idx="1"/>
          </p:cNvCxnSpPr>
          <p:nvPr/>
        </p:nvCxnSpPr>
        <p:spPr bwMode="auto">
          <a:xfrm rot="21376866" flipH="1">
            <a:off x="6367125" y="3820526"/>
            <a:ext cx="11778" cy="100082"/>
          </a:xfrm>
          <a:prstGeom prst="line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212204" y="304998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Antenna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9346" y="4259235"/>
            <a:ext cx="12875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Wavelength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2884387" y="4203615"/>
            <a:ext cx="914400" cy="914400"/>
          </a:xfrm>
          <a:prstGeom prst="straightConnector1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74753" name="Group 74752"/>
          <p:cNvGrpSpPr/>
          <p:nvPr/>
        </p:nvGrpSpPr>
        <p:grpSpPr>
          <a:xfrm>
            <a:off x="2884387" y="3234651"/>
            <a:ext cx="2518728" cy="1171740"/>
            <a:chOff x="2070771" y="2869164"/>
            <a:chExt cx="2518728" cy="1171740"/>
          </a:xfrm>
        </p:grpSpPr>
        <p:pic>
          <p:nvPicPr>
            <p:cNvPr id="16" name="Picture 15" descr="pure-sine-wave-icon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995" y="3099641"/>
              <a:ext cx="809177" cy="603164"/>
            </a:xfrm>
            <a:prstGeom prst="rect">
              <a:avLst/>
            </a:prstGeom>
          </p:spPr>
        </p:pic>
        <p:pic>
          <p:nvPicPr>
            <p:cNvPr id="17" name="Picture 16" descr="pure-sine-wave-icon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635730" y="3054164"/>
              <a:ext cx="809177" cy="60316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75556" y="2869164"/>
              <a:ext cx="2113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239BE5"/>
                  </a:solidFill>
                </a:rPr>
                <a:t>Microwave radiation</a:t>
              </a:r>
              <a:endParaRPr lang="en-US" dirty="0">
                <a:solidFill>
                  <a:srgbClr val="239BE5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H="1" flipV="1">
              <a:off x="3124200" y="3507504"/>
              <a:ext cx="228600" cy="533400"/>
            </a:xfrm>
            <a:prstGeom prst="line">
              <a:avLst/>
            </a:prstGeom>
            <a:solidFill>
              <a:schemeClr val="tx1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3352800" y="3510382"/>
              <a:ext cx="92108" cy="507638"/>
            </a:xfrm>
            <a:prstGeom prst="line">
              <a:avLst/>
            </a:prstGeom>
            <a:solidFill>
              <a:schemeClr val="tx1"/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pic>
          <p:nvPicPr>
            <p:cNvPr id="36" name="Picture 35" descr="pure-sine-wave-icon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771" y="3099641"/>
              <a:ext cx="809177" cy="603164"/>
            </a:xfrm>
            <a:prstGeom prst="rect">
              <a:avLst/>
            </a:prstGeom>
          </p:spPr>
        </p:pic>
      </p:grpSp>
      <p:grpSp>
        <p:nvGrpSpPr>
          <p:cNvPr id="74756" name="Group 74755"/>
          <p:cNvGrpSpPr/>
          <p:nvPr/>
        </p:nvGrpSpPr>
        <p:grpSpPr>
          <a:xfrm>
            <a:off x="1860163" y="3250883"/>
            <a:ext cx="1155509" cy="1084054"/>
            <a:chOff x="1046547" y="2885396"/>
            <a:chExt cx="1155509" cy="1084054"/>
          </a:xfrm>
        </p:grpSpPr>
        <p:pic>
          <p:nvPicPr>
            <p:cNvPr id="74752" name="Picture 74751" descr="airplane-icon-Download-Royalty-free-Vector-File-EPS-349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6316">
              <a:off x="1194200" y="2885396"/>
              <a:ext cx="1007856" cy="1007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46547" y="3600118"/>
              <a:ext cx="766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F5300"/>
                  </a:solidFill>
                </a:rPr>
                <a:t>Target</a:t>
              </a:r>
              <a:endParaRPr lang="en-US" dirty="0">
                <a:solidFill>
                  <a:srgbClr val="6F5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2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0418"/>
            <a:ext cx="9144000" cy="7620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DOPPLER RADAR</a:t>
            </a:r>
            <a:endParaRPr lang="en-US" sz="4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10848" y="2383586"/>
            <a:ext cx="7556609" cy="2873325"/>
          </a:xfrm>
          <a:prstGeom prst="rect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8" t="74623" r="18400" b="9694"/>
          <a:stretch/>
        </p:blipFill>
        <p:spPr bwMode="auto">
          <a:xfrm rot="20099794">
            <a:off x="4947647" y="3113106"/>
            <a:ext cx="2362199" cy="167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 rot="21376866">
            <a:off x="7095552" y="3762478"/>
            <a:ext cx="506295" cy="635813"/>
          </a:xfrm>
          <a:custGeom>
            <a:avLst/>
            <a:gdLst>
              <a:gd name="connsiteX0" fmla="*/ 69850 w 273050"/>
              <a:gd name="connsiteY0" fmla="*/ 69850 h 342900"/>
              <a:gd name="connsiteX1" fmla="*/ 0 w 273050"/>
              <a:gd name="connsiteY1" fmla="*/ 323850 h 342900"/>
              <a:gd name="connsiteX2" fmla="*/ 273050 w 273050"/>
              <a:gd name="connsiteY2" fmla="*/ 342900 h 342900"/>
              <a:gd name="connsiteX3" fmla="*/ 222250 w 273050"/>
              <a:gd name="connsiteY3" fmla="*/ 0 h 342900"/>
              <a:gd name="connsiteX4" fmla="*/ 69850 w 273050"/>
              <a:gd name="connsiteY4" fmla="*/ 69850 h 342900"/>
              <a:gd name="connsiteX0" fmla="*/ 69850 w 273050"/>
              <a:gd name="connsiteY0" fmla="*/ 69850 h 342900"/>
              <a:gd name="connsiteX1" fmla="*/ 28575 w 273050"/>
              <a:gd name="connsiteY1" fmla="*/ 206375 h 342900"/>
              <a:gd name="connsiteX2" fmla="*/ 0 w 273050"/>
              <a:gd name="connsiteY2" fmla="*/ 323850 h 342900"/>
              <a:gd name="connsiteX3" fmla="*/ 273050 w 273050"/>
              <a:gd name="connsiteY3" fmla="*/ 342900 h 342900"/>
              <a:gd name="connsiteX4" fmla="*/ 222250 w 273050"/>
              <a:gd name="connsiteY4" fmla="*/ 0 h 342900"/>
              <a:gd name="connsiteX5" fmla="*/ 69850 w 273050"/>
              <a:gd name="connsiteY5" fmla="*/ 69850 h 342900"/>
              <a:gd name="connsiteX0" fmla="*/ 69850 w 273050"/>
              <a:gd name="connsiteY0" fmla="*/ 69850 h 342900"/>
              <a:gd name="connsiteX1" fmla="*/ 66675 w 273050"/>
              <a:gd name="connsiteY1" fmla="*/ 104775 h 342900"/>
              <a:gd name="connsiteX2" fmla="*/ 0 w 273050"/>
              <a:gd name="connsiteY2" fmla="*/ 323850 h 342900"/>
              <a:gd name="connsiteX3" fmla="*/ 273050 w 273050"/>
              <a:gd name="connsiteY3" fmla="*/ 342900 h 342900"/>
              <a:gd name="connsiteX4" fmla="*/ 222250 w 273050"/>
              <a:gd name="connsiteY4" fmla="*/ 0 h 342900"/>
              <a:gd name="connsiteX5" fmla="*/ 69850 w 273050"/>
              <a:gd name="connsiteY5" fmla="*/ 69850 h 342900"/>
              <a:gd name="connsiteX0" fmla="*/ 69850 w 273050"/>
              <a:gd name="connsiteY0" fmla="*/ 69850 h 342900"/>
              <a:gd name="connsiteX1" fmla="*/ 76200 w 273050"/>
              <a:gd name="connsiteY1" fmla="*/ 95250 h 342900"/>
              <a:gd name="connsiteX2" fmla="*/ 0 w 273050"/>
              <a:gd name="connsiteY2" fmla="*/ 323850 h 342900"/>
              <a:gd name="connsiteX3" fmla="*/ 273050 w 273050"/>
              <a:gd name="connsiteY3" fmla="*/ 342900 h 342900"/>
              <a:gd name="connsiteX4" fmla="*/ 222250 w 273050"/>
              <a:gd name="connsiteY4" fmla="*/ 0 h 342900"/>
              <a:gd name="connsiteX5" fmla="*/ 69850 w 273050"/>
              <a:gd name="connsiteY5" fmla="*/ 6985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050" h="342900">
                <a:moveTo>
                  <a:pt x="69850" y="69850"/>
                </a:moveTo>
                <a:lnTo>
                  <a:pt x="76200" y="95250"/>
                </a:lnTo>
                <a:lnTo>
                  <a:pt x="0" y="323850"/>
                </a:lnTo>
                <a:lnTo>
                  <a:pt x="273050" y="342900"/>
                </a:lnTo>
                <a:lnTo>
                  <a:pt x="222250" y="0"/>
                </a:lnTo>
                <a:lnTo>
                  <a:pt x="69850" y="69850"/>
                </a:lnTo>
                <a:close/>
              </a:path>
            </a:pathLst>
          </a:custGeom>
          <a:solidFill>
            <a:srgbClr val="FFFFFF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4"/>
          <p:cNvCxnSpPr>
            <a:endCxn id="3" idx="1"/>
          </p:cNvCxnSpPr>
          <p:nvPr/>
        </p:nvCxnSpPr>
        <p:spPr bwMode="auto">
          <a:xfrm rot="21376866" flipH="1">
            <a:off x="7224657" y="3846287"/>
            <a:ext cx="11778" cy="100082"/>
          </a:xfrm>
          <a:prstGeom prst="line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069736" y="307574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Antenna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6878" y="4284996"/>
            <a:ext cx="12875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Wavelength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3741919" y="4229376"/>
            <a:ext cx="914400" cy="914400"/>
          </a:xfrm>
          <a:prstGeom prst="straightConnector1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4795348" y="3898752"/>
            <a:ext cx="228600" cy="533400"/>
          </a:xfrm>
          <a:prstGeom prst="line">
            <a:avLst/>
          </a:prstGeom>
          <a:solidFill>
            <a:schemeClr val="tx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5023948" y="3901630"/>
            <a:ext cx="92108" cy="507638"/>
          </a:xfrm>
          <a:prstGeom prst="line">
            <a:avLst/>
          </a:prstGeom>
          <a:solidFill>
            <a:schemeClr val="tx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74756" name="Group 74755"/>
          <p:cNvGrpSpPr/>
          <p:nvPr/>
        </p:nvGrpSpPr>
        <p:grpSpPr>
          <a:xfrm>
            <a:off x="1328509" y="3276644"/>
            <a:ext cx="1494708" cy="1084054"/>
            <a:chOff x="855001" y="2885396"/>
            <a:chExt cx="1494708" cy="1084054"/>
          </a:xfrm>
        </p:grpSpPr>
        <p:pic>
          <p:nvPicPr>
            <p:cNvPr id="74752" name="Picture 74751" descr="airplane-icon-Download-Royalty-free-Vector-File-EPS-349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6316">
              <a:off x="1194200" y="2885396"/>
              <a:ext cx="1007856" cy="1007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55001" y="3600118"/>
              <a:ext cx="149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F5300"/>
                  </a:solidFill>
                </a:rPr>
                <a:t>Moving target</a:t>
              </a:r>
              <a:endParaRPr lang="en-US" dirty="0">
                <a:solidFill>
                  <a:srgbClr val="6F53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63055" y="3248201"/>
            <a:ext cx="1287532" cy="836652"/>
            <a:chOff x="2805581" y="3307917"/>
            <a:chExt cx="1287532" cy="836652"/>
          </a:xfrm>
        </p:grpSpPr>
        <p:grpSp>
          <p:nvGrpSpPr>
            <p:cNvPr id="28" name="Group 27"/>
            <p:cNvGrpSpPr/>
            <p:nvPr/>
          </p:nvGrpSpPr>
          <p:grpSpPr>
            <a:xfrm>
              <a:off x="2805581" y="3495928"/>
              <a:ext cx="1287532" cy="648641"/>
              <a:chOff x="2884387" y="3419651"/>
              <a:chExt cx="1941401" cy="648641"/>
            </a:xfrm>
          </p:grpSpPr>
          <p:pic>
            <p:nvPicPr>
              <p:cNvPr id="29" name="Picture 28" descr="pure-sine-wave-ico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6611" y="3465128"/>
                <a:ext cx="809177" cy="603164"/>
              </a:xfrm>
              <a:prstGeom prst="rect">
                <a:avLst/>
              </a:prstGeom>
            </p:spPr>
          </p:pic>
          <p:pic>
            <p:nvPicPr>
              <p:cNvPr id="30" name="Picture 29" descr="pure-sine-wave-ico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3449346" y="3419651"/>
                <a:ext cx="809177" cy="603164"/>
              </a:xfrm>
              <a:prstGeom prst="rect">
                <a:avLst/>
              </a:prstGeom>
            </p:spPr>
          </p:pic>
          <p:pic>
            <p:nvPicPr>
              <p:cNvPr id="32" name="Picture 31" descr="pure-sine-wave-ico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4387" y="3465128"/>
                <a:ext cx="809177" cy="603164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2955776" y="3307917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239BE5"/>
                  </a:solidFill>
                </a:rPr>
                <a:t>Out</a:t>
              </a:r>
              <a:endParaRPr lang="en-US" dirty="0">
                <a:solidFill>
                  <a:srgbClr val="239BE5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79944" y="3250320"/>
            <a:ext cx="1941401" cy="833307"/>
            <a:chOff x="3343472" y="3306939"/>
            <a:chExt cx="1941401" cy="833307"/>
          </a:xfrm>
        </p:grpSpPr>
        <p:grpSp>
          <p:nvGrpSpPr>
            <p:cNvPr id="23" name="Group 22"/>
            <p:cNvGrpSpPr/>
            <p:nvPr/>
          </p:nvGrpSpPr>
          <p:grpSpPr>
            <a:xfrm>
              <a:off x="3343472" y="3491605"/>
              <a:ext cx="1941401" cy="648641"/>
              <a:chOff x="2884387" y="3419651"/>
              <a:chExt cx="1941401" cy="648641"/>
            </a:xfrm>
          </p:grpSpPr>
          <p:pic>
            <p:nvPicPr>
              <p:cNvPr id="24" name="Picture 23" descr="pure-sine-wave-ico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6611" y="3465128"/>
                <a:ext cx="809177" cy="603164"/>
              </a:xfrm>
              <a:prstGeom prst="rect">
                <a:avLst/>
              </a:prstGeom>
            </p:spPr>
          </p:pic>
          <p:pic>
            <p:nvPicPr>
              <p:cNvPr id="25" name="Picture 24" descr="pure-sine-wave-ico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3449346" y="3419651"/>
                <a:ext cx="809177" cy="603164"/>
              </a:xfrm>
              <a:prstGeom prst="rect">
                <a:avLst/>
              </a:prstGeom>
            </p:spPr>
          </p:pic>
          <p:pic>
            <p:nvPicPr>
              <p:cNvPr id="27" name="Picture 26" descr="pure-sine-wave-ico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4387" y="3465128"/>
                <a:ext cx="809177" cy="60316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4163461" y="330693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239BE5"/>
                  </a:solidFill>
                </a:rPr>
                <a:t>Back</a:t>
              </a:r>
              <a:endParaRPr lang="en-US" dirty="0">
                <a:solidFill>
                  <a:srgbClr val="239BE5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H="1">
            <a:off x="1060498" y="3846010"/>
            <a:ext cx="459557" cy="0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6F5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9899200" y="4203615"/>
            <a:ext cx="914400" cy="914400"/>
          </a:xfrm>
          <a:prstGeom prst="straightConnector1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142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144000" cy="7620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POLARIMETRIC RADAR</a:t>
            </a:r>
            <a:endParaRPr lang="en-US" sz="4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9899200" y="3897597"/>
            <a:ext cx="914400" cy="914400"/>
          </a:xfrm>
          <a:prstGeom prst="straightConnector1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306048" y="2010859"/>
            <a:ext cx="8531905" cy="4222547"/>
          </a:xfrm>
          <a:prstGeom prst="rect">
            <a:avLst/>
          </a:prstGeom>
          <a:solidFill>
            <a:schemeClr val="tx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4" name="Picture 3" descr="tsdualpol_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1" y="2132382"/>
            <a:ext cx="3657600" cy="2197100"/>
          </a:xfrm>
          <a:prstGeom prst="rect">
            <a:avLst/>
          </a:prstGeom>
        </p:spPr>
      </p:pic>
      <p:pic>
        <p:nvPicPr>
          <p:cNvPr id="8" name="Picture 7" descr="tsdualpol_v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/>
          <a:stretch/>
        </p:blipFill>
        <p:spPr>
          <a:xfrm>
            <a:off x="4733933" y="2132382"/>
            <a:ext cx="3465778" cy="2197100"/>
          </a:xfrm>
          <a:prstGeom prst="rect">
            <a:avLst/>
          </a:prstGeom>
        </p:spPr>
      </p:pic>
      <p:pic>
        <p:nvPicPr>
          <p:cNvPr id="12" name="Picture 11" descr="airplane-icon-Download-Royalty-free-Vector-File-EPS-3496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0000">
                        <a14:foregroundMark x1="9583" y1="47917" x2="9583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591"/>
          <a:stretch/>
        </p:blipFill>
        <p:spPr>
          <a:xfrm rot="20940262">
            <a:off x="3675390" y="3586795"/>
            <a:ext cx="1104528" cy="1007856"/>
          </a:xfrm>
          <a:prstGeom prst="rect">
            <a:avLst/>
          </a:prstGeom>
        </p:spPr>
      </p:pic>
      <p:pic>
        <p:nvPicPr>
          <p:cNvPr id="15" name="Picture 14" descr="airplane-icon-Download-Royalty-free-Vector-File-EPS-3496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0000">
                        <a14:foregroundMark x1="9583" y1="47917" x2="9583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591"/>
          <a:stretch/>
        </p:blipFill>
        <p:spPr>
          <a:xfrm rot="20940262">
            <a:off x="7647447" y="3586798"/>
            <a:ext cx="1104528" cy="1007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625" y="4627331"/>
            <a:ext cx="128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39BE5"/>
                </a:solidFill>
                <a:latin typeface="+mj-lt"/>
              </a:rPr>
              <a:t>Big signal</a:t>
            </a:r>
            <a:endParaRPr lang="en-US" b="1" dirty="0">
              <a:solidFill>
                <a:srgbClr val="239BE5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98687" y="4595065"/>
            <a:ext cx="153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33F23"/>
                </a:solidFill>
                <a:latin typeface="+mj-lt"/>
              </a:rPr>
              <a:t>Small signal</a:t>
            </a:r>
            <a:endParaRPr lang="en-US" b="1" dirty="0">
              <a:solidFill>
                <a:srgbClr val="E33F23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75840" y="5481620"/>
            <a:ext cx="559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F5300"/>
                </a:solidFill>
                <a:latin typeface="+mj-lt"/>
                <a:sym typeface="Wingdings"/>
              </a:rPr>
              <a:t>Comparison  </a:t>
            </a:r>
            <a:r>
              <a:rPr lang="en-US" b="1" dirty="0" smtClean="0">
                <a:solidFill>
                  <a:srgbClr val="6F5300"/>
                </a:solidFill>
                <a:latin typeface="+mj-lt"/>
              </a:rPr>
              <a:t>The target is horizontally oriented</a:t>
            </a:r>
            <a:endParaRPr lang="en-US" b="1" dirty="0">
              <a:solidFill>
                <a:srgbClr val="6F5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428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0"/>
            <a:ext cx="9144000" cy="762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Meteorological Radar </a:t>
            </a:r>
            <a:r>
              <a:rPr lang="en-US" sz="4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..looks inside cloud </a:t>
            </a:r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like an MRI or CAT scan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15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11615"/>
            <a:ext cx="9144000" cy="762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What does a raindrop look like?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9354" y="3008078"/>
            <a:ext cx="2275116" cy="1708202"/>
            <a:chOff x="1166352" y="4144463"/>
            <a:chExt cx="2275116" cy="1708202"/>
          </a:xfrm>
        </p:grpSpPr>
        <p:pic>
          <p:nvPicPr>
            <p:cNvPr id="2" name="Picture 1" descr="droplet-icon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47" b="98035" l="10000" r="98689">
                          <a14:foregroundMark x1="49508" y1="7642" x2="49508" y2="7642"/>
                          <a14:foregroundMark x1="54426" y1="9389" x2="54590" y2="17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352" y="4144463"/>
              <a:ext cx="2275116" cy="17082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2378075" y="4144463"/>
              <a:ext cx="57150" cy="179887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72989" y="3354348"/>
            <a:ext cx="526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?</a:t>
            </a:r>
            <a:endParaRPr lang="en-US" sz="6000" dirty="0"/>
          </a:p>
        </p:txBody>
      </p:sp>
      <p:pic>
        <p:nvPicPr>
          <p:cNvPr id="6" name="Picture 5" descr="sphe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67265" y="3403861"/>
            <a:ext cx="3251200" cy="916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18465" y="3354348"/>
            <a:ext cx="526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?</a:t>
            </a:r>
            <a:endParaRPr lang="en-US" sz="6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56230" y="3108032"/>
            <a:ext cx="2559409" cy="2040804"/>
            <a:chOff x="756230" y="3108032"/>
            <a:chExt cx="2559409" cy="2040804"/>
          </a:xfrm>
        </p:grpSpPr>
        <p:cxnSp>
          <p:nvCxnSpPr>
            <p:cNvPr id="10" name="Straight Connector 9"/>
            <p:cNvCxnSpPr/>
            <p:nvPr/>
          </p:nvCxnSpPr>
          <p:spPr bwMode="auto">
            <a:xfrm flipH="1">
              <a:off x="756230" y="3108032"/>
              <a:ext cx="2399816" cy="1888404"/>
            </a:xfrm>
            <a:prstGeom prst="line">
              <a:avLst/>
            </a:prstGeom>
            <a:solidFill>
              <a:schemeClr val="tx1"/>
            </a:solidFill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076634" y="3108032"/>
              <a:ext cx="2239005" cy="2040804"/>
            </a:xfrm>
            <a:prstGeom prst="line">
              <a:avLst/>
            </a:prstGeom>
            <a:solidFill>
              <a:schemeClr val="tx1"/>
            </a:solidFill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" name="Straight Arrow Connector 10"/>
          <p:cNvCxnSpPr/>
          <p:nvPr/>
        </p:nvCxnSpPr>
        <p:spPr bwMode="auto">
          <a:xfrm>
            <a:off x="6062176" y="4530536"/>
            <a:ext cx="0" cy="1126086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1387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567654"/>
            <a:ext cx="7772400" cy="1722693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How do we observe the atmosphere?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6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/>
          <a:stretch>
            <a:fillRect/>
          </a:stretch>
        </p:blipFill>
        <p:spPr bwMode="auto">
          <a:xfrm>
            <a:off x="723900" y="1066800"/>
            <a:ext cx="7734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6553200" y="4114800"/>
            <a:ext cx="10668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Meteorological Radar 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77461" r="41342" b="18188"/>
          <a:stretch/>
        </p:blipFill>
        <p:spPr bwMode="auto">
          <a:xfrm>
            <a:off x="3920105" y="4656213"/>
            <a:ext cx="1245620" cy="21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3847080" y="4689475"/>
            <a:ext cx="333375" cy="92075"/>
          </a:xfrm>
          <a:prstGeom prst="ellipse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212205" y="4686300"/>
            <a:ext cx="333375" cy="95250"/>
          </a:xfrm>
          <a:prstGeom prst="ellipse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593205" y="4683125"/>
            <a:ext cx="333375" cy="98425"/>
          </a:xfrm>
          <a:prstGeom prst="ellipse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28230" y="5260975"/>
            <a:ext cx="333375" cy="73025"/>
          </a:xfrm>
          <a:prstGeom prst="ellipse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951980" y="4686300"/>
            <a:ext cx="333375" cy="95250"/>
          </a:xfrm>
          <a:prstGeom prst="ellipse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6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Meteorological Radar 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/>
          <a:stretch>
            <a:fillRect/>
          </a:stretch>
        </p:blipFill>
        <p:spPr bwMode="auto">
          <a:xfrm>
            <a:off x="723900" y="1066800"/>
            <a:ext cx="7734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6553200" y="4114800"/>
            <a:ext cx="10668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75603" y="3404449"/>
            <a:ext cx="1387884" cy="2710465"/>
          </a:xfrm>
          <a:custGeom>
            <a:avLst/>
            <a:gdLst>
              <a:gd name="connsiteX0" fmla="*/ 0 w 1387884"/>
              <a:gd name="connsiteY0" fmla="*/ 2710465 h 2710465"/>
              <a:gd name="connsiteX1" fmla="*/ 1387884 w 1387884"/>
              <a:gd name="connsiteY1" fmla="*/ 2684277 h 2710465"/>
              <a:gd name="connsiteX2" fmla="*/ 1374791 w 1387884"/>
              <a:gd name="connsiteY2" fmla="*/ 0 h 2710465"/>
              <a:gd name="connsiteX3" fmla="*/ 39279 w 1387884"/>
              <a:gd name="connsiteY3" fmla="*/ 929676 h 2710465"/>
              <a:gd name="connsiteX4" fmla="*/ 0 w 1387884"/>
              <a:gd name="connsiteY4" fmla="*/ 2710465 h 271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7884" h="2710465">
                <a:moveTo>
                  <a:pt x="0" y="2710465"/>
                </a:moveTo>
                <a:lnTo>
                  <a:pt x="1387884" y="2684277"/>
                </a:lnTo>
                <a:cubicBezTo>
                  <a:pt x="1383520" y="1789518"/>
                  <a:pt x="1379155" y="894759"/>
                  <a:pt x="1374791" y="0"/>
                </a:cubicBezTo>
                <a:lnTo>
                  <a:pt x="39279" y="929676"/>
                </a:lnTo>
                <a:lnTo>
                  <a:pt x="0" y="2710465"/>
                </a:lnTo>
                <a:close/>
              </a:path>
            </a:pathLst>
          </a:custGeom>
          <a:ln w="38100" cmpd="sng"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47080" y="4656213"/>
            <a:ext cx="1438275" cy="211062"/>
            <a:chOff x="3847080" y="4656213"/>
            <a:chExt cx="1438275" cy="211062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6" t="77461" r="41342" b="18188"/>
            <a:stretch/>
          </p:blipFill>
          <p:spPr bwMode="auto">
            <a:xfrm>
              <a:off x="3920105" y="4656213"/>
              <a:ext cx="1245620" cy="21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21"/>
            <p:cNvSpPr/>
            <p:nvPr/>
          </p:nvSpPr>
          <p:spPr bwMode="auto">
            <a:xfrm>
              <a:off x="3847080" y="4689475"/>
              <a:ext cx="333375" cy="92075"/>
            </a:xfrm>
            <a:prstGeom prst="ellipse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212205" y="4686300"/>
              <a:ext cx="333375" cy="95250"/>
            </a:xfrm>
            <a:prstGeom prst="ellipse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593205" y="4683125"/>
              <a:ext cx="333375" cy="98425"/>
            </a:xfrm>
            <a:prstGeom prst="ellipse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951980" y="4686300"/>
              <a:ext cx="333375" cy="95250"/>
            </a:xfrm>
            <a:prstGeom prst="ellipse">
              <a:avLst/>
            </a:prstGeom>
            <a:solidFill>
              <a:schemeClr val="bg2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4390" y="3396385"/>
            <a:ext cx="5970992" cy="1803296"/>
            <a:chOff x="1984390" y="3396385"/>
            <a:chExt cx="5970992" cy="1803296"/>
          </a:xfrm>
        </p:grpSpPr>
        <p:grpSp>
          <p:nvGrpSpPr>
            <p:cNvPr id="6" name="Group 5"/>
            <p:cNvGrpSpPr/>
            <p:nvPr/>
          </p:nvGrpSpPr>
          <p:grpSpPr>
            <a:xfrm>
              <a:off x="2809734" y="3863710"/>
              <a:ext cx="2599212" cy="1211023"/>
              <a:chOff x="2809734" y="3863710"/>
              <a:chExt cx="2599212" cy="1211023"/>
            </a:xfrm>
          </p:grpSpPr>
          <p:sp>
            <p:nvSpPr>
              <p:cNvPr id="5" name="Oval 4"/>
              <p:cNvSpPr/>
              <p:nvPr/>
            </p:nvSpPr>
            <p:spPr bwMode="auto">
              <a:xfrm rot="989835">
                <a:off x="3754105" y="3978108"/>
                <a:ext cx="1654841" cy="109662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" name="Left Arrow 3"/>
              <p:cNvSpPr/>
              <p:nvPr/>
            </p:nvSpPr>
            <p:spPr bwMode="auto">
              <a:xfrm rot="1453290">
                <a:off x="2809734" y="3863710"/>
                <a:ext cx="1114791" cy="291052"/>
              </a:xfrm>
              <a:prstGeom prst="leftArrow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966973" y="4830349"/>
              <a:ext cx="988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Doppler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217389">
              <a:off x="1984390" y="3396385"/>
              <a:ext cx="77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Speed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46331" y="3554864"/>
            <a:ext cx="3549238" cy="1457452"/>
            <a:chOff x="4846331" y="3554864"/>
            <a:chExt cx="3549238" cy="1457452"/>
          </a:xfrm>
        </p:grpSpPr>
        <p:sp>
          <p:nvSpPr>
            <p:cNvPr id="10" name="TextBox 9"/>
            <p:cNvSpPr txBox="1"/>
            <p:nvPr/>
          </p:nvSpPr>
          <p:spPr>
            <a:xfrm>
              <a:off x="6966973" y="4563558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Polarimetric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846331" y="3554864"/>
              <a:ext cx="2385868" cy="1457452"/>
              <a:chOff x="4846331" y="3554864"/>
              <a:chExt cx="2385868" cy="1457452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4923063" y="4114800"/>
                <a:ext cx="458264" cy="448758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" name="Straight Connector 8"/>
              <p:cNvCxnSpPr>
                <a:stCxn id="3" idx="6"/>
              </p:cNvCxnSpPr>
              <p:nvPr/>
            </p:nvCxnSpPr>
            <p:spPr bwMode="auto">
              <a:xfrm flipV="1">
                <a:off x="5381327" y="3765718"/>
                <a:ext cx="1171873" cy="573461"/>
              </a:xfrm>
              <a:prstGeom prst="line">
                <a:avLst/>
              </a:prstGeom>
              <a:solidFill>
                <a:schemeClr val="tx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5304595" y="4204848"/>
                <a:ext cx="1171873" cy="573461"/>
              </a:xfrm>
              <a:prstGeom prst="line">
                <a:avLst/>
              </a:prstGeom>
              <a:solidFill>
                <a:schemeClr val="tx1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6508924" y="3554864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Snow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456552" y="3973121"/>
                <a:ext cx="659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Rain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4846331" y="4563558"/>
                <a:ext cx="458264" cy="448758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564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3022613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ar01-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848305" y="0"/>
            <a:ext cx="4787242" cy="685800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4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ar02-0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848305" y="0"/>
            <a:ext cx="4787242" cy="685800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4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ar03-0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848305" y="0"/>
            <a:ext cx="4787242" cy="685800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4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ar04-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848305" y="0"/>
            <a:ext cx="4787242" cy="685800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4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dar05-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848305" y="0"/>
            <a:ext cx="4787242" cy="685800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4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ar06-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848305" y="0"/>
            <a:ext cx="4787242" cy="685800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ar07-0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848305" y="0"/>
            <a:ext cx="4787242" cy="6858000"/>
          </a:xfrm>
          <a:prstGeom prst="rect">
            <a:avLst/>
          </a:prstGeom>
          <a:solidFill>
            <a:schemeClr val="bg2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900113"/>
            <a:ext cx="45053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Balloon observations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2200" y="5867400"/>
            <a:ext cx="1295400" cy="738188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DB4A52"/>
            </a:solidFill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Times New Roman"/>
                <a:ea typeface="ＭＳ Ｐゴシック" charset="0"/>
                <a:cs typeface="ＭＳ Ｐゴシック" charset="0"/>
              </a:rPr>
              <a:t>Could also be tracked by GPS or other means</a:t>
            </a:r>
          </a:p>
        </p:txBody>
      </p:sp>
    </p:spTree>
    <p:extLst>
      <p:ext uri="{BB962C8B-B14F-4D97-AF65-F5344CB8AC3E}">
        <p14:creationId xmlns:p14="http://schemas.microsoft.com/office/powerpoint/2010/main" val="263253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0"/>
            <a:ext cx="9144000" cy="762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What drives the Earth’s atmosphere?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7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2484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3260725" y="417513"/>
            <a:ext cx="2116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</a:rPr>
              <a:t>Geography Lesson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56024" y="3284535"/>
            <a:ext cx="2443163" cy="307975"/>
            <a:chOff x="2366" y="2153"/>
            <a:chExt cx="1539" cy="194"/>
          </a:xfrm>
        </p:grpSpPr>
        <p:sp>
          <p:nvSpPr>
            <p:cNvPr id="76806" name="Line 5"/>
            <p:cNvSpPr>
              <a:spLocks noChangeShapeType="1"/>
            </p:cNvSpPr>
            <p:nvPr/>
          </p:nvSpPr>
          <p:spPr bwMode="auto">
            <a:xfrm>
              <a:off x="2872" y="2172"/>
              <a:ext cx="0" cy="15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Line 6"/>
            <p:cNvSpPr>
              <a:spLocks noChangeShapeType="1"/>
            </p:cNvSpPr>
            <p:nvPr/>
          </p:nvSpPr>
          <p:spPr bwMode="auto">
            <a:xfrm rot="-5400000">
              <a:off x="2877" y="2172"/>
              <a:ext cx="0" cy="15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Text Box 7"/>
            <p:cNvSpPr txBox="1">
              <a:spLocks noChangeArrowheads="1"/>
            </p:cNvSpPr>
            <p:nvPr/>
          </p:nvSpPr>
          <p:spPr bwMode="auto">
            <a:xfrm>
              <a:off x="2366" y="2153"/>
              <a:ext cx="15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Seattle </a:t>
              </a:r>
              <a:r>
                <a:rPr lang="en-US" sz="1400" dirty="0" smtClean="0">
                  <a:solidFill>
                    <a:srgbClr val="000000"/>
                  </a:solidFill>
                </a:rPr>
                <a:t>      47.5N</a:t>
              </a:r>
              <a:r>
                <a:rPr lang="en-US" sz="1400" dirty="0">
                  <a:solidFill>
                    <a:srgbClr val="000000"/>
                  </a:solidFill>
                </a:rPr>
                <a:t>/122.3W</a:t>
              </a:r>
            </a:p>
          </p:txBody>
        </p:sp>
      </p:grpSp>
      <p:sp>
        <p:nvSpPr>
          <p:cNvPr id="76804" name="Rectangle 8"/>
          <p:cNvSpPr>
            <a:spLocks noChangeArrowheads="1"/>
          </p:cNvSpPr>
          <p:nvPr/>
        </p:nvSpPr>
        <p:spPr bwMode="auto">
          <a:xfrm>
            <a:off x="3200400" y="457200"/>
            <a:ext cx="22860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1327" y="4948445"/>
            <a:ext cx="29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Earth gains heat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1409" y="1507067"/>
            <a:ext cx="295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Earth loses heat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660880" y="4847765"/>
            <a:ext cx="5910779" cy="879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4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1524000" y="830348"/>
            <a:ext cx="6350000" cy="535384"/>
          </a:xfrm>
          <a:prstGeom prst="rect">
            <a:avLst/>
          </a:prstGeom>
          <a:solidFill>
            <a:srgbClr val="080C2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2" name="Picture 1" descr="Houze.1.4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5732"/>
            <a:ext cx="6350000" cy="42291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23999" y="5611659"/>
            <a:ext cx="6350000" cy="392398"/>
            <a:chOff x="1523999" y="5465127"/>
            <a:chExt cx="6350000" cy="392398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524000" y="5465127"/>
              <a:ext cx="6349999" cy="0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chemeClr val="bg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/>
            <p:cNvSpPr/>
            <p:nvPr/>
          </p:nvSpPr>
          <p:spPr bwMode="auto">
            <a:xfrm>
              <a:off x="1523999" y="5489549"/>
              <a:ext cx="6349999" cy="367976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83757" y="5477338"/>
              <a:ext cx="2030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  <a:latin typeface="+mj-lt"/>
                </a:rPr>
                <a:t>Land or ocean</a:t>
              </a:r>
              <a:endParaRPr lang="en-US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4387" y="2074545"/>
            <a:ext cx="3543447" cy="3537114"/>
            <a:chOff x="384387" y="1928013"/>
            <a:chExt cx="3543447" cy="353711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1431277" y="2245987"/>
              <a:ext cx="2496557" cy="3219140"/>
            </a:xfrm>
            <a:prstGeom prst="straightConnector1">
              <a:avLst/>
            </a:prstGeom>
            <a:solidFill>
              <a:schemeClr val="tx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 rot="19532940">
              <a:off x="384387" y="1928013"/>
              <a:ext cx="1840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+mj-lt"/>
                </a:rPr>
                <a:t>Sun heats Earth</a:t>
              </a:r>
              <a:endParaRPr lang="en-US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27834" y="1009154"/>
            <a:ext cx="1638753" cy="4585679"/>
            <a:chOff x="3927834" y="862622"/>
            <a:chExt cx="1638753" cy="4585679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4704188" y="1647648"/>
              <a:ext cx="0" cy="3800653"/>
            </a:xfrm>
            <a:prstGeom prst="straightConnector1">
              <a:avLst/>
            </a:prstGeom>
            <a:solidFill>
              <a:schemeClr val="tx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3927834" y="862622"/>
              <a:ext cx="16387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+mj-lt"/>
                </a:rPr>
                <a:t>Clouds carry heat up</a:t>
              </a:r>
              <a:endParaRPr lang="en-US" dirty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2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964" y="228600"/>
            <a:ext cx="8546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How can we learn about this heating process??</a:t>
            </a:r>
            <a:endParaRPr lang="en-US" sz="3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779"/>
            <a:ext cx="9144000" cy="50262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9245" y="3557586"/>
            <a:ext cx="8705511" cy="1254812"/>
            <a:chOff x="219245" y="3326007"/>
            <a:chExt cx="8705511" cy="1254812"/>
          </a:xfrm>
        </p:grpSpPr>
        <p:sp>
          <p:nvSpPr>
            <p:cNvPr id="2" name="Oval 1"/>
            <p:cNvSpPr/>
            <p:nvPr/>
          </p:nvSpPr>
          <p:spPr bwMode="auto">
            <a:xfrm>
              <a:off x="219245" y="3326007"/>
              <a:ext cx="8705511" cy="125481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247310" y="3598137"/>
              <a:ext cx="49061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Arial Bold"/>
                  <a:cs typeface="Arial Bold"/>
                </a:rPr>
                <a:t>Not many observations</a:t>
              </a:r>
              <a:endParaRPr lang="en-US" sz="3600" dirty="0">
                <a:solidFill>
                  <a:srgbClr val="FF0000"/>
                </a:solidFill>
                <a:latin typeface="Arial Bold"/>
                <a:cs typeface="Arial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91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Box 6"/>
          <p:cNvSpPr txBox="1">
            <a:spLocks noChangeArrowheads="1"/>
          </p:cNvSpPr>
          <p:nvPr/>
        </p:nvSpPr>
        <p:spPr bwMode="auto">
          <a:xfrm>
            <a:off x="0" y="914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cs typeface="Arial" charset="0"/>
              </a:rPr>
              <a:t>We have to do special “field campaigns”</a:t>
            </a:r>
            <a:endParaRPr lang="en-US" sz="3200" dirty="0"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7513" y="2305048"/>
            <a:ext cx="8308975" cy="2100697"/>
            <a:chOff x="417513" y="2305048"/>
            <a:chExt cx="8308975" cy="2100697"/>
          </a:xfrm>
        </p:grpSpPr>
        <p:grpSp>
          <p:nvGrpSpPr>
            <p:cNvPr id="143367" name="Group 16"/>
            <p:cNvGrpSpPr>
              <a:grpSpLocks/>
            </p:cNvGrpSpPr>
            <p:nvPr/>
          </p:nvGrpSpPr>
          <p:grpSpPr bwMode="auto">
            <a:xfrm>
              <a:off x="417513" y="2305048"/>
              <a:ext cx="8308975" cy="2097616"/>
              <a:chOff x="452906" y="2527204"/>
              <a:chExt cx="8310094" cy="2096282"/>
            </a:xfrm>
          </p:grpSpPr>
          <p:pic>
            <p:nvPicPr>
              <p:cNvPr id="143369" name="Picture 15" descr="PaulC_fieldprograms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85"/>
              <a:stretch/>
            </p:blipFill>
            <p:spPr bwMode="auto">
              <a:xfrm>
                <a:off x="541807" y="2527204"/>
                <a:ext cx="8221193" cy="2096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370" name="Oval 3"/>
              <p:cNvSpPr>
                <a:spLocks noChangeAspect="1"/>
              </p:cNvSpPr>
              <p:nvPr/>
            </p:nvSpPr>
            <p:spPr bwMode="auto">
              <a:xfrm>
                <a:off x="5416550" y="3225800"/>
                <a:ext cx="115570" cy="10668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defTabSz="914400" eaLnBrk="0" hangingPunct="0"/>
                <a:endParaRPr lang="en-US"/>
              </a:p>
            </p:txBody>
          </p:sp>
          <p:sp>
            <p:nvSpPr>
              <p:cNvPr id="143371" name="Oval 4"/>
              <p:cNvSpPr>
                <a:spLocks noChangeAspect="1"/>
              </p:cNvSpPr>
              <p:nvPr/>
            </p:nvSpPr>
            <p:spPr bwMode="auto">
              <a:xfrm>
                <a:off x="609600" y="3302000"/>
                <a:ext cx="115570" cy="106680"/>
              </a:xfrm>
              <a:prstGeom prst="ellipse">
                <a:avLst/>
              </a:prstGeom>
              <a:noFill/>
              <a:ln w="25400">
                <a:solidFill>
                  <a:schemeClr val="bg2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defTabSz="914400" eaLnBrk="0" hangingPunct="0"/>
                <a:endParaRPr lang="en-US"/>
              </a:p>
            </p:txBody>
          </p:sp>
          <p:sp>
            <p:nvSpPr>
              <p:cNvPr id="143372" name="TextBox 8"/>
              <p:cNvSpPr txBox="1">
                <a:spLocks noChangeArrowheads="1"/>
              </p:cNvSpPr>
              <p:nvPr/>
            </p:nvSpPr>
            <p:spPr bwMode="auto">
              <a:xfrm>
                <a:off x="5029200" y="3003550"/>
                <a:ext cx="71068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900" b="1">
                    <a:solidFill>
                      <a:schemeClr val="bg2"/>
                    </a:solidFill>
                    <a:cs typeface="Arial" charset="0"/>
                  </a:rPr>
                  <a:t>BoB 1979</a:t>
                </a:r>
              </a:p>
              <a:p>
                <a:pPr algn="ctr" eaLnBrk="1" hangingPunct="1"/>
                <a:endParaRPr lang="en-US" sz="900" b="1">
                  <a:solidFill>
                    <a:schemeClr val="bg2"/>
                  </a:solidFill>
                  <a:cs typeface="Arial" charset="0"/>
                </a:endParaRPr>
              </a:p>
              <a:p>
                <a:pPr algn="ctr" eaLnBrk="1" hangingPunct="1"/>
                <a:r>
                  <a:rPr lang="en-US" sz="900" b="1">
                    <a:solidFill>
                      <a:schemeClr val="bg2"/>
                    </a:solidFill>
                    <a:cs typeface="Arial" charset="0"/>
                  </a:rPr>
                  <a:t>JASMINE</a:t>
                </a:r>
                <a:br>
                  <a:rPr lang="en-US" sz="900" b="1">
                    <a:solidFill>
                      <a:schemeClr val="bg2"/>
                    </a:solidFill>
                    <a:cs typeface="Arial" charset="0"/>
                  </a:rPr>
                </a:br>
                <a:r>
                  <a:rPr lang="en-US" sz="900" b="1">
                    <a:solidFill>
                      <a:schemeClr val="bg2"/>
                    </a:solidFill>
                    <a:cs typeface="Arial" charset="0"/>
                  </a:rPr>
                  <a:t>1999</a:t>
                </a:r>
              </a:p>
            </p:txBody>
          </p:sp>
          <p:sp>
            <p:nvSpPr>
              <p:cNvPr id="143373" name="TextBox 9"/>
              <p:cNvSpPr txBox="1">
                <a:spLocks noChangeArrowheads="1"/>
              </p:cNvSpPr>
              <p:nvPr/>
            </p:nvSpPr>
            <p:spPr bwMode="auto">
              <a:xfrm>
                <a:off x="961197" y="3257550"/>
                <a:ext cx="60175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900" b="1">
                    <a:solidFill>
                      <a:schemeClr val="bg2"/>
                    </a:solidFill>
                    <a:cs typeface="Arial" charset="0"/>
                  </a:rPr>
                  <a:t>EPIC</a:t>
                </a:r>
                <a:br>
                  <a:rPr lang="en-US" sz="900" b="1">
                    <a:solidFill>
                      <a:schemeClr val="bg2"/>
                    </a:solidFill>
                    <a:cs typeface="Arial" charset="0"/>
                  </a:rPr>
                </a:br>
                <a:r>
                  <a:rPr lang="en-US" sz="900" b="1">
                    <a:solidFill>
                      <a:schemeClr val="bg2"/>
                    </a:solidFill>
                    <a:cs typeface="Arial" charset="0"/>
                  </a:rPr>
                  <a:t>     2001</a:t>
                </a:r>
              </a:p>
            </p:txBody>
          </p:sp>
          <p:sp>
            <p:nvSpPr>
              <p:cNvPr id="143374" name="TextBox 10"/>
              <p:cNvSpPr txBox="1">
                <a:spLocks noChangeArrowheads="1"/>
              </p:cNvSpPr>
              <p:nvPr/>
            </p:nvSpPr>
            <p:spPr bwMode="auto">
              <a:xfrm>
                <a:off x="452906" y="3327400"/>
                <a:ext cx="5630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900" b="1" dirty="0">
                    <a:solidFill>
                      <a:schemeClr val="bg2"/>
                    </a:solidFill>
                    <a:cs typeface="Arial" charset="0"/>
                  </a:rPr>
                  <a:t>TEPPS</a:t>
                </a:r>
                <a:br>
                  <a:rPr lang="en-US" sz="900" b="1" dirty="0">
                    <a:solidFill>
                      <a:schemeClr val="bg2"/>
                    </a:solidFill>
                    <a:cs typeface="Arial" charset="0"/>
                  </a:rPr>
                </a:br>
                <a:r>
                  <a:rPr lang="en-US" sz="900" b="1" dirty="0">
                    <a:solidFill>
                      <a:schemeClr val="bg2"/>
                    </a:solidFill>
                    <a:cs typeface="Arial" charset="0"/>
                  </a:rPr>
                  <a:t>1997</a:t>
                </a:r>
              </a:p>
            </p:txBody>
          </p:sp>
          <p:sp>
            <p:nvSpPr>
              <p:cNvPr id="143375" name="Freeform 12"/>
              <p:cNvSpPr>
                <a:spLocks noChangeArrowheads="1"/>
              </p:cNvSpPr>
              <p:nvPr/>
            </p:nvSpPr>
            <p:spPr bwMode="auto">
              <a:xfrm>
                <a:off x="1092200" y="3270250"/>
                <a:ext cx="565150" cy="590550"/>
              </a:xfrm>
              <a:custGeom>
                <a:avLst/>
                <a:gdLst>
                  <a:gd name="T0" fmla="*/ 241300 w 565150"/>
                  <a:gd name="T1" fmla="*/ 0 h 590550"/>
                  <a:gd name="T2" fmla="*/ 565150 w 565150"/>
                  <a:gd name="T3" fmla="*/ 577850 h 590550"/>
                  <a:gd name="T4" fmla="*/ 241300 w 565150"/>
                  <a:gd name="T5" fmla="*/ 590550 h 590550"/>
                  <a:gd name="T6" fmla="*/ 0 w 565150"/>
                  <a:gd name="T7" fmla="*/ 31750 h 590550"/>
                  <a:gd name="T8" fmla="*/ 241300 w 565150"/>
                  <a:gd name="T9" fmla="*/ 0 h 590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5150"/>
                  <a:gd name="T16" fmla="*/ 0 h 590550"/>
                  <a:gd name="T17" fmla="*/ 565150 w 565150"/>
                  <a:gd name="T18" fmla="*/ 590550 h 590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5150" h="590550">
                    <a:moveTo>
                      <a:pt x="241300" y="0"/>
                    </a:moveTo>
                    <a:lnTo>
                      <a:pt x="565150" y="577850"/>
                    </a:lnTo>
                    <a:lnTo>
                      <a:pt x="241300" y="590550"/>
                    </a:lnTo>
                    <a:lnTo>
                      <a:pt x="0" y="31750"/>
                    </a:lnTo>
                    <a:lnTo>
                      <a:pt x="241300" y="0"/>
                    </a:lnTo>
                    <a:close/>
                  </a:path>
                </a:pathLst>
              </a:custGeom>
              <a:noFill/>
              <a:ln w="25400">
                <a:solidFill>
                  <a:schemeClr val="bg2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368" name="TextBox 14"/>
            <p:cNvSpPr txBox="1">
              <a:spLocks noChangeArrowheads="1"/>
            </p:cNvSpPr>
            <p:nvPr/>
          </p:nvSpPr>
          <p:spPr bwMode="auto">
            <a:xfrm>
              <a:off x="980531" y="3944080"/>
              <a:ext cx="69928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 smtClean="0">
                  <a:solidFill>
                    <a:srgbClr val="000000"/>
                  </a:solidFill>
                  <a:cs typeface="Arial" charset="0"/>
                </a:rPr>
                <a:t>Tropical field campaigns over the last 40 years</a:t>
              </a:r>
              <a:endParaRPr lang="en-US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89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0884" y="3048000"/>
            <a:ext cx="8512011" cy="762000"/>
          </a:xfrm>
        </p:spPr>
        <p:txBody>
          <a:bodyPr/>
          <a:lstStyle/>
          <a:p>
            <a:pPr eaLnBrk="1" hangingPunct="1"/>
            <a:r>
              <a:rPr lang="en-US" sz="48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Radiosondes</a:t>
            </a:r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and radars used to study clouds in these projects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1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146433" name="Picture 2" descr="tog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75"/>
            <a:ext cx="91440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1938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Comic Sans MS"/>
                <a:cs typeface="Comic Sans MS"/>
              </a:rPr>
              <a:t>TOGA COARE 1992-3</a:t>
            </a:r>
            <a:endParaRPr lang="en-US" sz="32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8050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146433" name="Picture 2" descr="tog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75"/>
            <a:ext cx="91440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93825"/>
            <a:ext cx="9144000" cy="6664175"/>
            <a:chOff x="0" y="193825"/>
            <a:chExt cx="9144000" cy="6664175"/>
          </a:xfrm>
        </p:grpSpPr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0" y="193825"/>
              <a:ext cx="9144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FFFFFF"/>
                  </a:solidFill>
                  <a:latin typeface="Comic Sans MS"/>
                  <a:cs typeface="Comic Sans MS"/>
                </a:rPr>
                <a:t>TOGA COARE 1992-3</a:t>
              </a:r>
              <a:endParaRPr lang="en-US" sz="3200" dirty="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12" descr="coare_if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" y="1320800"/>
              <a:ext cx="7696200" cy="55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575710" y="2695661"/>
            <a:ext cx="5926713" cy="3197264"/>
            <a:chOff x="2575710" y="2695661"/>
            <a:chExt cx="5926713" cy="3197264"/>
          </a:xfrm>
        </p:grpSpPr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6120040" y="3443288"/>
              <a:ext cx="23823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cs typeface="Arial" charset="0"/>
                </a:rPr>
                <a:t>+ </a:t>
              </a:r>
              <a:r>
                <a:rPr lang="en-US" b="1" dirty="0" err="1" smtClean="0">
                  <a:solidFill>
                    <a:srgbClr val="FFFF00"/>
                  </a:solidFill>
                  <a:cs typeface="Arial" charset="0"/>
                </a:rPr>
                <a:t>Radiosondes</a:t>
              </a:r>
              <a:endParaRPr lang="en-US" b="1" dirty="0">
                <a:solidFill>
                  <a:srgbClr val="FFFF00"/>
                </a:solidFill>
                <a:cs typeface="Arial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575710" y="2695661"/>
              <a:ext cx="4968276" cy="3197264"/>
              <a:chOff x="2203783" y="2358775"/>
              <a:chExt cx="4968276" cy="3197264"/>
            </a:xfrm>
          </p:grpSpPr>
          <p:sp>
            <p:nvSpPr>
              <p:cNvPr id="146440" name="TextBox 5"/>
              <p:cNvSpPr txBox="1">
                <a:spLocks noChangeArrowheads="1"/>
              </p:cNvSpPr>
              <p:nvPr/>
            </p:nvSpPr>
            <p:spPr bwMode="auto">
              <a:xfrm>
                <a:off x="2489467" y="2358775"/>
                <a:ext cx="468259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FF00"/>
                    </a:solidFill>
                    <a:cs typeface="Arial" charset="0"/>
                  </a:rPr>
                  <a:t>Shipborne and airborne </a:t>
                </a:r>
                <a:r>
                  <a:rPr lang="en-US" b="1" dirty="0" smtClean="0">
                    <a:solidFill>
                      <a:srgbClr val="FFFF00"/>
                    </a:solidFill>
                    <a:cs typeface="Arial" charset="0"/>
                  </a:rPr>
                  <a:t>radars</a:t>
                </a:r>
                <a:endParaRPr lang="en-US" b="1" dirty="0">
                  <a:solidFill>
                    <a:srgbClr val="FFFF00"/>
                  </a:solidFill>
                  <a:cs typeface="Arial" charset="0"/>
                </a:endParaRPr>
              </a:p>
            </p:txBody>
          </p:sp>
          <p:pic>
            <p:nvPicPr>
              <p:cNvPr id="3" name="Picture 2" descr="Slides_106_004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9" t="34234" b="27928"/>
              <a:stretch/>
            </p:blipFill>
            <p:spPr>
              <a:xfrm>
                <a:off x="2203783" y="3009906"/>
                <a:ext cx="3384543" cy="947150"/>
              </a:xfrm>
              <a:prstGeom prst="rect">
                <a:avLst/>
              </a:prstGeom>
            </p:spPr>
          </p:pic>
          <p:pic>
            <p:nvPicPr>
              <p:cNvPr id="4" name="Picture 3" descr="Slides_108_001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344" y="4221746"/>
                <a:ext cx="2013658" cy="13342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12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38100579_299dafe2b0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476" y="0"/>
            <a:ext cx="9838603" cy="65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6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89" y="390144"/>
            <a:ext cx="7863188" cy="7437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DYNAMO 2011</a:t>
            </a:r>
            <a:endParaRPr lang="en-US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879" y="1508760"/>
            <a:ext cx="6187440" cy="51206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1744204"/>
            <a:ext cx="3409701" cy="2455196"/>
            <a:chOff x="0" y="1744204"/>
            <a:chExt cx="3409701" cy="2455196"/>
          </a:xfrm>
        </p:grpSpPr>
        <p:pic>
          <p:nvPicPr>
            <p:cNvPr id="9" name="Picture 8" descr="IMG_1885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44204"/>
              <a:ext cx="3069600" cy="204640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 flipH="1" flipV="1">
              <a:off x="1886879" y="3078925"/>
              <a:ext cx="1522822" cy="112047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4450950" y="1213044"/>
            <a:ext cx="3251200" cy="2770424"/>
            <a:chOff x="4450950" y="1213044"/>
            <a:chExt cx="3251200" cy="2770424"/>
          </a:xfrm>
        </p:grpSpPr>
        <p:pic>
          <p:nvPicPr>
            <p:cNvPr id="7" name="Picture 6" descr="00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0950" y="1213044"/>
              <a:ext cx="3251200" cy="24384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 flipV="1">
              <a:off x="4801415" y="3231326"/>
              <a:ext cx="608876" cy="75214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349449" y="4815966"/>
            <a:ext cx="2886288" cy="1813434"/>
            <a:chOff x="349449" y="4815966"/>
            <a:chExt cx="2886288" cy="1813434"/>
          </a:xfrm>
        </p:grpSpPr>
        <p:pic>
          <p:nvPicPr>
            <p:cNvPr id="10" name="Picture 9" descr="lockheed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449" y="4815966"/>
              <a:ext cx="2720151" cy="1813434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 flipV="1">
              <a:off x="2365915" y="5549022"/>
              <a:ext cx="869822" cy="78277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9687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lau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1"/>
          <a:stretch>
            <a:fillRect/>
          </a:stretch>
        </p:blipFill>
        <p:spPr bwMode="auto">
          <a:xfrm>
            <a:off x="1714500" y="1049338"/>
            <a:ext cx="5715000" cy="519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4"/>
          <p:cNvSpPr>
            <a:spLocks noChangeArrowheads="1"/>
          </p:cNvSpPr>
          <p:nvPr/>
        </p:nvSpPr>
        <p:spPr bwMode="auto">
          <a:xfrm>
            <a:off x="10420350" y="5589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Radiosonde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balloon being 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aunched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4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0884" y="2563453"/>
            <a:ext cx="8512011" cy="173109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Hurricanes: the ultimate tropical clouds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1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trop_aug2_dot_720x4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3045" b="15433"/>
          <a:stretch>
            <a:fillRect/>
          </a:stretch>
        </p:blipFill>
        <p:spPr bwMode="auto">
          <a:xfrm>
            <a:off x="67406" y="1520778"/>
            <a:ext cx="8958816" cy="380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4715166" y="2665413"/>
            <a:ext cx="21473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Mid-August Storms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0884" y="245783"/>
            <a:ext cx="8512011" cy="99678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Atlantic Hurricanes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7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6" name="Picture 2" descr="katr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0"/>
            <a:ext cx="6732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4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 descr="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0"/>
            <a:ext cx="673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76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3" descr="Rita-trackfcst200509191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77000" cy="50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1371600" y="533400"/>
            <a:ext cx="6477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F4A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Model forecasts of Rita</a:t>
            </a:r>
            <a:r>
              <a:rPr lang="ja-JP" altLang="en-US" sz="2400" smtClean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’</a:t>
            </a:r>
            <a:r>
              <a:rPr lang="en-US" sz="2400" smtClean="0">
                <a:solidFill>
                  <a:srgbClr val="FFFFFF"/>
                </a:solidFill>
                <a:latin typeface="Comic Sans MS" charset="0"/>
                <a:ea typeface="ＭＳ Ｐゴシック" charset="0"/>
              </a:rPr>
              <a:t>s storm track</a:t>
            </a:r>
          </a:p>
        </p:txBody>
      </p:sp>
      <p:sp>
        <p:nvSpPr>
          <p:cNvPr id="256005" name="Freeform 5"/>
          <p:cNvSpPr>
            <a:spLocks/>
          </p:cNvSpPr>
          <p:nvPr/>
        </p:nvSpPr>
        <p:spPr bwMode="auto">
          <a:xfrm>
            <a:off x="3238500" y="2743200"/>
            <a:ext cx="3924300" cy="1905000"/>
          </a:xfrm>
          <a:custGeom>
            <a:avLst/>
            <a:gdLst>
              <a:gd name="T0" fmla="*/ 2472 w 2472"/>
              <a:gd name="T1" fmla="*/ 1200 h 1200"/>
              <a:gd name="T2" fmla="*/ 1512 w 2472"/>
              <a:gd name="T3" fmla="*/ 1008 h 1200"/>
              <a:gd name="T4" fmla="*/ 792 w 2472"/>
              <a:gd name="T5" fmla="*/ 960 h 1200"/>
              <a:gd name="T6" fmla="*/ 408 w 2472"/>
              <a:gd name="T7" fmla="*/ 816 h 1200"/>
              <a:gd name="T8" fmla="*/ 168 w 2472"/>
              <a:gd name="T9" fmla="*/ 624 h 1200"/>
              <a:gd name="T10" fmla="*/ 24 w 2472"/>
              <a:gd name="T11" fmla="*/ 432 h 1200"/>
              <a:gd name="T12" fmla="*/ 24 w 2472"/>
              <a:gd name="T13" fmla="*/ 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2" h="1200">
                <a:moveTo>
                  <a:pt x="2472" y="1200"/>
                </a:moveTo>
                <a:cubicBezTo>
                  <a:pt x="2132" y="1124"/>
                  <a:pt x="1792" y="1048"/>
                  <a:pt x="1512" y="1008"/>
                </a:cubicBezTo>
                <a:cubicBezTo>
                  <a:pt x="1232" y="968"/>
                  <a:pt x="976" y="992"/>
                  <a:pt x="792" y="960"/>
                </a:cubicBezTo>
                <a:cubicBezTo>
                  <a:pt x="608" y="928"/>
                  <a:pt x="512" y="872"/>
                  <a:pt x="408" y="816"/>
                </a:cubicBezTo>
                <a:cubicBezTo>
                  <a:pt x="304" y="760"/>
                  <a:pt x="232" y="688"/>
                  <a:pt x="168" y="624"/>
                </a:cubicBezTo>
                <a:cubicBezTo>
                  <a:pt x="104" y="560"/>
                  <a:pt x="48" y="536"/>
                  <a:pt x="24" y="432"/>
                </a:cubicBezTo>
                <a:cubicBezTo>
                  <a:pt x="0" y="328"/>
                  <a:pt x="24" y="72"/>
                  <a:pt x="24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6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DailyBrief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75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BobJasmineInROCcropp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3"/>
          <a:stretch/>
        </p:blipFill>
        <p:spPr bwMode="auto">
          <a:xfrm>
            <a:off x="0" y="-31148"/>
            <a:ext cx="9144000" cy="691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8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449" name="Group 33"/>
          <p:cNvGrpSpPr>
            <a:grpSpLocks/>
          </p:cNvGrpSpPr>
          <p:nvPr/>
        </p:nvGrpSpPr>
        <p:grpSpPr bwMode="auto">
          <a:xfrm>
            <a:off x="381000" y="1600200"/>
            <a:ext cx="8382000" cy="4632325"/>
            <a:chOff x="240" y="1008"/>
            <a:chExt cx="5280" cy="2918"/>
          </a:xfrm>
        </p:grpSpPr>
        <p:pic>
          <p:nvPicPr>
            <p:cNvPr id="444418" name="Picture 2" descr="northamerica_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7" t="46674" r="1064" b="10341"/>
            <a:stretch>
              <a:fillRect/>
            </a:stretch>
          </p:blipFill>
          <p:spPr bwMode="auto">
            <a:xfrm>
              <a:off x="240" y="1008"/>
              <a:ext cx="5280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4446" name="Rectangle 30"/>
            <p:cNvSpPr>
              <a:spLocks noChangeArrowheads="1"/>
            </p:cNvSpPr>
            <p:nvPr/>
          </p:nvSpPr>
          <p:spPr bwMode="auto">
            <a:xfrm>
              <a:off x="3162" y="2488"/>
              <a:ext cx="816" cy="288"/>
            </a:xfrm>
            <a:prstGeom prst="rect">
              <a:avLst/>
            </a:prstGeom>
            <a:solidFill>
              <a:srgbClr val="42C1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47" name="Rectangle 31"/>
            <p:cNvSpPr>
              <a:spLocks noChangeArrowheads="1"/>
            </p:cNvSpPr>
            <p:nvPr/>
          </p:nvSpPr>
          <p:spPr bwMode="auto">
            <a:xfrm>
              <a:off x="3517" y="2688"/>
              <a:ext cx="1235" cy="432"/>
            </a:xfrm>
            <a:prstGeom prst="rect">
              <a:avLst/>
            </a:prstGeom>
            <a:solidFill>
              <a:srgbClr val="42C1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48" name="Rectangle 32"/>
            <p:cNvSpPr>
              <a:spLocks noChangeArrowheads="1"/>
            </p:cNvSpPr>
            <p:nvPr/>
          </p:nvSpPr>
          <p:spPr bwMode="auto">
            <a:xfrm>
              <a:off x="240" y="3744"/>
              <a:ext cx="576" cy="177"/>
            </a:xfrm>
            <a:prstGeom prst="rect">
              <a:avLst/>
            </a:prstGeom>
            <a:solidFill>
              <a:srgbClr val="42C1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4419" name="Picture 3" descr="3bRAINEX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25146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4445" name="Group 29"/>
          <p:cNvGrpSpPr>
            <a:grpSpLocks/>
          </p:cNvGrpSpPr>
          <p:nvPr/>
        </p:nvGrpSpPr>
        <p:grpSpPr bwMode="auto">
          <a:xfrm>
            <a:off x="1524000" y="1981200"/>
            <a:ext cx="3505200" cy="2743200"/>
            <a:chOff x="912" y="1248"/>
            <a:chExt cx="2208" cy="1728"/>
          </a:xfrm>
        </p:grpSpPr>
        <p:pic>
          <p:nvPicPr>
            <p:cNvPr id="444424" name="Picture 8" descr="telephone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6" t="7953" r="27594"/>
            <a:stretch>
              <a:fillRect/>
            </a:stretch>
          </p:blipFill>
          <p:spPr bwMode="auto">
            <a:xfrm>
              <a:off x="1680" y="1680"/>
              <a:ext cx="471" cy="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4421" name="Line 5"/>
            <p:cNvSpPr>
              <a:spLocks noChangeShapeType="1"/>
            </p:cNvSpPr>
            <p:nvPr/>
          </p:nvSpPr>
          <p:spPr bwMode="auto">
            <a:xfrm flipH="1" flipV="1">
              <a:off x="2064" y="2160"/>
              <a:ext cx="624" cy="8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22" name="Line 6"/>
            <p:cNvSpPr>
              <a:spLocks noChangeShapeType="1"/>
            </p:cNvSpPr>
            <p:nvPr/>
          </p:nvSpPr>
          <p:spPr bwMode="auto">
            <a:xfrm flipH="1" flipV="1">
              <a:off x="2064" y="2112"/>
              <a:ext cx="672" cy="4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23" name="Line 7"/>
            <p:cNvSpPr>
              <a:spLocks noChangeShapeType="1"/>
            </p:cNvSpPr>
            <p:nvPr/>
          </p:nvSpPr>
          <p:spPr bwMode="auto">
            <a:xfrm flipH="1" flipV="1">
              <a:off x="1200" y="1968"/>
              <a:ext cx="672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25" name="Text Box 9"/>
            <p:cNvSpPr txBox="1">
              <a:spLocks noChangeArrowheads="1"/>
            </p:cNvSpPr>
            <p:nvPr/>
          </p:nvSpPr>
          <p:spPr bwMode="auto">
            <a:xfrm>
              <a:off x="912" y="1248"/>
              <a:ext cx="2208" cy="29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bg1"/>
                  </a:solidFill>
                  <a:latin typeface="Arial" charset="0"/>
                  <a:cs typeface="ＭＳ Ｐゴシック" charset="0"/>
                </a:rPr>
                <a:t>CONFERENCE CALL</a:t>
              </a:r>
            </a:p>
          </p:txBody>
        </p:sp>
      </p:grpSp>
      <p:sp>
        <p:nvSpPr>
          <p:cNvPr id="444436" name="Text Box 20"/>
          <p:cNvSpPr txBox="1">
            <a:spLocks noChangeArrowheads="1"/>
          </p:cNvSpPr>
          <p:nvPr/>
        </p:nvSpPr>
        <p:spPr bwMode="auto">
          <a:xfrm>
            <a:off x="914400" y="2819400"/>
            <a:ext cx="1244600" cy="466725"/>
          </a:xfrm>
          <a:prstGeom prst="rect">
            <a:avLst/>
          </a:prstGeom>
          <a:solidFill>
            <a:schemeClr val="tx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bg1"/>
                </a:solidFill>
                <a:latin typeface="Arial" charset="0"/>
                <a:cs typeface="ＭＳ Ｐゴシック" charset="0"/>
              </a:rPr>
              <a:t>Boulder</a:t>
            </a:r>
          </a:p>
        </p:txBody>
      </p:sp>
      <p:sp>
        <p:nvSpPr>
          <p:cNvPr id="444437" name="Text Box 21"/>
          <p:cNvSpPr txBox="1">
            <a:spLocks noChangeArrowheads="1"/>
          </p:cNvSpPr>
          <p:nvPr/>
        </p:nvSpPr>
        <p:spPr bwMode="auto">
          <a:xfrm>
            <a:off x="3810000" y="3886200"/>
            <a:ext cx="1143000" cy="466725"/>
          </a:xfrm>
          <a:prstGeom prst="rect">
            <a:avLst/>
          </a:prstGeom>
          <a:solidFill>
            <a:schemeClr val="tx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bg1"/>
                </a:solidFill>
                <a:latin typeface="Arial" charset="0"/>
                <a:cs typeface="ＭＳ Ｐゴシック" charset="0"/>
              </a:rPr>
              <a:t>Tampa</a:t>
            </a:r>
          </a:p>
        </p:txBody>
      </p:sp>
      <p:sp>
        <p:nvSpPr>
          <p:cNvPr id="444438" name="Text Box 22"/>
          <p:cNvSpPr txBox="1">
            <a:spLocks noChangeArrowheads="1"/>
          </p:cNvSpPr>
          <p:nvPr/>
        </p:nvSpPr>
        <p:spPr bwMode="auto">
          <a:xfrm>
            <a:off x="4191000" y="4419600"/>
            <a:ext cx="1006475" cy="466725"/>
          </a:xfrm>
          <a:prstGeom prst="rect">
            <a:avLst/>
          </a:prstGeom>
          <a:solidFill>
            <a:schemeClr val="tx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bg1"/>
                </a:solidFill>
                <a:latin typeface="Arial" charset="0"/>
                <a:cs typeface="ＭＳ Ｐゴシック" charset="0"/>
              </a:rPr>
              <a:t>Miami</a:t>
            </a:r>
          </a:p>
        </p:txBody>
      </p:sp>
      <p:sp>
        <p:nvSpPr>
          <p:cNvPr id="444440" name="Text Box 24"/>
          <p:cNvSpPr txBox="1">
            <a:spLocks noChangeArrowheads="1"/>
          </p:cNvSpPr>
          <p:nvPr/>
        </p:nvSpPr>
        <p:spPr bwMode="auto">
          <a:xfrm>
            <a:off x="1981200" y="684213"/>
            <a:ext cx="5307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/>
              <a:t>Communications--the key to success</a:t>
            </a:r>
          </a:p>
        </p:txBody>
      </p:sp>
      <p:grpSp>
        <p:nvGrpSpPr>
          <p:cNvPr id="444426" name="Group 10"/>
          <p:cNvGrpSpPr>
            <a:grpSpLocks/>
          </p:cNvGrpSpPr>
          <p:nvPr/>
        </p:nvGrpSpPr>
        <p:grpSpPr bwMode="auto">
          <a:xfrm>
            <a:off x="1524000" y="4191000"/>
            <a:ext cx="4114800" cy="1414463"/>
            <a:chOff x="912" y="2640"/>
            <a:chExt cx="2592" cy="891"/>
          </a:xfrm>
        </p:grpSpPr>
        <p:pic>
          <p:nvPicPr>
            <p:cNvPr id="444427" name="Picture 11" descr="lockheed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976"/>
              <a:ext cx="1392" cy="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4428" name="Picture 12" descr="lockheed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640"/>
              <a:ext cx="1392" cy="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4429" name="Picture 13" descr="lockheed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120"/>
              <a:ext cx="1392" cy="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4444" name="Group 28"/>
          <p:cNvGrpSpPr>
            <a:grpSpLocks/>
          </p:cNvGrpSpPr>
          <p:nvPr/>
        </p:nvGrpSpPr>
        <p:grpSpPr bwMode="auto">
          <a:xfrm>
            <a:off x="1524000" y="1981200"/>
            <a:ext cx="3505200" cy="3352800"/>
            <a:chOff x="912" y="1248"/>
            <a:chExt cx="2208" cy="2112"/>
          </a:xfrm>
        </p:grpSpPr>
        <p:grpSp>
          <p:nvGrpSpPr>
            <p:cNvPr id="444443" name="Group 27"/>
            <p:cNvGrpSpPr>
              <a:grpSpLocks/>
            </p:cNvGrpSpPr>
            <p:nvPr/>
          </p:nvGrpSpPr>
          <p:grpSpPr bwMode="auto">
            <a:xfrm>
              <a:off x="1584" y="1584"/>
              <a:ext cx="960" cy="1776"/>
              <a:chOff x="3840" y="2064"/>
              <a:chExt cx="960" cy="1776"/>
            </a:xfrm>
          </p:grpSpPr>
          <p:sp>
            <p:nvSpPr>
              <p:cNvPr id="444433" name="Line 17"/>
              <p:cNvSpPr>
                <a:spLocks noChangeShapeType="1"/>
              </p:cNvSpPr>
              <p:nvPr/>
            </p:nvSpPr>
            <p:spPr bwMode="auto">
              <a:xfrm>
                <a:off x="4224" y="2544"/>
                <a:ext cx="576" cy="129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44442" name="Group 26"/>
              <p:cNvGrpSpPr>
                <a:grpSpLocks/>
              </p:cNvGrpSpPr>
              <p:nvPr/>
            </p:nvGrpSpPr>
            <p:grpSpPr bwMode="auto">
              <a:xfrm>
                <a:off x="3840" y="2064"/>
                <a:ext cx="721" cy="1584"/>
                <a:chOff x="3840" y="2064"/>
                <a:chExt cx="721" cy="1584"/>
              </a:xfrm>
            </p:grpSpPr>
            <p:sp>
              <p:nvSpPr>
                <p:cNvPr id="444431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4128" y="244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4432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840" y="2592"/>
                  <a:ext cx="288" cy="105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444434" name="Picture 18" descr="computer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8" y="2064"/>
                  <a:ext cx="673" cy="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44435" name="Text Box 19"/>
            <p:cNvSpPr txBox="1">
              <a:spLocks noChangeArrowheads="1"/>
            </p:cNvSpPr>
            <p:nvPr/>
          </p:nvSpPr>
          <p:spPr bwMode="auto">
            <a:xfrm>
              <a:off x="912" y="1248"/>
              <a:ext cx="2208" cy="29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bg1"/>
                  </a:solidFill>
                  <a:latin typeface="Arial" charset="0"/>
                  <a:cs typeface="ＭＳ Ｐゴシック" charset="0"/>
                </a:rPr>
                <a:t>INTERNET CHAT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13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4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44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4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3" descr="050922_1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514350"/>
            <a:ext cx="5810250" cy="58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3721100" y="114300"/>
            <a:ext cx="169862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F4A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Rita-Day 2</a:t>
            </a:r>
          </a:p>
        </p:txBody>
      </p:sp>
    </p:spTree>
    <p:extLst>
      <p:ext uri="{BB962C8B-B14F-4D97-AF65-F5344CB8AC3E}">
        <p14:creationId xmlns:p14="http://schemas.microsoft.com/office/powerpoint/2010/main" val="36529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ta_conEW_20nmi_ranger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698500"/>
            <a:ext cx="53181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Freeform 5"/>
          <p:cNvSpPr>
            <a:spLocks/>
          </p:cNvSpPr>
          <p:nvPr/>
        </p:nvSpPr>
        <p:spPr bwMode="auto">
          <a:xfrm>
            <a:off x="2274888" y="4203700"/>
            <a:ext cx="257175" cy="190500"/>
          </a:xfrm>
          <a:custGeom>
            <a:avLst/>
            <a:gdLst>
              <a:gd name="T0" fmla="*/ 144 w 162"/>
              <a:gd name="T1" fmla="*/ 0 h 120"/>
              <a:gd name="T2" fmla="*/ 96 w 162"/>
              <a:gd name="T3" fmla="*/ 0 h 120"/>
              <a:gd name="T4" fmla="*/ 48 w 162"/>
              <a:gd name="T5" fmla="*/ 0 h 120"/>
              <a:gd name="T6" fmla="*/ 48 w 162"/>
              <a:gd name="T7" fmla="*/ 48 h 120"/>
              <a:gd name="T8" fmla="*/ 0 w 162"/>
              <a:gd name="T9" fmla="*/ 96 h 120"/>
              <a:gd name="T10" fmla="*/ 32 w 162"/>
              <a:gd name="T11" fmla="*/ 120 h 120"/>
              <a:gd name="T12" fmla="*/ 50 w 162"/>
              <a:gd name="T13" fmla="*/ 104 h 120"/>
              <a:gd name="T14" fmla="*/ 78 w 162"/>
              <a:gd name="T15" fmla="*/ 108 h 120"/>
              <a:gd name="T16" fmla="*/ 118 w 162"/>
              <a:gd name="T17" fmla="*/ 116 h 120"/>
              <a:gd name="T18" fmla="*/ 162 w 162"/>
              <a:gd name="T19" fmla="*/ 88 h 120"/>
              <a:gd name="T20" fmla="*/ 144 w 162"/>
              <a:gd name="T21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2" h="120">
                <a:moveTo>
                  <a:pt x="144" y="0"/>
                </a:moveTo>
                <a:lnTo>
                  <a:pt x="96" y="0"/>
                </a:lnTo>
                <a:lnTo>
                  <a:pt x="48" y="0"/>
                </a:lnTo>
                <a:lnTo>
                  <a:pt x="48" y="48"/>
                </a:lnTo>
                <a:lnTo>
                  <a:pt x="0" y="96"/>
                </a:lnTo>
                <a:lnTo>
                  <a:pt x="32" y="120"/>
                </a:lnTo>
                <a:lnTo>
                  <a:pt x="50" y="104"/>
                </a:lnTo>
                <a:cubicBezTo>
                  <a:pt x="54" y="106"/>
                  <a:pt x="66" y="105"/>
                  <a:pt x="78" y="108"/>
                </a:cubicBezTo>
                <a:lnTo>
                  <a:pt x="118" y="116"/>
                </a:lnTo>
                <a:lnTo>
                  <a:pt x="162" y="88"/>
                </a:lnTo>
                <a:lnTo>
                  <a:pt x="144" y="0"/>
                </a:lnTo>
                <a:close/>
              </a:path>
            </a:pathLst>
          </a:custGeom>
          <a:solidFill>
            <a:srgbClr val="44A5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231" name="Picture 7" descr="lockheed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3517900"/>
            <a:ext cx="709612" cy="2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981200" y="762000"/>
            <a:ext cx="15017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Secondary eyewall on radar!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3721100" y="114300"/>
            <a:ext cx="169862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F4A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Rita-Day 2</a:t>
            </a:r>
          </a:p>
        </p:txBody>
      </p:sp>
    </p:spTree>
    <p:extLst>
      <p:ext uri="{BB962C8B-B14F-4D97-AF65-F5344CB8AC3E}">
        <p14:creationId xmlns:p14="http://schemas.microsoft.com/office/powerpoint/2010/main" val="32861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What does the balloon show?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5714" name="Picture 2" descr="101-3layersofatmo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7037" r="18375" b="4074"/>
          <a:stretch>
            <a:fillRect/>
          </a:stretch>
        </p:blipFill>
        <p:spPr bwMode="auto">
          <a:xfrm>
            <a:off x="1752600" y="1014413"/>
            <a:ext cx="56388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6"/>
          <p:cNvSpPr>
            <a:spLocks noChangeArrowheads="1"/>
          </p:cNvSpPr>
          <p:nvPr/>
        </p:nvSpPr>
        <p:spPr bwMode="auto">
          <a:xfrm>
            <a:off x="6705600" y="1371600"/>
            <a:ext cx="533400" cy="449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5486400"/>
            <a:ext cx="1143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28800" y="3962400"/>
            <a:ext cx="1114425" cy="1524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9" name="Rectangle 9"/>
          <p:cNvSpPr>
            <a:spLocks noChangeArrowheads="1"/>
          </p:cNvSpPr>
          <p:nvPr/>
        </p:nvSpPr>
        <p:spPr bwMode="auto">
          <a:xfrm>
            <a:off x="3276600" y="4572000"/>
            <a:ext cx="838200" cy="381000"/>
          </a:xfrm>
          <a:prstGeom prst="rect">
            <a:avLst/>
          </a:prstGeom>
          <a:solidFill>
            <a:srgbClr val="627DCD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537228" y="5113732"/>
            <a:ext cx="6633473" cy="9321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0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2" name="Picture 4" descr="050922_1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"/>
            <a:ext cx="5810250" cy="58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7223125" y="1414463"/>
            <a:ext cx="169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68295" name="Text Box 7"/>
          <p:cNvSpPr txBox="1">
            <a:spLocks noChangeArrowheads="1"/>
          </p:cNvSpPr>
          <p:nvPr/>
        </p:nvSpPr>
        <p:spPr bwMode="auto">
          <a:xfrm>
            <a:off x="7299325" y="2043113"/>
            <a:ext cx="16827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Flying around  between and through the primary and secondary eyewalls </a:t>
            </a:r>
          </a:p>
        </p:txBody>
      </p:sp>
      <p:sp>
        <p:nvSpPr>
          <p:cNvPr id="268296" name="Text Box 8"/>
          <p:cNvSpPr txBox="1">
            <a:spLocks noChangeArrowheads="1"/>
          </p:cNvSpPr>
          <p:nvPr/>
        </p:nvSpPr>
        <p:spPr bwMode="auto">
          <a:xfrm>
            <a:off x="3721100" y="114300"/>
            <a:ext cx="169862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F4A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Rita-Day 2</a:t>
            </a:r>
          </a:p>
        </p:txBody>
      </p:sp>
    </p:spTree>
    <p:extLst>
      <p:ext uri="{BB962C8B-B14F-4D97-AF65-F5344CB8AC3E}">
        <p14:creationId xmlns:p14="http://schemas.microsoft.com/office/powerpoint/2010/main" val="291609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4" name="Picture 6" descr="050922_18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17668" r="15901" b="24327"/>
          <a:stretch>
            <a:fillRect/>
          </a:stretch>
        </p:blipFill>
        <p:spPr bwMode="auto">
          <a:xfrm>
            <a:off x="15875" y="-17463"/>
            <a:ext cx="911225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2647950" y="76200"/>
            <a:ext cx="323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A52A2A"/>
                </a:solidFill>
                <a:latin typeface="Arial" charset="0"/>
                <a:ea typeface="ＭＳ Ｐゴシック" charset="0"/>
              </a:rPr>
              <a:t>Inside the eye of Rita</a:t>
            </a:r>
          </a:p>
        </p:txBody>
      </p:sp>
    </p:spTree>
    <p:extLst>
      <p:ext uri="{BB962C8B-B14F-4D97-AF65-F5344CB8AC3E}">
        <p14:creationId xmlns:p14="http://schemas.microsoft.com/office/powerpoint/2010/main" val="51048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MVI_0963.AVI" descr="/Users/roberthouze/Documents/PRESENTATION FILES/2005_talks/2005-11_PublicLecture/MVI_096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0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9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9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85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985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0884" y="2563453"/>
            <a:ext cx="8512011" cy="173109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Cultural experience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8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09706779_b954b6e37d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23" y="3004003"/>
            <a:ext cx="5158903" cy="3440948"/>
          </a:xfrm>
          <a:prstGeom prst="rect">
            <a:avLst/>
          </a:prstGeom>
        </p:spPr>
      </p:pic>
      <p:pic>
        <p:nvPicPr>
          <p:cNvPr id="3" name="Picture 2" descr="6409705719_b9de79fdc4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52" y="820686"/>
            <a:ext cx="2844858" cy="3793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3047" y="820686"/>
            <a:ext cx="3752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old"/>
                <a:cs typeface="Arial Bold"/>
              </a:rPr>
              <a:t>Life on Addu Atoll </a:t>
            </a:r>
            <a:endParaRPr lang="en-US" sz="3600" dirty="0"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95122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618489104_5dd9d5b923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2800" cy="2867456"/>
          </a:xfrm>
          <a:prstGeom prst="rect">
            <a:avLst/>
          </a:prstGeom>
        </p:spPr>
      </p:pic>
      <p:pic>
        <p:nvPicPr>
          <p:cNvPr id="5" name="Picture 4" descr="8438050095_14c704c1a9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597"/>
            <a:ext cx="2960247" cy="1986023"/>
          </a:xfrm>
          <a:prstGeom prst="rect">
            <a:avLst/>
          </a:prstGeom>
        </p:spPr>
      </p:pic>
      <p:pic>
        <p:nvPicPr>
          <p:cNvPr id="7" name="Picture 6" descr="8439118154_0e235de17d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0" y="4398044"/>
            <a:ext cx="3698961" cy="2459956"/>
          </a:xfrm>
          <a:prstGeom prst="rect">
            <a:avLst/>
          </a:prstGeom>
        </p:spPr>
      </p:pic>
      <p:pic>
        <p:nvPicPr>
          <p:cNvPr id="8" name="Picture 7" descr="8438021239_2953ae9901_b (1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23" y="2711143"/>
            <a:ext cx="3627949" cy="2433982"/>
          </a:xfrm>
          <a:prstGeom prst="rect">
            <a:avLst/>
          </a:prstGeom>
        </p:spPr>
      </p:pic>
      <p:pic>
        <p:nvPicPr>
          <p:cNvPr id="9" name="Picture 8" descr="8438077667_92b5f59e0a_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35" y="4560620"/>
            <a:ext cx="3129458" cy="2130112"/>
          </a:xfrm>
          <a:prstGeom prst="rect">
            <a:avLst/>
          </a:prstGeom>
        </p:spPr>
      </p:pic>
      <p:pic>
        <p:nvPicPr>
          <p:cNvPr id="4" name="Picture 3" descr="8438034985_476ca86abe_b (1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52" y="907314"/>
            <a:ext cx="3811763" cy="2527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2800" y="0"/>
            <a:ext cx="449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 Bold"/>
                <a:cs typeface="Arial Bold"/>
              </a:rPr>
              <a:t>Life in the </a:t>
            </a:r>
            <a:r>
              <a:rPr lang="en-US" sz="3600" dirty="0" err="1" smtClean="0">
                <a:latin typeface="Arial Bold"/>
                <a:cs typeface="Arial Bold"/>
              </a:rPr>
              <a:t>Solomons</a:t>
            </a:r>
            <a:r>
              <a:rPr lang="en-US" sz="3600" dirty="0" smtClean="0">
                <a:latin typeface="Arial Bold"/>
                <a:cs typeface="Arial Bold"/>
              </a:rPr>
              <a:t> </a:t>
            </a:r>
            <a:endParaRPr lang="en-US" sz="3600" dirty="0"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80826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0884" y="2563453"/>
            <a:ext cx="8512011" cy="173109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Conclusion: Atmospheric science can be an adventure!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9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26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26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/>
          <a:stretch>
            <a:fillRect/>
          </a:stretch>
        </p:blipFill>
        <p:spPr bwMode="auto">
          <a:xfrm>
            <a:off x="723900" y="1066800"/>
            <a:ext cx="7734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5"/>
          <p:cNvSpPr>
            <a:spLocks noChangeArrowheads="1"/>
          </p:cNvSpPr>
          <p:nvPr/>
        </p:nvSpPr>
        <p:spPr bwMode="auto">
          <a:xfrm>
            <a:off x="6553200" y="4114800"/>
            <a:ext cx="10668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Meteorological Radar 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..looks inside cloud 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like an MRI or CAT scan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4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02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64" y="228600"/>
            <a:ext cx="8546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Locations of </a:t>
            </a:r>
            <a:r>
              <a:rPr lang="en-US" sz="3600" dirty="0" err="1">
                <a:latin typeface="+mj-lt"/>
              </a:rPr>
              <a:t>r</a:t>
            </a:r>
            <a:r>
              <a:rPr lang="en-US" sz="3600" dirty="0" err="1" smtClean="0">
                <a:latin typeface="+mj-lt"/>
              </a:rPr>
              <a:t>adiosonde</a:t>
            </a:r>
            <a:r>
              <a:rPr lang="en-US" sz="3600" dirty="0" smtClean="0">
                <a:latin typeface="+mj-lt"/>
              </a:rPr>
              <a:t> stations around the world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930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Satellite Observation of Cloud Top Temperature</a:t>
            </a:r>
          </a:p>
        </p:txBody>
      </p:sp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9862" r="4762" b="6458"/>
          <a:stretch>
            <a:fillRect/>
          </a:stretch>
        </p:blipFill>
        <p:spPr bwMode="auto">
          <a:xfrm>
            <a:off x="762000" y="1066800"/>
            <a:ext cx="75438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6477000" y="1295400"/>
            <a:ext cx="2395538" cy="1616075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hlink"/>
                </a:solidFill>
              </a:rPr>
              <a:t>Infrared  </a:t>
            </a:r>
            <a:br>
              <a:rPr lang="en-US" sz="2000">
                <a:solidFill>
                  <a:schemeClr val="hlink"/>
                </a:solidFill>
              </a:rPr>
            </a:br>
            <a:r>
              <a:rPr lang="en-US" sz="2000">
                <a:solidFill>
                  <a:schemeClr val="hlink"/>
                </a:solidFill>
              </a:rPr>
              <a:t>camera in space sees cloud top; observer on ground sees cloud base</a:t>
            </a:r>
            <a:endParaRPr lang="en-US" sz="2000" b="1">
              <a:solidFill>
                <a:schemeClr val="hlink"/>
              </a:solidFill>
            </a:endParaRPr>
          </a:p>
        </p:txBody>
      </p:sp>
      <p:sp>
        <p:nvSpPr>
          <p:cNvPr id="66564" name="Line 5"/>
          <p:cNvSpPr>
            <a:spLocks noChangeShapeType="1"/>
          </p:cNvSpPr>
          <p:nvPr/>
        </p:nvSpPr>
        <p:spPr bwMode="auto">
          <a:xfrm flipV="1">
            <a:off x="1905000" y="2794000"/>
            <a:ext cx="177800" cy="368300"/>
          </a:xfrm>
          <a:prstGeom prst="line">
            <a:avLst/>
          </a:prstGeom>
          <a:noFill/>
          <a:ln w="0">
            <a:solidFill>
              <a:schemeClr val="hlink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1524000" y="31242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hlink"/>
                </a:solidFill>
              </a:rPr>
              <a:t>Cloud top</a:t>
            </a:r>
          </a:p>
        </p:txBody>
      </p:sp>
      <p:sp>
        <p:nvSpPr>
          <p:cNvPr id="66566" name="Line 9"/>
          <p:cNvSpPr>
            <a:spLocks noChangeShapeType="1"/>
          </p:cNvSpPr>
          <p:nvPr/>
        </p:nvSpPr>
        <p:spPr bwMode="auto">
          <a:xfrm>
            <a:off x="1854200" y="5181600"/>
            <a:ext cx="190500" cy="342900"/>
          </a:xfrm>
          <a:prstGeom prst="line">
            <a:avLst/>
          </a:prstGeom>
          <a:noFill/>
          <a:ln w="0">
            <a:solidFill>
              <a:schemeClr val="hlink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1371600" y="48768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hlink"/>
                </a:solidFill>
              </a:rPr>
              <a:t>Cloud base</a:t>
            </a:r>
          </a:p>
        </p:txBody>
      </p:sp>
      <p:sp>
        <p:nvSpPr>
          <p:cNvPr id="66568" name="Line 21"/>
          <p:cNvSpPr>
            <a:spLocks noChangeShapeType="1"/>
          </p:cNvSpPr>
          <p:nvPr/>
        </p:nvSpPr>
        <p:spPr bwMode="auto">
          <a:xfrm flipV="1">
            <a:off x="1101725" y="5562600"/>
            <a:ext cx="879475" cy="365125"/>
          </a:xfrm>
          <a:prstGeom prst="line">
            <a:avLst/>
          </a:prstGeom>
          <a:noFill/>
          <a:ln w="0" cap="rnd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9" name="Group 23"/>
          <p:cNvGrpSpPr>
            <a:grpSpLocks/>
          </p:cNvGrpSpPr>
          <p:nvPr/>
        </p:nvGrpSpPr>
        <p:grpSpPr bwMode="auto">
          <a:xfrm>
            <a:off x="990600" y="5918200"/>
            <a:ext cx="158750" cy="177800"/>
            <a:chOff x="624" y="3728"/>
            <a:chExt cx="100" cy="112"/>
          </a:xfrm>
        </p:grpSpPr>
        <p:sp>
          <p:nvSpPr>
            <p:cNvPr id="66570" name="Line 12"/>
            <p:cNvSpPr>
              <a:spLocks noChangeShapeType="1"/>
            </p:cNvSpPr>
            <p:nvPr/>
          </p:nvSpPr>
          <p:spPr bwMode="auto">
            <a:xfrm>
              <a:off x="669" y="3756"/>
              <a:ext cx="0" cy="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1" name="Line 13"/>
            <p:cNvSpPr>
              <a:spLocks noChangeShapeType="1"/>
            </p:cNvSpPr>
            <p:nvPr/>
          </p:nvSpPr>
          <p:spPr bwMode="auto">
            <a:xfrm>
              <a:off x="669" y="3808"/>
              <a:ext cx="48" cy="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2" name="Line 14"/>
            <p:cNvSpPr>
              <a:spLocks noChangeShapeType="1"/>
            </p:cNvSpPr>
            <p:nvPr/>
          </p:nvSpPr>
          <p:spPr bwMode="auto">
            <a:xfrm flipH="1">
              <a:off x="630" y="3805"/>
              <a:ext cx="36" cy="3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3" name="Line 15"/>
            <p:cNvSpPr>
              <a:spLocks noChangeShapeType="1"/>
            </p:cNvSpPr>
            <p:nvPr/>
          </p:nvSpPr>
          <p:spPr bwMode="auto">
            <a:xfrm>
              <a:off x="669" y="3766"/>
              <a:ext cx="5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4" name="Line 16"/>
            <p:cNvSpPr>
              <a:spLocks noChangeShapeType="1"/>
            </p:cNvSpPr>
            <p:nvPr/>
          </p:nvSpPr>
          <p:spPr bwMode="auto">
            <a:xfrm>
              <a:off x="690" y="3739"/>
              <a:ext cx="34" cy="2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5" name="Line 17"/>
            <p:cNvSpPr>
              <a:spLocks noChangeShapeType="1"/>
            </p:cNvSpPr>
            <p:nvPr/>
          </p:nvSpPr>
          <p:spPr bwMode="auto">
            <a:xfrm flipH="1">
              <a:off x="624" y="3764"/>
              <a:ext cx="45" cy="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6" name="Oval 22"/>
            <p:cNvSpPr>
              <a:spLocks noChangeAspect="1" noChangeArrowheads="1"/>
            </p:cNvSpPr>
            <p:nvPr/>
          </p:nvSpPr>
          <p:spPr bwMode="auto">
            <a:xfrm>
              <a:off x="656" y="3728"/>
              <a:ext cx="29" cy="2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15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226_133146_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4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_106_0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34234" b="27928"/>
          <a:stretch/>
        </p:blipFill>
        <p:spPr>
          <a:xfrm>
            <a:off x="809773" y="4489067"/>
            <a:ext cx="6501578" cy="1819439"/>
          </a:xfrm>
          <a:prstGeom prst="rect">
            <a:avLst/>
          </a:prstGeom>
        </p:spPr>
      </p:pic>
      <p:pic>
        <p:nvPicPr>
          <p:cNvPr id="5" name="Picture 4" descr="IMG_188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40" y="1196678"/>
            <a:ext cx="4938584" cy="3292389"/>
          </a:xfrm>
          <a:prstGeom prst="rect">
            <a:avLst/>
          </a:prstGeom>
        </p:spPr>
      </p:pic>
      <p:pic>
        <p:nvPicPr>
          <p:cNvPr id="3" name="Picture 2" descr="lockheed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97"/>
            <a:ext cx="4572000" cy="3048000"/>
          </a:xfrm>
          <a:prstGeom prst="rect">
            <a:avLst/>
          </a:prstGeom>
        </p:spPr>
      </p:pic>
      <p:pic>
        <p:nvPicPr>
          <p:cNvPr id="7" name="Picture 6" descr="lockheed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60" y="329697"/>
            <a:ext cx="4572000" cy="3048000"/>
          </a:xfrm>
          <a:prstGeom prst="rect">
            <a:avLst/>
          </a:prstGeom>
        </p:spPr>
      </p:pic>
      <p:pic>
        <p:nvPicPr>
          <p:cNvPr id="9" name="Picture 8" descr="IMG_188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40" y="805926"/>
            <a:ext cx="4938584" cy="3292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050" y="289400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Aircraft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95214" y="375027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Island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7538" y="5832014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91125"/>
            <a:ext cx="9144000" cy="5475750"/>
            <a:chOff x="0" y="883899"/>
            <a:chExt cx="9144000" cy="5475750"/>
          </a:xfrm>
        </p:grpSpPr>
        <p:sp>
          <p:nvSpPr>
            <p:cNvPr id="6" name="Rectangle 339"/>
            <p:cNvSpPr>
              <a:spLocks noChangeArrowheads="1"/>
            </p:cNvSpPr>
            <p:nvPr/>
          </p:nvSpPr>
          <p:spPr bwMode="auto">
            <a:xfrm>
              <a:off x="0" y="883899"/>
              <a:ext cx="9144000" cy="76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4400" b="1" dirty="0" smtClean="0">
                  <a:solidFill>
                    <a:srgbClr val="C5E2F8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entury Gothic"/>
                  <a:ea typeface="ＭＳ Ｐゴシック" charset="0"/>
                  <a:cs typeface="Century Gothic"/>
                </a:rPr>
                <a:t>Radars in Space</a:t>
              </a:r>
              <a:endParaRPr lang="en-CA" sz="4400" b="1" dirty="0">
                <a:solidFill>
                  <a:srgbClr val="C5E2F8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ＭＳ Ｐゴシック" charset="0"/>
                <a:cs typeface="Century Gothic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116933" y="2133600"/>
              <a:ext cx="6910134" cy="4226049"/>
              <a:chOff x="955399" y="1802429"/>
              <a:chExt cx="6910134" cy="4226049"/>
            </a:xfrm>
          </p:grpSpPr>
          <p:pic>
            <p:nvPicPr>
              <p:cNvPr id="4" name="Picture 3" descr="TRMM_in_Space_Large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2333" y="1802429"/>
                <a:ext cx="2743200" cy="2743200"/>
              </a:xfrm>
              <a:prstGeom prst="rect">
                <a:avLst/>
              </a:prstGeom>
            </p:spPr>
          </p:pic>
          <p:pic>
            <p:nvPicPr>
              <p:cNvPr id="5" name="Picture 4" descr="CloudSat2images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399" y="1802429"/>
                <a:ext cx="2804984" cy="2743200"/>
              </a:xfrm>
              <a:prstGeom prst="rect">
                <a:avLst/>
              </a:prstGeom>
            </p:spPr>
          </p:pic>
          <p:sp>
            <p:nvSpPr>
              <p:cNvPr id="7" name="Rectangle 339"/>
              <p:cNvSpPr>
                <a:spLocks noChangeArrowheads="1"/>
              </p:cNvSpPr>
              <p:nvPr/>
            </p:nvSpPr>
            <p:spPr bwMode="auto">
              <a:xfrm>
                <a:off x="5229578" y="4946121"/>
                <a:ext cx="2528711" cy="105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CA" sz="3600" b="1" dirty="0" smtClean="0">
                    <a:solidFill>
                      <a:srgbClr val="C5E2F8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entury Gothic"/>
                    <a:ea typeface="ＭＳ Ｐゴシック" charset="0"/>
                    <a:cs typeface="Century Gothic"/>
                  </a:rPr>
                  <a:t>TRMM</a:t>
                </a: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CA" sz="2800" b="1" dirty="0" smtClean="0">
                    <a:solidFill>
                      <a:srgbClr val="C5E2F8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entury Gothic"/>
                    <a:ea typeface="ＭＳ Ｐゴシック" charset="0"/>
                    <a:cs typeface="Century Gothic"/>
                  </a:rPr>
                  <a:t>1997-</a:t>
                </a:r>
                <a:endParaRPr lang="en-CA" sz="2800" b="1" dirty="0">
                  <a:solidFill>
                    <a:srgbClr val="C5E2F8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entury Gothic"/>
                  <a:ea typeface="ＭＳ Ｐゴシック" charset="0"/>
                  <a:cs typeface="Century Gothic"/>
                </a:endParaRPr>
              </a:p>
            </p:txBody>
          </p:sp>
          <p:sp>
            <p:nvSpPr>
              <p:cNvPr id="8" name="Rectangle 339"/>
              <p:cNvSpPr>
                <a:spLocks noChangeArrowheads="1"/>
              </p:cNvSpPr>
              <p:nvPr/>
            </p:nvSpPr>
            <p:spPr bwMode="auto">
              <a:xfrm>
                <a:off x="1226180" y="4969404"/>
                <a:ext cx="2263422" cy="105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CA" sz="3600" b="1" dirty="0" smtClean="0">
                    <a:solidFill>
                      <a:srgbClr val="C5E2F8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entury Gothic"/>
                    <a:ea typeface="ＭＳ Ｐゴシック" charset="0"/>
                    <a:cs typeface="Century Gothic"/>
                  </a:rPr>
                  <a:t>CloudSat</a:t>
                </a: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CA" sz="2800" b="1" smtClean="0">
                    <a:solidFill>
                      <a:srgbClr val="C5E2F8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entury Gothic"/>
                    <a:ea typeface="ＭＳ Ｐゴシック" charset="0"/>
                    <a:cs typeface="Century Gothic"/>
                  </a:rPr>
                  <a:t>2006-</a:t>
                </a:r>
                <a:endParaRPr lang="en-CA" sz="2800" b="1" dirty="0">
                  <a:solidFill>
                    <a:srgbClr val="C5E2F8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entury Gothic"/>
                  <a:ea typeface="ＭＳ Ｐゴシック" charset="0"/>
                  <a:cs typeface="Century Gothic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33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9400" y="213080"/>
            <a:ext cx="7324828" cy="87831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>
              <a:defRPr/>
            </a:pPr>
            <a:r>
              <a:rPr lang="en-US" sz="6000" b="1" kern="0" dirty="0" smtClean="0">
                <a:solidFill>
                  <a:srgbClr val="C0DB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ea typeface="ＭＳ Ｐゴシック" charset="0"/>
                <a:cs typeface="Century Gothic"/>
              </a:rPr>
              <a:t>The future</a:t>
            </a:r>
            <a:endParaRPr lang="en-US" sz="6000" b="1" kern="0" dirty="0">
              <a:solidFill>
                <a:srgbClr val="C0DBF4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ea typeface="ＭＳ Ｐゴシック" charset="0"/>
              <a:cs typeface="Century Gothic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7388" y="1640365"/>
            <a:ext cx="6164634" cy="3414752"/>
            <a:chOff x="1138159" y="1006479"/>
            <a:chExt cx="7504189" cy="4156764"/>
          </a:xfrm>
        </p:grpSpPr>
        <p:sp>
          <p:nvSpPr>
            <p:cNvPr id="19" name="Lightning Bolt 18"/>
            <p:cNvSpPr/>
            <p:nvPr/>
          </p:nvSpPr>
          <p:spPr>
            <a:xfrm>
              <a:off x="6426200" y="3265488"/>
              <a:ext cx="312738" cy="231775"/>
            </a:xfrm>
            <a:prstGeom prst="lightningBolt">
              <a:avLst/>
            </a:prstGeom>
            <a:noFill/>
            <a:ln w="57150" cmpd="sng">
              <a:solidFill>
                <a:srgbClr val="FFFF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26251" y="2784475"/>
              <a:ext cx="278667" cy="276999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?</a:t>
              </a:r>
              <a:endParaRPr lang="en-US" sz="1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1" name="Picture 1" descr="world-extreme-raised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2" t="-2" b="25206"/>
            <a:stretch/>
          </p:blipFill>
          <p:spPr bwMode="auto">
            <a:xfrm>
              <a:off x="1138159" y="1006479"/>
              <a:ext cx="7504189" cy="4156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3"/>
            <p:cNvSpPr txBox="1">
              <a:spLocks noChangeArrowheads="1"/>
            </p:cNvSpPr>
            <p:nvPr/>
          </p:nvSpPr>
          <p:spPr bwMode="auto">
            <a:xfrm>
              <a:off x="5213160" y="2734586"/>
              <a:ext cx="874934" cy="276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i="1" dirty="0" smtClean="0">
                  <a:solidFill>
                    <a:srgbClr val="461B1E"/>
                  </a:solidFill>
                  <a:effectLst>
                    <a:glow rad="101600">
                      <a:prstClr val="white">
                        <a:alpha val="75000"/>
                      </a:prstClr>
                    </a:glow>
                  </a:effectLst>
                  <a:latin typeface="Calibri" charset="0"/>
                </a:rPr>
                <a:t>Himalayas</a:t>
              </a:r>
            </a:p>
          </p:txBody>
        </p:sp>
        <p:sp>
          <p:nvSpPr>
            <p:cNvPr id="23" name="TextBox 4"/>
            <p:cNvSpPr txBox="1">
              <a:spLocks noChangeArrowheads="1"/>
            </p:cNvSpPr>
            <p:nvPr/>
          </p:nvSpPr>
          <p:spPr bwMode="auto">
            <a:xfrm>
              <a:off x="2128839" y="4179888"/>
              <a:ext cx="6012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i="1" smtClean="0">
                  <a:solidFill>
                    <a:srgbClr val="461B1E"/>
                  </a:solidFill>
                  <a:effectLst>
                    <a:glow rad="101600">
                      <a:prstClr val="white">
                        <a:alpha val="75000"/>
                      </a:prstClr>
                    </a:glow>
                    <a:outerShdw blurRad="50800" dist="38100" dir="2700000" algn="tl" rotWithShape="0">
                      <a:prstClr val="white">
                        <a:alpha val="43000"/>
                      </a:prstClr>
                    </a:outerShdw>
                  </a:effectLst>
                  <a:latin typeface="Calibri" charset="0"/>
                </a:rPr>
                <a:t>Andes</a:t>
              </a: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243137" y="2586037"/>
              <a:ext cx="6826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i="1" smtClean="0">
                  <a:solidFill>
                    <a:srgbClr val="461B1E"/>
                  </a:solidFill>
                  <a:effectLst>
                    <a:glow rad="101600">
                      <a:prstClr val="white">
                        <a:alpha val="75000"/>
                      </a:prstClr>
                    </a:glow>
                    <a:outerShdw blurRad="50800" dist="38100" dir="2700000" algn="tl" rotWithShape="0">
                      <a:prstClr val="white">
                        <a:alpha val="43000"/>
                      </a:prstClr>
                    </a:outerShdw>
                  </a:effectLst>
                  <a:latin typeface="Calibri" charset="0"/>
                </a:rPr>
                <a:t>Rockies</a:t>
              </a:r>
            </a:p>
          </p:txBody>
        </p:sp>
        <p:sp>
          <p:nvSpPr>
            <p:cNvPr id="25" name="Lightning Bolt 24"/>
            <p:cNvSpPr/>
            <p:nvPr/>
          </p:nvSpPr>
          <p:spPr>
            <a:xfrm>
              <a:off x="2332038" y="2967038"/>
              <a:ext cx="312737" cy="231775"/>
            </a:xfrm>
            <a:prstGeom prst="lightningBolt">
              <a:avLst/>
            </a:prstGeom>
            <a:noFill/>
            <a:ln w="57150" cmpd="sng">
              <a:solidFill>
                <a:srgbClr val="FFFF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Lightning Bolt 25"/>
            <p:cNvSpPr/>
            <p:nvPr/>
          </p:nvSpPr>
          <p:spPr>
            <a:xfrm>
              <a:off x="3046413" y="4491038"/>
              <a:ext cx="314325" cy="230187"/>
            </a:xfrm>
            <a:prstGeom prst="lightningBolt">
              <a:avLst/>
            </a:prstGeom>
            <a:noFill/>
            <a:ln w="57150" cmpd="sng">
              <a:solidFill>
                <a:srgbClr val="FFFF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Lightning Bolt 26"/>
            <p:cNvSpPr/>
            <p:nvPr/>
          </p:nvSpPr>
          <p:spPr>
            <a:xfrm>
              <a:off x="6100763" y="3113088"/>
              <a:ext cx="312737" cy="231775"/>
            </a:xfrm>
            <a:prstGeom prst="lightningBolt">
              <a:avLst/>
            </a:prstGeom>
            <a:noFill/>
            <a:ln w="57150" cmpd="sng">
              <a:solidFill>
                <a:srgbClr val="FFFF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371130" y="5509855"/>
            <a:ext cx="44510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dirty="0">
                <a:solidFill>
                  <a:srgbClr val="B3D2F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This research was supported by </a:t>
            </a:r>
          </a:p>
          <a:p>
            <a:pPr algn="r" eaLnBrk="1" hangingPunct="1"/>
            <a:r>
              <a:rPr lang="en-US" sz="1600" dirty="0">
                <a:solidFill>
                  <a:srgbClr val="B3D2F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NASA grants </a:t>
            </a:r>
            <a:r>
              <a:rPr lang="en-US" sz="1600" dirty="0" smtClean="0">
                <a:solidFill>
                  <a:srgbClr val="B3D2F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NNX10AH70G</a:t>
            </a:r>
            <a:r>
              <a:rPr lang="en-US" sz="1600" dirty="0">
                <a:solidFill>
                  <a:srgbClr val="B3D2F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, NNX10AM28G, </a:t>
            </a:r>
          </a:p>
          <a:p>
            <a:pPr algn="r" eaLnBrk="1" hangingPunct="1"/>
            <a:r>
              <a:rPr lang="en-US" sz="1600" dirty="0">
                <a:solidFill>
                  <a:srgbClr val="B3D2F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</a:t>
            </a:r>
            <a:r>
              <a:rPr lang="en-US" sz="1600" dirty="0" smtClean="0">
                <a:solidFill>
                  <a:srgbClr val="B3D2F5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and NSF grant AGS1144105</a:t>
            </a:r>
            <a:endParaRPr lang="en-US" sz="1600" dirty="0">
              <a:solidFill>
                <a:srgbClr val="B3D2F5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4690" y="3039903"/>
            <a:ext cx="7740391" cy="1949056"/>
            <a:chOff x="152400" y="3039903"/>
            <a:chExt cx="7740391" cy="1949056"/>
          </a:xfrm>
        </p:grpSpPr>
        <p:grpSp>
          <p:nvGrpSpPr>
            <p:cNvPr id="4" name="Group 3"/>
            <p:cNvGrpSpPr/>
            <p:nvPr/>
          </p:nvGrpSpPr>
          <p:grpSpPr>
            <a:xfrm>
              <a:off x="152400" y="3039903"/>
              <a:ext cx="7740391" cy="1949056"/>
              <a:chOff x="125421" y="2927743"/>
              <a:chExt cx="7740391" cy="1949056"/>
            </a:xfrm>
          </p:grpSpPr>
          <p:pic>
            <p:nvPicPr>
              <p:cNvPr id="2" name="Picture 1" descr="purewav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421" y="2932142"/>
                <a:ext cx="5628283" cy="1944657"/>
              </a:xfrm>
              <a:prstGeom prst="rect">
                <a:avLst/>
              </a:prstGeom>
            </p:spPr>
          </p:pic>
          <p:pic>
            <p:nvPicPr>
              <p:cNvPr id="15" name="Picture 14" descr="purewave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89"/>
              <a:stretch/>
            </p:blipFill>
            <p:spPr>
              <a:xfrm>
                <a:off x="4718978" y="2927743"/>
                <a:ext cx="3146834" cy="1944657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628134" y="3093224"/>
              <a:ext cx="832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TRMM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6136" y="1533978"/>
            <a:ext cx="7740391" cy="4377952"/>
            <a:chOff x="3478354" y="-1514022"/>
            <a:chExt cx="7740391" cy="4377952"/>
          </a:xfrm>
        </p:grpSpPr>
        <p:grpSp>
          <p:nvGrpSpPr>
            <p:cNvPr id="17" name="Group 16"/>
            <p:cNvGrpSpPr/>
            <p:nvPr/>
          </p:nvGrpSpPr>
          <p:grpSpPr>
            <a:xfrm>
              <a:off x="3478354" y="-1514022"/>
              <a:ext cx="7740391" cy="4377952"/>
              <a:chOff x="125421" y="2927743"/>
              <a:chExt cx="7740391" cy="1949056"/>
            </a:xfrm>
          </p:grpSpPr>
          <p:pic>
            <p:nvPicPr>
              <p:cNvPr id="28" name="Picture 27" descr="purewave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421" y="2932142"/>
                <a:ext cx="5628283" cy="1944657"/>
              </a:xfrm>
              <a:prstGeom prst="rect">
                <a:avLst/>
              </a:prstGeom>
            </p:spPr>
          </p:pic>
          <p:pic>
            <p:nvPicPr>
              <p:cNvPr id="29" name="Picture 28" descr="purewave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89"/>
              <a:stretch/>
            </p:blipFill>
            <p:spPr>
              <a:xfrm>
                <a:off x="4718978" y="2927743"/>
                <a:ext cx="3146834" cy="1944657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5077326" y="-1057904"/>
              <a:ext cx="656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GPM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92556" y="2974654"/>
            <a:ext cx="18546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 smtClean="0">
                <a:solidFill>
                  <a:srgbClr val="B9D3EF"/>
                </a:solidFill>
                <a:latin typeface="Century Gothic"/>
                <a:cs typeface="Century Gothic"/>
              </a:rPr>
              <a:t>Next generation</a:t>
            </a:r>
            <a:r>
              <a:rPr lang="en-US" sz="1600" u="sng" dirty="0">
                <a:solidFill>
                  <a:srgbClr val="B9D3EF"/>
                </a:solidFill>
                <a:latin typeface="Century Gothic"/>
                <a:cs typeface="Century Gothic"/>
              </a:rPr>
              <a:t>:</a:t>
            </a:r>
            <a:endParaRPr lang="en-US" sz="1600" u="sng" dirty="0" smtClean="0">
              <a:solidFill>
                <a:srgbClr val="B9D3EF"/>
              </a:solidFill>
              <a:latin typeface="Century Gothic"/>
              <a:cs typeface="Century Gothic"/>
            </a:endParaRPr>
          </a:p>
          <a:p>
            <a:pPr marL="336550" lvl="1" indent="-1588">
              <a:spcAft>
                <a:spcPts val="600"/>
              </a:spcAft>
            </a:pPr>
            <a:r>
              <a:rPr lang="en-US" sz="1600" dirty="0" smtClean="0">
                <a:solidFill>
                  <a:srgbClr val="B9D3EF"/>
                </a:solidFill>
                <a:latin typeface="Century Gothic"/>
                <a:cs typeface="Century Gothic"/>
              </a:rPr>
              <a:t>Radars need to be in the same orbit!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8233" y="1833811"/>
            <a:ext cx="6128959" cy="3330056"/>
            <a:chOff x="618233" y="1833811"/>
            <a:chExt cx="6128959" cy="3330056"/>
          </a:xfrm>
        </p:grpSpPr>
        <p:sp>
          <p:nvSpPr>
            <p:cNvPr id="32" name="Freeform 31"/>
            <p:cNvSpPr/>
            <p:nvPr/>
          </p:nvSpPr>
          <p:spPr>
            <a:xfrm>
              <a:off x="618233" y="1833811"/>
              <a:ext cx="6115494" cy="3330056"/>
            </a:xfrm>
            <a:custGeom>
              <a:avLst/>
              <a:gdLst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980719 w 9164097"/>
                <a:gd name="connsiteY2" fmla="*/ 3809776 h 4163426"/>
                <a:gd name="connsiteX3" fmla="*/ 3231550 w 9164097"/>
                <a:gd name="connsiteY3" fmla="*/ 4163426 h 4163426"/>
                <a:gd name="connsiteX4" fmla="*/ 4276578 w 9164097"/>
                <a:gd name="connsiteY4" fmla="*/ 3986601 h 4163426"/>
                <a:gd name="connsiteX5" fmla="*/ 4887518 w 9164097"/>
                <a:gd name="connsiteY5" fmla="*/ 3632951 h 4163426"/>
                <a:gd name="connsiteX6" fmla="*/ 5482381 w 9164097"/>
                <a:gd name="connsiteY6" fmla="*/ 1494975 h 4163426"/>
                <a:gd name="connsiteX7" fmla="*/ 5964702 w 9164097"/>
                <a:gd name="connsiteY7" fmla="*/ 337575 h 4163426"/>
                <a:gd name="connsiteX8" fmla="*/ 7459896 w 9164097"/>
                <a:gd name="connsiteY8" fmla="*/ 0 h 4163426"/>
                <a:gd name="connsiteX9" fmla="*/ 8456693 w 9164097"/>
                <a:gd name="connsiteY9" fmla="*/ 128600 h 4163426"/>
                <a:gd name="connsiteX10" fmla="*/ 9164097 w 9164097"/>
                <a:gd name="connsiteY10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980719 w 9164097"/>
                <a:gd name="connsiteY2" fmla="*/ 3809776 h 4163426"/>
                <a:gd name="connsiteX3" fmla="*/ 3231550 w 9164097"/>
                <a:gd name="connsiteY3" fmla="*/ 4163426 h 4163426"/>
                <a:gd name="connsiteX4" fmla="*/ 4276578 w 9164097"/>
                <a:gd name="connsiteY4" fmla="*/ 3986601 h 4163426"/>
                <a:gd name="connsiteX5" fmla="*/ 4887518 w 9164097"/>
                <a:gd name="connsiteY5" fmla="*/ 3632951 h 4163426"/>
                <a:gd name="connsiteX6" fmla="*/ 5482381 w 9164097"/>
                <a:gd name="connsiteY6" fmla="*/ 1494975 h 4163426"/>
                <a:gd name="connsiteX7" fmla="*/ 5964702 w 9164097"/>
                <a:gd name="connsiteY7" fmla="*/ 337575 h 4163426"/>
                <a:gd name="connsiteX8" fmla="*/ 7459896 w 9164097"/>
                <a:gd name="connsiteY8" fmla="*/ 0 h 4163426"/>
                <a:gd name="connsiteX9" fmla="*/ 8456693 w 9164097"/>
                <a:gd name="connsiteY9" fmla="*/ 128600 h 4163426"/>
                <a:gd name="connsiteX10" fmla="*/ 9164097 w 9164097"/>
                <a:gd name="connsiteY10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980719 w 9164097"/>
                <a:gd name="connsiteY2" fmla="*/ 3809776 h 4163426"/>
                <a:gd name="connsiteX3" fmla="*/ 3231550 w 9164097"/>
                <a:gd name="connsiteY3" fmla="*/ 4163426 h 4163426"/>
                <a:gd name="connsiteX4" fmla="*/ 4276578 w 9164097"/>
                <a:gd name="connsiteY4" fmla="*/ 3986601 h 4163426"/>
                <a:gd name="connsiteX5" fmla="*/ 4887518 w 9164097"/>
                <a:gd name="connsiteY5" fmla="*/ 3632951 h 4163426"/>
                <a:gd name="connsiteX6" fmla="*/ 5482381 w 9164097"/>
                <a:gd name="connsiteY6" fmla="*/ 1494975 h 4163426"/>
                <a:gd name="connsiteX7" fmla="*/ 5964702 w 9164097"/>
                <a:gd name="connsiteY7" fmla="*/ 337575 h 4163426"/>
                <a:gd name="connsiteX8" fmla="*/ 7459896 w 9164097"/>
                <a:gd name="connsiteY8" fmla="*/ 0 h 4163426"/>
                <a:gd name="connsiteX9" fmla="*/ 8456693 w 9164097"/>
                <a:gd name="connsiteY9" fmla="*/ 128600 h 4163426"/>
                <a:gd name="connsiteX10" fmla="*/ 9164097 w 9164097"/>
                <a:gd name="connsiteY10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980719 w 9164097"/>
                <a:gd name="connsiteY2" fmla="*/ 3809776 h 4163426"/>
                <a:gd name="connsiteX3" fmla="*/ 3231550 w 9164097"/>
                <a:gd name="connsiteY3" fmla="*/ 4163426 h 4163426"/>
                <a:gd name="connsiteX4" fmla="*/ 4276578 w 9164097"/>
                <a:gd name="connsiteY4" fmla="*/ 3986601 h 4163426"/>
                <a:gd name="connsiteX5" fmla="*/ 4887518 w 9164097"/>
                <a:gd name="connsiteY5" fmla="*/ 3632951 h 4163426"/>
                <a:gd name="connsiteX6" fmla="*/ 5482381 w 9164097"/>
                <a:gd name="connsiteY6" fmla="*/ 1494975 h 4163426"/>
                <a:gd name="connsiteX7" fmla="*/ 5964702 w 9164097"/>
                <a:gd name="connsiteY7" fmla="*/ 337575 h 4163426"/>
                <a:gd name="connsiteX8" fmla="*/ 7459896 w 9164097"/>
                <a:gd name="connsiteY8" fmla="*/ 0 h 4163426"/>
                <a:gd name="connsiteX9" fmla="*/ 8456693 w 9164097"/>
                <a:gd name="connsiteY9" fmla="*/ 128600 h 4163426"/>
                <a:gd name="connsiteX10" fmla="*/ 9164097 w 9164097"/>
                <a:gd name="connsiteY10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980719 w 9164097"/>
                <a:gd name="connsiteY2" fmla="*/ 3809776 h 4163426"/>
                <a:gd name="connsiteX3" fmla="*/ 3231550 w 9164097"/>
                <a:gd name="connsiteY3" fmla="*/ 4163426 h 4163426"/>
                <a:gd name="connsiteX4" fmla="*/ 4276578 w 9164097"/>
                <a:gd name="connsiteY4" fmla="*/ 3986601 h 4163426"/>
                <a:gd name="connsiteX5" fmla="*/ 4887518 w 9164097"/>
                <a:gd name="connsiteY5" fmla="*/ 3632951 h 4163426"/>
                <a:gd name="connsiteX6" fmla="*/ 5482381 w 9164097"/>
                <a:gd name="connsiteY6" fmla="*/ 1494975 h 4163426"/>
                <a:gd name="connsiteX7" fmla="*/ 5964702 w 9164097"/>
                <a:gd name="connsiteY7" fmla="*/ 337575 h 4163426"/>
                <a:gd name="connsiteX8" fmla="*/ 7459896 w 9164097"/>
                <a:gd name="connsiteY8" fmla="*/ 0 h 4163426"/>
                <a:gd name="connsiteX9" fmla="*/ 8456693 w 9164097"/>
                <a:gd name="connsiteY9" fmla="*/ 128600 h 4163426"/>
                <a:gd name="connsiteX10" fmla="*/ 9164097 w 9164097"/>
                <a:gd name="connsiteY10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996796 w 9164097"/>
                <a:gd name="connsiteY2" fmla="*/ 3761551 h 4163426"/>
                <a:gd name="connsiteX3" fmla="*/ 3231550 w 9164097"/>
                <a:gd name="connsiteY3" fmla="*/ 4163426 h 4163426"/>
                <a:gd name="connsiteX4" fmla="*/ 4276578 w 9164097"/>
                <a:gd name="connsiteY4" fmla="*/ 3986601 h 4163426"/>
                <a:gd name="connsiteX5" fmla="*/ 4887518 w 9164097"/>
                <a:gd name="connsiteY5" fmla="*/ 3632951 h 4163426"/>
                <a:gd name="connsiteX6" fmla="*/ 5482381 w 9164097"/>
                <a:gd name="connsiteY6" fmla="*/ 1494975 h 4163426"/>
                <a:gd name="connsiteX7" fmla="*/ 5964702 w 9164097"/>
                <a:gd name="connsiteY7" fmla="*/ 337575 h 4163426"/>
                <a:gd name="connsiteX8" fmla="*/ 7459896 w 9164097"/>
                <a:gd name="connsiteY8" fmla="*/ 0 h 4163426"/>
                <a:gd name="connsiteX9" fmla="*/ 8456693 w 9164097"/>
                <a:gd name="connsiteY9" fmla="*/ 128600 h 4163426"/>
                <a:gd name="connsiteX10" fmla="*/ 9164097 w 9164097"/>
                <a:gd name="connsiteY10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996796 w 9164097"/>
                <a:gd name="connsiteY2" fmla="*/ 3761551 h 4163426"/>
                <a:gd name="connsiteX3" fmla="*/ 3231550 w 9164097"/>
                <a:gd name="connsiteY3" fmla="*/ 4163426 h 4163426"/>
                <a:gd name="connsiteX4" fmla="*/ 4276578 w 9164097"/>
                <a:gd name="connsiteY4" fmla="*/ 3986601 h 4163426"/>
                <a:gd name="connsiteX5" fmla="*/ 4887518 w 9164097"/>
                <a:gd name="connsiteY5" fmla="*/ 3632951 h 4163426"/>
                <a:gd name="connsiteX6" fmla="*/ 5482381 w 9164097"/>
                <a:gd name="connsiteY6" fmla="*/ 1494975 h 4163426"/>
                <a:gd name="connsiteX7" fmla="*/ 5964702 w 9164097"/>
                <a:gd name="connsiteY7" fmla="*/ 337575 h 4163426"/>
                <a:gd name="connsiteX8" fmla="*/ 7459896 w 9164097"/>
                <a:gd name="connsiteY8" fmla="*/ 0 h 4163426"/>
                <a:gd name="connsiteX9" fmla="*/ 8456693 w 9164097"/>
                <a:gd name="connsiteY9" fmla="*/ 128600 h 4163426"/>
                <a:gd name="connsiteX10" fmla="*/ 9164097 w 9164097"/>
                <a:gd name="connsiteY10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3231550 w 9164097"/>
                <a:gd name="connsiteY2" fmla="*/ 4163426 h 4163426"/>
                <a:gd name="connsiteX3" fmla="*/ 4276578 w 9164097"/>
                <a:gd name="connsiteY3" fmla="*/ 3986601 h 4163426"/>
                <a:gd name="connsiteX4" fmla="*/ 4887518 w 9164097"/>
                <a:gd name="connsiteY4" fmla="*/ 3632951 h 4163426"/>
                <a:gd name="connsiteX5" fmla="*/ 5482381 w 9164097"/>
                <a:gd name="connsiteY5" fmla="*/ 1494975 h 4163426"/>
                <a:gd name="connsiteX6" fmla="*/ 5964702 w 9164097"/>
                <a:gd name="connsiteY6" fmla="*/ 337575 h 4163426"/>
                <a:gd name="connsiteX7" fmla="*/ 7459896 w 9164097"/>
                <a:gd name="connsiteY7" fmla="*/ 0 h 4163426"/>
                <a:gd name="connsiteX8" fmla="*/ 8456693 w 9164097"/>
                <a:gd name="connsiteY8" fmla="*/ 128600 h 4163426"/>
                <a:gd name="connsiteX9" fmla="*/ 9164097 w 9164097"/>
                <a:gd name="connsiteY9" fmla="*/ 514400 h 4163426"/>
                <a:gd name="connsiteX0" fmla="*/ 0 w 9164097"/>
                <a:gd name="connsiteY0" fmla="*/ 594775 h 4163426"/>
                <a:gd name="connsiteX1" fmla="*/ 562708 w 9164097"/>
                <a:gd name="connsiteY1" fmla="*/ 2555926 h 4163426"/>
                <a:gd name="connsiteX2" fmla="*/ 3231550 w 9164097"/>
                <a:gd name="connsiteY2" fmla="*/ 4163426 h 4163426"/>
                <a:gd name="connsiteX3" fmla="*/ 4276578 w 9164097"/>
                <a:gd name="connsiteY3" fmla="*/ 3986601 h 4163426"/>
                <a:gd name="connsiteX4" fmla="*/ 4887518 w 9164097"/>
                <a:gd name="connsiteY4" fmla="*/ 3632951 h 4163426"/>
                <a:gd name="connsiteX5" fmla="*/ 5482381 w 9164097"/>
                <a:gd name="connsiteY5" fmla="*/ 1494975 h 4163426"/>
                <a:gd name="connsiteX6" fmla="*/ 5964702 w 9164097"/>
                <a:gd name="connsiteY6" fmla="*/ 337575 h 4163426"/>
                <a:gd name="connsiteX7" fmla="*/ 7459896 w 9164097"/>
                <a:gd name="connsiteY7" fmla="*/ 0 h 4163426"/>
                <a:gd name="connsiteX8" fmla="*/ 8456693 w 9164097"/>
                <a:gd name="connsiteY8" fmla="*/ 128600 h 4163426"/>
                <a:gd name="connsiteX9" fmla="*/ 9164097 w 9164097"/>
                <a:gd name="connsiteY9" fmla="*/ 514400 h 41634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4276578 w 9164097"/>
                <a:gd name="connsiteY3" fmla="*/ 3986601 h 4227726"/>
                <a:gd name="connsiteX4" fmla="*/ 4887518 w 9164097"/>
                <a:gd name="connsiteY4" fmla="*/ 3632951 h 4227726"/>
                <a:gd name="connsiteX5" fmla="*/ 5482381 w 9164097"/>
                <a:gd name="connsiteY5" fmla="*/ 1494975 h 4227726"/>
                <a:gd name="connsiteX6" fmla="*/ 5964702 w 9164097"/>
                <a:gd name="connsiteY6" fmla="*/ 337575 h 4227726"/>
                <a:gd name="connsiteX7" fmla="*/ 7459896 w 9164097"/>
                <a:gd name="connsiteY7" fmla="*/ 0 h 4227726"/>
                <a:gd name="connsiteX8" fmla="*/ 8456693 w 9164097"/>
                <a:gd name="connsiteY8" fmla="*/ 128600 h 4227726"/>
                <a:gd name="connsiteX9" fmla="*/ 9164097 w 9164097"/>
                <a:gd name="connsiteY9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4276578 w 9164097"/>
                <a:gd name="connsiteY3" fmla="*/ 3986601 h 4227726"/>
                <a:gd name="connsiteX4" fmla="*/ 5482381 w 9164097"/>
                <a:gd name="connsiteY4" fmla="*/ 1494975 h 4227726"/>
                <a:gd name="connsiteX5" fmla="*/ 5964702 w 9164097"/>
                <a:gd name="connsiteY5" fmla="*/ 337575 h 4227726"/>
                <a:gd name="connsiteX6" fmla="*/ 7459896 w 9164097"/>
                <a:gd name="connsiteY6" fmla="*/ 0 h 4227726"/>
                <a:gd name="connsiteX7" fmla="*/ 8456693 w 9164097"/>
                <a:gd name="connsiteY7" fmla="*/ 128600 h 4227726"/>
                <a:gd name="connsiteX8" fmla="*/ 9164097 w 9164097"/>
                <a:gd name="connsiteY8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5482381 w 9164097"/>
                <a:gd name="connsiteY3" fmla="*/ 1494975 h 4227726"/>
                <a:gd name="connsiteX4" fmla="*/ 5964702 w 9164097"/>
                <a:gd name="connsiteY4" fmla="*/ 337575 h 4227726"/>
                <a:gd name="connsiteX5" fmla="*/ 7459896 w 9164097"/>
                <a:gd name="connsiteY5" fmla="*/ 0 h 4227726"/>
                <a:gd name="connsiteX6" fmla="*/ 8456693 w 9164097"/>
                <a:gd name="connsiteY6" fmla="*/ 128600 h 4227726"/>
                <a:gd name="connsiteX7" fmla="*/ 9164097 w 9164097"/>
                <a:gd name="connsiteY7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5482381 w 9164097"/>
                <a:gd name="connsiteY3" fmla="*/ 1494975 h 4227726"/>
                <a:gd name="connsiteX4" fmla="*/ 5964702 w 9164097"/>
                <a:gd name="connsiteY4" fmla="*/ 337575 h 4227726"/>
                <a:gd name="connsiteX5" fmla="*/ 7459896 w 9164097"/>
                <a:gd name="connsiteY5" fmla="*/ 0 h 4227726"/>
                <a:gd name="connsiteX6" fmla="*/ 8456693 w 9164097"/>
                <a:gd name="connsiteY6" fmla="*/ 128600 h 4227726"/>
                <a:gd name="connsiteX7" fmla="*/ 9164097 w 9164097"/>
                <a:gd name="connsiteY7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5482381 w 9164097"/>
                <a:gd name="connsiteY3" fmla="*/ 1494975 h 4227726"/>
                <a:gd name="connsiteX4" fmla="*/ 5964702 w 9164097"/>
                <a:gd name="connsiteY4" fmla="*/ 337575 h 4227726"/>
                <a:gd name="connsiteX5" fmla="*/ 7459896 w 9164097"/>
                <a:gd name="connsiteY5" fmla="*/ 0 h 4227726"/>
                <a:gd name="connsiteX6" fmla="*/ 8456693 w 9164097"/>
                <a:gd name="connsiteY6" fmla="*/ 128600 h 4227726"/>
                <a:gd name="connsiteX7" fmla="*/ 9164097 w 9164097"/>
                <a:gd name="connsiteY7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5964702 w 9164097"/>
                <a:gd name="connsiteY3" fmla="*/ 337575 h 4227726"/>
                <a:gd name="connsiteX4" fmla="*/ 7459896 w 9164097"/>
                <a:gd name="connsiteY4" fmla="*/ 0 h 4227726"/>
                <a:gd name="connsiteX5" fmla="*/ 8456693 w 9164097"/>
                <a:gd name="connsiteY5" fmla="*/ 128600 h 4227726"/>
                <a:gd name="connsiteX6" fmla="*/ 9164097 w 9164097"/>
                <a:gd name="connsiteY6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5964702 w 9164097"/>
                <a:gd name="connsiteY3" fmla="*/ 337575 h 4227726"/>
                <a:gd name="connsiteX4" fmla="*/ 7459896 w 9164097"/>
                <a:gd name="connsiteY4" fmla="*/ 0 h 4227726"/>
                <a:gd name="connsiteX5" fmla="*/ 8456693 w 9164097"/>
                <a:gd name="connsiteY5" fmla="*/ 128600 h 4227726"/>
                <a:gd name="connsiteX6" fmla="*/ 9164097 w 9164097"/>
                <a:gd name="connsiteY6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5964702 w 9164097"/>
                <a:gd name="connsiteY3" fmla="*/ 337575 h 4227726"/>
                <a:gd name="connsiteX4" fmla="*/ 7459896 w 9164097"/>
                <a:gd name="connsiteY4" fmla="*/ 0 h 4227726"/>
                <a:gd name="connsiteX5" fmla="*/ 8456693 w 9164097"/>
                <a:gd name="connsiteY5" fmla="*/ 128600 h 4227726"/>
                <a:gd name="connsiteX6" fmla="*/ 9164097 w 9164097"/>
                <a:gd name="connsiteY6" fmla="*/ 514400 h 4227726"/>
                <a:gd name="connsiteX0" fmla="*/ 0 w 9164097"/>
                <a:gd name="connsiteY0" fmla="*/ 594775 h 4227726"/>
                <a:gd name="connsiteX1" fmla="*/ 562708 w 9164097"/>
                <a:gd name="connsiteY1" fmla="*/ 2555926 h 4227726"/>
                <a:gd name="connsiteX2" fmla="*/ 3231550 w 9164097"/>
                <a:gd name="connsiteY2" fmla="*/ 4227726 h 4227726"/>
                <a:gd name="connsiteX3" fmla="*/ 6109398 w 9164097"/>
                <a:gd name="connsiteY3" fmla="*/ 225050 h 4227726"/>
                <a:gd name="connsiteX4" fmla="*/ 7459896 w 9164097"/>
                <a:gd name="connsiteY4" fmla="*/ 0 h 4227726"/>
                <a:gd name="connsiteX5" fmla="*/ 8456693 w 9164097"/>
                <a:gd name="connsiteY5" fmla="*/ 128600 h 4227726"/>
                <a:gd name="connsiteX6" fmla="*/ 9164097 w 9164097"/>
                <a:gd name="connsiteY6" fmla="*/ 514400 h 4227726"/>
                <a:gd name="connsiteX0" fmla="*/ 0 w 9164097"/>
                <a:gd name="connsiteY0" fmla="*/ 466175 h 4099126"/>
                <a:gd name="connsiteX1" fmla="*/ 562708 w 9164097"/>
                <a:gd name="connsiteY1" fmla="*/ 2427326 h 4099126"/>
                <a:gd name="connsiteX2" fmla="*/ 3231550 w 9164097"/>
                <a:gd name="connsiteY2" fmla="*/ 4099126 h 4099126"/>
                <a:gd name="connsiteX3" fmla="*/ 6109398 w 9164097"/>
                <a:gd name="connsiteY3" fmla="*/ 96450 h 4099126"/>
                <a:gd name="connsiteX4" fmla="*/ 8456693 w 9164097"/>
                <a:gd name="connsiteY4" fmla="*/ 0 h 4099126"/>
                <a:gd name="connsiteX5" fmla="*/ 9164097 w 9164097"/>
                <a:gd name="connsiteY5" fmla="*/ 385800 h 4099126"/>
                <a:gd name="connsiteX0" fmla="*/ 0 w 9164097"/>
                <a:gd name="connsiteY0" fmla="*/ 603709 h 4236660"/>
                <a:gd name="connsiteX1" fmla="*/ 562708 w 9164097"/>
                <a:gd name="connsiteY1" fmla="*/ 2564860 h 4236660"/>
                <a:gd name="connsiteX2" fmla="*/ 3231550 w 9164097"/>
                <a:gd name="connsiteY2" fmla="*/ 4236660 h 4236660"/>
                <a:gd name="connsiteX3" fmla="*/ 6109398 w 9164097"/>
                <a:gd name="connsiteY3" fmla="*/ 233984 h 4236660"/>
                <a:gd name="connsiteX4" fmla="*/ 8456693 w 9164097"/>
                <a:gd name="connsiteY4" fmla="*/ 137534 h 4236660"/>
                <a:gd name="connsiteX5" fmla="*/ 9164097 w 9164097"/>
                <a:gd name="connsiteY5" fmla="*/ 523334 h 4236660"/>
                <a:gd name="connsiteX0" fmla="*/ 0 w 9164097"/>
                <a:gd name="connsiteY0" fmla="*/ 594670 h 4227621"/>
                <a:gd name="connsiteX1" fmla="*/ 562708 w 9164097"/>
                <a:gd name="connsiteY1" fmla="*/ 2555821 h 4227621"/>
                <a:gd name="connsiteX2" fmla="*/ 3231550 w 9164097"/>
                <a:gd name="connsiteY2" fmla="*/ 4227621 h 4227621"/>
                <a:gd name="connsiteX3" fmla="*/ 6109398 w 9164097"/>
                <a:gd name="connsiteY3" fmla="*/ 224945 h 4227621"/>
                <a:gd name="connsiteX4" fmla="*/ 9164097 w 9164097"/>
                <a:gd name="connsiteY4" fmla="*/ 514295 h 4227621"/>
                <a:gd name="connsiteX0" fmla="*/ 0 w 9164097"/>
                <a:gd name="connsiteY0" fmla="*/ 742721 h 4375672"/>
                <a:gd name="connsiteX1" fmla="*/ 562708 w 9164097"/>
                <a:gd name="connsiteY1" fmla="*/ 2703872 h 4375672"/>
                <a:gd name="connsiteX2" fmla="*/ 3231550 w 9164097"/>
                <a:gd name="connsiteY2" fmla="*/ 4375672 h 4375672"/>
                <a:gd name="connsiteX3" fmla="*/ 6109398 w 9164097"/>
                <a:gd name="connsiteY3" fmla="*/ 372996 h 4375672"/>
                <a:gd name="connsiteX4" fmla="*/ 9164097 w 9164097"/>
                <a:gd name="connsiteY4" fmla="*/ 662346 h 4375672"/>
                <a:gd name="connsiteX0" fmla="*/ 0 w 9164097"/>
                <a:gd name="connsiteY0" fmla="*/ 621631 h 4254582"/>
                <a:gd name="connsiteX1" fmla="*/ 562708 w 9164097"/>
                <a:gd name="connsiteY1" fmla="*/ 2582782 h 4254582"/>
                <a:gd name="connsiteX2" fmla="*/ 3231550 w 9164097"/>
                <a:gd name="connsiteY2" fmla="*/ 4254582 h 4254582"/>
                <a:gd name="connsiteX3" fmla="*/ 6109398 w 9164097"/>
                <a:gd name="connsiteY3" fmla="*/ 251906 h 4254582"/>
                <a:gd name="connsiteX4" fmla="*/ 9164097 w 9164097"/>
                <a:gd name="connsiteY4" fmla="*/ 541256 h 4254582"/>
                <a:gd name="connsiteX0" fmla="*/ 0 w 9164097"/>
                <a:gd name="connsiteY0" fmla="*/ 621631 h 4254582"/>
                <a:gd name="connsiteX1" fmla="*/ 562708 w 9164097"/>
                <a:gd name="connsiteY1" fmla="*/ 2582782 h 4254582"/>
                <a:gd name="connsiteX2" fmla="*/ 3231550 w 9164097"/>
                <a:gd name="connsiteY2" fmla="*/ 4254582 h 4254582"/>
                <a:gd name="connsiteX3" fmla="*/ 6109398 w 9164097"/>
                <a:gd name="connsiteY3" fmla="*/ 251906 h 4254582"/>
                <a:gd name="connsiteX4" fmla="*/ 9164097 w 9164097"/>
                <a:gd name="connsiteY4" fmla="*/ 541256 h 4254582"/>
                <a:gd name="connsiteX0" fmla="*/ 0 w 9164097"/>
                <a:gd name="connsiteY0" fmla="*/ 589404 h 4222355"/>
                <a:gd name="connsiteX1" fmla="*/ 562708 w 9164097"/>
                <a:gd name="connsiteY1" fmla="*/ 2550555 h 4222355"/>
                <a:gd name="connsiteX2" fmla="*/ 3231550 w 9164097"/>
                <a:gd name="connsiteY2" fmla="*/ 4222355 h 4222355"/>
                <a:gd name="connsiteX3" fmla="*/ 6109398 w 9164097"/>
                <a:gd name="connsiteY3" fmla="*/ 219679 h 4222355"/>
                <a:gd name="connsiteX4" fmla="*/ 9164097 w 9164097"/>
                <a:gd name="connsiteY4" fmla="*/ 509029 h 4222355"/>
                <a:gd name="connsiteX0" fmla="*/ 0 w 9164097"/>
                <a:gd name="connsiteY0" fmla="*/ 589404 h 4265226"/>
                <a:gd name="connsiteX1" fmla="*/ 562708 w 9164097"/>
                <a:gd name="connsiteY1" fmla="*/ 2550555 h 4265226"/>
                <a:gd name="connsiteX2" fmla="*/ 3231550 w 9164097"/>
                <a:gd name="connsiteY2" fmla="*/ 4222355 h 4265226"/>
                <a:gd name="connsiteX3" fmla="*/ 6109398 w 9164097"/>
                <a:gd name="connsiteY3" fmla="*/ 219679 h 4265226"/>
                <a:gd name="connsiteX4" fmla="*/ 9164097 w 9164097"/>
                <a:gd name="connsiteY4" fmla="*/ 509029 h 4265226"/>
                <a:gd name="connsiteX0" fmla="*/ 0 w 9164097"/>
                <a:gd name="connsiteY0" fmla="*/ 589404 h 4222355"/>
                <a:gd name="connsiteX1" fmla="*/ 562708 w 9164097"/>
                <a:gd name="connsiteY1" fmla="*/ 2550555 h 4222355"/>
                <a:gd name="connsiteX2" fmla="*/ 3231550 w 9164097"/>
                <a:gd name="connsiteY2" fmla="*/ 4222355 h 4222355"/>
                <a:gd name="connsiteX3" fmla="*/ 6109398 w 9164097"/>
                <a:gd name="connsiteY3" fmla="*/ 219679 h 4222355"/>
                <a:gd name="connsiteX4" fmla="*/ 9164097 w 9164097"/>
                <a:gd name="connsiteY4" fmla="*/ 509029 h 4222355"/>
                <a:gd name="connsiteX0" fmla="*/ 0 w 9164097"/>
                <a:gd name="connsiteY0" fmla="*/ 589404 h 4286655"/>
                <a:gd name="connsiteX1" fmla="*/ 562708 w 9164097"/>
                <a:gd name="connsiteY1" fmla="*/ 2550555 h 4286655"/>
                <a:gd name="connsiteX2" fmla="*/ 3488788 w 9164097"/>
                <a:gd name="connsiteY2" fmla="*/ 4286655 h 4286655"/>
                <a:gd name="connsiteX3" fmla="*/ 6109398 w 9164097"/>
                <a:gd name="connsiteY3" fmla="*/ 219679 h 4286655"/>
                <a:gd name="connsiteX4" fmla="*/ 9164097 w 9164097"/>
                <a:gd name="connsiteY4" fmla="*/ 509029 h 4286655"/>
                <a:gd name="connsiteX0" fmla="*/ 0 w 9164097"/>
                <a:gd name="connsiteY0" fmla="*/ 589404 h 4299714"/>
                <a:gd name="connsiteX1" fmla="*/ 562708 w 9164097"/>
                <a:gd name="connsiteY1" fmla="*/ 2550555 h 4299714"/>
                <a:gd name="connsiteX2" fmla="*/ 3488788 w 9164097"/>
                <a:gd name="connsiteY2" fmla="*/ 4286655 h 4299714"/>
                <a:gd name="connsiteX3" fmla="*/ 6109398 w 9164097"/>
                <a:gd name="connsiteY3" fmla="*/ 219679 h 4299714"/>
                <a:gd name="connsiteX4" fmla="*/ 9164097 w 9164097"/>
                <a:gd name="connsiteY4" fmla="*/ 509029 h 4299714"/>
                <a:gd name="connsiteX0" fmla="*/ 0 w 9164097"/>
                <a:gd name="connsiteY0" fmla="*/ 621630 h 4331940"/>
                <a:gd name="connsiteX1" fmla="*/ 562708 w 9164097"/>
                <a:gd name="connsiteY1" fmla="*/ 2582781 h 4331940"/>
                <a:gd name="connsiteX2" fmla="*/ 3488788 w 9164097"/>
                <a:gd name="connsiteY2" fmla="*/ 4318881 h 4331940"/>
                <a:gd name="connsiteX3" fmla="*/ 6109398 w 9164097"/>
                <a:gd name="connsiteY3" fmla="*/ 251905 h 4331940"/>
                <a:gd name="connsiteX4" fmla="*/ 9164097 w 9164097"/>
                <a:gd name="connsiteY4" fmla="*/ 541255 h 4331940"/>
                <a:gd name="connsiteX0" fmla="*/ 0 w 9164097"/>
                <a:gd name="connsiteY0" fmla="*/ 621630 h 4370341"/>
                <a:gd name="connsiteX1" fmla="*/ 562708 w 9164097"/>
                <a:gd name="connsiteY1" fmla="*/ 2582781 h 4370341"/>
                <a:gd name="connsiteX2" fmla="*/ 3456634 w 9164097"/>
                <a:gd name="connsiteY2" fmla="*/ 4367106 h 4370341"/>
                <a:gd name="connsiteX3" fmla="*/ 6109398 w 9164097"/>
                <a:gd name="connsiteY3" fmla="*/ 251905 h 4370341"/>
                <a:gd name="connsiteX4" fmla="*/ 9164097 w 9164097"/>
                <a:gd name="connsiteY4" fmla="*/ 541255 h 4370341"/>
                <a:gd name="connsiteX0" fmla="*/ 0 w 9164097"/>
                <a:gd name="connsiteY0" fmla="*/ 621630 h 4370341"/>
                <a:gd name="connsiteX1" fmla="*/ 562708 w 9164097"/>
                <a:gd name="connsiteY1" fmla="*/ 2582781 h 4370341"/>
                <a:gd name="connsiteX2" fmla="*/ 3456634 w 9164097"/>
                <a:gd name="connsiteY2" fmla="*/ 4367106 h 4370341"/>
                <a:gd name="connsiteX3" fmla="*/ 6109398 w 9164097"/>
                <a:gd name="connsiteY3" fmla="*/ 251905 h 4370341"/>
                <a:gd name="connsiteX4" fmla="*/ 9164097 w 9164097"/>
                <a:gd name="connsiteY4" fmla="*/ 541255 h 4370341"/>
                <a:gd name="connsiteX0" fmla="*/ 0 w 8228985"/>
                <a:gd name="connsiteY0" fmla="*/ 919022 h 4667733"/>
                <a:gd name="connsiteX1" fmla="*/ 562708 w 8228985"/>
                <a:gd name="connsiteY1" fmla="*/ 2880173 h 4667733"/>
                <a:gd name="connsiteX2" fmla="*/ 3456634 w 8228985"/>
                <a:gd name="connsiteY2" fmla="*/ 4664498 h 4667733"/>
                <a:gd name="connsiteX3" fmla="*/ 6109398 w 8228985"/>
                <a:gd name="connsiteY3" fmla="*/ 549297 h 4667733"/>
                <a:gd name="connsiteX4" fmla="*/ 8228985 w 8228985"/>
                <a:gd name="connsiteY4" fmla="*/ 338559 h 4667733"/>
                <a:gd name="connsiteX0" fmla="*/ 0 w 8228985"/>
                <a:gd name="connsiteY0" fmla="*/ 583945 h 4332656"/>
                <a:gd name="connsiteX1" fmla="*/ 562708 w 8228985"/>
                <a:gd name="connsiteY1" fmla="*/ 2545096 h 4332656"/>
                <a:gd name="connsiteX2" fmla="*/ 3456634 w 8228985"/>
                <a:gd name="connsiteY2" fmla="*/ 4329421 h 4332656"/>
                <a:gd name="connsiteX3" fmla="*/ 6109398 w 8228985"/>
                <a:gd name="connsiteY3" fmla="*/ 214220 h 4332656"/>
                <a:gd name="connsiteX4" fmla="*/ 8228985 w 8228985"/>
                <a:gd name="connsiteY4" fmla="*/ 3482 h 4332656"/>
                <a:gd name="connsiteX0" fmla="*/ 0 w 8556274"/>
                <a:gd name="connsiteY0" fmla="*/ 192571 h 4332656"/>
                <a:gd name="connsiteX1" fmla="*/ 889997 w 8556274"/>
                <a:gd name="connsiteY1" fmla="*/ 2545096 h 4332656"/>
                <a:gd name="connsiteX2" fmla="*/ 3783923 w 8556274"/>
                <a:gd name="connsiteY2" fmla="*/ 4329421 h 4332656"/>
                <a:gd name="connsiteX3" fmla="*/ 6436687 w 8556274"/>
                <a:gd name="connsiteY3" fmla="*/ 214220 h 4332656"/>
                <a:gd name="connsiteX4" fmla="*/ 8556274 w 8556274"/>
                <a:gd name="connsiteY4" fmla="*/ 3482 h 4332656"/>
                <a:gd name="connsiteX0" fmla="*/ 0 w 8556274"/>
                <a:gd name="connsiteY0" fmla="*/ 192571 h 4332656"/>
                <a:gd name="connsiteX1" fmla="*/ 889997 w 8556274"/>
                <a:gd name="connsiteY1" fmla="*/ 2545096 h 4332656"/>
                <a:gd name="connsiteX2" fmla="*/ 3783923 w 8556274"/>
                <a:gd name="connsiteY2" fmla="*/ 4329421 h 4332656"/>
                <a:gd name="connsiteX3" fmla="*/ 6436687 w 8556274"/>
                <a:gd name="connsiteY3" fmla="*/ 214220 h 4332656"/>
                <a:gd name="connsiteX4" fmla="*/ 8556274 w 8556274"/>
                <a:gd name="connsiteY4" fmla="*/ 3482 h 43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6274" h="4332656">
                  <a:moveTo>
                    <a:pt x="0" y="192571"/>
                  </a:moveTo>
                  <a:cubicBezTo>
                    <a:pt x="693185" y="1050524"/>
                    <a:pt x="702428" y="1891379"/>
                    <a:pt x="889997" y="2545096"/>
                  </a:cubicBezTo>
                  <a:cubicBezTo>
                    <a:pt x="1235661" y="4779522"/>
                    <a:pt x="2393231" y="4251725"/>
                    <a:pt x="3783923" y="4329421"/>
                  </a:cubicBezTo>
                  <a:cubicBezTo>
                    <a:pt x="6291991" y="4168671"/>
                    <a:pt x="5153177" y="1224266"/>
                    <a:pt x="6436687" y="214220"/>
                  </a:cubicBezTo>
                  <a:cubicBezTo>
                    <a:pt x="7409369" y="-115318"/>
                    <a:pt x="7010933" y="45130"/>
                    <a:pt x="8556274" y="3482"/>
                  </a:cubicBezTo>
                </a:path>
              </a:pathLst>
            </a:custGeom>
            <a:ln w="5715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71297" y="1884167"/>
              <a:ext cx="2775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CloudSat    </a:t>
              </a:r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/>
                </a:rPr>
                <a:t>  </a:t>
              </a:r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/>
                </a:rPr>
                <a:t>EarthCare</a:t>
              </a:r>
              <a:endPara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58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umulonimbus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1825"/>
            <a:ext cx="45720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968625" y="381000"/>
            <a:ext cx="3208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Cumulonimbus</a:t>
            </a:r>
          </a:p>
        </p:txBody>
      </p:sp>
      <p:grpSp>
        <p:nvGrpSpPr>
          <p:cNvPr id="47107" name="Group 13"/>
          <p:cNvGrpSpPr>
            <a:grpSpLocks/>
          </p:cNvGrpSpPr>
          <p:nvPr/>
        </p:nvGrpSpPr>
        <p:grpSpPr bwMode="auto">
          <a:xfrm>
            <a:off x="1143000" y="3048000"/>
            <a:ext cx="3095625" cy="1585913"/>
            <a:chOff x="720" y="1920"/>
            <a:chExt cx="1950" cy="999"/>
          </a:xfrm>
        </p:grpSpPr>
        <p:sp>
          <p:nvSpPr>
            <p:cNvPr id="14341" name="Freeform 5"/>
            <p:cNvSpPr>
              <a:spLocks/>
            </p:cNvSpPr>
            <p:nvPr/>
          </p:nvSpPr>
          <p:spPr bwMode="auto">
            <a:xfrm>
              <a:off x="1584" y="1920"/>
              <a:ext cx="1072" cy="869"/>
            </a:xfrm>
            <a:custGeom>
              <a:avLst/>
              <a:gdLst>
                <a:gd name="T0" fmla="*/ 0 w 1072"/>
                <a:gd name="T1" fmla="*/ 864 h 869"/>
                <a:gd name="T2" fmla="*/ 552 w 1072"/>
                <a:gd name="T3" fmla="*/ 800 h 869"/>
                <a:gd name="T4" fmla="*/ 888 w 1072"/>
                <a:gd name="T5" fmla="*/ 448 h 869"/>
                <a:gd name="T6" fmla="*/ 1016 w 1072"/>
                <a:gd name="T7" fmla="*/ 144 h 869"/>
                <a:gd name="T8" fmla="*/ 1072 w 1072"/>
                <a:gd name="T9" fmla="*/ 0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2" h="869">
                  <a:moveTo>
                    <a:pt x="0" y="864"/>
                  </a:moveTo>
                  <a:cubicBezTo>
                    <a:pt x="202" y="866"/>
                    <a:pt x="404" y="869"/>
                    <a:pt x="552" y="800"/>
                  </a:cubicBezTo>
                  <a:cubicBezTo>
                    <a:pt x="700" y="731"/>
                    <a:pt x="811" y="557"/>
                    <a:pt x="888" y="448"/>
                  </a:cubicBezTo>
                  <a:cubicBezTo>
                    <a:pt x="965" y="339"/>
                    <a:pt x="985" y="219"/>
                    <a:pt x="1016" y="144"/>
                  </a:cubicBezTo>
                  <a:cubicBezTo>
                    <a:pt x="1047" y="69"/>
                    <a:pt x="1065" y="24"/>
                    <a:pt x="1072" y="0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2" name="Line 6"/>
            <p:cNvSpPr>
              <a:spLocks noChangeShapeType="1"/>
            </p:cNvSpPr>
            <p:nvPr/>
          </p:nvSpPr>
          <p:spPr bwMode="auto">
            <a:xfrm flipH="1">
              <a:off x="2568" y="1936"/>
              <a:ext cx="88" cy="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2656" y="1928"/>
              <a:ext cx="14" cy="11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720" y="2592"/>
              <a:ext cx="87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F33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Airflow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68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968625" y="381000"/>
            <a:ext cx="3208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Cumulonimbus</a:t>
            </a:r>
          </a:p>
        </p:txBody>
      </p:sp>
      <p:pic>
        <p:nvPicPr>
          <p:cNvPr id="49154" name="Picture 4" descr="cumulonimbus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03350"/>
            <a:ext cx="62484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5" name="Group 12"/>
          <p:cNvGrpSpPr>
            <a:grpSpLocks/>
          </p:cNvGrpSpPr>
          <p:nvPr/>
        </p:nvGrpSpPr>
        <p:grpSpPr bwMode="auto">
          <a:xfrm>
            <a:off x="5546725" y="4343400"/>
            <a:ext cx="760413" cy="1946275"/>
            <a:chOff x="3494" y="2736"/>
            <a:chExt cx="479" cy="1226"/>
          </a:xfrm>
        </p:grpSpPr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3494" y="3674"/>
              <a:ext cx="4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3552" y="2736"/>
              <a:ext cx="19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9156" name="Group 11"/>
          <p:cNvGrpSpPr>
            <a:grpSpLocks/>
          </p:cNvGrpSpPr>
          <p:nvPr/>
        </p:nvGrpSpPr>
        <p:grpSpPr bwMode="auto">
          <a:xfrm>
            <a:off x="2727325" y="4267200"/>
            <a:ext cx="777875" cy="1946275"/>
            <a:chOff x="1718" y="2688"/>
            <a:chExt cx="490" cy="1226"/>
          </a:xfrm>
        </p:grpSpPr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1718" y="3626"/>
              <a:ext cx="4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Hail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V="1">
              <a:off x="1920" y="2688"/>
              <a:ext cx="288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127607" y="3256321"/>
            <a:ext cx="1599718" cy="16579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32957" y="4804748"/>
            <a:ext cx="885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Snow</a:t>
            </a: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6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567654"/>
            <a:ext cx="7772400" cy="1722693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Cloud Observations</a:t>
            </a:r>
            <a:endParaRPr lang="en-US" sz="4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8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3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Custom 3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Custom 3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472</Words>
  <Application>Microsoft Macintosh PowerPoint</Application>
  <PresentationFormat>On-screen Show (4:3)</PresentationFormat>
  <Paragraphs>173</Paragraphs>
  <Slides>64</Slides>
  <Notes>49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Default Design</vt:lpstr>
      <vt:lpstr>1_Default Design</vt:lpstr>
      <vt:lpstr>2_Default Design</vt:lpstr>
      <vt:lpstr>9_Default Design</vt:lpstr>
      <vt:lpstr>3_Default Design</vt:lpstr>
      <vt:lpstr>4_Default Design</vt:lpstr>
      <vt:lpstr>10_Default Design</vt:lpstr>
      <vt:lpstr>5_Default Design</vt:lpstr>
      <vt:lpstr>6_Default Design</vt:lpstr>
      <vt:lpstr>7_Default Design</vt:lpstr>
      <vt:lpstr>8_Default Design</vt:lpstr>
      <vt:lpstr>11_Default Design</vt:lpstr>
      <vt:lpstr>12_Default Design</vt:lpstr>
      <vt:lpstr>2_Office Theme</vt:lpstr>
      <vt:lpstr>PowerPoint Presentation</vt:lpstr>
      <vt:lpstr>How do we observe the atmosphere?</vt:lpstr>
      <vt:lpstr>Balloon observations</vt:lpstr>
      <vt:lpstr>Radiosonde balloon being launched</vt:lpstr>
      <vt:lpstr>What does the balloon show?</vt:lpstr>
      <vt:lpstr>PowerPoint Presentation</vt:lpstr>
      <vt:lpstr>PowerPoint Presentation</vt:lpstr>
      <vt:lpstr>PowerPoint Presentation</vt:lpstr>
      <vt:lpstr>Cloud Observations</vt:lpstr>
      <vt:lpstr>PowerPoint Presentation</vt:lpstr>
      <vt:lpstr>PowerPoint Presentation</vt:lpstr>
      <vt:lpstr>PowerPoint Presentation</vt:lpstr>
      <vt:lpstr>How satellites see clouds</vt:lpstr>
      <vt:lpstr>Need to see inside the clouds</vt:lpstr>
      <vt:lpstr>RADAR</vt:lpstr>
      <vt:lpstr>DOPPLER RADAR</vt:lpstr>
      <vt:lpstr>POLARIMETRIC RADAR</vt:lpstr>
      <vt:lpstr>Meteorological Radar  ..looks inside cloud like an MRI or CAT scan</vt:lpstr>
      <vt:lpstr>What does a raindrop look like?</vt:lpstr>
      <vt:lpstr>Meteorological Radar </vt:lpstr>
      <vt:lpstr>Meteorological Radar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drives the Earth’s atmosphere?</vt:lpstr>
      <vt:lpstr>PowerPoint Presentation</vt:lpstr>
      <vt:lpstr>PowerPoint Presentation</vt:lpstr>
      <vt:lpstr>PowerPoint Presentation</vt:lpstr>
      <vt:lpstr>PowerPoint Presentation</vt:lpstr>
      <vt:lpstr>Radiosondes and radars used to study clouds in these projects</vt:lpstr>
      <vt:lpstr>PowerPoint Presentation</vt:lpstr>
      <vt:lpstr>PowerPoint Presentation</vt:lpstr>
      <vt:lpstr>PowerPoint Presentation</vt:lpstr>
      <vt:lpstr>DYNAMO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Meteorological Radar  ..looks inside cloud like an MRI or CAT scan</vt:lpstr>
      <vt:lpstr>Satellite Observation of Cloud Top Temperature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47</cp:revision>
  <dcterms:created xsi:type="dcterms:W3CDTF">2013-02-25T13:14:04Z</dcterms:created>
  <dcterms:modified xsi:type="dcterms:W3CDTF">2013-02-27T00:58:35Z</dcterms:modified>
</cp:coreProperties>
</file>