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62" r:id="rId3"/>
    <p:sldId id="257" r:id="rId4"/>
    <p:sldId id="263" r:id="rId5"/>
    <p:sldId id="264" r:id="rId6"/>
    <p:sldId id="266" r:id="rId7"/>
    <p:sldId id="265" r:id="rId8"/>
    <p:sldId id="268" r:id="rId9"/>
    <p:sldId id="269" r:id="rId10"/>
    <p:sldId id="270" r:id="rId11"/>
    <p:sldId id="273" r:id="rId12"/>
    <p:sldId id="274" r:id="rId13"/>
    <p:sldId id="275" r:id="rId14"/>
    <p:sldId id="276" r:id="rId15"/>
    <p:sldId id="277" r:id="rId16"/>
    <p:sldId id="278" r:id="rId17"/>
    <p:sldId id="307" r:id="rId18"/>
    <p:sldId id="279" r:id="rId19"/>
    <p:sldId id="280" r:id="rId20"/>
    <p:sldId id="281" r:id="rId21"/>
    <p:sldId id="282" r:id="rId22"/>
    <p:sldId id="284" r:id="rId23"/>
    <p:sldId id="285" r:id="rId24"/>
    <p:sldId id="286" r:id="rId25"/>
    <p:sldId id="289" r:id="rId26"/>
    <p:sldId id="290" r:id="rId27"/>
    <p:sldId id="258" r:id="rId28"/>
    <p:sldId id="306" r:id="rId29"/>
    <p:sldId id="291" r:id="rId30"/>
    <p:sldId id="292" r:id="rId31"/>
    <p:sldId id="293" r:id="rId32"/>
    <p:sldId id="294" r:id="rId33"/>
    <p:sldId id="296" r:id="rId34"/>
    <p:sldId id="297" r:id="rId35"/>
    <p:sldId id="298" r:id="rId36"/>
    <p:sldId id="299" r:id="rId37"/>
    <p:sldId id="301" r:id="rId38"/>
    <p:sldId id="308" r:id="rId39"/>
    <p:sldId id="304" r:id="rId40"/>
    <p:sldId id="305" r:id="rId41"/>
    <p:sldId id="311" r:id="rId42"/>
    <p:sldId id="309" r:id="rId43"/>
    <p:sldId id="31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>
        <p:scale>
          <a:sx n="71" d="100"/>
          <a:sy n="71" d="100"/>
        </p:scale>
        <p:origin x="-1338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74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8349501-299A-4984-8F3B-A001D3739C0C}" type="datetimeFigureOut">
              <a:rPr lang="en-US" smtClean="0"/>
              <a:pPr/>
              <a:t>2/25/2013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CF9837-2918-4D78-8236-F175C1F5A5B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4497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Microphysical Characteristics of the MJO Cloud Population during DYNAMO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791200"/>
            <a:ext cx="6400800" cy="762000"/>
          </a:xfrm>
        </p:spPr>
        <p:txBody>
          <a:bodyPr>
            <a:noAutofit/>
          </a:bodyPr>
          <a:lstStyle/>
          <a:p>
            <a:pPr algn="ctr"/>
            <a:r>
              <a:rPr lang="en-US" sz="1200" dirty="0" smtClean="0"/>
              <a:t>Angela Rowe</a:t>
            </a:r>
          </a:p>
          <a:p>
            <a:pPr algn="ctr"/>
            <a:r>
              <a:rPr lang="en-US" sz="1200" dirty="0" smtClean="0"/>
              <a:t>Atmospheric Sciences Dynamics Seminar</a:t>
            </a:r>
          </a:p>
          <a:p>
            <a:pPr algn="ctr"/>
            <a:r>
              <a:rPr lang="en-US" sz="1200" dirty="0" smtClean="0"/>
              <a:t>University of Washington, Seattle (JHN111)</a:t>
            </a:r>
          </a:p>
          <a:p>
            <a:pPr algn="ctr"/>
            <a:r>
              <a:rPr lang="en-US" sz="1200" dirty="0" smtClean="0"/>
              <a:t>21 February 2013</a:t>
            </a:r>
            <a:endParaRPr lang="en-US" sz="1200" dirty="0"/>
          </a:p>
        </p:txBody>
      </p:sp>
      <p:pic>
        <p:nvPicPr>
          <p:cNvPr id="4" name="Picture 3" descr="img_2471-86p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4950" cy="3371850"/>
          </a:xfrm>
          <a:prstGeom prst="rect">
            <a:avLst/>
          </a:prstGeom>
        </p:spPr>
      </p:pic>
      <p:pic>
        <p:nvPicPr>
          <p:cNvPr id="62466" name="Picture 2" descr="https://www2.ucar.edu/sites/default/files/news/2011/DYNAMO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"/>
            <a:ext cx="2007785" cy="1040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Convective/Stratiform Partitioning</a:t>
            </a:r>
            <a:endParaRPr lang="en-US" dirty="0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96452"/>
            <a:ext cx="4143375" cy="357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096452"/>
            <a:ext cx="3991451" cy="361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5475"/>
            <a:ext cx="2743200" cy="1143000"/>
          </a:xfrm>
        </p:spPr>
        <p:txBody>
          <a:bodyPr/>
          <a:lstStyle/>
          <a:p>
            <a:r>
              <a:rPr lang="en-US" dirty="0" smtClean="0"/>
              <a:t>MCS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2895600" cy="4525963"/>
          </a:xfrm>
        </p:spPr>
        <p:txBody>
          <a:bodyPr/>
          <a:lstStyle/>
          <a:p>
            <a:r>
              <a:rPr lang="en-US" dirty="0" smtClean="0"/>
              <a:t>Frequency of MCSs coincide with peak rainfall</a:t>
            </a:r>
          </a:p>
          <a:p>
            <a:r>
              <a:rPr lang="en-US" dirty="0" smtClean="0"/>
              <a:t>3 “active” periods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200" y="76200"/>
            <a:ext cx="5486400" cy="3429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5200" y="3352800"/>
            <a:ext cx="5486400" cy="3429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72000" y="1066800"/>
            <a:ext cx="1066800" cy="55626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43600" y="990600"/>
            <a:ext cx="990600" cy="55626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15200" y="1066800"/>
            <a:ext cx="685800" cy="55626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704088"/>
            <a:ext cx="31242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Environmental conditions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3400" y="2164080"/>
            <a:ext cx="2743200" cy="40843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Three “active” periods</a:t>
            </a:r>
          </a:p>
          <a:p>
            <a:pPr lvl="1"/>
            <a:r>
              <a:rPr lang="en-US" dirty="0" smtClean="0"/>
              <a:t>Increased mid-level moisture</a:t>
            </a:r>
          </a:p>
          <a:p>
            <a:pPr lvl="1"/>
            <a:r>
              <a:rPr lang="en-US" dirty="0" smtClean="0"/>
              <a:t>Upper-level anomalies (Kelvin waves)</a:t>
            </a:r>
          </a:p>
          <a:p>
            <a:r>
              <a:rPr lang="en-US" dirty="0" smtClean="0"/>
              <a:t>Anomalous low-level </a:t>
            </a:r>
            <a:r>
              <a:rPr lang="en-US" dirty="0" err="1" smtClean="0"/>
              <a:t>westerlies</a:t>
            </a:r>
            <a:r>
              <a:rPr lang="en-US" dirty="0" smtClean="0"/>
              <a:t>  in Dec</a:t>
            </a:r>
          </a:p>
          <a:p>
            <a:r>
              <a:rPr lang="en-US" dirty="0" smtClean="0"/>
              <a:t>Suppressed conditions in Jan</a:t>
            </a:r>
          </a:p>
          <a:p>
            <a:pPr lvl="1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43800" y="381000"/>
            <a:ext cx="4571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22078" y="3657600"/>
            <a:ext cx="9789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 </a:t>
            </a:r>
            <a:r>
              <a:rPr lang="en-US" dirty="0" err="1" smtClean="0"/>
              <a:t>anom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924300" y="0"/>
            <a:ext cx="5219700" cy="3262313"/>
            <a:chOff x="3924300" y="0"/>
            <a:chExt cx="5219700" cy="32623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4300" y="0"/>
              <a:ext cx="5219700" cy="3262313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6705600" y="914400"/>
              <a:ext cx="762000" cy="2057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09061" y="3352800"/>
            <a:ext cx="5120639" cy="3200400"/>
            <a:chOff x="3909061" y="3352800"/>
            <a:chExt cx="5120639" cy="3200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9061" y="3352800"/>
              <a:ext cx="5120639" cy="320040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4419600" y="3733800"/>
              <a:ext cx="533400" cy="83820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105400" y="3657600"/>
              <a:ext cx="533400" cy="83820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19800" y="3733800"/>
              <a:ext cx="533400" cy="83820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5638800" y="4495800"/>
              <a:ext cx="1600200" cy="1905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2819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Echo-top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2438400" cy="3048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Transition from shallow to deep</a:t>
            </a:r>
          </a:p>
          <a:p>
            <a:r>
              <a:rPr lang="en-US" dirty="0" smtClean="0"/>
              <a:t>Large spread</a:t>
            </a:r>
          </a:p>
          <a:p>
            <a:r>
              <a:rPr lang="en-US" dirty="0" smtClean="0"/>
              <a:t>MCSs deeper</a:t>
            </a:r>
          </a:p>
          <a:p>
            <a:r>
              <a:rPr lang="en-US" dirty="0" smtClean="0"/>
              <a:t>Shallower echo in Dec?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657600" y="3559920"/>
            <a:ext cx="5029200" cy="3145680"/>
            <a:chOff x="3657600" y="3483720"/>
            <a:chExt cx="5029200" cy="3145680"/>
          </a:xfrm>
        </p:grpSpPr>
        <p:pic>
          <p:nvPicPr>
            <p:cNvPr id="5" name="Picture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7600" y="3483720"/>
              <a:ext cx="5029200" cy="31456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95800" y="3962400"/>
              <a:ext cx="5882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Oct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Nov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Dec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15200" y="4267200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MCS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6553200" y="4572000"/>
              <a:ext cx="838200" cy="2725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638800" y="57912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flipV="1">
              <a:off x="5850557" y="5181600"/>
              <a:ext cx="397843" cy="609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971800" y="0"/>
            <a:ext cx="5943600" cy="3712320"/>
            <a:chOff x="2971800" y="0"/>
            <a:chExt cx="5943600" cy="3712320"/>
          </a:xfrm>
        </p:grpSpPr>
        <p:grpSp>
          <p:nvGrpSpPr>
            <p:cNvPr id="22" name="Group 21"/>
            <p:cNvGrpSpPr/>
            <p:nvPr/>
          </p:nvGrpSpPr>
          <p:grpSpPr>
            <a:xfrm>
              <a:off x="2971800" y="0"/>
              <a:ext cx="5943600" cy="3712320"/>
              <a:chOff x="2971800" y="0"/>
              <a:chExt cx="5943600" cy="3712320"/>
            </a:xfrm>
          </p:grpSpPr>
          <p:pic>
            <p:nvPicPr>
              <p:cNvPr id="4" name="Picture 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971800" y="0"/>
                <a:ext cx="5943600" cy="3712320"/>
              </a:xfrm>
              <a:prstGeom prst="rect">
                <a:avLst/>
              </a:prstGeom>
            </p:spPr>
          </p:pic>
          <p:cxnSp>
            <p:nvCxnSpPr>
              <p:cNvPr id="19" name="Straight Arrow Connector 18"/>
              <p:cNvCxnSpPr/>
              <p:nvPr/>
            </p:nvCxnSpPr>
            <p:spPr>
              <a:xfrm flipV="1">
                <a:off x="4191000" y="1524000"/>
                <a:ext cx="609600" cy="609600"/>
              </a:xfrm>
              <a:prstGeom prst="straightConnector1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5334000" y="1524000"/>
                <a:ext cx="609600" cy="609600"/>
              </a:xfrm>
              <a:prstGeom prst="straightConnector1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6934200" y="1447800"/>
                <a:ext cx="609600" cy="609600"/>
              </a:xfrm>
              <a:prstGeom prst="straightConnector1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4419600" y="685800"/>
              <a:ext cx="533400" cy="457200"/>
            </a:xfrm>
            <a:prstGeom prst="ellipse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791200" y="609600"/>
              <a:ext cx="533400" cy="457200"/>
            </a:xfrm>
            <a:prstGeom prst="ellipse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315200" y="685800"/>
              <a:ext cx="533400" cy="457200"/>
            </a:xfrm>
            <a:prstGeom prst="ellipse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/>
              <a:t>Echo-top heights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1905000"/>
            <a:ext cx="7010400" cy="48768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781800" y="1447800"/>
            <a:ext cx="1066800" cy="27432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29400" y="1066800"/>
            <a:ext cx="233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December convection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981200" y="4572000"/>
            <a:ext cx="6096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4191000" cy="1143000"/>
          </a:xfrm>
        </p:spPr>
        <p:txBody>
          <a:bodyPr/>
          <a:lstStyle/>
          <a:p>
            <a:r>
              <a:rPr lang="en-US" dirty="0" smtClean="0"/>
              <a:t>30-dBZ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3657600" cy="4038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Presence of &gt; 30-dBZ above freezing level associated with lightning production (</a:t>
            </a:r>
            <a:r>
              <a:rPr lang="en-US" dirty="0" err="1" smtClean="0"/>
              <a:t>Zipser</a:t>
            </a:r>
            <a:r>
              <a:rPr lang="en-US" dirty="0" smtClean="0"/>
              <a:t> 1994; Petersen 1996)</a:t>
            </a:r>
          </a:p>
          <a:p>
            <a:r>
              <a:rPr lang="en-US" dirty="0" smtClean="0"/>
              <a:t>Similar 30-dBZ heights despite deeper convection during active stages during TOGA COARE (</a:t>
            </a:r>
            <a:r>
              <a:rPr lang="en-US" dirty="0" err="1" smtClean="0"/>
              <a:t>DeMott</a:t>
            </a:r>
            <a:r>
              <a:rPr lang="en-US" dirty="0" smtClean="0"/>
              <a:t> and Rutledge 1998)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00600" y="2133600"/>
            <a:ext cx="3752850" cy="2647950"/>
            <a:chOff x="4800600" y="2133600"/>
            <a:chExt cx="3752850" cy="2647950"/>
          </a:xfrm>
        </p:grpSpPr>
        <p:pic>
          <p:nvPicPr>
            <p:cNvPr id="3276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0600" y="2209800"/>
              <a:ext cx="3752850" cy="257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953000" y="2133600"/>
              <a:ext cx="9766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Inactive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28082" y="2133600"/>
              <a:ext cx="8061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Active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94882" y="2133600"/>
              <a:ext cx="8061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Active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3886200" cy="1143000"/>
          </a:xfrm>
        </p:spPr>
        <p:txBody>
          <a:bodyPr/>
          <a:lstStyle/>
          <a:p>
            <a:r>
              <a:rPr lang="en-US" dirty="0" smtClean="0"/>
              <a:t>30-dBZ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3276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Most at or below melting level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86400" y="4572000"/>
            <a:ext cx="3276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Broader distribution for Dec convection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876800" y="701040"/>
            <a:ext cx="4114800" cy="3261360"/>
            <a:chOff x="4724400" y="929640"/>
            <a:chExt cx="4267200" cy="3413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0" y="929640"/>
              <a:ext cx="4267200" cy="34137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3600" y="3810000"/>
              <a:ext cx="4235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45042" y="3810000"/>
              <a:ext cx="6607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MCS</a:t>
              </a:r>
              <a:endParaRPr 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5410200" y="3200400"/>
              <a:ext cx="33528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7150" y="3378994"/>
            <a:ext cx="5200650" cy="3250406"/>
            <a:chOff x="57150" y="3378994"/>
            <a:chExt cx="5200650" cy="3250406"/>
          </a:xfrm>
        </p:grpSpPr>
        <p:grpSp>
          <p:nvGrpSpPr>
            <p:cNvPr id="12" name="Group 11"/>
            <p:cNvGrpSpPr/>
            <p:nvPr/>
          </p:nvGrpSpPr>
          <p:grpSpPr>
            <a:xfrm>
              <a:off x="57150" y="3378994"/>
              <a:ext cx="5200650" cy="3250406"/>
              <a:chOff x="57150" y="3378994"/>
              <a:chExt cx="5200650" cy="325040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7150" y="3378994"/>
                <a:ext cx="5200650" cy="3250406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14400" y="3733800"/>
                <a:ext cx="58823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Oct</a:t>
                </a:r>
              </a:p>
              <a:p>
                <a:r>
                  <a:rPr lang="en-US" dirty="0" smtClean="0">
                    <a:solidFill>
                      <a:srgbClr val="00B050"/>
                    </a:solidFill>
                  </a:rPr>
                  <a:t>Nov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Dec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191000" y="5257800"/>
                <a:ext cx="653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conv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>
                <a:off x="3429000" y="5562600"/>
                <a:ext cx="838200" cy="2725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3733800" y="3733800"/>
                <a:ext cx="635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strat</a:t>
                </a:r>
                <a:endParaRPr lang="en-US" dirty="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2667000" y="4038600"/>
                <a:ext cx="11430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/>
            <p:cNvCxnSpPr/>
            <p:nvPr/>
          </p:nvCxnSpPr>
          <p:spPr>
            <a:xfrm flipV="1">
              <a:off x="2895600" y="3505200"/>
              <a:ext cx="0" cy="2743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2057400" cy="1020762"/>
          </a:xfrm>
        </p:spPr>
        <p:txBody>
          <a:bodyPr>
            <a:normAutofit/>
          </a:bodyPr>
          <a:lstStyle/>
          <a:p>
            <a:r>
              <a:rPr lang="en-US" dirty="0" smtClean="0"/>
              <a:t>Revelle</a:t>
            </a:r>
            <a:endParaRPr lang="en-US" dirty="0"/>
          </a:p>
        </p:txBody>
      </p:sp>
      <p:pic>
        <p:nvPicPr>
          <p:cNvPr id="4" name="Picture 3" descr="DSC08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228600"/>
            <a:ext cx="4038600" cy="3028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715000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LIGHTNING!!!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5250" y="1905000"/>
            <a:ext cx="3638550" cy="3170238"/>
            <a:chOff x="76200" y="1905000"/>
            <a:chExt cx="3638550" cy="3170238"/>
          </a:xfrm>
        </p:grpSpPr>
        <p:pic>
          <p:nvPicPr>
            <p:cNvPr id="6" name="Picture 2" descr="1015_1749UTC_RHI_Z_AZ100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1905000"/>
              <a:ext cx="3638550" cy="3170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1295400" y="3810000"/>
              <a:ext cx="914400" cy="76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209800" y="3733800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8km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200" y="3429000"/>
            <a:ext cx="5181600" cy="3200400"/>
            <a:chOff x="3810000" y="3429000"/>
            <a:chExt cx="5181600" cy="3200400"/>
          </a:xfrm>
        </p:grpSpPr>
        <p:pic>
          <p:nvPicPr>
            <p:cNvPr id="5" name="Picture 4" descr="png.1111021003920.toga1.0_220.0_RHI_DZ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0" y="3429000"/>
              <a:ext cx="5181600" cy="3200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011258" y="3638490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9400" y="3626822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4572000" y="5029200"/>
            <a:ext cx="381000" cy="4572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800600" y="4419600"/>
            <a:ext cx="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95800" y="3962400"/>
            <a:ext cx="9820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&gt;55 dBZ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76800" y="11824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MCS convection</a:t>
            </a:r>
            <a:endParaRPr lang="en-US" sz="3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52400" y="266700"/>
            <a:ext cx="8686800" cy="6400800"/>
            <a:chOff x="152400" y="266700"/>
            <a:chExt cx="8686800" cy="6400800"/>
          </a:xfrm>
        </p:grpSpPr>
        <p:grpSp>
          <p:nvGrpSpPr>
            <p:cNvPr id="15" name="Group 14"/>
            <p:cNvGrpSpPr/>
            <p:nvPr/>
          </p:nvGrpSpPr>
          <p:grpSpPr>
            <a:xfrm>
              <a:off x="152400" y="266700"/>
              <a:ext cx="8686800" cy="6400800"/>
              <a:chOff x="152400" y="266700"/>
              <a:chExt cx="8686800" cy="6400800"/>
            </a:xfrm>
          </p:grpSpPr>
          <p:pic>
            <p:nvPicPr>
              <p:cNvPr id="3072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2400" y="266700"/>
                <a:ext cx="3524250" cy="2400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23" name="Picture 3" descr="C:\Users\Angela\AppData\Local\Temp\CFAD_dbz_MCS100_conv_norm_all_diff_Oct_Nov_Dec_short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38400" y="2667000"/>
                <a:ext cx="6400800" cy="4000500"/>
              </a:xfrm>
              <a:prstGeom prst="rect">
                <a:avLst/>
              </a:prstGeom>
              <a:noFill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600200" y="2743200"/>
                <a:ext cx="946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Z (dBZ)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505200" y="3288268"/>
                <a:ext cx="6832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Oct</a:t>
                </a:r>
                <a:endParaRPr lang="en-US" sz="2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36600" y="3276600"/>
                <a:ext cx="7223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Nov</a:t>
                </a:r>
                <a:endParaRPr lang="en-US" sz="2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241600" y="3276600"/>
                <a:ext cx="7056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Dec</a:t>
                </a:r>
                <a:endParaRPr lang="en-US" sz="2400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819400" y="8382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</a:t>
              </a:r>
              <a:endParaRPr lang="en-US" dirty="0"/>
            </a:p>
          </p:txBody>
        </p:sp>
      </p:grpSp>
      <p:sp>
        <p:nvSpPr>
          <p:cNvPr id="18" name="Oval 17"/>
          <p:cNvSpPr/>
          <p:nvPr/>
        </p:nvSpPr>
        <p:spPr>
          <a:xfrm>
            <a:off x="7315200" y="5181600"/>
            <a:ext cx="838200" cy="1295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0343830">
            <a:off x="4868428" y="3200400"/>
            <a:ext cx="838200" cy="2667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57800" y="1219200"/>
            <a:ext cx="3246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MCS stratiform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2743200"/>
            <a:ext cx="94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(dBZ)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514600" y="2705100"/>
            <a:ext cx="6400800" cy="4000500"/>
            <a:chOff x="2514600" y="2705100"/>
            <a:chExt cx="6400800" cy="400050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4600" y="2705100"/>
              <a:ext cx="6400800" cy="400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505200" y="3288268"/>
              <a:ext cx="683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Oct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6600" y="3276600"/>
              <a:ext cx="7223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Nov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1600" y="3276600"/>
              <a:ext cx="705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Dec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8600" y="352425"/>
            <a:ext cx="3562350" cy="2390775"/>
            <a:chOff x="228600" y="352425"/>
            <a:chExt cx="3562350" cy="239077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52425"/>
              <a:ext cx="3562350" cy="239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819400" y="8382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</a:t>
              </a:r>
              <a:endParaRPr lang="en-US" dirty="0"/>
            </a:p>
          </p:txBody>
        </p:sp>
      </p:grpSp>
      <p:sp>
        <p:nvSpPr>
          <p:cNvPr id="18" name="Oval 17"/>
          <p:cNvSpPr/>
          <p:nvPr/>
        </p:nvSpPr>
        <p:spPr>
          <a:xfrm>
            <a:off x="5181600" y="49530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514600" y="1828800"/>
            <a:ext cx="533400" cy="4572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7037"/>
            <a:ext cx="4191000" cy="1143000"/>
          </a:xfrm>
        </p:spPr>
        <p:txBody>
          <a:bodyPr/>
          <a:lstStyle/>
          <a:p>
            <a:r>
              <a:rPr lang="en-US" dirty="0" smtClean="0"/>
              <a:t>MJO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22437"/>
            <a:ext cx="4572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Madden and Julian (1972)</a:t>
            </a:r>
          </a:p>
          <a:p>
            <a:r>
              <a:rPr lang="en-US" dirty="0" smtClean="0"/>
              <a:t>Eastward propagation</a:t>
            </a:r>
          </a:p>
          <a:p>
            <a:r>
              <a:rPr lang="en-US" dirty="0" smtClean="0"/>
              <a:t>Overturning zonal circulations</a:t>
            </a:r>
          </a:p>
          <a:p>
            <a:r>
              <a:rPr lang="en-US" dirty="0" smtClean="0"/>
              <a:t>Anomalous westerly (easterly) winds to the west (east) of convective center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562600" y="152400"/>
            <a:ext cx="2908044" cy="6489351"/>
            <a:chOff x="5562600" y="152400"/>
            <a:chExt cx="2908044" cy="64893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2600" y="152400"/>
              <a:ext cx="2908044" cy="648935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019800" y="381000"/>
              <a:ext cx="609600" cy="60198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ZDR is proportional to drop siz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716731"/>
            <a:ext cx="2590800" cy="268406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Dual-polarization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800600" cy="533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Polarimetric variables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5840044"/>
            <a:ext cx="756514" cy="45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3755746"/>
            <a:ext cx="1367942" cy="43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7950" y="3733800"/>
            <a:ext cx="601066" cy="63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4901" y="3657600"/>
            <a:ext cx="1257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https://www2.ucar.edu/sites/default/files/ucar_magazine/2011/radarwave_we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6736" y="838200"/>
            <a:ext cx="3598664" cy="2286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8305800" y="914400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UCAR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8305800" y="6002179"/>
            <a:ext cx="553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CHILL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2057400"/>
            <a:ext cx="48006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Differential reflectivity (Z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28600" y="3733800"/>
            <a:ext cx="4495800" cy="28956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 identification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Combination of variables (+T)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Drizzle, rain (light, moderate, heavy), hail, rain/hail, graupel/small hail, graupel/rain, dry snow, wet snow, ice crystals (oriented, irregular)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0" y="2438400"/>
            <a:ext cx="51054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Linear depolarization ratio (L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0" y="2819400"/>
            <a:ext cx="48006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Correlation coefficient (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ρ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HV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0" y="3200400"/>
            <a:ext cx="51054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Specific differential phase (K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ngela\AppData\Local\Temp\perc_ldrv_all_rain_graupel_DS_W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3733800"/>
            <a:ext cx="4800600" cy="3000375"/>
          </a:xfrm>
          <a:prstGeom prst="rect">
            <a:avLst/>
          </a:prstGeom>
          <a:noFill/>
        </p:spPr>
      </p:pic>
      <p:pic>
        <p:nvPicPr>
          <p:cNvPr id="29699" name="Picture 3" descr="C:\Users\Angela\AppData\Local\Temp\perc_rhohv_all_rain_graupel_DS_W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733800"/>
            <a:ext cx="4800600" cy="3000375"/>
          </a:xfrm>
          <a:prstGeom prst="rect">
            <a:avLst/>
          </a:prstGeom>
          <a:noFill/>
        </p:spPr>
      </p:pic>
      <p:pic>
        <p:nvPicPr>
          <p:cNvPr id="29697" name="Picture 1" descr="C:\Users\Angela\AppData\Local\Temp\perc_dbz_all_rain_graupel_DS_W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885825"/>
            <a:ext cx="4800600" cy="3000375"/>
          </a:xfrm>
          <a:prstGeom prst="rect">
            <a:avLst/>
          </a:prstGeom>
          <a:noFill/>
        </p:spPr>
      </p:pic>
      <p:pic>
        <p:nvPicPr>
          <p:cNvPr id="29700" name="Picture 4" descr="C:\Users\Angela\AppData\Local\Temp\perc_zdr_all_rain_graupel_DS_W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885825"/>
            <a:ext cx="4800600" cy="300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2819400" cy="1143000"/>
          </a:xfrm>
        </p:spPr>
        <p:txBody>
          <a:bodyPr/>
          <a:lstStyle/>
          <a:p>
            <a:pPr algn="ctr"/>
            <a:r>
              <a:rPr lang="en-US" dirty="0" smtClean="0"/>
              <a:t>HID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0" y="1905000"/>
            <a:ext cx="2667000" cy="1828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Dominated by ice crystals</a:t>
            </a:r>
          </a:p>
          <a:p>
            <a:r>
              <a:rPr lang="en-US" dirty="0" smtClean="0"/>
              <a:t>3 periods of peak wet snow</a:t>
            </a:r>
          </a:p>
          <a:p>
            <a:r>
              <a:rPr lang="en-US" dirty="0" smtClean="0"/>
              <a:t>Persistent graupel (within a few km of the melting level)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2400" y="3810000"/>
            <a:ext cx="8968740" cy="2895600"/>
            <a:chOff x="87630" y="3886200"/>
            <a:chExt cx="8968740" cy="2895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630" y="3931444"/>
              <a:ext cx="4560570" cy="28503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5800" y="3886200"/>
              <a:ext cx="4560570" cy="285035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96000" y="4343400"/>
              <a:ext cx="2033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Graupel/small hail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43200" y="4419600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All HID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33400" y="5867400"/>
              <a:ext cx="78486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649" name="Picture 1" descr="C:\Users\Angela\AppData\Local\Temp\timeseries_hid_all_perc_time_HID_sho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300" y="457200"/>
            <a:ext cx="5600700" cy="3500438"/>
          </a:xfrm>
          <a:prstGeom prst="rect">
            <a:avLst/>
          </a:prstGeom>
          <a:noFill/>
        </p:spPr>
      </p:pic>
      <p:sp>
        <p:nvSpPr>
          <p:cNvPr id="16" name="Oval 15"/>
          <p:cNvSpPr/>
          <p:nvPr/>
        </p:nvSpPr>
        <p:spPr>
          <a:xfrm>
            <a:off x="4800600" y="1752600"/>
            <a:ext cx="990600" cy="9906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096000" y="1905000"/>
            <a:ext cx="762000" cy="9906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62800" y="2133600"/>
            <a:ext cx="762000" cy="6096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096000" y="3821668"/>
            <a:ext cx="13178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Convection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Angela\AppData\Local\Temp\profile_hid_all_perc_HID_sho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219200"/>
            <a:ext cx="8001000" cy="5000625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1295400" y="4419600"/>
            <a:ext cx="6858000" cy="6096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95400" y="5105400"/>
            <a:ext cx="6858000" cy="533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Vertically integrated ice mass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4173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Difference reflectivity  (</a:t>
            </a:r>
            <a:r>
              <a:rPr lang="en-US" dirty="0" err="1" smtClean="0"/>
              <a:t>Golestani</a:t>
            </a:r>
            <a:r>
              <a:rPr lang="en-US" dirty="0" smtClean="0"/>
              <a:t> et al. 1989):  </a:t>
            </a:r>
            <a:r>
              <a:rPr lang="en-US" dirty="0" err="1" smtClean="0"/>
              <a:t>Zh-Zv</a:t>
            </a:r>
            <a:endParaRPr lang="en-US" dirty="0" smtClean="0"/>
          </a:p>
          <a:p>
            <a:pPr lvl="1"/>
            <a:r>
              <a:rPr lang="en-US" dirty="0" smtClean="0"/>
              <a:t>Linearly proportional to horizontal reflectivity in rain</a:t>
            </a:r>
          </a:p>
          <a:p>
            <a:r>
              <a:rPr lang="en-US" dirty="0" smtClean="0"/>
              <a:t>Z-M relationships via Carey and Rutledge (2000)</a:t>
            </a:r>
          </a:p>
          <a:p>
            <a:pPr lvl="1"/>
            <a:r>
              <a:rPr lang="en-US" dirty="0" err="1" smtClean="0"/>
              <a:t>Disdrometer</a:t>
            </a:r>
            <a:r>
              <a:rPr lang="en-US" dirty="0" smtClean="0"/>
              <a:t> data and scattering models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2400" y="3352800"/>
            <a:ext cx="8743950" cy="3264932"/>
            <a:chOff x="152400" y="3505200"/>
            <a:chExt cx="8743950" cy="3264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3810000"/>
              <a:ext cx="4400550" cy="27503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5800" y="3810000"/>
              <a:ext cx="4400550" cy="275034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14600" y="5105400"/>
              <a:ext cx="171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</a:t>
              </a:r>
              <a:r>
                <a:rPr lang="en-US" dirty="0" smtClean="0"/>
                <a:t>ce/(</a:t>
              </a:r>
              <a:r>
                <a:rPr lang="en-US" dirty="0" err="1" smtClean="0"/>
                <a:t>ice+liquid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1800" y="4495800"/>
              <a:ext cx="1447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Ice mass (normalized by total points in vertical)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81200" y="6400800"/>
              <a:ext cx="10123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Fraction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6324600"/>
              <a:ext cx="6351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g/kg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10200" y="5029200"/>
              <a:ext cx="5882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Oct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Nov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Dec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67600" y="3593068"/>
              <a:ext cx="653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conv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096000" y="3886200"/>
              <a:ext cx="14478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876800" y="3516868"/>
              <a:ext cx="63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strat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257800" y="3810000"/>
              <a:ext cx="228600" cy="2725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733800" y="3505200"/>
              <a:ext cx="63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strat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2971800" y="3733800"/>
              <a:ext cx="762000" cy="5011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09600" y="3581400"/>
              <a:ext cx="653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conv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143000" y="3962400"/>
              <a:ext cx="533400" cy="304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69280" y="3376241"/>
            <a:ext cx="4147200" cy="3259976"/>
            <a:chOff x="4769280" y="3376241"/>
            <a:chExt cx="4147200" cy="3259976"/>
          </a:xfrm>
        </p:grpSpPr>
        <p:grpSp>
          <p:nvGrpSpPr>
            <p:cNvPr id="11" name="Group 10"/>
            <p:cNvGrpSpPr/>
            <p:nvPr/>
          </p:nvGrpSpPr>
          <p:grpSpPr>
            <a:xfrm>
              <a:off x="4769280" y="3376241"/>
              <a:ext cx="4147200" cy="3259976"/>
              <a:chOff x="4769280" y="3376241"/>
              <a:chExt cx="4147200" cy="3259976"/>
            </a:xfrm>
          </p:grpSpPr>
          <p:pic>
            <p:nvPicPr>
              <p:cNvPr id="74" name="Picture 7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769280" y="3376241"/>
                <a:ext cx="4147200" cy="3259976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029200" y="4248090"/>
                <a:ext cx="6076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PID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467425" y="5410200"/>
              <a:ext cx="1771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</a:t>
              </a:r>
              <a:r>
                <a:rPr lang="en-US" dirty="0" smtClean="0">
                  <a:solidFill>
                    <a:schemeClr val="bg1"/>
                  </a:solidFill>
                </a:rPr>
                <a:t>ed=Heavy Rain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6477000" y="5715000"/>
              <a:ext cx="1066800" cy="4572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7" y="1358265"/>
            <a:ext cx="4466273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95400" y="634425"/>
            <a:ext cx="1949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10/03/2011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69280" y="92824"/>
            <a:ext cx="4147200" cy="3259976"/>
            <a:chOff x="4769280" y="92824"/>
            <a:chExt cx="4147200" cy="3259976"/>
          </a:xfrm>
        </p:grpSpPr>
        <p:pic>
          <p:nvPicPr>
            <p:cNvPr id="73" name="Picture 7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9280" y="92824"/>
              <a:ext cx="4147200" cy="325997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4953000" y="2590800"/>
              <a:ext cx="381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130212" y="895290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43600" y="1905000"/>
            <a:ext cx="117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50-55 dBZ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>
          <a:xfrm>
            <a:off x="6530011" y="2274332"/>
            <a:ext cx="1089989" cy="62126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12216" y="558225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10/03/2011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899900" y="142065"/>
            <a:ext cx="4147200" cy="3259976"/>
            <a:chOff x="4899900" y="142065"/>
            <a:chExt cx="4147200" cy="3259976"/>
          </a:xfrm>
        </p:grpSpPr>
        <p:pic>
          <p:nvPicPr>
            <p:cNvPr id="76" name="Picture 7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9900" y="142065"/>
              <a:ext cx="4147200" cy="325997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029200" y="1371600"/>
              <a:ext cx="37338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324600" y="1371600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16 km!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30212" y="926068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64616" y="634425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10/03/2011</a:t>
            </a:r>
            <a:endParaRPr lang="en-US" sz="3200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90" y="1392555"/>
            <a:ext cx="4423410" cy="44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4899900" y="3441558"/>
            <a:ext cx="4147200" cy="3259976"/>
            <a:chOff x="4899900" y="3441558"/>
            <a:chExt cx="4147200" cy="3259976"/>
          </a:xfrm>
        </p:grpSpPr>
        <p:grpSp>
          <p:nvGrpSpPr>
            <p:cNvPr id="16" name="Group 15"/>
            <p:cNvGrpSpPr/>
            <p:nvPr/>
          </p:nvGrpSpPr>
          <p:grpSpPr>
            <a:xfrm>
              <a:off x="4899900" y="3441558"/>
              <a:ext cx="4147200" cy="3259976"/>
              <a:chOff x="4899900" y="3441558"/>
              <a:chExt cx="4147200" cy="3259976"/>
            </a:xfrm>
          </p:grpSpPr>
          <p:pic>
            <p:nvPicPr>
              <p:cNvPr id="77" name="Picture 76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899900" y="3441558"/>
                <a:ext cx="4147200" cy="3259976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181600" y="4267200"/>
                <a:ext cx="6076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PID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6934200" y="5334000"/>
              <a:ext cx="6096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867400" y="5181600"/>
              <a:ext cx="1124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Dry snow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8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5450" y="152400"/>
            <a:ext cx="3028950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0"/>
            <a:ext cx="28956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Revelle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" y="3048000"/>
            <a:ext cx="4038600" cy="3681202"/>
            <a:chOff x="457200" y="3048000"/>
            <a:chExt cx="4038600" cy="3681202"/>
          </a:xfrm>
        </p:grpSpPr>
        <p:grpSp>
          <p:nvGrpSpPr>
            <p:cNvPr id="10" name="Group 9"/>
            <p:cNvGrpSpPr/>
            <p:nvPr/>
          </p:nvGrpSpPr>
          <p:grpSpPr>
            <a:xfrm>
              <a:off x="457200" y="3048000"/>
              <a:ext cx="4038600" cy="3681202"/>
              <a:chOff x="457200" y="3048000"/>
              <a:chExt cx="4038600" cy="3681202"/>
            </a:xfrm>
          </p:grpSpPr>
          <p:pic>
            <p:nvPicPr>
              <p:cNvPr id="4" name="Picture 3" descr="1010_0949UTC_RHI_53deg.g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7200" y="3048000"/>
                <a:ext cx="4038600" cy="3681202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1981200" y="4953000"/>
                <a:ext cx="990600" cy="762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1294049" y="4724400"/>
                <a:ext cx="763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 km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62000" y="5410200"/>
              <a:ext cx="1172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50-55 dBZ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295400" y="5779532"/>
              <a:ext cx="1166189" cy="4688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1010_1000UTC_08PP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1" y="256470"/>
            <a:ext cx="4038599" cy="347733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48200" y="4267200"/>
            <a:ext cx="4237037" cy="2462111"/>
            <a:chOff x="4648200" y="4395889"/>
            <a:chExt cx="4237037" cy="2462111"/>
          </a:xfrm>
        </p:grpSpPr>
        <p:pic>
          <p:nvPicPr>
            <p:cNvPr id="6" name="Picture 5" descr="cruise_all_toga_rain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8200" y="4395889"/>
              <a:ext cx="4237037" cy="2462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6172200" y="5105400"/>
              <a:ext cx="609600" cy="106680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391400" y="5029200"/>
              <a:ext cx="228600" cy="121920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8153400" y="5867400"/>
              <a:ext cx="152400" cy="53340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55638"/>
            <a:ext cx="67818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24 Oct – Revelle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8600" y="1524000"/>
            <a:ext cx="8686800" cy="4524375"/>
            <a:chOff x="228600" y="1524000"/>
            <a:chExt cx="8686800" cy="4524375"/>
          </a:xfrm>
        </p:grpSpPr>
        <p:pic>
          <p:nvPicPr>
            <p:cNvPr id="3" name="Picture 2" descr="1024_outflow_loop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1524000"/>
              <a:ext cx="8686800" cy="452437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5812" y="1764268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24400" y="175260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354560" y="921246"/>
            <a:ext cx="4561920" cy="2812554"/>
            <a:chOff x="4354560" y="921246"/>
            <a:chExt cx="4561920" cy="2812554"/>
          </a:xfrm>
        </p:grpSpPr>
        <p:pic>
          <p:nvPicPr>
            <p:cNvPr id="78" name="Picture 7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4560" y="921246"/>
              <a:ext cx="4561920" cy="28125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648200" y="2971800"/>
              <a:ext cx="14625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Yamada et al. (2010)</a:t>
              </a:r>
              <a:endParaRPr lang="en-US" sz="1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984216" y="-51375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10/24/2011</a:t>
            </a:r>
            <a:endParaRPr lang="en-US" sz="3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101840" y="4031045"/>
            <a:ext cx="3317760" cy="2605172"/>
            <a:chOff x="1101840" y="4031045"/>
            <a:chExt cx="3317760" cy="2605172"/>
          </a:xfrm>
        </p:grpSpPr>
        <p:grpSp>
          <p:nvGrpSpPr>
            <p:cNvPr id="12" name="Group 11"/>
            <p:cNvGrpSpPr/>
            <p:nvPr/>
          </p:nvGrpSpPr>
          <p:grpSpPr>
            <a:xfrm>
              <a:off x="1101840" y="4031045"/>
              <a:ext cx="3317760" cy="2605172"/>
              <a:chOff x="1101840" y="4031045"/>
              <a:chExt cx="3317760" cy="2605172"/>
            </a:xfrm>
          </p:grpSpPr>
          <p:pic>
            <p:nvPicPr>
              <p:cNvPr id="81" name="Picture 80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101840" y="4031045"/>
                <a:ext cx="3317760" cy="260517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244012" y="4781490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Z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2971800" y="4724400"/>
              <a:ext cx="762000" cy="990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59440" y="4031045"/>
            <a:ext cx="3317760" cy="2605172"/>
            <a:chOff x="4759440" y="4031045"/>
            <a:chExt cx="3317760" cy="2605172"/>
          </a:xfrm>
        </p:grpSpPr>
        <p:grpSp>
          <p:nvGrpSpPr>
            <p:cNvPr id="13" name="Group 12"/>
            <p:cNvGrpSpPr/>
            <p:nvPr/>
          </p:nvGrpSpPr>
          <p:grpSpPr>
            <a:xfrm>
              <a:off x="4759440" y="4031045"/>
              <a:ext cx="3317760" cy="2605172"/>
              <a:chOff x="4759440" y="4031045"/>
              <a:chExt cx="3317760" cy="2605172"/>
            </a:xfrm>
          </p:grpSpPr>
          <p:pic>
            <p:nvPicPr>
              <p:cNvPr id="80" name="Picture 7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759440" y="4031045"/>
                <a:ext cx="3317760" cy="260517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901612" y="4769822"/>
                <a:ext cx="35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V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>
              <a:off x="7162800" y="4953000"/>
              <a:ext cx="5334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6324600" y="4953000"/>
              <a:ext cx="5334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82" name="Picture 2" descr="C:\Users\Angela\Desktop\loop_SUR_Z_0000-0600UTC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85725"/>
            <a:ext cx="4157663" cy="4029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7"/>
            <a:ext cx="3276600" cy="1143000"/>
          </a:xfrm>
        </p:spPr>
        <p:txBody>
          <a:bodyPr/>
          <a:lstStyle/>
          <a:p>
            <a:r>
              <a:rPr lang="en-US" dirty="0" smtClean="0"/>
              <a:t>MJO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3048000" cy="4114800"/>
          </a:xfrm>
        </p:spPr>
        <p:txBody>
          <a:bodyPr/>
          <a:lstStyle/>
          <a:p>
            <a:r>
              <a:rPr lang="en-US" dirty="0" smtClean="0"/>
              <a:t>Wheeler and Hendon (2004)</a:t>
            </a:r>
          </a:p>
          <a:p>
            <a:r>
              <a:rPr lang="en-US" dirty="0" smtClean="0"/>
              <a:t>OLR anomalies</a:t>
            </a:r>
          </a:p>
          <a:p>
            <a:r>
              <a:rPr lang="en-US" dirty="0" smtClean="0"/>
              <a:t>Phases 2 and 3 for Indian Ocean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505200" y="804301"/>
            <a:ext cx="5316173" cy="5901299"/>
            <a:chOff x="3505200" y="804301"/>
            <a:chExt cx="5316173" cy="59012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5200" y="804301"/>
              <a:ext cx="5316173" cy="59012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72000" y="914400"/>
              <a:ext cx="762000" cy="55626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0" y="1752600"/>
              <a:ext cx="968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PHASE 2</a:t>
              </a:r>
              <a:endParaRPr lang="en-US" dirty="0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10400" y="2450068"/>
              <a:ext cx="968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PHASE 3</a:t>
              </a:r>
              <a:endParaRPr lang="en-US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-1306"/>
            <a:ext cx="9079429" cy="6859928"/>
            <a:chOff x="0" y="-1306"/>
            <a:chExt cx="9079429" cy="6859928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-1306"/>
              <a:ext cx="9079429" cy="6859928"/>
              <a:chOff x="0" y="-1306"/>
              <a:chExt cx="9079429" cy="6859928"/>
            </a:xfrm>
          </p:grpSpPr>
          <p:pic>
            <p:nvPicPr>
              <p:cNvPr id="82" name="Picture 81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423336" y="4253776"/>
                <a:ext cx="3317760" cy="2604846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1905000"/>
                <a:ext cx="2488320" cy="2654160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741096" y="4253122"/>
                <a:ext cx="3317760" cy="2605499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761669" y="2088514"/>
                <a:ext cx="3317760" cy="2605172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740770" y="-1306"/>
                <a:ext cx="3317760" cy="2612357"/>
              </a:xfrm>
              <a:prstGeom prst="rect">
                <a:avLst/>
              </a:prstGeom>
            </p:spPr>
          </p:pic>
          <p:pic>
            <p:nvPicPr>
              <p:cNvPr id="87" name="Picture 86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423010" y="2041159"/>
                <a:ext cx="3317760" cy="2605499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423989" y="14696"/>
                <a:ext cx="3317760" cy="260517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52400" y="1015425"/>
                <a:ext cx="21691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10/16/2011</a:t>
                </a:r>
                <a:endParaRPr lang="en-US" sz="32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05400" y="697468"/>
                <a:ext cx="3321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Z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58200" y="685800"/>
                <a:ext cx="35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V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876800" y="2667000"/>
                <a:ext cx="6864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ZDR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229600" y="2743200"/>
                <a:ext cx="7056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ρ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HV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00600" y="4953000"/>
                <a:ext cx="681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LDR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153400" y="4933890"/>
                <a:ext cx="6076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PID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324600" y="5574268"/>
              <a:ext cx="470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Ice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77958" y="5940623"/>
              <a:ext cx="9164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Dry snow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34200" y="6096000"/>
              <a:ext cx="9444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Wet snow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15200" y="6324600"/>
              <a:ext cx="540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Rain</a:t>
              </a:r>
              <a:endParaRPr lang="en-US" sz="1400" dirty="0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3048000" y="1447800"/>
            <a:ext cx="7620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971800" y="3505200"/>
            <a:ext cx="7620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324600" y="3581400"/>
            <a:ext cx="7620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895600" y="5715000"/>
            <a:ext cx="7620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248400" y="5715000"/>
            <a:ext cx="762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048000" y="1447800"/>
            <a:ext cx="609600" cy="457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48000" y="3505200"/>
            <a:ext cx="685800" cy="533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324600" y="3581400"/>
            <a:ext cx="685800" cy="533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971800" y="5715000"/>
            <a:ext cx="685800" cy="533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324600" y="5715000"/>
            <a:ext cx="685800" cy="533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962400" y="1524000"/>
            <a:ext cx="1219200" cy="1143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239000" y="5715000"/>
            <a:ext cx="1219200" cy="1143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248400" y="2362200"/>
            <a:ext cx="24384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781800" y="1600200"/>
            <a:ext cx="1219200" cy="762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7" grpId="1" animBg="1"/>
      <p:bldP spid="38" grpId="0" animBg="1"/>
      <p:bldP spid="3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8880" y="3718649"/>
            <a:ext cx="6635520" cy="2986951"/>
          </a:xfrm>
          <a:prstGeom prst="rect">
            <a:avLst/>
          </a:prstGeom>
        </p:spPr>
      </p:pic>
      <p:pic>
        <p:nvPicPr>
          <p:cNvPr id="90" name="Picture 8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98880" y="838200"/>
            <a:ext cx="6635520" cy="298695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371600"/>
            <a:ext cx="12192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KAZR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15047" y="58132"/>
            <a:ext cx="8501760" cy="6741377"/>
            <a:chOff x="415047" y="58132"/>
            <a:chExt cx="8501760" cy="6741377"/>
          </a:xfrm>
        </p:grpSpPr>
        <p:pic>
          <p:nvPicPr>
            <p:cNvPr id="91" name="Picture 9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047" y="3539533"/>
              <a:ext cx="4147200" cy="3259976"/>
            </a:xfrm>
            <a:prstGeom prst="rect">
              <a:avLst/>
            </a:prstGeom>
          </p:spPr>
        </p:pic>
        <p:pic>
          <p:nvPicPr>
            <p:cNvPr id="93" name="Picture 9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9607" y="58132"/>
              <a:ext cx="4147200" cy="3259976"/>
            </a:xfrm>
            <a:prstGeom prst="rect">
              <a:avLst/>
            </a:prstGeom>
          </p:spPr>
        </p:pic>
        <p:pic>
          <p:nvPicPr>
            <p:cNvPr id="94" name="Picture 9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9607" y="3376241"/>
              <a:ext cx="4147200" cy="32599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153400" y="914400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53400" y="426720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29000" y="4648200"/>
              <a:ext cx="6076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PID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28800" y="5410200"/>
            <a:ext cx="801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Graupel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61224" y="5638800"/>
            <a:ext cx="248576" cy="2256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15000" y="1143000"/>
            <a:ext cx="685800" cy="68580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15000" y="4343400"/>
            <a:ext cx="685800" cy="68580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600200" y="5715000"/>
            <a:ext cx="685800" cy="685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19100"/>
            <a:ext cx="41338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447800" y="76200"/>
            <a:ext cx="20342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11/23/2011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63602" y="44416"/>
            <a:ext cx="8655239" cy="6592127"/>
            <a:chOff x="163602" y="44416"/>
            <a:chExt cx="8655239" cy="6592127"/>
          </a:xfrm>
        </p:grpSpPr>
        <p:pic>
          <p:nvPicPr>
            <p:cNvPr id="95" name="Picture 9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7687" y="3376567"/>
              <a:ext cx="4147200" cy="3259976"/>
            </a:xfrm>
            <a:prstGeom prst="rect">
              <a:avLst/>
            </a:prstGeom>
          </p:spPr>
        </p:pic>
        <p:pic>
          <p:nvPicPr>
            <p:cNvPr id="96" name="Picture 9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602" y="44416"/>
              <a:ext cx="4147200" cy="3259976"/>
            </a:xfrm>
            <a:prstGeom prst="rect">
              <a:avLst/>
            </a:prstGeom>
          </p:spPr>
        </p:pic>
        <p:pic>
          <p:nvPicPr>
            <p:cNvPr id="97" name="Picture 9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1641" y="58459"/>
              <a:ext cx="4147200" cy="3259976"/>
            </a:xfrm>
            <a:prstGeom prst="rect">
              <a:avLst/>
            </a:prstGeom>
          </p:spPr>
        </p:pic>
        <p:pic>
          <p:nvPicPr>
            <p:cNvPr id="98" name="Picture 9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7557" y="3376567"/>
              <a:ext cx="4147200" cy="32599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81400" y="838200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77200" y="83820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52800" y="4191000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ZDR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48600" y="4267200"/>
              <a:ext cx="6076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PID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81200" y="1524000"/>
            <a:ext cx="937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dBZ!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>
          <a:xfrm flipH="1">
            <a:off x="2133600" y="1893332"/>
            <a:ext cx="316222" cy="621268"/>
          </a:xfrm>
          <a:prstGeom prst="straightConnector1">
            <a:avLst/>
          </a:prstGeom>
          <a:ln w="38100">
            <a:solidFill>
              <a:schemeClr val="bg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676400" y="5562600"/>
            <a:ext cx="1905000" cy="304800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24000" y="5867400"/>
            <a:ext cx="1905000" cy="304800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410200" y="2819400"/>
            <a:ext cx="24384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172200" y="1828800"/>
            <a:ext cx="2133600" cy="15240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791200" y="5715000"/>
            <a:ext cx="1905000" cy="457200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447800" y="76200"/>
            <a:ext cx="203421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11/23/2011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3134061"/>
            <a:ext cx="6054912" cy="3571539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9800" y="152400"/>
            <a:ext cx="2921327" cy="3684864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8030" y="3505200"/>
            <a:ext cx="2893570" cy="3289042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14400"/>
            <a:ext cx="5715000" cy="114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GATE: rimed aggregates and hexagonal graupel probable ice particle types just above melting level (</a:t>
            </a:r>
            <a:r>
              <a:rPr lang="en-US" dirty="0" err="1" smtClean="0"/>
              <a:t>Houze</a:t>
            </a:r>
            <a:r>
              <a:rPr lang="en-US" dirty="0" smtClean="0"/>
              <a:t> and Betts 1981)</a:t>
            </a:r>
          </a:p>
          <a:p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33400" y="29718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1979</a:t>
            </a:r>
            <a:endParaRPr lang="en-US" sz="2400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304800" y="2057400"/>
            <a:ext cx="5715000" cy="9906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MISMO: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Videosonde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showed ice crystals, graupel, and aggregates near and above freezing level (Suzuki et al. 2008)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6200" y="3733800"/>
            <a:ext cx="1423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Ice Crystals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8017" y="4419600"/>
            <a:ext cx="106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Graupel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5193268"/>
            <a:ext cx="13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Aggregates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5726668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Rain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53200" y="3810000"/>
            <a:ext cx="1066800" cy="4572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15200" y="42672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467600" y="48006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53200" y="5181600"/>
            <a:ext cx="533400" cy="11430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86600" y="50292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191000" y="228600"/>
            <a:ext cx="4876800" cy="3124200"/>
            <a:chOff x="4495800" y="228600"/>
            <a:chExt cx="4572000" cy="2895600"/>
          </a:xfrm>
        </p:grpSpPr>
        <p:pic>
          <p:nvPicPr>
            <p:cNvPr id="17" name="Picture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5800" y="228600"/>
              <a:ext cx="4572000" cy="289560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5410200" y="1143000"/>
              <a:ext cx="2743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0" y="304800"/>
            <a:ext cx="4821840" cy="3048000"/>
            <a:chOff x="3788760" y="54982"/>
            <a:chExt cx="5279040" cy="3221618"/>
          </a:xfrm>
        </p:grpSpPr>
        <p:pic>
          <p:nvPicPr>
            <p:cNvPr id="102" name="Picture 10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8760" y="54982"/>
              <a:ext cx="5279040" cy="3221618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4876800" y="1524000"/>
              <a:ext cx="3200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0" y="1905000"/>
            <a:ext cx="2667000" cy="48736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10/16/2011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3352800"/>
            <a:ext cx="4724400" cy="2819400"/>
            <a:chOff x="228600" y="3200613"/>
            <a:chExt cx="5943600" cy="3761835"/>
          </a:xfrm>
        </p:grpSpPr>
        <p:pic>
          <p:nvPicPr>
            <p:cNvPr id="103" name="Picture 10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" y="3200613"/>
              <a:ext cx="5943600" cy="3761835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066801" y="3581613"/>
              <a:ext cx="0" cy="2895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733800" y="3581613"/>
              <a:ext cx="0" cy="28956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4"/>
          <p:cNvSpPr txBox="1">
            <a:spLocks/>
          </p:cNvSpPr>
          <p:nvPr/>
        </p:nvSpPr>
        <p:spPr>
          <a:xfrm>
            <a:off x="4876800" y="1951038"/>
            <a:ext cx="26670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11/23/2011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800600" y="3366273"/>
            <a:ext cx="4267200" cy="2882127"/>
            <a:chOff x="52560" y="165873"/>
            <a:chExt cx="4976640" cy="3110727"/>
          </a:xfrm>
        </p:grpSpPr>
        <p:pic>
          <p:nvPicPr>
            <p:cNvPr id="21" name="Picture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60" y="165873"/>
              <a:ext cx="4976640" cy="3110727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762000" y="457200"/>
              <a:ext cx="0" cy="2438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048000" y="457200"/>
              <a:ext cx="0" cy="2438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0" y="0"/>
            <a:ext cx="5638800" cy="3657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3352800"/>
            <a:ext cx="5562600" cy="342900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00400" y="9906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2600" y="9906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95600" y="26670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91200" y="2743200"/>
            <a:ext cx="45720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81400" y="4572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60960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ZDR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52800" y="228600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LDR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81400" y="3810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0" y="2362200"/>
            <a:ext cx="56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53000" y="373380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ZDR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800" y="548640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LDR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667000" y="87868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10/16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05400" y="5486400"/>
            <a:ext cx="56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19400" y="3429000"/>
            <a:ext cx="6365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11/23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2971800" y="878541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334000" y="9144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715000" y="25908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38400" y="25908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429000" y="42672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200400" y="41910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43200" y="58674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667000" y="57912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15000" y="58674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715000" y="5791200"/>
            <a:ext cx="53340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715000" y="42672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638800" y="4191000"/>
            <a:ext cx="5334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57200" y="1078468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Z ~37dBZ</a:t>
            </a:r>
            <a:endParaRPr lang="en-US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" y="762000"/>
            <a:ext cx="135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Z ~20-30dBZ</a:t>
            </a:r>
            <a:endParaRPr lang="en-US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600" y="4050268"/>
            <a:ext cx="135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Z ~30-40dBZ</a:t>
            </a:r>
            <a:endParaRPr lang="en-US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" y="4355068"/>
            <a:ext cx="104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Z ~42dBZ</a:t>
            </a:r>
            <a:endParaRPr lang="en-US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29400" y="114300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ZDR~1dB</a:t>
            </a:r>
            <a:endParaRPr lang="en-US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49989" y="76200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ZDR ~0dB</a:t>
            </a:r>
            <a:endParaRPr lang="en-US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05600" y="3974068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ZDR ~0.5dB</a:t>
            </a:r>
            <a:endParaRPr lang="en-US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05600" y="427886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ZDR ~1dB</a:t>
            </a:r>
            <a:endParaRPr lang="en-US" dirty="0"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29400" y="2754868"/>
            <a:ext cx="155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PID: Wet snow</a:t>
            </a:r>
            <a:endParaRPr lang="en-US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49989" y="2450068"/>
            <a:ext cx="14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PID: Dry snow</a:t>
            </a:r>
            <a:endParaRPr lang="en-US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8901" y="2754868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LDR ~-18dB</a:t>
            </a:r>
            <a:endParaRPr lang="en-US" dirty="0"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8901" y="2450068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LDR ~-27dB</a:t>
            </a:r>
            <a:endParaRPr lang="en-US" dirty="0"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5800" y="565046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LDR~-25dB</a:t>
            </a:r>
            <a:endParaRPr lang="en-US" dirty="0"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5800" y="595526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LDR~-21dB</a:t>
            </a:r>
            <a:endParaRPr lang="en-US" dirty="0"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05600" y="6031468"/>
            <a:ext cx="155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PID: Wet snow</a:t>
            </a:r>
            <a:endParaRPr lang="en-US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26189" y="5410200"/>
            <a:ext cx="155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PID: Wet snow</a:t>
            </a:r>
            <a:endParaRPr lang="en-US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05600" y="5726668"/>
            <a:ext cx="136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PID: Graupel</a:t>
            </a:r>
            <a:endParaRPr lang="en-US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96000" y="4800600"/>
            <a:ext cx="3048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Straka</a:t>
            </a:r>
            <a:r>
              <a:rPr lang="en-US" sz="1600" dirty="0" smtClean="0"/>
              <a:t> et al. (2000): graupel      (Z 20-50, ZDR -0.5-2, LDR &lt;-20)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5867400" y="1625025"/>
            <a:ext cx="3200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Straka</a:t>
            </a:r>
            <a:r>
              <a:rPr lang="en-US" sz="1600" dirty="0" smtClean="0"/>
              <a:t> et al. (2000): dry aggregates</a:t>
            </a:r>
          </a:p>
          <a:p>
            <a:r>
              <a:rPr lang="en-US" sz="1600" dirty="0" smtClean="0"/>
              <a:t>(Z &lt;35, ZDR 0-1, LDR &lt;-25)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152400" y="1639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max higher than max ZDR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1828800" y="3429000"/>
            <a:ext cx="4953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943600" y="3301425"/>
            <a:ext cx="3200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Straka</a:t>
            </a:r>
            <a:r>
              <a:rPr lang="en-US" sz="1600" dirty="0" smtClean="0"/>
              <a:t> et al. (2000): wet aggregates         (Z &lt;45, ZDR 0.5-3, LDR -10 to -20)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5" grpId="1"/>
      <p:bldP spid="36" grpId="0"/>
      <p:bldP spid="37" grpId="0"/>
      <p:bldP spid="38" grpId="0"/>
      <p:bldP spid="39" grpId="0"/>
      <p:bldP spid="39" grpId="1"/>
      <p:bldP spid="40" grpId="0"/>
      <p:bldP spid="41" grpId="0"/>
      <p:bldP spid="42" grpId="0"/>
      <p:bldP spid="43" grpId="0"/>
      <p:bldP spid="43" grpId="1"/>
      <p:bldP spid="44" grpId="0"/>
      <p:bldP spid="47" grpId="0"/>
      <p:bldP spid="47" grpId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6" grpId="0" animBg="1"/>
      <p:bldP spid="57" grpId="0"/>
      <p:bldP spid="57" grpId="1"/>
      <p:bldP spid="55" grpId="0" animBg="1"/>
      <p:bldP spid="55" grpId="1" animBg="1"/>
      <p:bldP spid="55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Angela\Desktop\loop_SUR_Z_23De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288" y="0"/>
            <a:ext cx="708342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381000"/>
            <a:ext cx="140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DECEMBER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1000" y="1011561"/>
            <a:ext cx="8382000" cy="5084439"/>
            <a:chOff x="381000" y="782961"/>
            <a:chExt cx="8382000" cy="5084439"/>
          </a:xfrm>
        </p:grpSpPr>
        <p:pic>
          <p:nvPicPr>
            <p:cNvPr id="3074" name="Picture 2" descr="/dynamo/research/skewt/20111024/research.SkewT.201110240000.Ga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544961"/>
              <a:ext cx="4084674" cy="4322439"/>
            </a:xfrm>
            <a:prstGeom prst="rect">
              <a:avLst/>
            </a:prstGeom>
            <a:noFill/>
          </p:spPr>
        </p:pic>
        <p:pic>
          <p:nvPicPr>
            <p:cNvPr id="3076" name="Picture 4" descr="/dynamo/research/skewt/20111223/research.SkewT.201112231800.Ga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8326" y="1489722"/>
              <a:ext cx="4084674" cy="4322439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1371600" y="782961"/>
              <a:ext cx="15431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October</a:t>
              </a:r>
              <a:endParaRPr lang="en-US" sz="3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72021" y="782961"/>
              <a:ext cx="19094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December</a:t>
              </a:r>
              <a:endParaRPr lang="en-US" sz="32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3733800" y="4648200"/>
              <a:ext cx="533400" cy="1143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077200" y="2819400"/>
              <a:ext cx="533400" cy="2895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37120" y="0"/>
            <a:ext cx="1706880" cy="1066800"/>
            <a:chOff x="7437120" y="0"/>
            <a:chExt cx="1706880" cy="1066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37120" y="0"/>
              <a:ext cx="1706880" cy="10668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8001000" y="457200"/>
              <a:ext cx="304800" cy="609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33051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762000"/>
            <a:ext cx="33242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45816" y="0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12/23/2011</a:t>
            </a:r>
            <a:endParaRPr lang="en-US" sz="32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07360" y="4147962"/>
            <a:ext cx="2903040" cy="2281199"/>
            <a:chOff x="207360" y="4147962"/>
            <a:chExt cx="2903040" cy="2281199"/>
          </a:xfrm>
        </p:grpSpPr>
        <p:pic>
          <p:nvPicPr>
            <p:cNvPr id="119" name="Picture 1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360" y="4147962"/>
              <a:ext cx="2903040" cy="22811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7200" y="4724400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Z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19800" y="4147962"/>
            <a:ext cx="2903040" cy="2281199"/>
            <a:chOff x="3131952" y="4147962"/>
            <a:chExt cx="2903040" cy="2281199"/>
          </a:xfrm>
        </p:grpSpPr>
        <p:pic>
          <p:nvPicPr>
            <p:cNvPr id="118" name="Picture 1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31952" y="4147962"/>
              <a:ext cx="2903040" cy="228119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76600" y="4724400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24200" y="4147962"/>
            <a:ext cx="2903040" cy="2281199"/>
            <a:chOff x="6034992" y="4147962"/>
            <a:chExt cx="2903040" cy="2281199"/>
          </a:xfrm>
        </p:grpSpPr>
        <p:pic>
          <p:nvPicPr>
            <p:cNvPr id="117" name="Picture 1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34992" y="4147962"/>
              <a:ext cx="2903040" cy="228119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72200" y="4724400"/>
              <a:ext cx="6076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PID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V="1">
            <a:off x="304800" y="5867400"/>
            <a:ext cx="8458200" cy="7620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69248" y="5715000"/>
            <a:ext cx="18288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242608" y="5334000"/>
            <a:ext cx="533400" cy="1066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362200" y="5334000"/>
            <a:ext cx="533400" cy="1066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875"/>
            <a:ext cx="2895600" cy="1143000"/>
          </a:xfrm>
        </p:spPr>
        <p:txBody>
          <a:bodyPr/>
          <a:lstStyle/>
          <a:p>
            <a:r>
              <a:rPr lang="en-US" dirty="0" smtClean="0"/>
              <a:t>MJO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1"/>
            <a:ext cx="3810000" cy="114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Equatorial waves coupled to deep convection (</a:t>
            </a:r>
            <a:r>
              <a:rPr lang="en-US" dirty="0" err="1" smtClean="0"/>
              <a:t>Rui</a:t>
            </a:r>
            <a:r>
              <a:rPr lang="en-US" dirty="0" smtClean="0"/>
              <a:t> and Wang 1990)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0600" y="304800"/>
            <a:ext cx="4124880" cy="289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581400"/>
            <a:ext cx="4739035" cy="290077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2895600"/>
            <a:ext cx="3810000" cy="9906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East of convective center resembles equatorial Kelvin wave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4038600"/>
            <a:ext cx="3581400" cy="12954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Gyres straddling equator characteristic of equatorial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Rossby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wave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15000" y="914400"/>
            <a:ext cx="1219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638800" y="2438400"/>
            <a:ext cx="1219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39000" y="914400"/>
            <a:ext cx="9906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010400" y="2438400"/>
            <a:ext cx="1219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3885" y="152400"/>
            <a:ext cx="5123915" cy="442000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3352800" cy="3124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TOGA COARE: Transport of westerly momentum downward in strong westerly region (</a:t>
            </a:r>
            <a:r>
              <a:rPr lang="en-US" dirty="0" err="1" smtClean="0"/>
              <a:t>Houze</a:t>
            </a:r>
            <a:r>
              <a:rPr lang="en-US" dirty="0" smtClean="0"/>
              <a:t> et al. 2000)</a:t>
            </a:r>
          </a:p>
          <a:p>
            <a:pPr lvl="1"/>
            <a:r>
              <a:rPr lang="en-US" dirty="0" smtClean="0"/>
              <a:t>Positive feedback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533400"/>
            <a:ext cx="15598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Houze</a:t>
            </a:r>
            <a:r>
              <a:rPr lang="en-US" sz="1400" dirty="0" smtClean="0"/>
              <a:t> et al. (2000)</a:t>
            </a:r>
            <a:endParaRPr lang="en-US" sz="14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340225"/>
            <a:ext cx="4583113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90800" y="4495800"/>
            <a:ext cx="194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Braun and </a:t>
            </a:r>
            <a:r>
              <a:rPr lang="en-US" sz="1400" dirty="0" err="1" smtClean="0"/>
              <a:t>Houze</a:t>
            </a:r>
            <a:r>
              <a:rPr lang="en-US" sz="1400" dirty="0" smtClean="0"/>
              <a:t> (1997)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34200" y="3733800"/>
            <a:ext cx="15240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64448" y="472440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V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724400"/>
            <a:ext cx="28956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22437"/>
            <a:ext cx="830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Cloud population</a:t>
            </a:r>
          </a:p>
          <a:p>
            <a:pPr lvl="1"/>
            <a:r>
              <a:rPr lang="en-US" dirty="0" smtClean="0"/>
              <a:t>Slightly shallower convection during Dec</a:t>
            </a:r>
          </a:p>
          <a:p>
            <a:pPr lvl="1"/>
            <a:r>
              <a:rPr lang="en-US" dirty="0" smtClean="0"/>
              <a:t>Higher stratiform fraction during Oct and Nov</a:t>
            </a:r>
          </a:p>
          <a:p>
            <a:r>
              <a:rPr lang="en-US" dirty="0" smtClean="0"/>
              <a:t>Microphysical characteristics and implications</a:t>
            </a:r>
          </a:p>
          <a:p>
            <a:pPr lvl="1"/>
            <a:r>
              <a:rPr lang="en-US" dirty="0" smtClean="0"/>
              <a:t>Dry snow profile persistent</a:t>
            </a:r>
          </a:p>
          <a:p>
            <a:pPr lvl="1"/>
            <a:r>
              <a:rPr lang="en-US" dirty="0" smtClean="0"/>
              <a:t>“Active” periods characterized by increased wet snow (stratiform)</a:t>
            </a:r>
          </a:p>
          <a:p>
            <a:pPr lvl="1"/>
            <a:r>
              <a:rPr lang="en-US" dirty="0" smtClean="0"/>
              <a:t>Presence of graupel similar between periods (limited to a few km above melting level)</a:t>
            </a:r>
          </a:p>
          <a:p>
            <a:pPr lvl="1"/>
            <a:r>
              <a:rPr lang="en-US" dirty="0" smtClean="0"/>
              <a:t>Similar ice mass throughout all rainy periods</a:t>
            </a:r>
          </a:p>
          <a:p>
            <a:pPr lvl="1"/>
            <a:r>
              <a:rPr lang="en-US" dirty="0" smtClean="0"/>
              <a:t>Melting of graupel and wet aggregates in stratiform</a:t>
            </a:r>
          </a:p>
          <a:p>
            <a:pPr lvl="1"/>
            <a:r>
              <a:rPr lang="en-US" dirty="0" smtClean="0"/>
              <a:t>Momentum transport associated with melting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533400"/>
            <a:ext cx="8228572" cy="61714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86400" y="4267200"/>
            <a:ext cx="2133600" cy="8382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58000" y="3581400"/>
            <a:ext cx="2133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581400"/>
            <a:ext cx="2133600" cy="762000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gelaRowe_Nature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4191000"/>
            <a:ext cx="7851648" cy="1828800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336268"/>
            <a:ext cx="670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Funded by NSF Grant # AGS-1059611 and DOE Grant # DE-SC0008452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8"/>
            <a:ext cx="37338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Cloud population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267200" y="838200"/>
            <a:ext cx="4597400" cy="5824953"/>
            <a:chOff x="4267200" y="838201"/>
            <a:chExt cx="4597400" cy="5824953"/>
          </a:xfrm>
        </p:grpSpPr>
        <p:pic>
          <p:nvPicPr>
            <p:cNvPr id="4608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67200" y="990600"/>
              <a:ext cx="4597400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105400" y="838201"/>
              <a:ext cx="2590800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Benedict and Randall (2007)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67400" y="6324600"/>
              <a:ext cx="1735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Zipser</a:t>
              </a:r>
              <a:r>
                <a:rPr lang="en-US" sz="1600" dirty="0" smtClean="0"/>
                <a:t> et al. (1981)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95800" y="1066800"/>
              <a:ext cx="381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67200" y="3745468"/>
              <a:ext cx="381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09600" y="2667000"/>
            <a:ext cx="332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Transition from shallow to deep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32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Broad stratiform </a:t>
            </a:r>
            <a:r>
              <a:rPr lang="en-US" sz="3600" dirty="0" smtClean="0"/>
              <a:t>(Barnes and </a:t>
            </a:r>
            <a:r>
              <a:rPr lang="en-US" sz="3600" dirty="0" err="1" smtClean="0"/>
              <a:t>Houze</a:t>
            </a:r>
            <a:r>
              <a:rPr lang="en-US" sz="3600" dirty="0"/>
              <a:t> </a:t>
            </a:r>
            <a:r>
              <a:rPr lang="en-US" sz="3600" dirty="0" smtClean="0"/>
              <a:t>2013)</a:t>
            </a:r>
            <a:endParaRPr lang="en-US" sz="3600" dirty="0"/>
          </a:p>
        </p:txBody>
      </p:sp>
      <p:pic>
        <p:nvPicPr>
          <p:cNvPr id="5" name="Picture 4" descr="f06_v02.tif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066800" y="1447800"/>
            <a:ext cx="3840479" cy="2514600"/>
          </a:xfrm>
          <a:prstGeom prst="rect">
            <a:avLst/>
          </a:prstGeom>
        </p:spPr>
      </p:pic>
      <p:pic>
        <p:nvPicPr>
          <p:cNvPr id="6" name="Picture 5" descr="f06_v02.tif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029200" y="1447800"/>
            <a:ext cx="3840479" cy="2514600"/>
          </a:xfrm>
          <a:prstGeom prst="rect">
            <a:avLst/>
          </a:prstGeom>
        </p:spPr>
      </p:pic>
      <p:pic>
        <p:nvPicPr>
          <p:cNvPr id="7" name="Picture 6" descr="f06_v02.tif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066800" y="4114800"/>
            <a:ext cx="3840479" cy="2514600"/>
          </a:xfrm>
          <a:prstGeom prst="rect">
            <a:avLst/>
          </a:prstGeom>
        </p:spPr>
      </p:pic>
      <p:pic>
        <p:nvPicPr>
          <p:cNvPr id="8" name="Picture 7" descr="f06_v02.tif"/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029200" y="4114800"/>
            <a:ext cx="3840479" cy="2514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5867400"/>
            <a:ext cx="685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6336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%</a:t>
            </a:r>
          </a:p>
        </p:txBody>
      </p:sp>
      <p:pic>
        <p:nvPicPr>
          <p:cNvPr id="11" name="Picture 10" descr="f06_v02.ti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28600" y="1371600"/>
            <a:ext cx="676098" cy="5029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29200" y="1447800"/>
            <a:ext cx="3810000" cy="2514600"/>
          </a:xfrm>
          <a:prstGeom prst="rect">
            <a:avLst/>
          </a:prstGeom>
          <a:noFill/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3657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Microphysics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936000"/>
            <a:ext cx="4053600" cy="2721600"/>
          </a:xfrm>
          <a:prstGeom prst="rect">
            <a:avLst/>
          </a:prstGeom>
        </p:spPr>
      </p:pic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675266"/>
            <a:ext cx="5992668" cy="203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848601" y="5953780"/>
            <a:ext cx="121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Cetrone</a:t>
            </a:r>
            <a:r>
              <a:rPr lang="en-US" sz="1400" dirty="0" smtClean="0"/>
              <a:t> and </a:t>
            </a:r>
            <a:r>
              <a:rPr lang="en-US" sz="1400" dirty="0" err="1" smtClean="0"/>
              <a:t>Houze</a:t>
            </a:r>
            <a:r>
              <a:rPr lang="en-US" sz="1400" dirty="0" smtClean="0"/>
              <a:t> (2011)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3657600"/>
            <a:ext cx="1219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Houze</a:t>
            </a:r>
            <a:r>
              <a:rPr lang="en-US" sz="1400" dirty="0" smtClean="0"/>
              <a:t> (1997)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4191000" cy="3505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Heating in Tropics</a:t>
            </a:r>
          </a:p>
          <a:p>
            <a:pPr lvl="1"/>
            <a:r>
              <a:rPr lang="en-US" dirty="0" smtClean="0"/>
              <a:t>Variations impact larger-scale circulations</a:t>
            </a:r>
          </a:p>
          <a:p>
            <a:pPr lvl="1"/>
            <a:r>
              <a:rPr lang="en-US" dirty="0" smtClean="0"/>
              <a:t>Warm-rain </a:t>
            </a:r>
            <a:r>
              <a:rPr lang="en-US" dirty="0" err="1" smtClean="0"/>
              <a:t>vs</a:t>
            </a:r>
            <a:r>
              <a:rPr lang="en-US" dirty="0" smtClean="0"/>
              <a:t> ice processes in convective region</a:t>
            </a:r>
          </a:p>
          <a:p>
            <a:pPr lvl="1"/>
            <a:r>
              <a:rPr lang="en-US" dirty="0" smtClean="0"/>
              <a:t>Extent of stratiform</a:t>
            </a:r>
          </a:p>
          <a:p>
            <a:r>
              <a:rPr lang="en-US" dirty="0" smtClean="0"/>
              <a:t>Radiative effects</a:t>
            </a:r>
          </a:p>
          <a:p>
            <a:pPr lvl="1"/>
            <a:r>
              <a:rPr lang="en-US" dirty="0" smtClean="0"/>
              <a:t>Anvils</a:t>
            </a:r>
          </a:p>
          <a:p>
            <a:r>
              <a:rPr lang="en-US" dirty="0" smtClean="0"/>
              <a:t>Momentum transport</a:t>
            </a:r>
          </a:p>
          <a:p>
            <a:pPr lvl="1"/>
            <a:r>
              <a:rPr lang="en-US" dirty="0" smtClean="0"/>
              <a:t>Diabatic cooling in stratiform</a:t>
            </a:r>
          </a:p>
          <a:p>
            <a:r>
              <a:rPr lang="en-US" dirty="0" smtClean="0"/>
              <a:t>Models require better representation of physical processes for understanding these feedbacks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0"/>
            <a:ext cx="24384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DYNAMO</a:t>
            </a: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508760"/>
            <a:ext cx="6187440" cy="512064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990600"/>
            <a:ext cx="3383280" cy="26906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19600" y="76200"/>
            <a:ext cx="4419983" cy="6553200"/>
            <a:chOff x="4419600" y="76200"/>
            <a:chExt cx="4419983" cy="6553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9600" y="76200"/>
              <a:ext cx="4419983" cy="4145455"/>
            </a:xfrm>
            <a:prstGeom prst="rect">
              <a:avLst/>
            </a:prstGeom>
          </p:spPr>
        </p:pic>
        <p:pic>
          <p:nvPicPr>
            <p:cNvPr id="7" name="Picture 6" descr="00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1600" y="4191000"/>
              <a:ext cx="3251200" cy="2438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58377"/>
            <a:ext cx="8549640" cy="3837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6248400"/>
            <a:ext cx="262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Zuluaga</a:t>
            </a:r>
            <a:r>
              <a:rPr lang="en-US" dirty="0" smtClean="0"/>
              <a:t> and </a:t>
            </a:r>
            <a:r>
              <a:rPr lang="en-US" dirty="0" err="1" smtClean="0"/>
              <a:t>Houze</a:t>
            </a:r>
            <a:r>
              <a:rPr lang="en-US" dirty="0" smtClean="0"/>
              <a:t> (2013)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31" y="207169"/>
            <a:ext cx="2378869" cy="1850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S-</a:t>
            </a:r>
            <a:r>
              <a:rPr lang="en-US" dirty="0" err="1" smtClean="0"/>
              <a:t>PolKa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400800" y="228600"/>
            <a:ext cx="2286000" cy="1828800"/>
            <a:chOff x="6477000" y="304800"/>
            <a:chExt cx="2057400" cy="1524000"/>
          </a:xfrm>
        </p:grpSpPr>
        <p:pic>
          <p:nvPicPr>
            <p:cNvPr id="40962" name="Picture 2" descr="https://www2.ucar.edu/sites/default/files/news/2011/spol7dixo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7000" y="304800"/>
              <a:ext cx="2032000" cy="15240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7697311" y="1582579"/>
              <a:ext cx="8370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Mike Dixon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1675</TotalTime>
  <Words>879</Words>
  <Application>Microsoft Office PowerPoint</Application>
  <PresentationFormat>On-screen Show (4:3)</PresentationFormat>
  <Paragraphs>244</Paragraphs>
  <Slides>43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Flow</vt:lpstr>
      <vt:lpstr>Microphysical Characteristics of the MJO Cloud Population during DYNAMO</vt:lpstr>
      <vt:lpstr>MJO</vt:lpstr>
      <vt:lpstr>MJO</vt:lpstr>
      <vt:lpstr>MJO</vt:lpstr>
      <vt:lpstr>Cloud population</vt:lpstr>
      <vt:lpstr>Broad stratiform (Barnes and Houze 2013)</vt:lpstr>
      <vt:lpstr>Microphysics</vt:lpstr>
      <vt:lpstr>DYNAMO</vt:lpstr>
      <vt:lpstr>S-PolKa</vt:lpstr>
      <vt:lpstr>Convective/Stratiform Partitioning</vt:lpstr>
      <vt:lpstr>MCS</vt:lpstr>
      <vt:lpstr>Environmental conditions</vt:lpstr>
      <vt:lpstr>Echo-top heights</vt:lpstr>
      <vt:lpstr>Echo-top heights</vt:lpstr>
      <vt:lpstr>30-dBZ heights</vt:lpstr>
      <vt:lpstr>30-dBZ heights</vt:lpstr>
      <vt:lpstr>Revelle</vt:lpstr>
      <vt:lpstr>Slide 18</vt:lpstr>
      <vt:lpstr>Slide 19</vt:lpstr>
      <vt:lpstr>Dual-polarization</vt:lpstr>
      <vt:lpstr>Slide 21</vt:lpstr>
      <vt:lpstr>HID</vt:lpstr>
      <vt:lpstr>Slide 23</vt:lpstr>
      <vt:lpstr>Vertically integrated ice mass</vt:lpstr>
      <vt:lpstr>Slide 25</vt:lpstr>
      <vt:lpstr>Slide 26</vt:lpstr>
      <vt:lpstr>Revelle</vt:lpstr>
      <vt:lpstr>24 Oct – Revelle</vt:lpstr>
      <vt:lpstr>Slide 29</vt:lpstr>
      <vt:lpstr>Slide 30</vt:lpstr>
      <vt:lpstr>KAZR</vt:lpstr>
      <vt:lpstr>Slide 32</vt:lpstr>
      <vt:lpstr>Slide 33</vt:lpstr>
      <vt:lpstr>Slide 34</vt:lpstr>
      <vt:lpstr>10/16/2011</vt:lpstr>
      <vt:lpstr>Slide 36</vt:lpstr>
      <vt:lpstr>Slide 37</vt:lpstr>
      <vt:lpstr>Slide 38</vt:lpstr>
      <vt:lpstr>Slide 39</vt:lpstr>
      <vt:lpstr>Slide 40</vt:lpstr>
      <vt:lpstr>Summary</vt:lpstr>
      <vt:lpstr>Slide 42</vt:lpstr>
      <vt:lpstr>Thank you!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Microphysical Characteristics of the MJO Cloud Population during DYNAMO</dc:title>
  <dc:creator>Angela Rowe</dc:creator>
  <cp:lastModifiedBy>Angela Rowe</cp:lastModifiedBy>
  <cp:revision>253</cp:revision>
  <dcterms:created xsi:type="dcterms:W3CDTF">2013-02-20T19:19:32Z</dcterms:created>
  <dcterms:modified xsi:type="dcterms:W3CDTF">2013-02-25T19:28:55Z</dcterms:modified>
</cp:coreProperties>
</file>