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0" r:id="rId2"/>
    <p:sldMasterId id="2147483710" r:id="rId3"/>
    <p:sldMasterId id="2147483725" r:id="rId4"/>
    <p:sldMasterId id="2147483727" r:id="rId5"/>
    <p:sldMasterId id="2147483731" r:id="rId6"/>
    <p:sldMasterId id="2147483744" r:id="rId7"/>
  </p:sldMasterIdLst>
  <p:notesMasterIdLst>
    <p:notesMasterId r:id="rId35"/>
  </p:notesMasterIdLst>
  <p:sldIdLst>
    <p:sldId id="275" r:id="rId8"/>
    <p:sldId id="303" r:id="rId9"/>
    <p:sldId id="316" r:id="rId10"/>
    <p:sldId id="306" r:id="rId11"/>
    <p:sldId id="304" r:id="rId12"/>
    <p:sldId id="345" r:id="rId13"/>
    <p:sldId id="334" r:id="rId14"/>
    <p:sldId id="298" r:id="rId15"/>
    <p:sldId id="335" r:id="rId16"/>
    <p:sldId id="367" r:id="rId17"/>
    <p:sldId id="338" r:id="rId18"/>
    <p:sldId id="339" r:id="rId19"/>
    <p:sldId id="340" r:id="rId20"/>
    <p:sldId id="347" r:id="rId21"/>
    <p:sldId id="342" r:id="rId22"/>
    <p:sldId id="333" r:id="rId23"/>
    <p:sldId id="348" r:id="rId24"/>
    <p:sldId id="343" r:id="rId25"/>
    <p:sldId id="369" r:id="rId26"/>
    <p:sldId id="351" r:id="rId27"/>
    <p:sldId id="356" r:id="rId28"/>
    <p:sldId id="332" r:id="rId29"/>
    <p:sldId id="361" r:id="rId30"/>
    <p:sldId id="346" r:id="rId31"/>
    <p:sldId id="370" r:id="rId32"/>
    <p:sldId id="366" r:id="rId33"/>
    <p:sldId id="35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5749"/>
    <a:srgbClr val="B9D3EF"/>
    <a:srgbClr val="821386"/>
    <a:srgbClr val="254061"/>
    <a:srgbClr val="B5B5B6"/>
    <a:srgbClr val="FFFFFF"/>
    <a:srgbClr val="FFFF66"/>
    <a:srgbClr val="BFDBF4"/>
    <a:srgbClr val="000000"/>
    <a:srgbClr val="B3D2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8414" autoAdjust="0"/>
  </p:normalViewPr>
  <p:slideViewPr>
    <p:cSldViewPr snapToGrid="0">
      <p:cViewPr varScale="1">
        <p:scale>
          <a:sx n="54" d="100"/>
          <a:sy n="54" d="100"/>
        </p:scale>
        <p:origin x="-19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50C-A1FA-EA48-B559-64AD1D882E6C}" type="datetimeFigureOut">
              <a:rPr lang="en-US" smtClean="0"/>
              <a:t>12/3/12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68EC6-073C-544C-A52D-D6D540680A0C}" type="slidenum">
              <a:rPr lang="en-US" smtClean="0"/>
              <a:t>‹#›</a:t>
            </a:fld>
            <a:endParaRPr lang="en-US"/>
          </a:p>
        </p:txBody>
      </p:sp>
    </p:spTree>
    <p:extLst>
      <p:ext uri="{BB962C8B-B14F-4D97-AF65-F5344CB8AC3E}">
        <p14:creationId xmlns:p14="http://schemas.microsoft.com/office/powerpoint/2010/main" val="107693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55DD45-A590-704A-9132-95D043F9BAEC}"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Normalized by dimension of the MCS rain </a:t>
            </a:r>
            <a:r>
              <a:rPr lang="en-US" dirty="0" smtClean="0">
                <a:latin typeface="Calibri" charset="0"/>
                <a:ea typeface="ＭＳ Ｐゴシック" charset="0"/>
                <a:cs typeface="ＭＳ Ｐゴシック" charset="0"/>
              </a:rPr>
              <a:t>area</a:t>
            </a:r>
            <a:endParaRPr lang="en-US" dirty="0">
              <a:latin typeface="Calibri" charset="0"/>
              <a:ea typeface="ＭＳ Ｐゴシック" charset="0"/>
              <a:cs typeface="ＭＳ Ｐゴシック" charset="0"/>
            </a:endParaRPr>
          </a:p>
        </p:txBody>
      </p:sp>
      <p:sp>
        <p:nvSpPr>
          <p:cNvPr id="26931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7F9D0E-167D-344B-B6CE-E50734A71585}" type="slidenum">
              <a:rPr lang="en-US" sz="1200">
                <a:solidFill>
                  <a:prstClr val="black"/>
                </a:solidFill>
                <a:latin typeface="Calibri" charset="0"/>
              </a:rPr>
              <a:pPr eaLnBrk="1" hangingPunct="1"/>
              <a:t>18</a:t>
            </a:fld>
            <a:endParaRPr lang="en-US" sz="1200">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cs typeface="ＭＳ Ｐゴシック" charset="0"/>
              </a:rPr>
              <a:t>Comment on future satellites, GPM, </a:t>
            </a:r>
            <a:r>
              <a:rPr lang="en-US" dirty="0" err="1" smtClean="0">
                <a:latin typeface="Calibri" charset="0"/>
                <a:ea typeface="ＭＳ Ｐゴシック" charset="0"/>
                <a:cs typeface="ＭＳ Ｐゴシック" charset="0"/>
              </a:rPr>
              <a:t>EarthCARE</a:t>
            </a:r>
            <a:r>
              <a:rPr lang="en-US" dirty="0" smtClean="0">
                <a:latin typeface="Calibri" charset="0"/>
                <a:ea typeface="ＭＳ Ｐゴシック" charset="0"/>
                <a:cs typeface="ＭＳ Ｐゴシック" charset="0"/>
              </a:rPr>
              <a:t>, and beyond</a:t>
            </a:r>
            <a:r>
              <a:rPr lang="en-US" baseline="0" dirty="0" smtClean="0">
                <a:latin typeface="Calibri" charset="0"/>
                <a:ea typeface="ＭＳ Ｐゴシック" charset="0"/>
                <a:cs typeface="ＭＳ Ｐゴシック" charset="0"/>
              </a:rPr>
              <a:t>. Need to have satellites in same orbit like A-Train. This would improve relation between raining core and anvil components.</a:t>
            </a:r>
            <a:endParaRPr lang="en-US" dirty="0" smtClean="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55DD45-A590-704A-9132-95D043F9BAEC}" type="slidenum">
              <a:rPr lang="en-US" sz="1200">
                <a:solidFill>
                  <a:srgbClr val="000000"/>
                </a:solidFill>
                <a:latin typeface="Calibri" charset="0"/>
              </a:rPr>
              <a:pPr eaLnBrk="1" hangingPunct="1"/>
              <a:t>23</a:t>
            </a:fld>
            <a:endParaRPr lang="en-US" sz="1200">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cs typeface="ＭＳ Ｐゴシック" charset="0"/>
              </a:rPr>
              <a:t>Comment</a:t>
            </a:r>
            <a:r>
              <a:rPr lang="en-US" baseline="0" dirty="0" smtClean="0">
                <a:latin typeface="Calibri" charset="0"/>
                <a:ea typeface="ＭＳ Ｐゴシック" charset="0"/>
                <a:cs typeface="ＭＳ Ｐゴシック" charset="0"/>
              </a:rPr>
              <a:t> on GPM and the ability go to higher latitudes in the future—frontal systems</a:t>
            </a:r>
            <a:r>
              <a:rPr lang="en-US" baseline="0" smtClean="0">
                <a:latin typeface="Calibri" charset="0"/>
                <a:ea typeface="ＭＳ Ｐゴシック" charset="0"/>
                <a:cs typeface="ＭＳ Ｐゴシック" charset="0"/>
              </a:rPr>
              <a:t>, etc.</a:t>
            </a:r>
            <a:endParaRPr lang="en-US" smtClean="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55DD45-A590-704A-9132-95D043F9BAEC}" type="slidenum">
              <a:rPr lang="en-US" sz="1200">
                <a:solidFill>
                  <a:srgbClr val="000000"/>
                </a:solidFill>
                <a:latin typeface="Calibri" charset="0"/>
              </a:rPr>
              <a:pPr eaLnBrk="1" hangingPunct="1"/>
              <a:t>24</a:t>
            </a:fld>
            <a:endParaRPr lang="en-US" sz="1200">
              <a:solidFill>
                <a:srgbClr val="000000"/>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cs typeface="ＭＳ Ｐゴシック" charset="0"/>
              </a:rPr>
              <a:t>Comment</a:t>
            </a:r>
            <a:r>
              <a:rPr lang="en-US" baseline="0" dirty="0" smtClean="0">
                <a:latin typeface="Calibri" charset="0"/>
                <a:ea typeface="ＭＳ Ｐゴシック" charset="0"/>
                <a:cs typeface="ＭＳ Ｐゴシック" charset="0"/>
              </a:rPr>
              <a:t> on GPM and the ability go to higher latitudes in the future—frontal systems</a:t>
            </a:r>
            <a:r>
              <a:rPr lang="en-US" baseline="0" smtClean="0">
                <a:latin typeface="Calibri" charset="0"/>
                <a:ea typeface="ＭＳ Ｐゴシック" charset="0"/>
                <a:cs typeface="ＭＳ Ｐゴシック" charset="0"/>
              </a:rPr>
              <a:t>, etc.</a:t>
            </a:r>
            <a:endParaRPr lang="en-US" smtClean="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55DD45-A590-704A-9132-95D043F9BAEC}" type="slidenum">
              <a:rPr lang="en-US" sz="1200">
                <a:solidFill>
                  <a:srgbClr val="000000"/>
                </a:solidFill>
                <a:latin typeface="Calibri" charset="0"/>
              </a:rPr>
              <a:pPr eaLnBrk="1" hangingPunct="1"/>
              <a:t>25</a:t>
            </a:fld>
            <a:endParaRPr lang="en-US" sz="1200">
              <a:solidFill>
                <a:srgbClr val="000000"/>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9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a:latin typeface="Calibri" charset="0"/>
                <a:ea typeface="ＭＳ Ｐゴシック" charset="0"/>
                <a:cs typeface="ＭＳ Ｐゴシック" charset="0"/>
              </a:rPr>
              <a:t>WAVELENGTH</a:t>
            </a:r>
            <a:r>
              <a:rPr lang="en-US">
                <a:latin typeface="Calibri" charset="0"/>
                <a:ea typeface="ＭＳ Ｐゴシック" charset="0"/>
                <a:cs typeface="ＭＳ Ｐゴシック" charset="0"/>
              </a:rPr>
              <a:t>: W-band, 3 mm wavelength</a:t>
            </a:r>
          </a:p>
          <a:p>
            <a:r>
              <a:rPr lang="en-US" u="sng">
                <a:latin typeface="Calibri" charset="0"/>
                <a:ea typeface="ＭＳ Ｐゴシック" charset="0"/>
                <a:cs typeface="ＭＳ Ｐゴシック" charset="0"/>
              </a:rPr>
              <a:t>THIN ANVILS</a:t>
            </a:r>
            <a:r>
              <a:rPr lang="en-US">
                <a:latin typeface="Calibri" charset="0"/>
                <a:ea typeface="ＭＳ Ｐゴシック" charset="0"/>
                <a:cs typeface="ＭＳ Ｐゴシック" charset="0"/>
              </a:rPr>
              <a:t>:</a:t>
            </a:r>
          </a:p>
          <a:p>
            <a:r>
              <a:rPr lang="en-US">
                <a:latin typeface="Calibri" charset="0"/>
                <a:ea typeface="ＭＳ Ｐゴシック" charset="0"/>
                <a:cs typeface="ＭＳ Ｐゴシック" charset="0"/>
              </a:rPr>
              <a:t>     1) LEADING—</a:t>
            </a:r>
            <a:r>
              <a:rPr lang="en-US" u="sng">
                <a:latin typeface="Calibri" charset="0"/>
                <a:ea typeface="ＭＳ Ｐゴシック" charset="0"/>
                <a:cs typeface="ＭＳ Ｐゴシック" charset="0"/>
              </a:rPr>
              <a:t>higher</a:t>
            </a:r>
            <a:r>
              <a:rPr lang="en-US">
                <a:latin typeface="Calibri" charset="0"/>
                <a:ea typeface="ＭＳ Ｐゴシック" charset="0"/>
                <a:cs typeface="ＭＳ Ｐゴシック" charset="0"/>
              </a:rPr>
              <a:t> </a:t>
            </a:r>
            <a:r>
              <a:rPr lang="en-US">
                <a:latin typeface="Calibri" charset="0"/>
                <a:ea typeface="ＭＳ Ｐゴシック" charset="0"/>
                <a:cs typeface="ＭＳ Ｐゴシック" charset="0"/>
                <a:sym typeface="Wingdings" charset="0"/>
              </a:rPr>
              <a:t>-- </a:t>
            </a:r>
            <a:r>
              <a:rPr lang="en-US">
                <a:latin typeface="Calibri" charset="0"/>
                <a:ea typeface="ＭＳ Ｐゴシック" charset="0"/>
                <a:cs typeface="ＭＳ Ｐゴシック" charset="0"/>
              </a:rPr>
              <a:t>comes </a:t>
            </a:r>
            <a:r>
              <a:rPr lang="en-US" u="sng">
                <a:latin typeface="Calibri" charset="0"/>
                <a:ea typeface="ＭＳ Ｐゴシック" charset="0"/>
                <a:cs typeface="ＭＳ Ｐゴシック" charset="0"/>
              </a:rPr>
              <a:t>directly from convective updraft</a:t>
            </a:r>
          </a:p>
          <a:p>
            <a:r>
              <a:rPr lang="en-US">
                <a:latin typeface="Calibri" charset="0"/>
                <a:ea typeface="ＭＳ Ｐゴシック" charset="0"/>
                <a:cs typeface="ＭＳ Ｐゴシック" charset="0"/>
              </a:rPr>
              <a:t>     2) TRAILING—</a:t>
            </a:r>
            <a:r>
              <a:rPr lang="en-US" u="sng">
                <a:latin typeface="Calibri" charset="0"/>
                <a:ea typeface="ＭＳ Ｐゴシック" charset="0"/>
                <a:cs typeface="ＭＳ Ｐゴシック" charset="0"/>
              </a:rPr>
              <a:t>occur at more levels</a:t>
            </a:r>
            <a:r>
              <a:rPr lang="en-US">
                <a:latin typeface="Calibri" charset="0"/>
                <a:ea typeface="ＭＳ Ｐゴシック" charset="0"/>
                <a:cs typeface="ＭＳ Ｐゴシック" charset="0"/>
              </a:rPr>
              <a:t> </a:t>
            </a:r>
            <a:r>
              <a:rPr lang="en-US">
                <a:latin typeface="Calibri" charset="0"/>
                <a:ea typeface="ＭＳ Ｐゴシック" charset="0"/>
                <a:cs typeface="ＭＳ Ｐゴシック" charset="0"/>
                <a:sym typeface="Wingdings" charset="0"/>
              </a:rPr>
              <a:t>-- </a:t>
            </a:r>
            <a:r>
              <a:rPr lang="en-US">
                <a:latin typeface="Calibri" charset="0"/>
                <a:ea typeface="ＭＳ Ｐゴシック" charset="0"/>
                <a:cs typeface="ＭＳ Ｐゴシック" charset="0"/>
              </a:rPr>
              <a:t> </a:t>
            </a:r>
            <a:r>
              <a:rPr lang="en-US" u="sng">
                <a:latin typeface="Calibri" charset="0"/>
                <a:ea typeface="ＭＳ Ｐゴシック" charset="0"/>
                <a:cs typeface="ＭＳ Ｐゴシック" charset="0"/>
              </a:rPr>
              <a:t>moisten a deeper layer</a:t>
            </a:r>
          </a:p>
          <a:p>
            <a:r>
              <a:rPr lang="en-US" u="sng">
                <a:latin typeface="Calibri" charset="0"/>
                <a:ea typeface="ＭＳ Ｐゴシック" charset="0"/>
                <a:cs typeface="ＭＳ Ｐゴシック" charset="0"/>
              </a:rPr>
              <a:t>THICK ANVILS</a:t>
            </a:r>
            <a:r>
              <a:rPr lang="en-US">
                <a:latin typeface="Calibri" charset="0"/>
                <a:ea typeface="ＭＳ Ｐゴシック" charset="0"/>
                <a:cs typeface="ＭＳ Ｐゴシック" charset="0"/>
              </a:rPr>
              <a:t>:</a:t>
            </a:r>
          </a:p>
          <a:p>
            <a:r>
              <a:rPr lang="en-US">
                <a:latin typeface="Calibri" charset="0"/>
                <a:ea typeface="ＭＳ Ｐゴシック" charset="0"/>
                <a:cs typeface="ＭＳ Ｐゴシック" charset="0"/>
              </a:rPr>
              <a:t>     3) LEADING—</a:t>
            </a:r>
            <a:r>
              <a:rPr lang="en-US" u="sng">
                <a:latin typeface="Calibri" charset="0"/>
                <a:ea typeface="ＭＳ Ｐゴシック" charset="0"/>
                <a:cs typeface="ＭＳ Ｐゴシック" charset="0"/>
              </a:rPr>
              <a:t>stronger</a:t>
            </a:r>
            <a:r>
              <a:rPr lang="en-US">
                <a:latin typeface="Calibri" charset="0"/>
                <a:ea typeface="ＭＳ Ｐゴシック" charset="0"/>
                <a:cs typeface="ＭＳ Ｐゴシック" charset="0"/>
              </a:rPr>
              <a:t>-</a:t>
            </a:r>
            <a:r>
              <a:rPr lang="en-US" u="sng">
                <a:latin typeface="Calibri" charset="0"/>
                <a:ea typeface="ＭＳ Ｐゴシック" charset="0"/>
                <a:cs typeface="ＭＳ Ｐゴシック" charset="0"/>
              </a:rPr>
              <a:t>larger particles</a:t>
            </a:r>
            <a:r>
              <a:rPr lang="en-US">
                <a:latin typeface="Calibri" charset="0"/>
                <a:ea typeface="ＭＳ Ｐゴシック" charset="0"/>
                <a:cs typeface="ＭＳ Ｐゴシック" charset="0"/>
              </a:rPr>
              <a:t> </a:t>
            </a:r>
            <a:r>
              <a:rPr lang="en-US">
                <a:latin typeface="Calibri" charset="0"/>
                <a:ea typeface="ＭＳ Ｐゴシック" charset="0"/>
                <a:cs typeface="ＭＳ Ｐゴシック" charset="0"/>
                <a:sym typeface="Wingdings" charset="0"/>
              </a:rPr>
              <a:t>-- </a:t>
            </a:r>
            <a:r>
              <a:rPr lang="en-US" u="sng">
                <a:latin typeface="Calibri" charset="0"/>
                <a:ea typeface="ＭＳ Ｐゴシック" charset="0"/>
                <a:cs typeface="ＭＳ Ｐゴシック" charset="0"/>
              </a:rPr>
              <a:t>graupel</a:t>
            </a:r>
            <a:endParaRPr lang="en-US">
              <a:latin typeface="Calibri" charset="0"/>
              <a:ea typeface="ＭＳ Ｐゴシック" charset="0"/>
              <a:cs typeface="ＭＳ Ｐゴシック" charset="0"/>
            </a:endParaRPr>
          </a:p>
        </p:txBody>
      </p:sp>
      <p:sp>
        <p:nvSpPr>
          <p:cNvPr id="189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BAF869-A7C7-304C-AFDF-B5D2B22AF842}" type="slidenum">
              <a:rPr lang="en-US" sz="1200">
                <a:solidFill>
                  <a:prstClr val="black"/>
                </a:solidFill>
                <a:latin typeface="Calibri" charset="0"/>
              </a:rPr>
              <a:pPr eaLnBrk="1" hangingPunct="1"/>
              <a:t>27</a:t>
            </a:fld>
            <a:endParaRPr lang="en-US"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586CD9-7FB3-5F4F-B61E-991D53E11038}" type="slidenum">
              <a:rPr lang="en-US" sz="1200">
                <a:solidFill>
                  <a:srgbClr val="000000"/>
                </a:solidFill>
                <a:latin typeface="Calibri" charset="0"/>
              </a:rPr>
              <a:pPr eaLnBrk="1" hangingPunct="1"/>
              <a:t>4</a:t>
            </a:fld>
            <a:endParaRPr lang="en-US" sz="1200">
              <a:solidFill>
                <a:srgbClr val="000000"/>
              </a:solidFill>
              <a:latin typeface="Calibri"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Satellites provide the opportunity to determine how these properties vary over the globe and thus to determine their role in the climate system. </a:t>
            </a:r>
            <a:endParaRPr lang="en-US" dirty="0"/>
          </a:p>
        </p:txBody>
      </p:sp>
      <p:sp>
        <p:nvSpPr>
          <p:cNvPr id="4" name="Slide Number Placeholder 3"/>
          <p:cNvSpPr>
            <a:spLocks noGrp="1"/>
          </p:cNvSpPr>
          <p:nvPr>
            <p:ph type="sldNum" sz="quarter" idx="10"/>
          </p:nvPr>
        </p:nvSpPr>
        <p:spPr/>
        <p:txBody>
          <a:bodyPr/>
          <a:lstStyle/>
          <a:p>
            <a:fld id="{7A268EC6-073C-544C-A52D-D6D540680A0C}" type="slidenum">
              <a:rPr lang="en-US" smtClean="0"/>
              <a:t>5</a:t>
            </a:fld>
            <a:endParaRPr lang="en-US"/>
          </a:p>
        </p:txBody>
      </p:sp>
    </p:spTree>
    <p:extLst>
      <p:ext uri="{BB962C8B-B14F-4D97-AF65-F5344CB8AC3E}">
        <p14:creationId xmlns:p14="http://schemas.microsoft.com/office/powerpoint/2010/main" val="405122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cs typeface="ＭＳ Ｐゴシック" charset="0"/>
              </a:rPr>
              <a:t>Many details of individual</a:t>
            </a:r>
            <a:r>
              <a:rPr lang="en-US" baseline="0" dirty="0" smtClean="0">
                <a:latin typeface="Calibri" charset="0"/>
                <a:ea typeface="ＭＳ Ｐゴシック" charset="0"/>
                <a:cs typeface="ＭＳ Ｐゴシック" charset="0"/>
              </a:rPr>
              <a:t> cases have been learned from field projects and other case studies. Little is known about how these details vary from one region to another and within different parts of larger scale phenomena like the MJO.</a:t>
            </a:r>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14A5B7-A87F-5C42-830B-CE9B489C9D60}"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cs typeface="ＭＳ Ｐゴシック" charset="0"/>
              </a:rPr>
              <a:t>The basic</a:t>
            </a:r>
            <a:r>
              <a:rPr lang="en-US" baseline="0" dirty="0" smtClean="0">
                <a:latin typeface="Calibri" charset="0"/>
                <a:ea typeface="ＭＳ Ｐゴシック" charset="0"/>
                <a:cs typeface="ＭＳ Ｐゴシック" charset="0"/>
              </a:rPr>
              <a:t> components of an MCS can be simplified into 3 main features, which can be identified and MEASURED by satellite. The combination of these three properties can be used to identify an MCS if they satisfy certain criteria. Thus we can determine when and where MCSs occur around the globe. In addition we can determine how the properties of these three components vary from region to region. How big and wide is the cold top; how big and intense is the raining core; how thick are the anvils; and what are the characteristics of their internal structure. And how do these properties vary around the globe? One cannot holistically determine  the properties of MCSs by identifying one of these properties alone. It’s important to see and evaluate all 3.</a:t>
            </a:r>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14A5B7-A87F-5C42-830B-CE9B489C9D60}"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dirty="0" smtClean="0">
                <a:solidFill>
                  <a:srgbClr val="000000"/>
                </a:solidFill>
                <a:latin typeface="Calibri" charset="0"/>
                <a:ea typeface="ＭＳ Ｐゴシック" charset="0"/>
                <a:cs typeface="ＭＳ Ｐゴシック" charset="0"/>
              </a:rPr>
              <a:t>A-Train</a:t>
            </a:r>
            <a:r>
              <a:rPr lang="en-US" baseline="0" dirty="0" smtClean="0">
                <a:solidFill>
                  <a:srgbClr val="000000"/>
                </a:solidFill>
                <a:latin typeface="Calibri" charset="0"/>
                <a:ea typeface="ＭＳ Ｐゴシック" charset="0"/>
                <a:cs typeface="ＭＳ Ｐゴシック" charset="0"/>
              </a:rPr>
              <a:t> offers the ability to see all 3 characteristics simultaneously. We take advantage of this ability. </a:t>
            </a:r>
            <a:endParaRPr lang="en-US" dirty="0">
              <a:latin typeface="Calibri" charset="0"/>
              <a:ea typeface="ＭＳ Ｐゴシック" charset="0"/>
              <a:cs typeface="ＭＳ Ｐゴシック"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B46937-82E4-3948-9235-ED99D170E5B3}" type="slidenum">
              <a:rPr lang="en-US" sz="1200">
                <a:solidFill>
                  <a:prstClr val="black"/>
                </a:solidFill>
                <a:latin typeface="Calibri" charset="0"/>
              </a:rPr>
              <a:pPr eaLnBrk="1" hangingPunct="1"/>
              <a:t>8</a:t>
            </a:fld>
            <a:endParaRPr lang="en-US"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look briefly at how we combine 2 of these</a:t>
            </a:r>
            <a:r>
              <a:rPr lang="en-US" baseline="0" dirty="0" smtClean="0"/>
              <a:t> properties to first identify MCSs</a:t>
            </a:r>
            <a:endParaRPr lang="en-US" dirty="0"/>
          </a:p>
        </p:txBody>
      </p:sp>
      <p:sp>
        <p:nvSpPr>
          <p:cNvPr id="4" name="Slide Number Placeholder 3"/>
          <p:cNvSpPr>
            <a:spLocks noGrp="1"/>
          </p:cNvSpPr>
          <p:nvPr>
            <p:ph type="sldNum" sz="quarter" idx="10"/>
          </p:nvPr>
        </p:nvSpPr>
        <p:spPr/>
        <p:txBody>
          <a:bodyPr/>
          <a:lstStyle/>
          <a:p>
            <a:fld id="{7A268EC6-073C-544C-A52D-D6D540680A0C}"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05122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base" hangingPunct="1">
              <a:spcBef>
                <a:spcPct val="0"/>
              </a:spcBef>
              <a:spcAft>
                <a:spcPct val="0"/>
              </a:spcAft>
            </a:pPr>
            <a:r>
              <a:rPr lang="en-US" sz="1200" b="1" dirty="0" smtClean="0">
                <a:solidFill>
                  <a:srgbClr val="FFFF00"/>
                </a:solidFill>
              </a:rPr>
              <a:t>Must have one dominant core</a:t>
            </a:r>
          </a:p>
          <a:p>
            <a:pPr eaLnBrk="1" fontAlgn="base" hangingPunct="1">
              <a:spcBef>
                <a:spcPct val="0"/>
              </a:spcBef>
              <a:spcAft>
                <a:spcPct val="0"/>
              </a:spcAft>
            </a:pPr>
            <a:r>
              <a:rPr lang="en-US" sz="1200" b="1" dirty="0" smtClean="0">
                <a:solidFill>
                  <a:srgbClr val="FFFF00"/>
                </a:solidFill>
              </a:rPr>
              <a:t> </a:t>
            </a:r>
          </a:p>
          <a:p>
            <a:pPr eaLnBrk="1" fontAlgn="base" hangingPunct="1">
              <a:spcBef>
                <a:spcPct val="0"/>
              </a:spcBef>
              <a:spcAft>
                <a:spcPct val="0"/>
              </a:spcAft>
              <a:buFont typeface="Arial" charset="0"/>
              <a:buChar char="•"/>
            </a:pPr>
            <a:r>
              <a:rPr lang="en-US" sz="1200" b="1" dirty="0" smtClean="0">
                <a:solidFill>
                  <a:srgbClr val="FFFF00"/>
                </a:solidFill>
              </a:rPr>
              <a:t>with intense cells, and</a:t>
            </a:r>
          </a:p>
          <a:p>
            <a:pPr eaLnBrk="1" fontAlgn="base" hangingPunct="1">
              <a:spcBef>
                <a:spcPct val="0"/>
              </a:spcBef>
              <a:spcAft>
                <a:spcPct val="0"/>
              </a:spcAft>
              <a:buFont typeface="Arial" charset="0"/>
              <a:buChar char="•"/>
            </a:pPr>
            <a:r>
              <a:rPr lang="en-US" sz="1200" b="1" dirty="0" smtClean="0">
                <a:solidFill>
                  <a:srgbClr val="FFFF00"/>
                </a:solidFill>
              </a:rPr>
              <a:t>accounting for &gt;70% rain area</a:t>
            </a:r>
          </a:p>
          <a:p>
            <a:endParaRPr lang="en-US" dirty="0"/>
          </a:p>
        </p:txBody>
      </p:sp>
      <p:sp>
        <p:nvSpPr>
          <p:cNvPr id="4" name="Slide Number Placeholder 3"/>
          <p:cNvSpPr>
            <a:spLocks noGrp="1"/>
          </p:cNvSpPr>
          <p:nvPr>
            <p:ph type="sldNum" sz="quarter" idx="10"/>
          </p:nvPr>
        </p:nvSpPr>
        <p:spPr/>
        <p:txBody>
          <a:bodyPr/>
          <a:lstStyle/>
          <a:p>
            <a:fld id="{7A268EC6-073C-544C-A52D-D6D540680A0C}" type="slidenum">
              <a:rPr lang="en-US" smtClean="0"/>
              <a:t>12</a:t>
            </a:fld>
            <a:endParaRPr lang="en-US"/>
          </a:p>
        </p:txBody>
      </p:sp>
    </p:spTree>
    <p:extLst>
      <p:ext uri="{BB962C8B-B14F-4D97-AF65-F5344CB8AC3E}">
        <p14:creationId xmlns:p14="http://schemas.microsoft.com/office/powerpoint/2010/main" val="135021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Size of MCS is size of cold cloud top. To qualify as MCS, must have large cold cloud top, large rain area, and some heavy rain. This figure shows spatial distribution of active MCSs. Color of each point shows the number of active MCSs found within a circular area with radius of five degrees centered on that point. (a) Small separated MCSs (&lt;12,000km2; i.e., the smallest 25%) in DJF, (b) large separated MCS (&gt;40,000km2; i.e., the largest 25%) in DJF, (c) connected MCS in DJF, (d)-(f) same as (a)-(c) except for JJA. </a:t>
            </a:r>
          </a:p>
        </p:txBody>
      </p:sp>
      <p:sp>
        <p:nvSpPr>
          <p:cNvPr id="261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1BE21-ED46-0B49-B503-D22EE7D5BF7D}" type="slidenum">
              <a:rPr lang="en-US" sz="1200">
                <a:solidFill>
                  <a:prstClr val="black"/>
                </a:solidFill>
                <a:latin typeface="Calibri" charset="0"/>
              </a:rPr>
              <a:pPr eaLnBrk="1" hangingPunct="1"/>
              <a:t>13</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07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1E9A0529-88C9-0E45-9AFE-A1F6A376A865}" type="slidenum">
              <a:rPr lang="en-US"/>
              <a:pPr>
                <a:defRPr/>
              </a:pPr>
              <a:t>‹#›</a:t>
            </a:fld>
            <a:endParaRPr lang="en-US"/>
          </a:p>
        </p:txBody>
      </p:sp>
    </p:spTree>
    <p:extLst>
      <p:ext uri="{BB962C8B-B14F-4D97-AF65-F5344CB8AC3E}">
        <p14:creationId xmlns:p14="http://schemas.microsoft.com/office/powerpoint/2010/main" val="116199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18BA08B2-1577-6842-BC0E-56135BA4F26F}" type="slidenum">
              <a:rPr lang="en-US"/>
              <a:pPr>
                <a:defRPr/>
              </a:pPr>
              <a:t>‹#›</a:t>
            </a:fld>
            <a:endParaRPr lang="en-US"/>
          </a:p>
        </p:txBody>
      </p:sp>
    </p:spTree>
    <p:extLst>
      <p:ext uri="{BB962C8B-B14F-4D97-AF65-F5344CB8AC3E}">
        <p14:creationId xmlns:p14="http://schemas.microsoft.com/office/powerpoint/2010/main" val="385074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527801B4-8414-3346-95AD-0762BA0ABA29}" type="slidenum">
              <a:rPr lang="en-US"/>
              <a:pPr>
                <a:defRPr/>
              </a:pPr>
              <a:t>‹#›</a:t>
            </a:fld>
            <a:endParaRPr lang="en-US"/>
          </a:p>
        </p:txBody>
      </p:sp>
    </p:spTree>
    <p:extLst>
      <p:ext uri="{BB962C8B-B14F-4D97-AF65-F5344CB8AC3E}">
        <p14:creationId xmlns:p14="http://schemas.microsoft.com/office/powerpoint/2010/main" val="279620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AB750FEA-CBA2-7D47-8A55-DC4CAAAF0D09}" type="slidenum">
              <a:rPr lang="en-US"/>
              <a:pPr>
                <a:defRPr/>
              </a:pPr>
              <a:t>‹#›</a:t>
            </a:fld>
            <a:endParaRPr lang="en-US"/>
          </a:p>
        </p:txBody>
      </p:sp>
    </p:spTree>
    <p:extLst>
      <p:ext uri="{BB962C8B-B14F-4D97-AF65-F5344CB8AC3E}">
        <p14:creationId xmlns:p14="http://schemas.microsoft.com/office/powerpoint/2010/main" val="92905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E74B21E3-A26F-354E-8489-D76FAF7D0729}" type="slidenum">
              <a:rPr lang="en-US"/>
              <a:pPr>
                <a:defRPr/>
              </a:pPr>
              <a:t>‹#›</a:t>
            </a:fld>
            <a:endParaRPr lang="en-US"/>
          </a:p>
        </p:txBody>
      </p:sp>
    </p:spTree>
    <p:extLst>
      <p:ext uri="{BB962C8B-B14F-4D97-AF65-F5344CB8AC3E}">
        <p14:creationId xmlns:p14="http://schemas.microsoft.com/office/powerpoint/2010/main" val="105792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BC6CA3CD-ABDA-F347-BECC-5698A71061D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9161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202166D-6E79-3041-901A-DFBAE3443D86}" type="datetime1">
              <a:rPr lang="en-US"/>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fld id="{22A6C820-0925-C045-843D-068B74729CF6}" type="slidenum">
              <a:rPr lang="en-US"/>
              <a:pPr/>
              <a:t>‹#›</a:t>
            </a:fld>
            <a:endParaRPr lang="en-US"/>
          </a:p>
        </p:txBody>
      </p:sp>
    </p:spTree>
    <p:extLst>
      <p:ext uri="{BB962C8B-B14F-4D97-AF65-F5344CB8AC3E}">
        <p14:creationId xmlns:p14="http://schemas.microsoft.com/office/powerpoint/2010/main" val="2602858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F2757E-9237-1C44-9339-49A96671AD7E}" type="datetime1">
              <a:rPr lang="en-US"/>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fld id="{D123A738-FFA4-7843-A1DE-9588B9708461}" type="slidenum">
              <a:rPr lang="en-US"/>
              <a:pPr/>
              <a:t>‹#›</a:t>
            </a:fld>
            <a:endParaRPr lang="en-US"/>
          </a:p>
        </p:txBody>
      </p:sp>
    </p:spTree>
    <p:extLst>
      <p:ext uri="{BB962C8B-B14F-4D97-AF65-F5344CB8AC3E}">
        <p14:creationId xmlns:p14="http://schemas.microsoft.com/office/powerpoint/2010/main" val="63849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B1816AA-DE5F-654E-BDDD-1694301A2A4A}" type="datetime1">
              <a:rPr lang="en-US"/>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fld id="{361F9546-CCF8-6443-9372-629920BF946D}" type="slidenum">
              <a:rPr lang="en-US"/>
              <a:pPr/>
              <a:t>‹#›</a:t>
            </a:fld>
            <a:endParaRPr lang="en-US"/>
          </a:p>
        </p:txBody>
      </p:sp>
    </p:spTree>
    <p:extLst>
      <p:ext uri="{BB962C8B-B14F-4D97-AF65-F5344CB8AC3E}">
        <p14:creationId xmlns:p14="http://schemas.microsoft.com/office/powerpoint/2010/main" val="957858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A8337D7-709D-D547-80E8-DDF385C85B91}" type="datetime1">
              <a:rPr lang="en-US"/>
              <a:pPr/>
              <a:t>12/3/12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7" name="Slide Number Placeholder 6"/>
          <p:cNvSpPr>
            <a:spLocks noGrp="1"/>
          </p:cNvSpPr>
          <p:nvPr>
            <p:ph type="sldNum" sz="quarter" idx="12"/>
          </p:nvPr>
        </p:nvSpPr>
        <p:spPr/>
        <p:txBody>
          <a:bodyPr/>
          <a:lstStyle>
            <a:lvl1pPr>
              <a:defRPr/>
            </a:lvl1pPr>
          </a:lstStyle>
          <a:p>
            <a:fld id="{600AB5DB-7E13-404B-A269-B3DAC2C656FC}" type="slidenum">
              <a:rPr lang="en-US"/>
              <a:pPr/>
              <a:t>‹#›</a:t>
            </a:fld>
            <a:endParaRPr lang="en-US"/>
          </a:p>
        </p:txBody>
      </p:sp>
    </p:spTree>
    <p:extLst>
      <p:ext uri="{BB962C8B-B14F-4D97-AF65-F5344CB8AC3E}">
        <p14:creationId xmlns:p14="http://schemas.microsoft.com/office/powerpoint/2010/main" val="289177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fontAlgn="auto">
              <a:spcBef>
                <a:spcPts val="0"/>
              </a:spcBef>
              <a:spcAft>
                <a:spcPts val="0"/>
              </a:spcAft>
              <a:defRPr>
                <a:latin typeface="Calibri"/>
                <a:ea typeface="+mn-ea"/>
                <a:cs typeface="+mn-cs"/>
              </a:defRPr>
            </a:lvl1pPr>
          </a:lstStyle>
          <a:p>
            <a:pPr>
              <a:defRPr/>
            </a:pPr>
            <a:fld id="{46246170-632F-814A-9490-FE8325F2AF71}" type="slidenum">
              <a:rPr lang="en-US"/>
              <a:pPr>
                <a:defRPr/>
              </a:pPr>
              <a:t>‹#›</a:t>
            </a:fld>
            <a:endParaRPr lang="en-US"/>
          </a:p>
        </p:txBody>
      </p:sp>
    </p:spTree>
    <p:extLst>
      <p:ext uri="{BB962C8B-B14F-4D97-AF65-F5344CB8AC3E}">
        <p14:creationId xmlns:p14="http://schemas.microsoft.com/office/powerpoint/2010/main" val="1728968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3E85D35-C835-A343-BFE6-E328A9981F3D}" type="datetime1">
              <a:rPr lang="en-US"/>
              <a:pPr/>
              <a:t>12/3/12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9" name="Slide Number Placeholder 8"/>
          <p:cNvSpPr>
            <a:spLocks noGrp="1"/>
          </p:cNvSpPr>
          <p:nvPr>
            <p:ph type="sldNum" sz="quarter" idx="12"/>
          </p:nvPr>
        </p:nvSpPr>
        <p:spPr/>
        <p:txBody>
          <a:bodyPr/>
          <a:lstStyle>
            <a:lvl1pPr>
              <a:defRPr/>
            </a:lvl1pPr>
          </a:lstStyle>
          <a:p>
            <a:fld id="{31A498B9-4FE4-2748-AD73-F8A6F3F079ED}" type="slidenum">
              <a:rPr lang="en-US"/>
              <a:pPr/>
              <a:t>‹#›</a:t>
            </a:fld>
            <a:endParaRPr lang="en-US"/>
          </a:p>
        </p:txBody>
      </p:sp>
    </p:spTree>
    <p:extLst>
      <p:ext uri="{BB962C8B-B14F-4D97-AF65-F5344CB8AC3E}">
        <p14:creationId xmlns:p14="http://schemas.microsoft.com/office/powerpoint/2010/main" val="1912475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9744CFD-5FBB-E74F-A35C-AFCAE33BB345}" type="datetime1">
              <a:rPr lang="en-US"/>
              <a:pPr/>
              <a:t>12/3/12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5" name="Slide Number Placeholder 4"/>
          <p:cNvSpPr>
            <a:spLocks noGrp="1"/>
          </p:cNvSpPr>
          <p:nvPr>
            <p:ph type="sldNum" sz="quarter" idx="12"/>
          </p:nvPr>
        </p:nvSpPr>
        <p:spPr/>
        <p:txBody>
          <a:bodyPr/>
          <a:lstStyle>
            <a:lvl1pPr>
              <a:defRPr/>
            </a:lvl1pPr>
          </a:lstStyle>
          <a:p>
            <a:fld id="{B19C2F2D-6E01-804B-A0F0-B14989703C04}" type="slidenum">
              <a:rPr lang="en-US"/>
              <a:pPr/>
              <a:t>‹#›</a:t>
            </a:fld>
            <a:endParaRPr lang="en-US"/>
          </a:p>
        </p:txBody>
      </p:sp>
    </p:spTree>
    <p:extLst>
      <p:ext uri="{BB962C8B-B14F-4D97-AF65-F5344CB8AC3E}">
        <p14:creationId xmlns:p14="http://schemas.microsoft.com/office/powerpoint/2010/main" val="3256341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93A987B-BA3D-7D48-A235-96F977106E61}" type="datetime1">
              <a:rPr lang="en-US"/>
              <a:pPr/>
              <a:t>12/3/12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4" name="Slide Number Placeholder 3"/>
          <p:cNvSpPr>
            <a:spLocks noGrp="1"/>
          </p:cNvSpPr>
          <p:nvPr>
            <p:ph type="sldNum" sz="quarter" idx="12"/>
          </p:nvPr>
        </p:nvSpPr>
        <p:spPr/>
        <p:txBody>
          <a:bodyPr/>
          <a:lstStyle>
            <a:lvl1pPr>
              <a:defRPr/>
            </a:lvl1pPr>
          </a:lstStyle>
          <a:p>
            <a:fld id="{BF6E1BDB-8595-B246-8F62-0384FCC45CC3}" type="slidenum">
              <a:rPr lang="en-US"/>
              <a:pPr/>
              <a:t>‹#›</a:t>
            </a:fld>
            <a:endParaRPr lang="en-US"/>
          </a:p>
        </p:txBody>
      </p:sp>
    </p:spTree>
    <p:extLst>
      <p:ext uri="{BB962C8B-B14F-4D97-AF65-F5344CB8AC3E}">
        <p14:creationId xmlns:p14="http://schemas.microsoft.com/office/powerpoint/2010/main" val="724694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90BE09-3999-6E4E-9762-BA4945FDEF35}" type="datetime1">
              <a:rPr lang="en-US"/>
              <a:pPr/>
              <a:t>12/3/12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7" name="Slide Number Placeholder 6"/>
          <p:cNvSpPr>
            <a:spLocks noGrp="1"/>
          </p:cNvSpPr>
          <p:nvPr>
            <p:ph type="sldNum" sz="quarter" idx="12"/>
          </p:nvPr>
        </p:nvSpPr>
        <p:spPr/>
        <p:txBody>
          <a:bodyPr/>
          <a:lstStyle>
            <a:lvl1pPr>
              <a:defRPr/>
            </a:lvl1pPr>
          </a:lstStyle>
          <a:p>
            <a:fld id="{CBD01E1F-C628-4E4F-AF35-DC8F76077101}" type="slidenum">
              <a:rPr lang="en-US"/>
              <a:pPr/>
              <a:t>‹#›</a:t>
            </a:fld>
            <a:endParaRPr lang="en-US"/>
          </a:p>
        </p:txBody>
      </p:sp>
    </p:spTree>
    <p:extLst>
      <p:ext uri="{BB962C8B-B14F-4D97-AF65-F5344CB8AC3E}">
        <p14:creationId xmlns:p14="http://schemas.microsoft.com/office/powerpoint/2010/main" val="3146514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3C55F0D-D17B-D149-BD66-0DE5B7A7F391}" type="datetime1">
              <a:rPr lang="en-US"/>
              <a:pPr/>
              <a:t>12/3/12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7" name="Slide Number Placeholder 6"/>
          <p:cNvSpPr>
            <a:spLocks noGrp="1"/>
          </p:cNvSpPr>
          <p:nvPr>
            <p:ph type="sldNum" sz="quarter" idx="12"/>
          </p:nvPr>
        </p:nvSpPr>
        <p:spPr/>
        <p:txBody>
          <a:bodyPr/>
          <a:lstStyle>
            <a:lvl1pPr>
              <a:defRPr/>
            </a:lvl1pPr>
          </a:lstStyle>
          <a:p>
            <a:fld id="{C6F56BCA-8DD0-2541-A164-082F7C65DC49}" type="slidenum">
              <a:rPr lang="en-US"/>
              <a:pPr/>
              <a:t>‹#›</a:t>
            </a:fld>
            <a:endParaRPr lang="en-US"/>
          </a:p>
        </p:txBody>
      </p:sp>
    </p:spTree>
    <p:extLst>
      <p:ext uri="{BB962C8B-B14F-4D97-AF65-F5344CB8AC3E}">
        <p14:creationId xmlns:p14="http://schemas.microsoft.com/office/powerpoint/2010/main" val="2722606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52BF11-827E-7C41-9EE2-38FD720F71D8}" type="datetime1">
              <a:rPr lang="en-US"/>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fld id="{C0B7D905-A6E6-E74C-8FCB-169F1DAB8B5B}" type="slidenum">
              <a:rPr lang="en-US"/>
              <a:pPr/>
              <a:t>‹#›</a:t>
            </a:fld>
            <a:endParaRPr lang="en-US"/>
          </a:p>
        </p:txBody>
      </p:sp>
    </p:spTree>
    <p:extLst>
      <p:ext uri="{BB962C8B-B14F-4D97-AF65-F5344CB8AC3E}">
        <p14:creationId xmlns:p14="http://schemas.microsoft.com/office/powerpoint/2010/main" val="110936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EA9A38C-0274-4741-A074-FF397E3F70BE}" type="datetime1">
              <a:rPr lang="en-US"/>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fld id="{3347B592-B3C2-644C-965D-100807FD09D9}" type="slidenum">
              <a:rPr lang="en-US"/>
              <a:pPr/>
              <a:t>‹#›</a:t>
            </a:fld>
            <a:endParaRPr lang="en-US"/>
          </a:p>
        </p:txBody>
      </p:sp>
    </p:spTree>
    <p:extLst>
      <p:ext uri="{BB962C8B-B14F-4D97-AF65-F5344CB8AC3E}">
        <p14:creationId xmlns:p14="http://schemas.microsoft.com/office/powerpoint/2010/main" val="1245815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31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756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0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imes New Roman" charset="0"/>
              </a:defRPr>
            </a:lvl1pPr>
          </a:lstStyle>
          <a:p>
            <a:pPr>
              <a:defRPr/>
            </a:pPr>
            <a:fld id="{2DFA5F70-5B01-4A43-AE2E-C71C4E7A42FE}" type="slidenum">
              <a:rPr lang="en-US"/>
              <a:pPr>
                <a:defRPr/>
              </a:pPr>
              <a:t>‹#›</a:t>
            </a:fld>
            <a:endParaRPr lang="en-US"/>
          </a:p>
        </p:txBody>
      </p:sp>
    </p:spTree>
    <p:extLst>
      <p:ext uri="{BB962C8B-B14F-4D97-AF65-F5344CB8AC3E}">
        <p14:creationId xmlns:p14="http://schemas.microsoft.com/office/powerpoint/2010/main" val="639512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fontAlgn="auto">
              <a:spcBef>
                <a:spcPts val="0"/>
              </a:spcBef>
              <a:spcAft>
                <a:spcPts val="0"/>
              </a:spcAft>
              <a:defRPr/>
            </a:lvl1pPr>
          </a:lstStyle>
          <a:p>
            <a:pPr>
              <a:defRPr/>
            </a:pPr>
            <a:endParaRPr lang="en-US">
              <a:solidFill>
                <a:prstClr val="black"/>
              </a:solidFill>
              <a:latin typeface="Calibri"/>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fontAlgn="auto">
              <a:spcBef>
                <a:spcPts val="0"/>
              </a:spcBef>
              <a:spcAft>
                <a:spcPts val="0"/>
              </a:spcAft>
              <a:defRPr/>
            </a:lvl1pPr>
          </a:lstStyle>
          <a:p>
            <a:pPr>
              <a:defRPr/>
            </a:pPr>
            <a:endParaRPr lang="en-US">
              <a:solidFill>
                <a:prstClr val="black"/>
              </a:solidFill>
              <a:latin typeface="Calibri"/>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fontAlgn="auto">
              <a:spcBef>
                <a:spcPts val="0"/>
              </a:spcBef>
              <a:spcAft>
                <a:spcPts val="0"/>
              </a:spcAft>
              <a:defRPr>
                <a:latin typeface="Calibri"/>
                <a:ea typeface="+mn-ea"/>
                <a:cs typeface="+mn-cs"/>
              </a:defRPr>
            </a:lvl1pPr>
          </a:lstStyle>
          <a:p>
            <a:pPr>
              <a:defRPr/>
            </a:pPr>
            <a:fld id="{46246170-632F-814A-9490-FE8325F2AF7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4475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imes New Roman" charset="0"/>
              </a:defRPr>
            </a:lvl1pPr>
          </a:lstStyle>
          <a:p>
            <a:pPr>
              <a:defRPr/>
            </a:pPr>
            <a:fld id="{2DFA5F70-5B01-4A43-AE2E-C71C4E7A42FE}" type="slidenum">
              <a:rPr lang="en-US"/>
              <a:pPr>
                <a:defRPr/>
              </a:pPr>
              <a:t>‹#›</a:t>
            </a:fld>
            <a:endParaRPr lang="en-US"/>
          </a:p>
        </p:txBody>
      </p:sp>
    </p:spTree>
    <p:extLst>
      <p:ext uri="{BB962C8B-B14F-4D97-AF65-F5344CB8AC3E}">
        <p14:creationId xmlns:p14="http://schemas.microsoft.com/office/powerpoint/2010/main" val="944095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0637FA-1948-3141-BA59-62C101262E9A}" type="datetime1">
              <a:rPr lang="en-US"/>
              <a:pPr>
                <a:defRPr/>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pPr>
              <a:defRPr/>
            </a:pPr>
            <a:fld id="{DBB784A9-CD39-E04C-A885-6CB77E1988B1}" type="slidenum">
              <a:rPr lang="en-US"/>
              <a:pPr>
                <a:defRPr/>
              </a:pPr>
              <a:t>‹#›</a:t>
            </a:fld>
            <a:endParaRPr lang="en-US"/>
          </a:p>
        </p:txBody>
      </p:sp>
    </p:spTree>
    <p:extLst>
      <p:ext uri="{BB962C8B-B14F-4D97-AF65-F5344CB8AC3E}">
        <p14:creationId xmlns:p14="http://schemas.microsoft.com/office/powerpoint/2010/main" val="848088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F9CB3A-249B-544C-A363-0EA32161067F}" type="datetime1">
              <a:rPr lang="en-US"/>
              <a:pPr>
                <a:defRPr/>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pPr>
              <a:defRPr/>
            </a:pPr>
            <a:fld id="{3CDAD39C-F225-6E46-9F46-CBBDCD80C594}" type="slidenum">
              <a:rPr lang="en-US"/>
              <a:pPr>
                <a:defRPr/>
              </a:pPr>
              <a:t>‹#›</a:t>
            </a:fld>
            <a:endParaRPr lang="en-US"/>
          </a:p>
        </p:txBody>
      </p:sp>
    </p:spTree>
    <p:extLst>
      <p:ext uri="{BB962C8B-B14F-4D97-AF65-F5344CB8AC3E}">
        <p14:creationId xmlns:p14="http://schemas.microsoft.com/office/powerpoint/2010/main" val="2158933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6E9DF3-A0FB-1D4C-A82F-E3792EEDC29D}" type="datetime1">
              <a:rPr lang="en-US"/>
              <a:pPr>
                <a:defRPr/>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pPr>
              <a:defRPr/>
            </a:pPr>
            <a:fld id="{034AEDBE-6C7F-E449-9B3D-E369311E2043}" type="slidenum">
              <a:rPr lang="en-US"/>
              <a:pPr>
                <a:defRPr/>
              </a:pPr>
              <a:t>‹#›</a:t>
            </a:fld>
            <a:endParaRPr lang="en-US"/>
          </a:p>
        </p:txBody>
      </p:sp>
    </p:spTree>
    <p:extLst>
      <p:ext uri="{BB962C8B-B14F-4D97-AF65-F5344CB8AC3E}">
        <p14:creationId xmlns:p14="http://schemas.microsoft.com/office/powerpoint/2010/main" val="998604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C9A12EB-D6C1-894A-BDCF-D6FBFE95BFAA}" type="datetime1">
              <a:rPr lang="en-US"/>
              <a:pPr>
                <a:defRPr/>
              </a:pPr>
              <a:t>12/3/12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7" name="Slide Number Placeholder 6"/>
          <p:cNvSpPr>
            <a:spLocks noGrp="1"/>
          </p:cNvSpPr>
          <p:nvPr>
            <p:ph type="sldNum" sz="quarter" idx="12"/>
          </p:nvPr>
        </p:nvSpPr>
        <p:spPr/>
        <p:txBody>
          <a:bodyPr/>
          <a:lstStyle>
            <a:lvl1pPr>
              <a:defRPr/>
            </a:lvl1pPr>
          </a:lstStyle>
          <a:p>
            <a:pPr>
              <a:defRPr/>
            </a:pPr>
            <a:fld id="{A47B51FE-37F2-B141-9157-0DE2AE5F7022}" type="slidenum">
              <a:rPr lang="en-US"/>
              <a:pPr>
                <a:defRPr/>
              </a:pPr>
              <a:t>‹#›</a:t>
            </a:fld>
            <a:endParaRPr lang="en-US"/>
          </a:p>
        </p:txBody>
      </p:sp>
    </p:spTree>
    <p:extLst>
      <p:ext uri="{BB962C8B-B14F-4D97-AF65-F5344CB8AC3E}">
        <p14:creationId xmlns:p14="http://schemas.microsoft.com/office/powerpoint/2010/main" val="746613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8D207C4-2DE8-0442-9F36-8FEFA3C447E7}" type="datetime1">
              <a:rPr lang="en-US"/>
              <a:pPr>
                <a:defRPr/>
              </a:pPr>
              <a:t>12/3/12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9" name="Slide Number Placeholder 8"/>
          <p:cNvSpPr>
            <a:spLocks noGrp="1"/>
          </p:cNvSpPr>
          <p:nvPr>
            <p:ph type="sldNum" sz="quarter" idx="12"/>
          </p:nvPr>
        </p:nvSpPr>
        <p:spPr/>
        <p:txBody>
          <a:bodyPr/>
          <a:lstStyle>
            <a:lvl1pPr>
              <a:defRPr/>
            </a:lvl1pPr>
          </a:lstStyle>
          <a:p>
            <a:pPr>
              <a:defRPr/>
            </a:pPr>
            <a:fld id="{7A397208-E93D-B140-B8C5-94AF40B7F184}" type="slidenum">
              <a:rPr lang="en-US"/>
              <a:pPr>
                <a:defRPr/>
              </a:pPr>
              <a:t>‹#›</a:t>
            </a:fld>
            <a:endParaRPr lang="en-US"/>
          </a:p>
        </p:txBody>
      </p:sp>
    </p:spTree>
    <p:extLst>
      <p:ext uri="{BB962C8B-B14F-4D97-AF65-F5344CB8AC3E}">
        <p14:creationId xmlns:p14="http://schemas.microsoft.com/office/powerpoint/2010/main" val="1401515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A6C9BA8-0EFF-BB42-A2A4-86DB37654954}" type="datetime1">
              <a:rPr lang="en-US"/>
              <a:pPr>
                <a:defRPr/>
              </a:pPr>
              <a:t>12/3/12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5" name="Slide Number Placeholder 4"/>
          <p:cNvSpPr>
            <a:spLocks noGrp="1"/>
          </p:cNvSpPr>
          <p:nvPr>
            <p:ph type="sldNum" sz="quarter" idx="12"/>
          </p:nvPr>
        </p:nvSpPr>
        <p:spPr/>
        <p:txBody>
          <a:bodyPr/>
          <a:lstStyle>
            <a:lvl1pPr>
              <a:defRPr/>
            </a:lvl1pPr>
          </a:lstStyle>
          <a:p>
            <a:pPr>
              <a:defRPr/>
            </a:pPr>
            <a:fld id="{A4A87D5F-A6DE-424A-BA08-CC5A075A2FCB}" type="slidenum">
              <a:rPr lang="en-US"/>
              <a:pPr>
                <a:defRPr/>
              </a:pPr>
              <a:t>‹#›</a:t>
            </a:fld>
            <a:endParaRPr lang="en-US"/>
          </a:p>
        </p:txBody>
      </p:sp>
    </p:spTree>
    <p:extLst>
      <p:ext uri="{BB962C8B-B14F-4D97-AF65-F5344CB8AC3E}">
        <p14:creationId xmlns:p14="http://schemas.microsoft.com/office/powerpoint/2010/main" val="318648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982986B-6106-FC46-81EC-0591D8EA319C}" type="datetime1">
              <a:rPr lang="en-US"/>
              <a:pPr>
                <a:defRPr/>
              </a:pPr>
              <a:t>12/3/12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4" name="Slide Number Placeholder 3"/>
          <p:cNvSpPr>
            <a:spLocks noGrp="1"/>
          </p:cNvSpPr>
          <p:nvPr>
            <p:ph type="sldNum" sz="quarter" idx="12"/>
          </p:nvPr>
        </p:nvSpPr>
        <p:spPr/>
        <p:txBody>
          <a:bodyPr/>
          <a:lstStyle>
            <a:lvl1pPr>
              <a:defRPr/>
            </a:lvl1pPr>
          </a:lstStyle>
          <a:p>
            <a:pPr>
              <a:defRPr/>
            </a:pPr>
            <a:fld id="{F52BE7BC-C14C-284C-8171-F63B824DF24D}" type="slidenum">
              <a:rPr lang="en-US"/>
              <a:pPr>
                <a:defRPr/>
              </a:pPr>
              <a:t>‹#›</a:t>
            </a:fld>
            <a:endParaRPr lang="en-US"/>
          </a:p>
        </p:txBody>
      </p:sp>
    </p:spTree>
    <p:extLst>
      <p:ext uri="{BB962C8B-B14F-4D97-AF65-F5344CB8AC3E}">
        <p14:creationId xmlns:p14="http://schemas.microsoft.com/office/powerpoint/2010/main" val="270698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108FB70-E133-704A-8A15-A9FDD3089A67}" type="datetime1">
              <a:rPr lang="en-US"/>
              <a:pPr>
                <a:defRPr/>
              </a:pPr>
              <a:t>12/3/12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7" name="Slide Number Placeholder 6"/>
          <p:cNvSpPr>
            <a:spLocks noGrp="1"/>
          </p:cNvSpPr>
          <p:nvPr>
            <p:ph type="sldNum" sz="quarter" idx="12"/>
          </p:nvPr>
        </p:nvSpPr>
        <p:spPr/>
        <p:txBody>
          <a:bodyPr/>
          <a:lstStyle>
            <a:lvl1pPr>
              <a:defRPr/>
            </a:lvl1pPr>
          </a:lstStyle>
          <a:p>
            <a:pPr>
              <a:defRPr/>
            </a:pPr>
            <a:fld id="{8E3DB209-1B13-F34E-8138-553B4340DDB5}" type="slidenum">
              <a:rPr lang="en-US"/>
              <a:pPr>
                <a:defRPr/>
              </a:pPr>
              <a:t>‹#›</a:t>
            </a:fld>
            <a:endParaRPr lang="en-US"/>
          </a:p>
        </p:txBody>
      </p:sp>
    </p:spTree>
    <p:extLst>
      <p:ext uri="{BB962C8B-B14F-4D97-AF65-F5344CB8AC3E}">
        <p14:creationId xmlns:p14="http://schemas.microsoft.com/office/powerpoint/2010/main" val="381637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168AFA40-6820-A74B-A389-4579EBBFB7FD}" type="slidenum">
              <a:rPr lang="en-US"/>
              <a:pPr>
                <a:defRPr/>
              </a:pPr>
              <a:t>‹#›</a:t>
            </a:fld>
            <a:endParaRPr lang="en-US"/>
          </a:p>
        </p:txBody>
      </p:sp>
    </p:spTree>
    <p:extLst>
      <p:ext uri="{BB962C8B-B14F-4D97-AF65-F5344CB8AC3E}">
        <p14:creationId xmlns:p14="http://schemas.microsoft.com/office/powerpoint/2010/main" val="4183800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D62174D-8738-D846-A3C4-E70213A04326}" type="datetime1">
              <a:rPr lang="en-US"/>
              <a:pPr>
                <a:defRPr/>
              </a:pPr>
              <a:t>12/3/12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7" name="Slide Number Placeholder 6"/>
          <p:cNvSpPr>
            <a:spLocks noGrp="1"/>
          </p:cNvSpPr>
          <p:nvPr>
            <p:ph type="sldNum" sz="quarter" idx="12"/>
          </p:nvPr>
        </p:nvSpPr>
        <p:spPr/>
        <p:txBody>
          <a:bodyPr/>
          <a:lstStyle>
            <a:lvl1pPr>
              <a:defRPr/>
            </a:lvl1pPr>
          </a:lstStyle>
          <a:p>
            <a:pPr>
              <a:defRPr/>
            </a:pPr>
            <a:fld id="{BA9E1748-2B71-5640-8578-10FE10474F51}" type="slidenum">
              <a:rPr lang="en-US"/>
              <a:pPr>
                <a:defRPr/>
              </a:pPr>
              <a:t>‹#›</a:t>
            </a:fld>
            <a:endParaRPr lang="en-US"/>
          </a:p>
        </p:txBody>
      </p:sp>
    </p:spTree>
    <p:extLst>
      <p:ext uri="{BB962C8B-B14F-4D97-AF65-F5344CB8AC3E}">
        <p14:creationId xmlns:p14="http://schemas.microsoft.com/office/powerpoint/2010/main" val="3955001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1594C1-5912-7949-A2C1-CD8209F30C98}" type="datetime1">
              <a:rPr lang="en-US"/>
              <a:pPr>
                <a:defRPr/>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pPr>
              <a:defRPr/>
            </a:pPr>
            <a:fld id="{7889235E-D9AF-F943-8C56-6AB12C008C60}" type="slidenum">
              <a:rPr lang="en-US"/>
              <a:pPr>
                <a:defRPr/>
              </a:pPr>
              <a:t>‹#›</a:t>
            </a:fld>
            <a:endParaRPr lang="en-US"/>
          </a:p>
        </p:txBody>
      </p:sp>
    </p:spTree>
    <p:extLst>
      <p:ext uri="{BB962C8B-B14F-4D97-AF65-F5344CB8AC3E}">
        <p14:creationId xmlns:p14="http://schemas.microsoft.com/office/powerpoint/2010/main" val="340384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D3B6C3-517A-AD4C-8666-5B606E7033AC}" type="datetime1">
              <a:rPr lang="en-US"/>
              <a:pPr>
                <a:defRPr/>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latin typeface="Calibri"/>
              </a:rPr>
              <a:t>1-2</a:t>
            </a:r>
          </a:p>
        </p:txBody>
      </p:sp>
      <p:sp>
        <p:nvSpPr>
          <p:cNvPr id="6" name="Slide Number Placeholder 5"/>
          <p:cNvSpPr>
            <a:spLocks noGrp="1"/>
          </p:cNvSpPr>
          <p:nvPr>
            <p:ph type="sldNum" sz="quarter" idx="12"/>
          </p:nvPr>
        </p:nvSpPr>
        <p:spPr/>
        <p:txBody>
          <a:bodyPr/>
          <a:lstStyle>
            <a:lvl1pPr>
              <a:defRPr/>
            </a:lvl1pPr>
          </a:lstStyle>
          <a:p>
            <a:pPr>
              <a:defRPr/>
            </a:pPr>
            <a:fld id="{3045834F-3D2E-B14B-A0F0-5E6820BAF164}" type="slidenum">
              <a:rPr lang="en-US"/>
              <a:pPr>
                <a:defRPr/>
              </a:pPr>
              <a:t>‹#›</a:t>
            </a:fld>
            <a:endParaRPr lang="en-US"/>
          </a:p>
        </p:txBody>
      </p:sp>
    </p:spTree>
    <p:extLst>
      <p:ext uri="{BB962C8B-B14F-4D97-AF65-F5344CB8AC3E}">
        <p14:creationId xmlns:p14="http://schemas.microsoft.com/office/powerpoint/2010/main" val="1262792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solidFill>
                  <a:srgbClr val="FFFFFF"/>
                </a:solidFill>
                <a:latin typeface="Times New Roman"/>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solidFill>
                  <a:srgbClr val="FFFFFF"/>
                </a:solidFill>
                <a:latin typeface="Times New Roman"/>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E9B6580D-4C76-1D4C-A2A7-D5DC27D25B4A}" type="slidenum">
              <a:rPr lang="en-US"/>
              <a:pPr>
                <a:defRPr/>
              </a:pPr>
              <a:t>‹#›</a:t>
            </a:fld>
            <a:endParaRPr lang="en-US"/>
          </a:p>
        </p:txBody>
      </p:sp>
    </p:spTree>
    <p:extLst>
      <p:ext uri="{BB962C8B-B14F-4D97-AF65-F5344CB8AC3E}">
        <p14:creationId xmlns:p14="http://schemas.microsoft.com/office/powerpoint/2010/main" val="1776724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solidFill>
                  <a:schemeClr val="tx1"/>
                </a:solidFill>
                <a:latin typeface="+mn-lt"/>
                <a:ea typeface="+mn-ea"/>
                <a:cs typeface="+mn-cs"/>
              </a:defRPr>
            </a:lvl1pPr>
          </a:lstStyle>
          <a:p>
            <a:pPr>
              <a:defRPr/>
            </a:pPr>
            <a:endParaRPr lang="en-US">
              <a:solidFill>
                <a:srgbClr val="FFFFFF"/>
              </a:solidFill>
              <a:latin typeface="Times New Roman"/>
            </a:endParaRPr>
          </a:p>
        </p:txBody>
      </p:sp>
      <p:sp>
        <p:nvSpPr>
          <p:cNvPr id="4" name="Footer Placeholder 3"/>
          <p:cNvSpPr>
            <a:spLocks noGrp="1"/>
          </p:cNvSpPr>
          <p:nvPr>
            <p:ph type="ftr" sz="quarter" idx="11"/>
          </p:nvPr>
        </p:nvSpPr>
        <p:spPr/>
        <p:txBody>
          <a:bodyPr/>
          <a:lstStyle>
            <a:lvl1pPr fontAlgn="auto">
              <a:spcBef>
                <a:spcPts val="0"/>
              </a:spcBef>
              <a:spcAft>
                <a:spcPts val="0"/>
              </a:spcAft>
              <a:defRPr>
                <a:solidFill>
                  <a:schemeClr val="tx1"/>
                </a:solidFill>
                <a:latin typeface="+mn-lt"/>
                <a:ea typeface="+mn-ea"/>
                <a:cs typeface="+mn-cs"/>
              </a:defRPr>
            </a:lvl1pPr>
          </a:lstStyle>
          <a:p>
            <a:pPr>
              <a:defRPr/>
            </a:pPr>
            <a:endParaRPr lang="en-US">
              <a:solidFill>
                <a:srgbClr val="FFFFFF"/>
              </a:solidFill>
              <a:latin typeface="Times New Roman"/>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5B86B935-0722-3744-8355-0D0FE4AB8F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2056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578131-1A54-E344-BBA3-A0EEB500D187}" type="datetime1">
              <a:rPr lang="en-US"/>
              <a:pPr>
                <a:defRPr/>
              </a:pPr>
              <a:t>12/3/12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1-2</a:t>
            </a:r>
          </a:p>
        </p:txBody>
      </p:sp>
      <p:sp>
        <p:nvSpPr>
          <p:cNvPr id="6" name="Slide Number Placeholder 5"/>
          <p:cNvSpPr>
            <a:spLocks noGrp="1"/>
          </p:cNvSpPr>
          <p:nvPr>
            <p:ph type="sldNum" sz="quarter" idx="12"/>
          </p:nvPr>
        </p:nvSpPr>
        <p:spPr/>
        <p:txBody>
          <a:bodyPr/>
          <a:lstStyle>
            <a:lvl1pPr>
              <a:defRPr/>
            </a:lvl1pPr>
          </a:lstStyle>
          <a:p>
            <a:pPr>
              <a:defRPr/>
            </a:pPr>
            <a:fld id="{4294EFB7-5A44-B24A-A355-3FB5A1CDAF2F}" type="slidenum">
              <a:rPr lang="en-US"/>
              <a:pPr>
                <a:defRPr/>
              </a:pPr>
              <a:t>‹#›</a:t>
            </a:fld>
            <a:endParaRPr lang="en-US"/>
          </a:p>
        </p:txBody>
      </p:sp>
    </p:spTree>
    <p:extLst>
      <p:ext uri="{BB962C8B-B14F-4D97-AF65-F5344CB8AC3E}">
        <p14:creationId xmlns:p14="http://schemas.microsoft.com/office/powerpoint/2010/main" val="31983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46246170-632F-814A-9490-FE8325F2AF71}" type="slidenum">
              <a:rPr lang="en-US"/>
              <a:pPr>
                <a:defRPr/>
              </a:pPr>
              <a:t>‹#›</a:t>
            </a:fld>
            <a:endParaRPr lang="en-US"/>
          </a:p>
        </p:txBody>
      </p:sp>
    </p:spTree>
    <p:extLst>
      <p:ext uri="{BB962C8B-B14F-4D97-AF65-F5344CB8AC3E}">
        <p14:creationId xmlns:p14="http://schemas.microsoft.com/office/powerpoint/2010/main" val="41448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7900F8E4-0D10-1341-835A-3DD6D1D5E520}" type="slidenum">
              <a:rPr lang="en-US"/>
              <a:pPr>
                <a:defRPr/>
              </a:pPr>
              <a:t>‹#›</a:t>
            </a:fld>
            <a:endParaRPr lang="en-US"/>
          </a:p>
        </p:txBody>
      </p:sp>
    </p:spTree>
    <p:extLst>
      <p:ext uri="{BB962C8B-B14F-4D97-AF65-F5344CB8AC3E}">
        <p14:creationId xmlns:p14="http://schemas.microsoft.com/office/powerpoint/2010/main" val="58730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6D436BEA-DFC2-1545-9CDC-4DFB8922FA38}" type="slidenum">
              <a:rPr lang="en-US"/>
              <a:pPr>
                <a:defRPr/>
              </a:pPr>
              <a:t>‹#›</a:t>
            </a:fld>
            <a:endParaRPr lang="en-US"/>
          </a:p>
        </p:txBody>
      </p:sp>
    </p:spTree>
    <p:extLst>
      <p:ext uri="{BB962C8B-B14F-4D97-AF65-F5344CB8AC3E}">
        <p14:creationId xmlns:p14="http://schemas.microsoft.com/office/powerpoint/2010/main" val="15094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4AC12D20-BDC2-CA43-B4A9-4E8E098C6AC3}" type="slidenum">
              <a:rPr lang="en-US"/>
              <a:pPr>
                <a:defRPr/>
              </a:pPr>
              <a:t>‹#›</a:t>
            </a:fld>
            <a:endParaRPr lang="en-US"/>
          </a:p>
        </p:txBody>
      </p:sp>
    </p:spTree>
    <p:extLst>
      <p:ext uri="{BB962C8B-B14F-4D97-AF65-F5344CB8AC3E}">
        <p14:creationId xmlns:p14="http://schemas.microsoft.com/office/powerpoint/2010/main" val="6364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fontAlgn="auto">
              <a:spcBef>
                <a:spcPts val="0"/>
              </a:spcBef>
              <a:spcAft>
                <a:spcPts val="0"/>
              </a:spcAft>
              <a:defRPr>
                <a:latin typeface="Calibri"/>
                <a:ea typeface="+mn-ea"/>
                <a:cs typeface="+mn-cs"/>
              </a:defRPr>
            </a:lvl1pPr>
          </a:lstStyle>
          <a:p>
            <a:pPr>
              <a:defRPr/>
            </a:pPr>
            <a:fld id="{D8F73F65-4670-4D40-BCDE-7BF246E0869D}" type="slidenum">
              <a:rPr lang="en-US"/>
              <a:pPr>
                <a:defRPr/>
              </a:pPr>
              <a:t>‹#›</a:t>
            </a:fld>
            <a:endParaRPr lang="en-US"/>
          </a:p>
        </p:txBody>
      </p:sp>
    </p:spTree>
    <p:extLst>
      <p:ext uri="{BB962C8B-B14F-4D97-AF65-F5344CB8AC3E}">
        <p14:creationId xmlns:p14="http://schemas.microsoft.com/office/powerpoint/2010/main" val="4212058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theme" Target="../theme/theme5.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theme" Target="../theme/theme6.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899299"/>
      </p:ext>
    </p:extLst>
  </p:cSld>
  <p:clrMap bg1="lt1" tx1="dk1" bg2="lt2" tx2="dk2" accent1="accent1" accent2="accent2" accent3="accent3" accent4="accent4" accent5="accent5" accent6="accent6" hlink="hlink" folHlink="folHlink"/>
  <p:sldLayoutIdLst>
    <p:sldLayoutId id="2147483666" r:id="rId1"/>
    <p:sldLayoutId id="2147483683" r:id="rId2"/>
    <p:sldLayoutId id="2147483684" r:id="rId3"/>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b="0">
                <a:solidFill>
                  <a:prstClr val="white"/>
                </a:solidFill>
                <a:latin typeface="Arial" pitchFamily="-111"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b="0">
                <a:solidFill>
                  <a:prstClr val="white"/>
                </a:solidFill>
                <a:latin typeface="Arial" pitchFamily="-111"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prstClr val="white"/>
                </a:solidFill>
                <a:latin typeface="Arial" charset="0"/>
              </a:defRPr>
            </a:lvl1pPr>
          </a:lstStyle>
          <a:p>
            <a:pPr fontAlgn="base">
              <a:spcBef>
                <a:spcPct val="0"/>
              </a:spcBef>
              <a:spcAft>
                <a:spcPct val="0"/>
              </a:spcAft>
              <a:defRPr/>
            </a:pPr>
            <a:fld id="{D0AC7360-0C3D-EF40-9810-B1EDBE1F9EB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819447688"/>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Calibri" pitchFamily="-106"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Calibri" pitchFamily="-106"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Calibri" pitchFamily="-106"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Calibri" pitchFamily="-106"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pPr fontAlgn="base">
              <a:spcBef>
                <a:spcPct val="0"/>
              </a:spcBef>
              <a:spcAft>
                <a:spcPct val="0"/>
              </a:spcAft>
            </a:pPr>
            <a:fld id="{3C428AC0-763B-AF4D-B413-FDDB94FC4799}" type="datetime1">
              <a:rPr lang="en-US" smtClean="0">
                <a:ea typeface="ＭＳ Ｐゴシック" charset="0"/>
                <a:cs typeface="ＭＳ Ｐゴシック" charset="0"/>
              </a:rPr>
              <a:pPr fontAlgn="base">
                <a:spcBef>
                  <a:spcPct val="0"/>
                </a:spcBef>
                <a:spcAft>
                  <a:spcPct val="0"/>
                </a:spcAft>
              </a:pPr>
              <a:t>12/3/12</a:t>
            </a:fld>
            <a:endParaRPr lang="en-US" smtClean="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solidFill>
                  <a:prstClr val="white">
                    <a:tint val="75000"/>
                  </a:prstClr>
                </a:solidFill>
                <a:latin typeface="Calibri"/>
              </a:rPr>
              <a: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pPr fontAlgn="base">
              <a:spcBef>
                <a:spcPct val="0"/>
              </a:spcBef>
              <a:spcAft>
                <a:spcPct val="0"/>
              </a:spcAft>
            </a:pPr>
            <a:fld id="{1D027FB1-A21F-D348-8443-04FC6BEDA784}" type="slidenum">
              <a:rPr lang="en-US" smtClean="0">
                <a:ea typeface="ＭＳ Ｐゴシック" charset="0"/>
                <a:cs typeface="ＭＳ Ｐゴシック" charset="0"/>
              </a:rPr>
              <a:pPr fontAlgn="base">
                <a:spcBef>
                  <a:spcPct val="0"/>
                </a:spcBef>
                <a:spcAft>
                  <a:spcPct val="0"/>
                </a:spcAft>
              </a:pPr>
              <a:t>‹#›</a:t>
            </a:fld>
            <a:endParaRPr lang="en-US" smtClean="0">
              <a:ea typeface="ＭＳ Ｐゴシック" charset="0"/>
              <a:cs typeface="ＭＳ Ｐゴシック" charset="0"/>
            </a:endParaRPr>
          </a:p>
        </p:txBody>
      </p:sp>
    </p:spTree>
    <p:extLst>
      <p:ext uri="{BB962C8B-B14F-4D97-AF65-F5344CB8AC3E}">
        <p14:creationId xmlns:p14="http://schemas.microsoft.com/office/powerpoint/2010/main" val="1923415726"/>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428118"/>
      </p:ext>
    </p:extLst>
  </p:cSld>
  <p:clrMap bg1="lt1" tx1="dk1" bg2="lt2" tx2="dk2" accent1="accent1" accent2="accent2" accent3="accent3" accent4="accent4" accent5="accent5" accent6="accent6" hlink="hlink" folHlink="folHlink"/>
  <p:sldLayoutIdLst>
    <p:sldLayoutId id="2147483726" r:id="rId1"/>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5845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25A86"/>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pPr fontAlgn="base">
              <a:spcBef>
                <a:spcPct val="0"/>
              </a:spcBef>
              <a:spcAft>
                <a:spcPct val="0"/>
              </a:spcAft>
              <a:defRPr/>
            </a:pPr>
            <a:fld id="{86F08A3E-8EEE-A94E-9924-C2398338DC1C}" type="datetime1">
              <a:rPr lang="en-US">
                <a:ea typeface="ＭＳ Ｐゴシック" charset="0"/>
                <a:cs typeface="ＭＳ Ｐゴシック" charset="0"/>
              </a:rPr>
              <a:pPr fontAlgn="base">
                <a:spcBef>
                  <a:spcPct val="0"/>
                </a:spcBef>
                <a:spcAft>
                  <a:spcPct val="0"/>
                </a:spcAft>
                <a:defRPr/>
              </a:pPr>
              <a:t>12/3/12</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solidFill>
                  <a:prstClr val="white">
                    <a:tint val="75000"/>
                  </a:prstClr>
                </a:solidFill>
                <a:latin typeface="Calibri"/>
              </a:rPr>
              <a: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pPr fontAlgn="base">
              <a:spcBef>
                <a:spcPct val="0"/>
              </a:spcBef>
              <a:spcAft>
                <a:spcPct val="0"/>
              </a:spcAft>
              <a:defRPr/>
            </a:pPr>
            <a:fld id="{E975B36A-076F-5647-B90B-71E95258DC4A}"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433322041"/>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fontAlgn="base">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25A8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fontAlgn="base">
              <a:spcBef>
                <a:spcPct val="0"/>
              </a:spcBef>
              <a:spcAft>
                <a:spcPct val="0"/>
              </a:spcAft>
              <a:defRPr/>
            </a:pPr>
            <a:fld id="{10E72FEE-EDEB-8E45-922F-D961CAF03679}"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83616415"/>
      </p:ext>
    </p:extLst>
  </p:cSld>
  <p:clrMap bg1="dk2" tx1="lt1" bg2="dk1" tx2="lt2" accent1="accent1" accent2="accent2" accent3="accent3" accent4="accent4" accent5="accent5" accent6="accent6" hlink="hlink" folHlink="folHlink"/>
  <p:sldLayoutIdLst>
    <p:sldLayoutId id="2147483745" r:id="rId1"/>
    <p:sldLayoutId id="2147483746"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Times New Roman" pitchFamily="-110" charset="0"/>
        </a:defRPr>
      </a:lvl6pPr>
      <a:lvl7pPr marL="914400" algn="ctr" rtl="0" fontAlgn="base">
        <a:spcBef>
          <a:spcPct val="0"/>
        </a:spcBef>
        <a:spcAft>
          <a:spcPct val="0"/>
        </a:spcAft>
        <a:defRPr sz="4400">
          <a:solidFill>
            <a:schemeClr val="tx2"/>
          </a:solidFill>
          <a:latin typeface="Times New Roman" pitchFamily="-110" charset="0"/>
        </a:defRPr>
      </a:lvl7pPr>
      <a:lvl8pPr marL="1371600" algn="ctr" rtl="0" fontAlgn="base">
        <a:spcBef>
          <a:spcPct val="0"/>
        </a:spcBef>
        <a:spcAft>
          <a:spcPct val="0"/>
        </a:spcAft>
        <a:defRPr sz="4400">
          <a:solidFill>
            <a:schemeClr val="tx2"/>
          </a:solidFill>
          <a:latin typeface="Times New Roman" pitchFamily="-110" charset="0"/>
        </a:defRPr>
      </a:lvl8pPr>
      <a:lvl9pPr marL="1828800" algn="ctr"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7.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png"/><Relationship Id="rId1" Type="http://schemas.openxmlformats.org/officeDocument/2006/relationships/themeOverride" Target="../theme/themeOverride2.xml"/><Relationship Id="rId2"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3.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0110" y="182287"/>
            <a:ext cx="8629518" cy="1655368"/>
          </a:xfrm>
          <a:prstGeom prst="rect">
            <a:avLst/>
          </a:prstGeom>
        </p:spPr>
        <p:txBody>
          <a:bodyPr>
            <a:noAutofit/>
          </a:bodyPr>
          <a:lstStyle/>
          <a:p>
            <a:pPr algn="ctr" defTabSz="914400">
              <a:defRPr/>
            </a:pPr>
            <a:r>
              <a:rPr lang="en-US" sz="4800" b="1" kern="0" dirty="0" smtClean="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rPr>
              <a:t>Multisensor Investigation of Deep Convection</a:t>
            </a:r>
            <a:endParaRPr lang="en-US" sz="4800" b="1" kern="0" dirty="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endParaRPr>
          </a:p>
        </p:txBody>
      </p:sp>
      <p:sp>
        <p:nvSpPr>
          <p:cNvPr id="14" name="TextBox 4"/>
          <p:cNvSpPr txBox="1">
            <a:spLocks noChangeArrowheads="1"/>
          </p:cNvSpPr>
          <p:nvPr/>
        </p:nvSpPr>
        <p:spPr bwMode="auto">
          <a:xfrm>
            <a:off x="481807" y="6437346"/>
            <a:ext cx="8180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solidFill>
                  <a:srgbClr val="B9D3EF"/>
                </a:solidFill>
                <a:effectLst>
                  <a:outerShdw blurRad="50800" dist="38100" dir="2700000" algn="tl" rotWithShape="0">
                    <a:srgbClr val="000000">
                      <a:alpha val="43000"/>
                    </a:srgbClr>
                  </a:outerShdw>
                </a:effectLst>
                <a:latin typeface="Century Gothic"/>
                <a:cs typeface="Century Gothic"/>
              </a:rPr>
              <a:t>AGU</a:t>
            </a:r>
            <a:r>
              <a:rPr lang="en-US" sz="1800" dirty="0">
                <a:solidFill>
                  <a:srgbClr val="B9D3EF"/>
                </a:solidFill>
                <a:effectLst>
                  <a:outerShdw blurRad="50800" dist="38100" dir="2700000" algn="tl" rotWithShape="0">
                    <a:srgbClr val="000000">
                      <a:alpha val="43000"/>
                    </a:srgbClr>
                  </a:outerShdw>
                </a:effectLst>
                <a:latin typeface="Century Gothic"/>
                <a:cs typeface="Century Gothic"/>
              </a:rPr>
              <a:t>, San Francisco, </a:t>
            </a:r>
            <a:r>
              <a:rPr lang="en-US" sz="1800" dirty="0" smtClean="0">
                <a:solidFill>
                  <a:srgbClr val="B9D3EF"/>
                </a:solidFill>
                <a:effectLst>
                  <a:outerShdw blurRad="50800" dist="38100" dir="2700000" algn="tl" rotWithShape="0">
                    <a:srgbClr val="000000">
                      <a:alpha val="43000"/>
                    </a:srgbClr>
                  </a:outerShdw>
                </a:effectLst>
                <a:latin typeface="Century Gothic"/>
                <a:cs typeface="Century Gothic"/>
              </a:rPr>
              <a:t>5 </a:t>
            </a:r>
            <a:r>
              <a:rPr lang="en-US" sz="1800" dirty="0">
                <a:solidFill>
                  <a:srgbClr val="B9D3EF"/>
                </a:solidFill>
                <a:effectLst>
                  <a:outerShdw blurRad="50800" dist="38100" dir="2700000" algn="tl" rotWithShape="0">
                    <a:srgbClr val="000000">
                      <a:alpha val="43000"/>
                    </a:srgbClr>
                  </a:outerShdw>
                </a:effectLst>
                <a:latin typeface="Century Gothic"/>
                <a:cs typeface="Century Gothic"/>
              </a:rPr>
              <a:t>December 2012</a:t>
            </a:r>
          </a:p>
        </p:txBody>
      </p:sp>
      <p:sp>
        <p:nvSpPr>
          <p:cNvPr id="15" name="TextBox 14"/>
          <p:cNvSpPr txBox="1"/>
          <p:nvPr/>
        </p:nvSpPr>
        <p:spPr>
          <a:xfrm>
            <a:off x="0" y="4989352"/>
            <a:ext cx="9092453" cy="1261884"/>
          </a:xfrm>
          <a:prstGeom prst="rect">
            <a:avLst/>
          </a:prstGeom>
          <a:noFill/>
        </p:spPr>
        <p:txBody>
          <a:bodyPr wrap="square" rtlCol="0">
            <a:spAutoFit/>
          </a:bodyPr>
          <a:lstStyle/>
          <a:p>
            <a:pPr algn="ctr"/>
            <a:r>
              <a:rPr lang="en-US" sz="4000" b="1" dirty="0" smtClean="0">
                <a:solidFill>
                  <a:srgbClr val="B9D3EF"/>
                </a:solidFill>
                <a:effectLst>
                  <a:outerShdw blurRad="50800" dist="38100" dir="2700000" algn="tl" rotWithShape="0">
                    <a:srgbClr val="000000">
                      <a:alpha val="43000"/>
                    </a:srgbClr>
                  </a:outerShdw>
                </a:effectLst>
                <a:latin typeface="Century Gothic"/>
                <a:cs typeface="Century Gothic"/>
              </a:rPr>
              <a:t>Robert A. Houze, Jr., &amp; </a:t>
            </a:r>
            <a:r>
              <a:rPr lang="en-US" sz="4000" b="1" dirty="0" err="1" smtClean="0">
                <a:solidFill>
                  <a:srgbClr val="B9D3EF"/>
                </a:solidFill>
                <a:effectLst>
                  <a:outerShdw blurRad="50800" dist="38100" dir="2700000" algn="tl" rotWithShape="0">
                    <a:srgbClr val="000000">
                      <a:alpha val="43000"/>
                    </a:srgbClr>
                  </a:outerShdw>
                </a:effectLst>
                <a:latin typeface="Century Gothic"/>
                <a:cs typeface="Century Gothic"/>
              </a:rPr>
              <a:t>Jian</a:t>
            </a:r>
            <a:r>
              <a:rPr lang="en-US" sz="4000" b="1" dirty="0" smtClean="0">
                <a:solidFill>
                  <a:srgbClr val="B9D3EF"/>
                </a:solidFill>
                <a:effectLst>
                  <a:outerShdw blurRad="50800" dist="38100" dir="2700000" algn="tl" rotWithShape="0">
                    <a:srgbClr val="000000">
                      <a:alpha val="43000"/>
                    </a:srgbClr>
                  </a:outerShdw>
                </a:effectLst>
                <a:latin typeface="Century Gothic"/>
                <a:cs typeface="Century Gothic"/>
              </a:rPr>
              <a:t> Yuan</a:t>
            </a:r>
          </a:p>
          <a:p>
            <a:pPr algn="ctr"/>
            <a:r>
              <a:rPr lang="en-US" sz="3600" b="1" dirty="0" smtClean="0">
                <a:solidFill>
                  <a:srgbClr val="B9D3EF"/>
                </a:solidFill>
                <a:effectLst>
                  <a:outerShdw blurRad="50800" dist="38100" dir="2700000" algn="tl" rotWithShape="0">
                    <a:srgbClr val="000000">
                      <a:alpha val="43000"/>
                    </a:srgbClr>
                  </a:outerShdw>
                </a:effectLst>
                <a:latin typeface="Century Gothic"/>
                <a:cs typeface="Century Gothic"/>
              </a:rPr>
              <a:t>University of Washington</a:t>
            </a:r>
            <a:endParaRPr lang="en-US" sz="3600" b="1" dirty="0">
              <a:solidFill>
                <a:srgbClr val="B9D3EF"/>
              </a:solidFill>
              <a:effectLst>
                <a:outerShdw blurRad="50800" dist="38100" dir="2700000" algn="tl" rotWithShape="0">
                  <a:srgbClr val="000000">
                    <a:alpha val="43000"/>
                  </a:srgbClr>
                </a:outerShdw>
              </a:effectLst>
              <a:latin typeface="Century Gothic"/>
              <a:cs typeface="Century Gothic"/>
            </a:endParaRPr>
          </a:p>
        </p:txBody>
      </p:sp>
      <p:pic>
        <p:nvPicPr>
          <p:cNvPr id="18" name="Picture 7" descr="TitleGraphic_v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175" y="2134190"/>
            <a:ext cx="3207650" cy="2528425"/>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9464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995" y="907124"/>
            <a:ext cx="7728011" cy="56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5087601" y="1135795"/>
            <a:ext cx="603250" cy="1024576"/>
            <a:chOff x="5419948" y="1017096"/>
            <a:chExt cx="603250" cy="1024576"/>
          </a:xfrm>
        </p:grpSpPr>
        <p:sp>
          <p:nvSpPr>
            <p:cNvPr id="5" name="TextBox 4"/>
            <p:cNvSpPr txBox="1"/>
            <p:nvPr/>
          </p:nvSpPr>
          <p:spPr>
            <a:xfrm>
              <a:off x="5419948" y="1017096"/>
              <a:ext cx="603250" cy="338554"/>
            </a:xfrm>
            <a:prstGeom prst="rect">
              <a:avLst/>
            </a:prstGeom>
            <a:noFill/>
          </p:spPr>
          <p:txBody>
            <a:bodyPr wrap="none" rtlCol="0">
              <a:spAutoFit/>
            </a:bodyPr>
            <a:lstStyle/>
            <a:p>
              <a:r>
                <a:rPr lang="en-US" sz="1600" dirty="0" smtClean="0"/>
                <a:t>260K</a:t>
              </a:r>
            </a:p>
          </p:txBody>
        </p:sp>
        <p:cxnSp>
          <p:nvCxnSpPr>
            <p:cNvPr id="7" name="Curved Connector 6"/>
            <p:cNvCxnSpPr/>
            <p:nvPr/>
          </p:nvCxnSpPr>
          <p:spPr>
            <a:xfrm rot="16200000" flipH="1">
              <a:off x="5341275" y="1626218"/>
              <a:ext cx="712212" cy="118695"/>
            </a:xfrm>
            <a:prstGeom prst="curvedConnector3">
              <a:avLst>
                <a:gd name="adj1" fmla="val 50000"/>
              </a:avLst>
            </a:prstGeom>
            <a:ln w="12700">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5329427" y="1323805"/>
            <a:ext cx="1045397" cy="1560649"/>
            <a:chOff x="6279310" y="1216934"/>
            <a:chExt cx="530203" cy="855084"/>
          </a:xfrm>
        </p:grpSpPr>
        <p:sp>
          <p:nvSpPr>
            <p:cNvPr id="12" name="TextBox 11"/>
            <p:cNvSpPr txBox="1"/>
            <p:nvPr/>
          </p:nvSpPr>
          <p:spPr>
            <a:xfrm>
              <a:off x="6384452" y="1216934"/>
              <a:ext cx="425061" cy="320400"/>
            </a:xfrm>
            <a:prstGeom prst="rect">
              <a:avLst/>
            </a:prstGeom>
            <a:noFill/>
          </p:spPr>
          <p:txBody>
            <a:bodyPr wrap="none" rtlCol="0">
              <a:spAutoFit/>
            </a:bodyPr>
            <a:lstStyle/>
            <a:p>
              <a:r>
                <a:rPr lang="en-US" sz="1600" dirty="0" smtClean="0"/>
                <a:t>Closed</a:t>
              </a:r>
              <a:br>
                <a:rPr lang="en-US" sz="1600" dirty="0" smtClean="0"/>
              </a:br>
              <a:r>
                <a:rPr lang="en-US" sz="1600" dirty="0" smtClean="0"/>
                <a:t>contour</a:t>
              </a:r>
            </a:p>
          </p:txBody>
        </p:sp>
        <p:cxnSp>
          <p:nvCxnSpPr>
            <p:cNvPr id="13" name="Curved Connector 12"/>
            <p:cNvCxnSpPr/>
            <p:nvPr/>
          </p:nvCxnSpPr>
          <p:spPr>
            <a:xfrm rot="5400000">
              <a:off x="6123786" y="1687736"/>
              <a:ext cx="539806" cy="228758"/>
            </a:xfrm>
            <a:prstGeom prst="curvedConnector3">
              <a:avLst>
                <a:gd name="adj1" fmla="val 50000"/>
              </a:avLst>
            </a:prstGeom>
            <a:ln w="12700">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5899163" y="1489989"/>
            <a:ext cx="1004743" cy="1453815"/>
            <a:chOff x="4952583" y="827173"/>
            <a:chExt cx="1004743" cy="1453815"/>
          </a:xfrm>
        </p:grpSpPr>
        <p:sp>
          <p:nvSpPr>
            <p:cNvPr id="19" name="TextBox 18"/>
            <p:cNvSpPr txBox="1"/>
            <p:nvPr/>
          </p:nvSpPr>
          <p:spPr>
            <a:xfrm>
              <a:off x="5408077" y="827173"/>
              <a:ext cx="549249" cy="338554"/>
            </a:xfrm>
            <a:prstGeom prst="rect">
              <a:avLst/>
            </a:prstGeom>
            <a:noFill/>
          </p:spPr>
          <p:txBody>
            <a:bodyPr wrap="none" rtlCol="0">
              <a:spAutoFit/>
            </a:bodyPr>
            <a:lstStyle/>
            <a:p>
              <a:r>
                <a:rPr lang="en-US" sz="1600" dirty="0" smtClean="0"/>
                <a:t>Rain</a:t>
              </a:r>
            </a:p>
          </p:txBody>
        </p:sp>
        <p:cxnSp>
          <p:nvCxnSpPr>
            <p:cNvPr id="20" name="Curved Connector 19"/>
            <p:cNvCxnSpPr/>
            <p:nvPr/>
          </p:nvCxnSpPr>
          <p:spPr>
            <a:xfrm rot="5400000">
              <a:off x="4661748" y="1384805"/>
              <a:ext cx="1187018" cy="605347"/>
            </a:xfrm>
            <a:prstGeom prst="curvedConnector3">
              <a:avLst>
                <a:gd name="adj1" fmla="val 50000"/>
              </a:avLst>
            </a:prstGeom>
            <a:ln w="12700">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6039694" y="1274412"/>
            <a:ext cx="1898431" cy="2142285"/>
            <a:chOff x="5189975" y="174312"/>
            <a:chExt cx="1898431" cy="2142285"/>
          </a:xfrm>
        </p:grpSpPr>
        <p:sp>
          <p:nvSpPr>
            <p:cNvPr id="34" name="TextBox 33"/>
            <p:cNvSpPr txBox="1"/>
            <p:nvPr/>
          </p:nvSpPr>
          <p:spPr>
            <a:xfrm>
              <a:off x="6025294" y="174312"/>
              <a:ext cx="1063112" cy="338554"/>
            </a:xfrm>
            <a:prstGeom prst="rect">
              <a:avLst/>
            </a:prstGeom>
            <a:noFill/>
          </p:spPr>
          <p:txBody>
            <a:bodyPr wrap="none" rtlCol="0">
              <a:spAutoFit/>
            </a:bodyPr>
            <a:lstStyle/>
            <a:p>
              <a:r>
                <a:rPr lang="en-US" sz="1600" dirty="0" smtClean="0"/>
                <a:t>Heavy rain</a:t>
              </a:r>
            </a:p>
          </p:txBody>
        </p:sp>
        <p:cxnSp>
          <p:nvCxnSpPr>
            <p:cNvPr id="35" name="Curved Connector 34"/>
            <p:cNvCxnSpPr/>
            <p:nvPr/>
          </p:nvCxnSpPr>
          <p:spPr>
            <a:xfrm rot="5400000">
              <a:off x="4770466" y="898141"/>
              <a:ext cx="1837965" cy="998947"/>
            </a:xfrm>
            <a:prstGeom prst="curvedConnector3">
              <a:avLst>
                <a:gd name="adj1" fmla="val 50000"/>
              </a:avLst>
            </a:prstGeom>
            <a:ln w="12700">
              <a:solidFill>
                <a:schemeClr val="tx1">
                  <a:lumMod val="85000"/>
                  <a:lumOff val="15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9" name="Text Box 2"/>
          <p:cNvSpPr txBox="1">
            <a:spLocks noChangeArrowheads="1"/>
          </p:cNvSpPr>
          <p:nvPr/>
        </p:nvSpPr>
        <p:spPr bwMode="auto">
          <a:xfrm>
            <a:off x="0" y="166180"/>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50800" dist="38100" dir="2700000" algn="tl" rotWithShape="0">
                    <a:prstClr val="black">
                      <a:alpha val="40000"/>
                    </a:prstClr>
                  </a:outerShdw>
                </a:effectLst>
                <a:latin typeface="Century Gothic" charset="0"/>
                <a:cs typeface="Century Gothic" charset="0"/>
              </a:rPr>
              <a:t>Identify High Cloud Systems (HCSs)</a:t>
            </a:r>
          </a:p>
        </p:txBody>
      </p:sp>
      <p:sp>
        <p:nvSpPr>
          <p:cNvPr id="3" name="Rectangle 2"/>
          <p:cNvSpPr/>
          <p:nvPr/>
        </p:nvSpPr>
        <p:spPr>
          <a:xfrm>
            <a:off x="4463345" y="5276807"/>
            <a:ext cx="1183649" cy="530147"/>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241412" y="5174825"/>
            <a:ext cx="1639847" cy="830997"/>
          </a:xfrm>
          <a:prstGeom prst="rect">
            <a:avLst/>
          </a:prstGeom>
          <a:noFill/>
        </p:spPr>
        <p:txBody>
          <a:bodyPr wrap="square" rtlCol="0">
            <a:spAutoFit/>
          </a:bodyPr>
          <a:lstStyle/>
          <a:p>
            <a:pPr algn="ctr"/>
            <a:r>
              <a:rPr lang="en-US" sz="1600" dirty="0" smtClean="0"/>
              <a:t>Connected</a:t>
            </a:r>
          </a:p>
          <a:p>
            <a:pPr algn="ctr"/>
            <a:r>
              <a:rPr lang="en-US" sz="1600" dirty="0"/>
              <a:t>M</a:t>
            </a:r>
            <a:r>
              <a:rPr lang="en-US" sz="1600" dirty="0" smtClean="0"/>
              <a:t>CSs</a:t>
            </a:r>
          </a:p>
          <a:p>
            <a:pPr algn="ctr"/>
            <a:endParaRPr lang="en-US" sz="1600" dirty="0" smtClean="0"/>
          </a:p>
        </p:txBody>
      </p:sp>
      <p:sp>
        <p:nvSpPr>
          <p:cNvPr id="21" name="Rectangle 20"/>
          <p:cNvSpPr/>
          <p:nvPr/>
        </p:nvSpPr>
        <p:spPr>
          <a:xfrm>
            <a:off x="1533325" y="2001748"/>
            <a:ext cx="1351820" cy="501037"/>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336054" y="2023056"/>
            <a:ext cx="1639847" cy="584776"/>
          </a:xfrm>
          <a:prstGeom prst="rect">
            <a:avLst/>
          </a:prstGeom>
          <a:noFill/>
        </p:spPr>
        <p:txBody>
          <a:bodyPr wrap="square" rtlCol="0">
            <a:spAutoFit/>
          </a:bodyPr>
          <a:lstStyle/>
          <a:p>
            <a:pPr algn="ctr"/>
            <a:r>
              <a:rPr lang="en-US" sz="1600" dirty="0" smtClean="0"/>
              <a:t>Separated</a:t>
            </a:r>
          </a:p>
          <a:p>
            <a:pPr algn="ctr"/>
            <a:r>
              <a:rPr lang="en-US" sz="1600" dirty="0" smtClean="0"/>
              <a:t>MCS</a:t>
            </a:r>
          </a:p>
        </p:txBody>
      </p:sp>
    </p:spTree>
    <p:extLst>
      <p:ext uri="{BB962C8B-B14F-4D97-AF65-F5344CB8AC3E}">
        <p14:creationId xmlns:p14="http://schemas.microsoft.com/office/powerpoint/2010/main" val="2915602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0" y="691998"/>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50800" dist="38100" dir="2700000" algn="tl" rotWithShape="0">
                    <a:prstClr val="black">
                      <a:alpha val="40000"/>
                    </a:prstClr>
                  </a:outerShdw>
                </a:effectLst>
                <a:latin typeface="Century Gothic" charset="0"/>
                <a:cs typeface="Century Gothic" charset="0"/>
              </a:rPr>
              <a:t>Which HCSs are MCSs?</a:t>
            </a:r>
          </a:p>
        </p:txBody>
      </p:sp>
      <p:grpSp>
        <p:nvGrpSpPr>
          <p:cNvPr id="3" name="Group 2"/>
          <p:cNvGrpSpPr/>
          <p:nvPr/>
        </p:nvGrpSpPr>
        <p:grpSpPr>
          <a:xfrm>
            <a:off x="0" y="1737411"/>
            <a:ext cx="9144000" cy="4024287"/>
            <a:chOff x="0" y="1942562"/>
            <a:chExt cx="9144000" cy="4024287"/>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r="3810" b="4675"/>
            <a:stretch>
              <a:fillRect/>
            </a:stretch>
          </p:blipFill>
          <p:spPr bwMode="auto">
            <a:xfrm>
              <a:off x="0" y="1942562"/>
              <a:ext cx="91440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6817383" y="5597517"/>
              <a:ext cx="222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lumMod val="75000"/>
                      <a:lumOff val="25000"/>
                    </a:sysClr>
                  </a:solidFill>
                  <a:effectLst/>
                  <a:uLnTx/>
                  <a:uFillTx/>
                  <a:latin typeface="Calibri" charset="0"/>
                  <a:ea typeface="ＭＳ Ｐゴシック" charset="0"/>
                  <a:cs typeface="ＭＳ Ｐゴシック" charset="0"/>
                </a:rPr>
                <a:t>Yuan and Houze 2010</a:t>
              </a:r>
              <a:endPara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charset="0"/>
                <a:ea typeface="ＭＳ Ｐゴシック" charset="0"/>
                <a:cs typeface="ＭＳ Ｐゴシック" charset="0"/>
              </a:endParaRPr>
            </a:p>
          </p:txBody>
        </p:sp>
      </p:grpSp>
    </p:spTree>
    <p:extLst>
      <p:ext uri="{BB962C8B-B14F-4D97-AF65-F5344CB8AC3E}">
        <p14:creationId xmlns:p14="http://schemas.microsoft.com/office/powerpoint/2010/main" val="707873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18" name="Rectangle 17"/>
          <p:cNvSpPr/>
          <p:nvPr/>
        </p:nvSpPr>
        <p:spPr>
          <a:xfrm>
            <a:off x="28543" y="0"/>
            <a:ext cx="6537325"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b="6924"/>
          <a:stretch>
            <a:fillRect/>
          </a:stretch>
        </p:blipFill>
        <p:spPr bwMode="auto">
          <a:xfrm>
            <a:off x="1146143" y="622300"/>
            <a:ext cx="54229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p:cNvSpPr txBox="1">
            <a:spLocks noChangeArrowheads="1"/>
          </p:cNvSpPr>
          <p:nvPr/>
        </p:nvSpPr>
        <p:spPr bwMode="auto">
          <a:xfrm>
            <a:off x="-28542" y="174625"/>
            <a:ext cx="6593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smtClean="0">
                <a:solidFill>
                  <a:srgbClr val="343434"/>
                </a:solidFill>
              </a:rPr>
              <a:t>PDF of rain amount as a function of raining core properties</a:t>
            </a:r>
          </a:p>
        </p:txBody>
      </p:sp>
      <p:sp>
        <p:nvSpPr>
          <p:cNvPr id="30726" name="TextBox 4"/>
          <p:cNvSpPr txBox="1">
            <a:spLocks noChangeArrowheads="1"/>
          </p:cNvSpPr>
          <p:nvPr/>
        </p:nvSpPr>
        <p:spPr bwMode="auto">
          <a:xfrm>
            <a:off x="1971643" y="6403975"/>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smtClean="0">
                <a:solidFill>
                  <a:srgbClr val="343434"/>
                </a:solidFill>
              </a:rPr>
              <a:t>Size of raining core</a:t>
            </a:r>
          </a:p>
        </p:txBody>
      </p:sp>
      <p:cxnSp>
        <p:nvCxnSpPr>
          <p:cNvPr id="9" name="Straight Arrow Connector 8"/>
          <p:cNvCxnSpPr/>
          <p:nvPr/>
        </p:nvCxnSpPr>
        <p:spPr>
          <a:xfrm>
            <a:off x="4241768" y="6643688"/>
            <a:ext cx="454246" cy="0"/>
          </a:xfrm>
          <a:prstGeom prst="straightConnector1">
            <a:avLst/>
          </a:prstGeom>
          <a:ln>
            <a:solidFill>
              <a:srgbClr val="343434"/>
            </a:solidFill>
            <a:tailEnd type="arrow"/>
          </a:ln>
        </p:spPr>
        <p:style>
          <a:lnRef idx="2">
            <a:schemeClr val="accent1"/>
          </a:lnRef>
          <a:fillRef idx="0">
            <a:schemeClr val="accent1"/>
          </a:fillRef>
          <a:effectRef idx="1">
            <a:schemeClr val="accent1"/>
          </a:effectRef>
          <a:fontRef idx="minor">
            <a:schemeClr val="tx1"/>
          </a:fontRef>
        </p:style>
      </p:cxnSp>
      <p:sp>
        <p:nvSpPr>
          <p:cNvPr id="30728" name="TextBox 10"/>
          <p:cNvSpPr txBox="1">
            <a:spLocks noChangeArrowheads="1"/>
          </p:cNvSpPr>
          <p:nvPr/>
        </p:nvSpPr>
        <p:spPr bwMode="auto">
          <a:xfrm rot="-5400000">
            <a:off x="-1115251" y="2693194"/>
            <a:ext cx="313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343434"/>
                </a:solidFill>
              </a:rPr>
              <a:t>Min TB11 over raining core</a:t>
            </a:r>
          </a:p>
        </p:txBody>
      </p:sp>
      <p:cxnSp>
        <p:nvCxnSpPr>
          <p:cNvPr id="12" name="Straight Arrow Connector 11"/>
          <p:cNvCxnSpPr/>
          <p:nvPr/>
        </p:nvCxnSpPr>
        <p:spPr>
          <a:xfrm>
            <a:off x="2378043" y="1871663"/>
            <a:ext cx="1304925" cy="1587"/>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84105" y="5221288"/>
            <a:ext cx="804863" cy="1588"/>
          </a:xfrm>
          <a:prstGeom prst="straightConnector1">
            <a:avLst/>
          </a:prstGeom>
          <a:ln>
            <a:solidFill>
              <a:srgbClr val="343434"/>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498568" y="4246563"/>
            <a:ext cx="5005388" cy="1587"/>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500156" y="5581650"/>
            <a:ext cx="5005387" cy="1588"/>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17618" y="2925763"/>
            <a:ext cx="5005388" cy="1587"/>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493806" y="1577975"/>
            <a:ext cx="5005387" cy="1588"/>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 name="Group 28"/>
          <p:cNvGrpSpPr>
            <a:grpSpLocks/>
          </p:cNvGrpSpPr>
          <p:nvPr/>
        </p:nvGrpSpPr>
        <p:grpSpPr bwMode="auto">
          <a:xfrm>
            <a:off x="692118" y="3424238"/>
            <a:ext cx="3282950" cy="3071812"/>
            <a:chOff x="662904" y="3424330"/>
            <a:chExt cx="3284191" cy="3071441"/>
          </a:xfrm>
        </p:grpSpPr>
        <p:sp>
          <p:nvSpPr>
            <p:cNvPr id="21" name="Oval 20"/>
            <p:cNvSpPr/>
            <p:nvPr/>
          </p:nvSpPr>
          <p:spPr>
            <a:xfrm>
              <a:off x="1903211" y="5937038"/>
              <a:ext cx="495487" cy="234922"/>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30739" name="TextBox 16"/>
            <p:cNvSpPr txBox="1">
              <a:spLocks noChangeArrowheads="1"/>
            </p:cNvSpPr>
            <p:nvPr/>
          </p:nvSpPr>
          <p:spPr bwMode="auto">
            <a:xfrm>
              <a:off x="1656036" y="6126439"/>
              <a:ext cx="1198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2000 km</a:t>
              </a:r>
              <a:r>
                <a:rPr lang="en-US" sz="1800" b="1" baseline="30000" smtClean="0">
                  <a:solidFill>
                    <a:srgbClr val="FF0000"/>
                  </a:solidFill>
                </a:rPr>
                <a:t>2</a:t>
              </a:r>
            </a:p>
          </p:txBody>
        </p:sp>
        <p:sp>
          <p:nvSpPr>
            <p:cNvPr id="30740" name="TextBox 18"/>
            <p:cNvSpPr txBox="1">
              <a:spLocks noChangeArrowheads="1"/>
            </p:cNvSpPr>
            <p:nvPr/>
          </p:nvSpPr>
          <p:spPr bwMode="auto">
            <a:xfrm>
              <a:off x="662904" y="3875582"/>
              <a:ext cx="56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dirty="0" smtClean="0">
                  <a:solidFill>
                    <a:srgbClr val="FF0000"/>
                  </a:solidFill>
                </a:rPr>
                <a:t>220</a:t>
              </a:r>
              <a:br>
                <a:rPr lang="en-US" sz="1800" b="1" dirty="0" smtClean="0">
                  <a:solidFill>
                    <a:srgbClr val="FF0000"/>
                  </a:solidFill>
                </a:rPr>
              </a:br>
              <a:r>
                <a:rPr lang="en-US" sz="1800" b="1" dirty="0" smtClean="0">
                  <a:solidFill>
                    <a:srgbClr val="FF0000"/>
                  </a:solidFill>
                </a:rPr>
                <a:t>°K</a:t>
              </a:r>
              <a:endParaRPr lang="en-US" sz="1800" b="1" baseline="30000" dirty="0" smtClean="0">
                <a:solidFill>
                  <a:srgbClr val="FF0000"/>
                </a:solidFill>
              </a:endParaRPr>
            </a:p>
          </p:txBody>
        </p:sp>
        <p:sp>
          <p:nvSpPr>
            <p:cNvPr id="20" name="Oval 19"/>
            <p:cNvSpPr/>
            <p:nvPr/>
          </p:nvSpPr>
          <p:spPr>
            <a:xfrm>
              <a:off x="1188566" y="4127507"/>
              <a:ext cx="497075" cy="234922"/>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28" name="Rectangle 27"/>
            <p:cNvSpPr/>
            <p:nvPr/>
          </p:nvSpPr>
          <p:spPr>
            <a:xfrm>
              <a:off x="2154130" y="3424330"/>
              <a:ext cx="1792965" cy="809527"/>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grpSp>
      <p:grpSp>
        <p:nvGrpSpPr>
          <p:cNvPr id="3" name="Group 2"/>
          <p:cNvGrpSpPr/>
          <p:nvPr/>
        </p:nvGrpSpPr>
        <p:grpSpPr>
          <a:xfrm>
            <a:off x="6716754" y="3905687"/>
            <a:ext cx="2427246" cy="2117007"/>
            <a:chOff x="6716754" y="3905687"/>
            <a:chExt cx="2427246" cy="2117007"/>
          </a:xfrm>
        </p:grpSpPr>
        <p:sp>
          <p:nvSpPr>
            <p:cNvPr id="15" name="TextBox 2"/>
            <p:cNvSpPr txBox="1">
              <a:spLocks noChangeArrowheads="1"/>
            </p:cNvSpPr>
            <p:nvPr/>
          </p:nvSpPr>
          <p:spPr bwMode="auto">
            <a:xfrm>
              <a:off x="6716754" y="5191697"/>
              <a:ext cx="2427246" cy="830997"/>
            </a:xfrm>
            <a:prstGeom prst="rect">
              <a:avLst/>
            </a:prstGeom>
            <a:noFill/>
            <a:ln w="28575">
              <a:noFill/>
              <a:round/>
              <a:headEnd/>
              <a:tailEnd/>
            </a:ln>
          </p:spPr>
          <p:txBody>
            <a:bodyPr wrap="square">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88925" eaLnBrk="1" fontAlgn="base" hangingPunct="1">
                <a:spcBef>
                  <a:spcPct val="0"/>
                </a:spcBef>
                <a:spcAft>
                  <a:spcPct val="0"/>
                </a:spcAft>
              </a:pPr>
              <a:r>
                <a:rPr lang="en-US" b="1" dirty="0" smtClean="0">
                  <a:solidFill>
                    <a:srgbClr val="B9D3EF"/>
                  </a:solidFill>
                  <a:effectLst>
                    <a:outerShdw blurRad="38100" dist="38100" dir="2700000" algn="tl">
                      <a:srgbClr val="000000">
                        <a:alpha val="43137"/>
                      </a:srgbClr>
                    </a:outerShdw>
                  </a:effectLst>
                  <a:sym typeface="Wingdings" charset="0"/>
                </a:rPr>
                <a:t></a:t>
              </a:r>
              <a:r>
                <a:rPr lang="en-US" b="1" dirty="0" smtClean="0">
                  <a:solidFill>
                    <a:srgbClr val="B9D3EF"/>
                  </a:solidFill>
                  <a:effectLst>
                    <a:outerShdw blurRad="38100" dist="38100" dir="2700000" algn="tl">
                      <a:srgbClr val="000000">
                        <a:alpha val="43137"/>
                      </a:srgbClr>
                    </a:outerShdw>
                  </a:effectLst>
                </a:rPr>
                <a:t>56% all tropical rain</a:t>
              </a:r>
            </a:p>
          </p:txBody>
        </p:sp>
        <p:sp>
          <p:nvSpPr>
            <p:cNvPr id="24" name="TextBox 2"/>
            <p:cNvSpPr txBox="1">
              <a:spLocks noChangeArrowheads="1"/>
            </p:cNvSpPr>
            <p:nvPr/>
          </p:nvSpPr>
          <p:spPr bwMode="auto">
            <a:xfrm>
              <a:off x="6716754" y="3905687"/>
              <a:ext cx="2346828" cy="1200328"/>
            </a:xfrm>
            <a:prstGeom prst="rect">
              <a:avLst/>
            </a:prstGeom>
            <a:noFill/>
            <a:ln w="28575">
              <a:noFill/>
              <a:round/>
              <a:headEnd/>
              <a:tailEnd/>
            </a:ln>
          </p:spPr>
          <p:txBody>
            <a:bodyPr wrap="square">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2700" indent="-12700" eaLnBrk="1" fontAlgn="base" hangingPunct="1">
                <a:spcBef>
                  <a:spcPct val="0"/>
                </a:spcBef>
                <a:spcAft>
                  <a:spcPct val="0"/>
                </a:spcAft>
              </a:pPr>
              <a:r>
                <a:rPr lang="en-US" b="1" dirty="0" smtClean="0">
                  <a:solidFill>
                    <a:srgbClr val="B9D3EF"/>
                  </a:solidFill>
                  <a:effectLst>
                    <a:outerShdw blurRad="38100" dist="38100" dir="2700000" algn="tl">
                      <a:srgbClr val="000000">
                        <a:alpha val="43137"/>
                      </a:srgbClr>
                    </a:outerShdw>
                  </a:effectLst>
                  <a:sym typeface="Wingdings" charset="0"/>
                </a:rPr>
                <a:t>Using these values for “MCS” criteria</a:t>
              </a:r>
              <a:endParaRPr lang="en-US" b="1" dirty="0" smtClean="0">
                <a:solidFill>
                  <a:srgbClr val="B9D3EF"/>
                </a:solidFill>
                <a:effectLst>
                  <a:outerShdw blurRad="38100" dist="38100" dir="2700000" algn="tl">
                    <a:srgbClr val="000000">
                      <a:alpha val="43137"/>
                    </a:srgbClr>
                  </a:outerShdw>
                </a:effectLst>
              </a:endParaRPr>
            </a:p>
          </p:txBody>
        </p:sp>
      </p:grpSp>
      <p:sp>
        <p:nvSpPr>
          <p:cNvPr id="29" name="TextBox 8"/>
          <p:cNvSpPr txBox="1">
            <a:spLocks noChangeArrowheads="1"/>
          </p:cNvSpPr>
          <p:nvPr/>
        </p:nvSpPr>
        <p:spPr bwMode="auto">
          <a:xfrm>
            <a:off x="5397109" y="6273224"/>
            <a:ext cx="118763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lumMod val="85000"/>
                    <a:lumOff val="15000"/>
                  </a:schemeClr>
                </a:solidFill>
                <a:uLnTx/>
                <a:uFillTx/>
                <a:latin typeface="Calibri" charset="0"/>
                <a:ea typeface="ＭＳ Ｐゴシック" charset="0"/>
                <a:cs typeface="ＭＳ Ｐゴシック" charset="0"/>
              </a:rPr>
              <a:t>Yuan and Houze 2010</a:t>
            </a:r>
            <a:endParaRPr kumimoji="0" lang="en-US" sz="1600" b="0" i="0" u="none" strike="noStrike" kern="0" cap="none" spc="0" normalizeH="0" baseline="0" noProof="0" dirty="0">
              <a:ln>
                <a:noFill/>
              </a:ln>
              <a:solidFill>
                <a:schemeClr val="bg1">
                  <a:lumMod val="85000"/>
                  <a:lumOff val="15000"/>
                </a:schemeClr>
              </a:solidFill>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07875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374650" y="835025"/>
            <a:ext cx="8421688" cy="554037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smtClean="0">
              <a:solidFill>
                <a:prstClr val="white"/>
              </a:solidFill>
              <a:latin typeface="Arial" charset="0"/>
              <a:ea typeface="ＭＳ Ｐゴシック" charset="0"/>
              <a:cs typeface="ＭＳ Ｐゴシック" charset="0"/>
            </a:endParaRPr>
          </a:p>
        </p:txBody>
      </p:sp>
      <p:grpSp>
        <p:nvGrpSpPr>
          <p:cNvPr id="31747" name="Group 7"/>
          <p:cNvGrpSpPr>
            <a:grpSpLocks noChangeAspect="1"/>
          </p:cNvGrpSpPr>
          <p:nvPr/>
        </p:nvGrpSpPr>
        <p:grpSpPr bwMode="auto">
          <a:xfrm>
            <a:off x="476250" y="846138"/>
            <a:ext cx="8001000" cy="5502275"/>
            <a:chOff x="285750" y="884238"/>
            <a:chExt cx="8421688" cy="5791200"/>
          </a:xfrm>
        </p:grpSpPr>
        <p:sp>
          <p:nvSpPr>
            <p:cNvPr id="31753" name="Rectangle 8"/>
            <p:cNvSpPr>
              <a:spLocks noChangeArrowheads="1"/>
            </p:cNvSpPr>
            <p:nvPr/>
          </p:nvSpPr>
          <p:spPr bwMode="auto">
            <a:xfrm>
              <a:off x="285750" y="884238"/>
              <a:ext cx="8421688" cy="5791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smtClean="0">
                <a:solidFill>
                  <a:prstClr val="white"/>
                </a:solidFill>
                <a:latin typeface="Arial" charset="0"/>
                <a:ea typeface="ＭＳ Ｐゴシック" charset="0"/>
                <a:cs typeface="ＭＳ Ｐゴシック" charset="0"/>
              </a:endParaRPr>
            </a:p>
          </p:txBody>
        </p:sp>
        <p:grpSp>
          <p:nvGrpSpPr>
            <p:cNvPr id="31754" name="Group 6"/>
            <p:cNvGrpSpPr>
              <a:grpSpLocks/>
            </p:cNvGrpSpPr>
            <p:nvPr/>
          </p:nvGrpSpPr>
          <p:grpSpPr bwMode="auto">
            <a:xfrm>
              <a:off x="533400" y="904875"/>
              <a:ext cx="8174038" cy="5765800"/>
              <a:chOff x="762000" y="822836"/>
              <a:chExt cx="8174160" cy="5766529"/>
            </a:xfrm>
          </p:grpSpPr>
          <p:pic>
            <p:nvPicPr>
              <p:cNvPr id="31756" name="Picture 5"/>
              <p:cNvPicPr>
                <a:picLocks noChangeAspect="1"/>
              </p:cNvPicPr>
              <p:nvPr/>
            </p:nvPicPr>
            <p:blipFill>
              <a:blip r:embed="rId3">
                <a:extLst>
                  <a:ext uri="{28A0092B-C50C-407E-A947-70E740481C1C}">
                    <a14:useLocalDpi xmlns:a14="http://schemas.microsoft.com/office/drawing/2010/main" val="0"/>
                  </a:ext>
                </a:extLst>
              </a:blip>
              <a:srcRect l="6667" t="51018" r="5000" b="3149"/>
              <a:stretch>
                <a:fillRect/>
              </a:stretch>
            </p:blipFill>
            <p:spPr bwMode="auto">
              <a:xfrm>
                <a:off x="762000" y="976821"/>
                <a:ext cx="8174160" cy="561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
              <p:cNvPicPr>
                <a:picLocks noChangeAspect="1"/>
              </p:cNvPicPr>
              <p:nvPr/>
            </p:nvPicPr>
            <p:blipFill>
              <a:blip r:embed="rId3">
                <a:extLst>
                  <a:ext uri="{28A0092B-C50C-407E-A947-70E740481C1C}">
                    <a14:useLocalDpi xmlns:a14="http://schemas.microsoft.com/office/drawing/2010/main" val="0"/>
                  </a:ext>
                </a:extLst>
              </a:blip>
              <a:srcRect l="6667" t="4382" r="4167" b="51009"/>
              <a:stretch>
                <a:fillRect/>
              </a:stretch>
            </p:blipFill>
            <p:spPr bwMode="auto">
              <a:xfrm>
                <a:off x="782760" y="822836"/>
                <a:ext cx="8153400" cy="53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55" name="Picture 7"/>
            <p:cNvPicPr>
              <a:picLocks noChangeAspect="1"/>
            </p:cNvPicPr>
            <p:nvPr/>
          </p:nvPicPr>
          <p:blipFill>
            <a:blip r:embed="rId3">
              <a:extLst>
                <a:ext uri="{28A0092B-C50C-407E-A947-70E740481C1C}">
                  <a14:useLocalDpi xmlns:a14="http://schemas.microsoft.com/office/drawing/2010/main" val="0"/>
                </a:ext>
              </a:extLst>
            </a:blip>
            <a:srcRect l="3452" t="22862" r="93558" b="30128"/>
            <a:stretch>
              <a:fillRect/>
            </a:stretch>
          </p:blipFill>
          <p:spPr bwMode="auto">
            <a:xfrm>
              <a:off x="285750" y="884238"/>
              <a:ext cx="27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p:cNvSpPr txBox="1">
            <a:spLocks noChangeArrowheads="1"/>
          </p:cNvSpPr>
          <p:nvPr/>
        </p:nvSpPr>
        <p:spPr bwMode="auto">
          <a:xfrm>
            <a:off x="0" y="1222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50800" dist="38100" dir="2700000" algn="tl" rotWithShape="0">
                    <a:prstClr val="black">
                      <a:alpha val="40000"/>
                    </a:prstClr>
                  </a:outerShdw>
                </a:effectLst>
                <a:latin typeface="Century Gothic" charset="0"/>
                <a:cs typeface="Arial" charset="0"/>
              </a:rPr>
              <a:t>MCSs Over the Whole Tropics</a:t>
            </a:r>
            <a:endParaRPr lang="en-US" sz="2000" b="1" dirty="0" smtClean="0">
              <a:solidFill>
                <a:srgbClr val="B9D3EF"/>
              </a:solidFill>
              <a:effectLst>
                <a:outerShdw blurRad="50800" dist="38100" dir="2700000" algn="tl" rotWithShape="0">
                  <a:prstClr val="black">
                    <a:alpha val="40000"/>
                  </a:prstClr>
                </a:outerShdw>
              </a:effectLst>
              <a:latin typeface="Century Gothic" charset="0"/>
              <a:cs typeface="Arial" charset="0"/>
            </a:endParaRPr>
          </a:p>
        </p:txBody>
      </p:sp>
      <p:pic>
        <p:nvPicPr>
          <p:cNvPr id="31749" name="Picture 6"/>
          <p:cNvPicPr>
            <a:picLocks noChangeAspect="1"/>
          </p:cNvPicPr>
          <p:nvPr/>
        </p:nvPicPr>
        <p:blipFill>
          <a:blip r:embed="rId3">
            <a:extLst>
              <a:ext uri="{28A0092B-C50C-407E-A947-70E740481C1C}">
                <a14:useLocalDpi xmlns:a14="http://schemas.microsoft.com/office/drawing/2010/main" val="0"/>
              </a:ext>
            </a:extLst>
          </a:blip>
          <a:srcRect l="3452" t="22862" r="93558" b="30128"/>
          <a:stretch>
            <a:fillRect/>
          </a:stretch>
        </p:blipFill>
        <p:spPr bwMode="auto">
          <a:xfrm>
            <a:off x="460375" y="927100"/>
            <a:ext cx="266700" cy="528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50" name="TextBox 10"/>
          <p:cNvSpPr txBox="1">
            <a:spLocks noChangeArrowheads="1"/>
          </p:cNvSpPr>
          <p:nvPr/>
        </p:nvSpPr>
        <p:spPr bwMode="auto">
          <a:xfrm>
            <a:off x="5118100" y="871538"/>
            <a:ext cx="3154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43434"/>
                </a:solidFill>
              </a:rPr>
              <a:t>Smallest 25% (&lt;12,000 km</a:t>
            </a:r>
            <a:r>
              <a:rPr lang="en-US" sz="1800" baseline="30000" smtClean="0">
                <a:solidFill>
                  <a:srgbClr val="343434"/>
                </a:solidFill>
              </a:rPr>
              <a:t>2</a:t>
            </a:r>
            <a:r>
              <a:rPr lang="en-US" sz="1800" smtClean="0">
                <a:solidFill>
                  <a:srgbClr val="343434"/>
                </a:solidFill>
              </a:rPr>
              <a:t>)</a:t>
            </a:r>
          </a:p>
        </p:txBody>
      </p:sp>
      <p:sp>
        <p:nvSpPr>
          <p:cNvPr id="31751" name="TextBox 11"/>
          <p:cNvSpPr txBox="1">
            <a:spLocks noChangeArrowheads="1"/>
          </p:cNvSpPr>
          <p:nvPr/>
        </p:nvSpPr>
        <p:spPr bwMode="auto">
          <a:xfrm>
            <a:off x="5245100" y="2543175"/>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43434"/>
                </a:solidFill>
              </a:rPr>
              <a:t>Largest 25% (&gt;40,000 km</a:t>
            </a:r>
            <a:r>
              <a:rPr lang="en-US" sz="1800" baseline="30000" smtClean="0">
                <a:solidFill>
                  <a:srgbClr val="343434"/>
                </a:solidFill>
              </a:rPr>
              <a:t>2</a:t>
            </a:r>
            <a:r>
              <a:rPr lang="en-US" sz="1800" smtClean="0">
                <a:solidFill>
                  <a:srgbClr val="343434"/>
                </a:solidFill>
              </a:rPr>
              <a:t>)</a:t>
            </a:r>
          </a:p>
        </p:txBody>
      </p:sp>
      <p:sp>
        <p:nvSpPr>
          <p:cNvPr id="31752" name="TextBox 12"/>
          <p:cNvSpPr txBox="1">
            <a:spLocks noChangeArrowheads="1"/>
          </p:cNvSpPr>
          <p:nvPr/>
        </p:nvSpPr>
        <p:spPr bwMode="auto">
          <a:xfrm>
            <a:off x="6456363" y="4227513"/>
            <a:ext cx="175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ja-JP" altLang="en-US" sz="1800" smtClean="0">
                <a:solidFill>
                  <a:srgbClr val="343434"/>
                </a:solidFill>
              </a:rPr>
              <a:t>“</a:t>
            </a:r>
            <a:r>
              <a:rPr lang="en-US" sz="1800" smtClean="0">
                <a:solidFill>
                  <a:srgbClr val="343434"/>
                </a:solidFill>
              </a:rPr>
              <a:t>Superclusters</a:t>
            </a:r>
            <a:r>
              <a:rPr lang="ja-JP" altLang="en-US" sz="1800" smtClean="0">
                <a:solidFill>
                  <a:srgbClr val="343434"/>
                </a:solidFill>
              </a:rPr>
              <a:t>”</a:t>
            </a:r>
            <a:endParaRPr lang="en-US" sz="1800" smtClean="0">
              <a:solidFill>
                <a:srgbClr val="343434"/>
              </a:solidFill>
            </a:endParaRPr>
          </a:p>
        </p:txBody>
      </p:sp>
      <p:sp>
        <p:nvSpPr>
          <p:cNvPr id="14" name="TextBox 8"/>
          <p:cNvSpPr txBox="1">
            <a:spLocks noChangeArrowheads="1"/>
          </p:cNvSpPr>
          <p:nvPr/>
        </p:nvSpPr>
        <p:spPr bwMode="auto">
          <a:xfrm>
            <a:off x="5529389" y="6048318"/>
            <a:ext cx="26456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lumMod val="85000"/>
                    <a:lumOff val="15000"/>
                  </a:schemeClr>
                </a:solidFill>
                <a:uLnTx/>
                <a:uFillTx/>
                <a:latin typeface="Calibri" charset="0"/>
                <a:ea typeface="ＭＳ Ｐゴシック" charset="0"/>
                <a:cs typeface="ＭＳ Ｐゴシック" charset="0"/>
              </a:rPr>
              <a:t>Yuan and Houze 2010</a:t>
            </a:r>
            <a:endParaRPr kumimoji="0" lang="en-US" sz="1600" b="0" i="0" u="none" strike="noStrike" kern="0" cap="none" spc="0" normalizeH="0" baseline="0" noProof="0" dirty="0">
              <a:ln>
                <a:noFill/>
              </a:ln>
              <a:solidFill>
                <a:schemeClr val="bg1">
                  <a:lumMod val="85000"/>
                  <a:lumOff val="15000"/>
                </a:schemeClr>
              </a:solidFill>
              <a:uLnTx/>
              <a:uFillTx/>
              <a:latin typeface="Calibri" charset="0"/>
              <a:ea typeface="ＭＳ Ｐゴシック" charset="0"/>
              <a:cs typeface="ＭＳ Ｐゴシック" charset="0"/>
            </a:endParaRPr>
          </a:p>
        </p:txBody>
      </p:sp>
      <p:sp>
        <p:nvSpPr>
          <p:cNvPr id="2" name="Rectangle 1"/>
          <p:cNvSpPr/>
          <p:nvPr/>
        </p:nvSpPr>
        <p:spPr>
          <a:xfrm>
            <a:off x="1747278" y="909538"/>
            <a:ext cx="720878" cy="3603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747278" y="2572114"/>
            <a:ext cx="720878" cy="3603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747278" y="4269012"/>
            <a:ext cx="1236057" cy="3603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323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33794" name="TextBox 4"/>
          <p:cNvSpPr txBox="1">
            <a:spLocks noChangeArrowheads="1"/>
          </p:cNvSpPr>
          <p:nvPr/>
        </p:nvSpPr>
        <p:spPr bwMode="auto">
          <a:xfrm flipH="1">
            <a:off x="0" y="3379285"/>
            <a:ext cx="9144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600" b="1" dirty="0" smtClean="0">
                <a:solidFill>
                  <a:srgbClr val="B9D3EF"/>
                </a:solidFill>
                <a:effectLst>
                  <a:outerShdw blurRad="38100" dist="38100" dir="2700000" algn="tl">
                    <a:srgbClr val="000000">
                      <a:alpha val="43137"/>
                    </a:srgbClr>
                  </a:outerShdw>
                </a:effectLst>
                <a:latin typeface="Century Gothic" charset="0"/>
                <a:cs typeface="Century Gothic" charset="0"/>
              </a:rPr>
              <a:t>MODIS/AMSR-E</a:t>
            </a:r>
            <a:r>
              <a:rPr lang="en-US" sz="3600" dirty="0" smtClean="0">
                <a:solidFill>
                  <a:srgbClr val="B9D3EF"/>
                </a:solidFill>
                <a:effectLst>
                  <a:outerShdw blurRad="38100" dist="38100" dir="2700000" algn="tl">
                    <a:srgbClr val="000000">
                      <a:alpha val="43137"/>
                    </a:srgbClr>
                  </a:outerShdw>
                </a:effectLst>
                <a:latin typeface="Century Gothic" charset="0"/>
                <a:cs typeface="Century Gothic" charset="0"/>
              </a:rPr>
              <a:t> </a:t>
            </a:r>
          </a:p>
          <a:p>
            <a:pPr marL="282575" algn="ctr" eaLnBrk="1" fontAlgn="base" hangingPunct="1">
              <a:spcBef>
                <a:spcPct val="0"/>
              </a:spcBef>
              <a:spcAft>
                <a:spcPct val="0"/>
              </a:spcAft>
            </a:pPr>
            <a:r>
              <a:rPr lang="en-US" sz="4000" dirty="0" smtClean="0">
                <a:solidFill>
                  <a:srgbClr val="B9D3EF"/>
                </a:solidFill>
                <a:effectLst>
                  <a:outerShdw blurRad="38100" dist="38100" dir="2700000" algn="tl">
                    <a:srgbClr val="000000">
                      <a:alpha val="43137"/>
                    </a:srgbClr>
                  </a:outerShdw>
                </a:effectLst>
                <a:latin typeface="Century Gothic" charset="0"/>
                <a:cs typeface="Century Gothic" charset="0"/>
                <a:sym typeface="Wingdings" charset="0"/>
              </a:rPr>
              <a:t></a:t>
            </a:r>
            <a:r>
              <a:rPr lang="en-US" sz="4000" dirty="0" smtClean="0">
                <a:solidFill>
                  <a:srgbClr val="B9D3EF"/>
                </a:solidFill>
                <a:effectLst>
                  <a:outerShdw blurRad="38100" dist="38100" dir="2700000" algn="tl">
                    <a:srgbClr val="000000">
                      <a:alpha val="43137"/>
                    </a:srgbClr>
                  </a:outerShdw>
                </a:effectLst>
                <a:latin typeface="Century Gothic" charset="0"/>
                <a:cs typeface="Century Gothic" charset="0"/>
              </a:rPr>
              <a:t>identifies cold top</a:t>
            </a:r>
          </a:p>
          <a:p>
            <a:pPr marL="282575" algn="ctr" eaLnBrk="1" fontAlgn="base" hangingPunct="1">
              <a:spcBef>
                <a:spcPct val="0"/>
              </a:spcBef>
              <a:spcAft>
                <a:spcPct val="0"/>
              </a:spcAft>
            </a:pPr>
            <a:r>
              <a:rPr lang="en-US" sz="4000" dirty="0" smtClean="0">
                <a:solidFill>
                  <a:srgbClr val="B9D3EF"/>
                </a:solidFill>
                <a:effectLst>
                  <a:outerShdw blurRad="38100" dist="38100" dir="2700000" algn="tl">
                    <a:srgbClr val="000000">
                      <a:alpha val="43137"/>
                    </a:srgbClr>
                  </a:outerShdw>
                </a:effectLst>
                <a:latin typeface="Century Gothic" charset="0"/>
                <a:cs typeface="Century Gothic" charset="0"/>
                <a:sym typeface="Wingdings" charset="0"/>
              </a:rPr>
              <a:t></a:t>
            </a:r>
            <a:r>
              <a:rPr lang="en-US" sz="4000" dirty="0" smtClean="0">
                <a:solidFill>
                  <a:srgbClr val="B9D3EF"/>
                </a:solidFill>
                <a:effectLst>
                  <a:outerShdw blurRad="38100" dist="38100" dir="2700000" algn="tl">
                    <a:srgbClr val="000000">
                      <a:alpha val="43137"/>
                    </a:srgbClr>
                  </a:outerShdw>
                </a:effectLst>
                <a:latin typeface="Century Gothic" charset="0"/>
                <a:cs typeface="Century Gothic" charset="0"/>
              </a:rPr>
              <a:t>locates the raining core</a:t>
            </a:r>
          </a:p>
          <a:p>
            <a:pPr marL="234950" algn="ctr" eaLnBrk="1" fontAlgn="base" hangingPunct="1">
              <a:spcBef>
                <a:spcPct val="0"/>
              </a:spcBef>
              <a:spcAft>
                <a:spcPct val="0"/>
              </a:spcAft>
            </a:pPr>
            <a:r>
              <a:rPr lang="en-US" sz="4000" dirty="0" smtClean="0">
                <a:solidFill>
                  <a:srgbClr val="B9D3EF"/>
                </a:solidFill>
                <a:effectLst>
                  <a:outerShdw blurRad="38100" dist="38100" dir="2700000" algn="tl">
                    <a:srgbClr val="000000">
                      <a:alpha val="43137"/>
                    </a:srgbClr>
                  </a:outerShdw>
                </a:effectLst>
                <a:latin typeface="Century Gothic" charset="0"/>
                <a:cs typeface="Century Gothic" charset="0"/>
                <a:sym typeface="Wingdings" charset="0"/>
              </a:rPr>
              <a:t></a:t>
            </a:r>
            <a:r>
              <a:rPr lang="en-US" sz="4000" dirty="0" smtClean="0">
                <a:solidFill>
                  <a:srgbClr val="B9D3EF"/>
                </a:solidFill>
                <a:effectLst>
                  <a:outerShdw blurRad="38100" dist="38100" dir="2700000" algn="tl">
                    <a:srgbClr val="000000">
                      <a:alpha val="43137"/>
                    </a:srgbClr>
                  </a:outerShdw>
                </a:effectLst>
                <a:latin typeface="Century Gothic" charset="0"/>
                <a:cs typeface="Century Gothic" charset="0"/>
              </a:rPr>
              <a:t>remainder is </a:t>
            </a:r>
            <a:r>
              <a:rPr lang="en-US" sz="4000" u="sng" dirty="0" smtClean="0">
                <a:solidFill>
                  <a:srgbClr val="B9D3EF"/>
                </a:solidFill>
                <a:effectLst>
                  <a:outerShdw blurRad="38100" dist="38100" dir="2700000" algn="tl">
                    <a:srgbClr val="000000">
                      <a:alpha val="43137"/>
                    </a:srgbClr>
                  </a:outerShdw>
                </a:effectLst>
                <a:latin typeface="Century Gothic" charset="0"/>
                <a:cs typeface="Century Gothic" charset="0"/>
              </a:rPr>
              <a:t>anvil</a:t>
            </a:r>
          </a:p>
        </p:txBody>
      </p:sp>
      <p:sp>
        <p:nvSpPr>
          <p:cNvPr id="90" name="Rectangle 89"/>
          <p:cNvSpPr/>
          <p:nvPr/>
        </p:nvSpPr>
        <p:spPr>
          <a:xfrm>
            <a:off x="2078436" y="1191895"/>
            <a:ext cx="4987131" cy="1905796"/>
          </a:xfrm>
          <a:prstGeom prst="rect">
            <a:avLst/>
          </a:prstGeom>
          <a:solidFill>
            <a:srgbClr val="FFFFFF"/>
          </a:solidFill>
          <a:ln w="38100" cap="flat" cmpd="sng" algn="ctr">
            <a:noFill/>
            <a:prstDash val="solid"/>
          </a:ln>
          <a:effectLst/>
        </p:spPr>
        <p:txBody>
          <a:bodyPr rtlCol="0" anchor="ctr"/>
          <a:lstStyle/>
          <a:p>
            <a:pPr algn="ctr" defTabSz="914400"/>
            <a:endParaRPr lang="en-US" sz="1200" kern="0">
              <a:solidFill>
                <a:sysClr val="window" lastClr="FFFFFF"/>
              </a:solidFill>
              <a:latin typeface="Calibri"/>
            </a:endParaRPr>
          </a:p>
        </p:txBody>
      </p:sp>
      <p:pic>
        <p:nvPicPr>
          <p:cNvPr id="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277" y="1314792"/>
            <a:ext cx="4915886" cy="1731246"/>
          </a:xfrm>
          <a:prstGeom prst="rect">
            <a:avLst/>
          </a:prstGeom>
          <a:noFill/>
          <a:ln w="38100">
            <a:noFill/>
            <a:round/>
            <a:headEnd/>
            <a:tailEnd/>
          </a:ln>
          <a:extLst>
            <a:ext uri="{909E8E84-426E-40dd-AFC4-6F175D3DCCD1}">
              <a14:hiddenFill xmlns:a14="http://schemas.microsoft.com/office/drawing/2010/main">
                <a:solidFill>
                  <a:srgbClr val="FFFFFF"/>
                </a:solidFill>
              </a14:hiddenFill>
            </a:ext>
          </a:extLst>
        </p:spPr>
      </p:pic>
      <p:sp>
        <p:nvSpPr>
          <p:cNvPr id="92" name="Rectangle 91"/>
          <p:cNvSpPr/>
          <p:nvPr/>
        </p:nvSpPr>
        <p:spPr>
          <a:xfrm>
            <a:off x="5298698" y="2682691"/>
            <a:ext cx="1004551" cy="256481"/>
          </a:xfrm>
          <a:prstGeom prst="rect">
            <a:avLst/>
          </a:prstGeom>
          <a:solidFill>
            <a:sysClr val="window" lastClr="FFFFFF"/>
          </a:solidFill>
          <a:ln w="9525" cap="flat" cmpd="sng" algn="ctr">
            <a:noFill/>
            <a:prstDash val="solid"/>
          </a:ln>
          <a:effectLst/>
        </p:spPr>
        <p:txBody>
          <a:bodyPr anchor="ctr"/>
          <a:lstStyle/>
          <a:p>
            <a:pPr algn="ctr" defTabSz="914400">
              <a:defRPr/>
            </a:pPr>
            <a:endParaRPr lang="en-US" sz="1200" kern="0">
              <a:solidFill>
                <a:sysClr val="window" lastClr="FFFFFF"/>
              </a:solidFill>
              <a:latin typeface="Calibri"/>
            </a:endParaRPr>
          </a:p>
        </p:txBody>
      </p:sp>
      <p:sp>
        <p:nvSpPr>
          <p:cNvPr id="93" name="Rectangle 92"/>
          <p:cNvSpPr/>
          <p:nvPr/>
        </p:nvSpPr>
        <p:spPr>
          <a:xfrm>
            <a:off x="2846989" y="2428882"/>
            <a:ext cx="240451" cy="105086"/>
          </a:xfrm>
          <a:prstGeom prst="rect">
            <a:avLst/>
          </a:prstGeom>
          <a:solidFill>
            <a:srgbClr val="FFFFFF"/>
          </a:solidFill>
          <a:ln w="38100" cap="flat" cmpd="sng" algn="ctr">
            <a:noFill/>
            <a:prstDash val="solid"/>
          </a:ln>
          <a:effectLst/>
        </p:spPr>
        <p:txBody>
          <a:bodyPr anchor="ctr"/>
          <a:lstStyle/>
          <a:p>
            <a:pPr algn="ctr" defTabSz="914400">
              <a:defRPr/>
            </a:pPr>
            <a:endParaRPr lang="en-US" sz="1200" kern="0">
              <a:solidFill>
                <a:sysClr val="window" lastClr="FFFFFF"/>
              </a:solidFill>
              <a:latin typeface="Calibri"/>
            </a:endParaRPr>
          </a:p>
        </p:txBody>
      </p:sp>
      <p:sp>
        <p:nvSpPr>
          <p:cNvPr id="94" name="Rectangle 93"/>
          <p:cNvSpPr/>
          <p:nvPr/>
        </p:nvSpPr>
        <p:spPr>
          <a:xfrm>
            <a:off x="6457315" y="2416414"/>
            <a:ext cx="240451" cy="105086"/>
          </a:xfrm>
          <a:prstGeom prst="rect">
            <a:avLst/>
          </a:prstGeom>
          <a:solidFill>
            <a:srgbClr val="FFFFFF"/>
          </a:solidFill>
          <a:ln w="38100" cap="flat" cmpd="sng" algn="ctr">
            <a:noFill/>
            <a:prstDash val="solid"/>
          </a:ln>
          <a:effectLst/>
        </p:spPr>
        <p:txBody>
          <a:bodyPr anchor="ctr"/>
          <a:lstStyle/>
          <a:p>
            <a:pPr algn="ctr" defTabSz="914400">
              <a:defRPr/>
            </a:pPr>
            <a:endParaRPr lang="en-US" sz="1200" kern="0">
              <a:solidFill>
                <a:sysClr val="window" lastClr="FFFFFF"/>
              </a:solidFill>
              <a:latin typeface="Calibri"/>
            </a:endParaRPr>
          </a:p>
        </p:txBody>
      </p:sp>
      <p:sp>
        <p:nvSpPr>
          <p:cNvPr id="97" name="TextBox 9"/>
          <p:cNvSpPr txBox="1">
            <a:spLocks noChangeArrowheads="1"/>
          </p:cNvSpPr>
          <p:nvPr/>
        </p:nvSpPr>
        <p:spPr bwMode="auto">
          <a:xfrm>
            <a:off x="2950738" y="2238620"/>
            <a:ext cx="644765" cy="276999"/>
          </a:xfrm>
          <a:prstGeom prst="rect">
            <a:avLst/>
          </a:prstGeom>
          <a:solidFill>
            <a:srgbClr val="FFFFFF"/>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200" b="1" kern="0" dirty="0" smtClean="0">
                <a:solidFill>
                  <a:srgbClr val="4C7BB5"/>
                </a:solidFill>
                <a:latin typeface="Century Gothic" charset="0"/>
                <a:cs typeface="Century Gothic" charset="0"/>
              </a:rPr>
              <a:t>Anvil</a:t>
            </a:r>
            <a:endParaRPr lang="en-US" sz="1200" b="1" kern="0" dirty="0">
              <a:solidFill>
                <a:srgbClr val="4C7BB5"/>
              </a:solidFill>
              <a:latin typeface="Century Gothic" charset="0"/>
              <a:cs typeface="Century Gothic" charset="0"/>
            </a:endParaRPr>
          </a:p>
        </p:txBody>
      </p:sp>
      <p:sp>
        <p:nvSpPr>
          <p:cNvPr id="98" name="TextBox 9"/>
          <p:cNvSpPr txBox="1">
            <a:spLocks noChangeArrowheads="1"/>
          </p:cNvSpPr>
          <p:nvPr/>
        </p:nvSpPr>
        <p:spPr bwMode="auto">
          <a:xfrm>
            <a:off x="5869991" y="2238620"/>
            <a:ext cx="644765" cy="276999"/>
          </a:xfrm>
          <a:prstGeom prst="rect">
            <a:avLst/>
          </a:prstGeom>
          <a:solidFill>
            <a:sysClr val="window" lastClr="FFFFFF"/>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200" b="1" kern="0" dirty="0" smtClean="0">
                <a:solidFill>
                  <a:srgbClr val="4C7BB5"/>
                </a:solidFill>
                <a:latin typeface="Century Gothic" charset="0"/>
                <a:cs typeface="Century Gothic" charset="0"/>
              </a:rPr>
              <a:t>Anvil</a:t>
            </a:r>
            <a:endParaRPr lang="en-US" sz="1200" b="1" kern="0" dirty="0">
              <a:solidFill>
                <a:srgbClr val="4C7BB5"/>
              </a:solidFill>
              <a:latin typeface="Century Gothic" charset="0"/>
              <a:cs typeface="Century Gothic" charset="0"/>
            </a:endParaRPr>
          </a:p>
        </p:txBody>
      </p:sp>
      <p:sp>
        <p:nvSpPr>
          <p:cNvPr id="102" name="Rectangle 101"/>
          <p:cNvSpPr/>
          <p:nvPr/>
        </p:nvSpPr>
        <p:spPr>
          <a:xfrm>
            <a:off x="4208653" y="2682691"/>
            <a:ext cx="1004551" cy="235108"/>
          </a:xfrm>
          <a:prstGeom prst="rect">
            <a:avLst/>
          </a:prstGeom>
          <a:solidFill>
            <a:sysClr val="window" lastClr="FFFFFF"/>
          </a:solidFill>
          <a:ln w="9525" cap="flat" cmpd="sng" algn="ctr">
            <a:noFill/>
            <a:prstDash val="solid"/>
          </a:ln>
          <a:effectLst/>
        </p:spPr>
        <p:txBody>
          <a:bodyPr anchor="ctr"/>
          <a:lstStyle/>
          <a:p>
            <a:pPr algn="ctr" defTabSz="914400">
              <a:defRPr/>
            </a:pPr>
            <a:endParaRPr lang="en-US" sz="1200" kern="0">
              <a:solidFill>
                <a:sysClr val="window" lastClr="FFFFFF"/>
              </a:solidFill>
              <a:latin typeface="Calibri"/>
            </a:endParaRPr>
          </a:p>
        </p:txBody>
      </p:sp>
      <p:sp>
        <p:nvSpPr>
          <p:cNvPr id="103" name="Rectangle 102"/>
          <p:cNvSpPr/>
          <p:nvPr/>
        </p:nvSpPr>
        <p:spPr>
          <a:xfrm>
            <a:off x="5213204" y="2682691"/>
            <a:ext cx="117554" cy="33841"/>
          </a:xfrm>
          <a:prstGeom prst="rect">
            <a:avLst/>
          </a:prstGeom>
          <a:solidFill>
            <a:sysClr val="window" lastClr="FFFFFF"/>
          </a:solidFill>
          <a:ln w="9525" cap="flat" cmpd="sng" algn="ctr">
            <a:noFill/>
            <a:prstDash val="solid"/>
          </a:ln>
          <a:effectLst/>
        </p:spPr>
        <p:txBody>
          <a:bodyPr anchor="ctr"/>
          <a:lstStyle/>
          <a:p>
            <a:pPr algn="ctr" defTabSz="914400">
              <a:defRPr/>
            </a:pPr>
            <a:endParaRPr lang="en-US" sz="1200" kern="0">
              <a:solidFill>
                <a:sysClr val="window" lastClr="FFFFFF"/>
              </a:solidFill>
              <a:latin typeface="Calibri"/>
            </a:endParaRPr>
          </a:p>
        </p:txBody>
      </p:sp>
      <p:sp>
        <p:nvSpPr>
          <p:cNvPr id="104" name="Text Box 12"/>
          <p:cNvSpPr txBox="1">
            <a:spLocks noChangeArrowheads="1" noChangeShapeType="1"/>
          </p:cNvSpPr>
          <p:nvPr/>
        </p:nvSpPr>
        <p:spPr bwMode="auto">
          <a:xfrm>
            <a:off x="5273065" y="233005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kern="0" smtClean="0">
              <a:solidFill>
                <a:prstClr val="black"/>
              </a:solidFill>
            </a:endParaRPr>
          </a:p>
        </p:txBody>
      </p:sp>
      <p:sp>
        <p:nvSpPr>
          <p:cNvPr id="105" name="TextBox 9"/>
          <p:cNvSpPr txBox="1">
            <a:spLocks noChangeArrowheads="1"/>
          </p:cNvSpPr>
          <p:nvPr/>
        </p:nvSpPr>
        <p:spPr bwMode="auto">
          <a:xfrm>
            <a:off x="4206872" y="2723084"/>
            <a:ext cx="14961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200" b="1" kern="0" dirty="0" smtClean="0">
                <a:solidFill>
                  <a:srgbClr val="4C7BB5"/>
                </a:solidFill>
                <a:latin typeface="Century Gothic" charset="0"/>
                <a:cs typeface="Century Gothic" charset="0"/>
              </a:rPr>
              <a:t>Raining core</a:t>
            </a:r>
            <a:endParaRPr lang="en-US" sz="1200" b="1" kern="0" dirty="0">
              <a:solidFill>
                <a:srgbClr val="4C7BB5"/>
              </a:solidFill>
              <a:latin typeface="Century Gothic" charset="0"/>
              <a:cs typeface="Century Gothic" charset="0"/>
            </a:endParaRPr>
          </a:p>
        </p:txBody>
      </p:sp>
      <p:sp>
        <p:nvSpPr>
          <p:cNvPr id="108" name="TextBox 9"/>
          <p:cNvSpPr txBox="1">
            <a:spLocks noChangeArrowheads="1"/>
          </p:cNvSpPr>
          <p:nvPr/>
        </p:nvSpPr>
        <p:spPr bwMode="auto">
          <a:xfrm>
            <a:off x="4163454" y="1256519"/>
            <a:ext cx="1496139" cy="276999"/>
          </a:xfrm>
          <a:prstGeom prst="rect">
            <a:avLst/>
          </a:prstGeom>
          <a:solidFill>
            <a:srgbClr val="FFFFFF"/>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200" b="1" kern="0" dirty="0" smtClean="0">
                <a:solidFill>
                  <a:srgbClr val="4C7BB5"/>
                </a:solidFill>
                <a:latin typeface="Century Gothic" charset="0"/>
                <a:cs typeface="Century Gothic" charset="0"/>
              </a:rPr>
              <a:t>Cold top</a:t>
            </a:r>
            <a:endParaRPr lang="en-US" sz="1200" b="1" kern="0" dirty="0">
              <a:solidFill>
                <a:srgbClr val="4C7BB5"/>
              </a:solidFill>
              <a:latin typeface="Century Gothic" charset="0"/>
              <a:cs typeface="Century Gothic" charset="0"/>
            </a:endParaRPr>
          </a:p>
        </p:txBody>
      </p:sp>
      <p:sp>
        <p:nvSpPr>
          <p:cNvPr id="115" name="Rectangle 114"/>
          <p:cNvSpPr/>
          <p:nvPr/>
        </p:nvSpPr>
        <p:spPr bwMode="auto">
          <a:xfrm>
            <a:off x="4276020" y="2528634"/>
            <a:ext cx="2381078" cy="224907"/>
          </a:xfrm>
          <a:prstGeom prst="rect">
            <a:avLst/>
          </a:prstGeom>
          <a:solidFill>
            <a:schemeClr val="tx1"/>
          </a:solidFill>
          <a:ln w="57150" cap="flat" cmpd="sng" algn="ctr">
            <a:solidFill>
              <a:schemeClr val="tx1"/>
            </a:solidFill>
            <a:prstDash val="solid"/>
            <a:miter lim="800000"/>
            <a:headEnd type="none" w="med" len="med"/>
            <a:tailEnd type="none" w="med" len="med"/>
          </a:ln>
          <a:effectLst/>
        </p:spPr>
        <p:txBody>
          <a:bodyPr anchor="ctr"/>
          <a:lstStyle/>
          <a:p>
            <a:pPr algn="ctr" defTabSz="914400" fontAlgn="base">
              <a:spcBef>
                <a:spcPct val="0"/>
              </a:spcBef>
              <a:spcAft>
                <a:spcPct val="0"/>
              </a:spcAft>
              <a:defRPr/>
            </a:pPr>
            <a:endParaRPr lang="en-US" sz="1200" kern="0">
              <a:solidFill>
                <a:prstClr val="white"/>
              </a:solidFill>
              <a:latin typeface="Calibri"/>
            </a:endParaRPr>
          </a:p>
        </p:txBody>
      </p:sp>
      <p:sp>
        <p:nvSpPr>
          <p:cNvPr id="99" name="Rectangle 98"/>
          <p:cNvSpPr/>
          <p:nvPr/>
        </p:nvSpPr>
        <p:spPr bwMode="auto">
          <a:xfrm>
            <a:off x="2359736" y="1554341"/>
            <a:ext cx="1814069" cy="689293"/>
          </a:xfrm>
          <a:prstGeom prst="rect">
            <a:avLst/>
          </a:prstGeom>
          <a:solidFill>
            <a:srgbClr val="315372">
              <a:alpha val="33000"/>
            </a:srgbClr>
          </a:solidFill>
          <a:ln w="57150" cap="flat" cmpd="sng" algn="ctr">
            <a:solidFill>
              <a:srgbClr val="315372"/>
            </a:solidFill>
            <a:prstDash val="solid"/>
            <a:miter lim="800000"/>
            <a:headEnd type="none" w="med" len="med"/>
            <a:tailEnd type="none" w="med" len="med"/>
          </a:ln>
          <a:effectLst/>
        </p:spPr>
        <p:txBody>
          <a:bodyPr anchor="ctr"/>
          <a:lstStyle/>
          <a:p>
            <a:pPr algn="ctr" defTabSz="914400" fontAlgn="base">
              <a:spcBef>
                <a:spcPct val="0"/>
              </a:spcBef>
              <a:spcAft>
                <a:spcPct val="0"/>
              </a:spcAft>
              <a:defRPr/>
            </a:pPr>
            <a:endParaRPr lang="en-US" sz="1200" kern="0">
              <a:solidFill>
                <a:prstClr val="white"/>
              </a:solidFill>
              <a:latin typeface="Calibri"/>
            </a:endParaRPr>
          </a:p>
        </p:txBody>
      </p:sp>
      <p:sp>
        <p:nvSpPr>
          <p:cNvPr id="100" name="Rectangle 99"/>
          <p:cNvSpPr/>
          <p:nvPr/>
        </p:nvSpPr>
        <p:spPr bwMode="auto">
          <a:xfrm>
            <a:off x="5711026" y="1554341"/>
            <a:ext cx="962695" cy="689293"/>
          </a:xfrm>
          <a:prstGeom prst="rect">
            <a:avLst/>
          </a:prstGeom>
          <a:solidFill>
            <a:srgbClr val="315372">
              <a:alpha val="33000"/>
            </a:srgbClr>
          </a:solidFill>
          <a:ln w="57150" cap="flat" cmpd="sng" algn="ctr">
            <a:solidFill>
              <a:srgbClr val="315372"/>
            </a:solidFill>
            <a:prstDash val="solid"/>
            <a:miter lim="800000"/>
            <a:headEnd type="none" w="med" len="med"/>
            <a:tailEnd type="none" w="med" len="med"/>
          </a:ln>
          <a:effectLst/>
        </p:spPr>
        <p:txBody>
          <a:bodyPr anchor="ctr"/>
          <a:lstStyle/>
          <a:p>
            <a:pPr algn="ctr" defTabSz="914400" fontAlgn="base">
              <a:spcBef>
                <a:spcPct val="0"/>
              </a:spcBef>
              <a:spcAft>
                <a:spcPct val="0"/>
              </a:spcAft>
              <a:defRPr/>
            </a:pPr>
            <a:endParaRPr lang="en-US" sz="1200" kern="0">
              <a:solidFill>
                <a:prstClr val="white"/>
              </a:solidFill>
              <a:latin typeface="Calibri"/>
            </a:endParaRPr>
          </a:p>
        </p:txBody>
      </p:sp>
      <p:sp>
        <p:nvSpPr>
          <p:cNvPr id="26" name="Rectangle 25"/>
          <p:cNvSpPr/>
          <p:nvPr/>
        </p:nvSpPr>
        <p:spPr bwMode="auto">
          <a:xfrm>
            <a:off x="4174978" y="1554341"/>
            <a:ext cx="1527323" cy="1148936"/>
          </a:xfrm>
          <a:prstGeom prst="rect">
            <a:avLst/>
          </a:prstGeom>
          <a:solidFill>
            <a:srgbClr val="315372">
              <a:alpha val="33000"/>
            </a:srgbClr>
          </a:solidFill>
          <a:ln w="57150" cap="flat" cmpd="sng" algn="ctr">
            <a:solidFill>
              <a:srgbClr val="315372"/>
            </a:solidFill>
            <a:prstDash val="solid"/>
            <a:miter lim="800000"/>
            <a:headEnd type="none" w="med" len="med"/>
            <a:tailEnd type="none" w="med" len="med"/>
          </a:ln>
          <a:effectLst/>
        </p:spPr>
        <p:txBody>
          <a:bodyPr anchor="ctr"/>
          <a:lstStyle/>
          <a:p>
            <a:pPr algn="ctr" defTabSz="914400" fontAlgn="base">
              <a:spcBef>
                <a:spcPct val="0"/>
              </a:spcBef>
              <a:spcAft>
                <a:spcPct val="0"/>
              </a:spcAft>
              <a:defRPr/>
            </a:pPr>
            <a:endParaRPr lang="en-US" sz="1200" kern="0">
              <a:solidFill>
                <a:prstClr val="white"/>
              </a:solidFill>
              <a:latin typeface="Calibri"/>
            </a:endParaRPr>
          </a:p>
        </p:txBody>
      </p:sp>
      <p:cxnSp>
        <p:nvCxnSpPr>
          <p:cNvPr id="109" name="Straight Arrow Connector 108"/>
          <p:cNvCxnSpPr/>
          <p:nvPr/>
        </p:nvCxnSpPr>
        <p:spPr>
          <a:xfrm flipH="1">
            <a:off x="2363415" y="1423441"/>
            <a:ext cx="2137342"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10" name="Straight Arrow Connector 109"/>
          <p:cNvCxnSpPr/>
          <p:nvPr/>
        </p:nvCxnSpPr>
        <p:spPr>
          <a:xfrm>
            <a:off x="5307603" y="1437690"/>
            <a:ext cx="1357212"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919705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1" nodeType="clickEffect">
                                  <p:stCondLst>
                                    <p:cond delay="0"/>
                                  </p:stCondLst>
                                  <p:childTnLst>
                                    <p:animClr clrSpc="hsl" dir="cw">
                                      <p:cBhvr override="childStyle">
                                        <p:cTn id="6" dur="500" fill="hold"/>
                                        <p:tgtEl>
                                          <p:spTgt spid="99"/>
                                        </p:tgtEl>
                                        <p:attrNameLst>
                                          <p:attrName>style.color</p:attrName>
                                        </p:attrNameLst>
                                      </p:cBhvr>
                                      <p:by>
                                        <p:hsl h="10842353" s="0" l="0"/>
                                      </p:by>
                                    </p:animClr>
                                    <p:animClr clrSpc="hsl" dir="cw">
                                      <p:cBhvr>
                                        <p:cTn id="7" dur="500" fill="hold"/>
                                        <p:tgtEl>
                                          <p:spTgt spid="99"/>
                                        </p:tgtEl>
                                        <p:attrNameLst>
                                          <p:attrName>fillcolor</p:attrName>
                                        </p:attrNameLst>
                                      </p:cBhvr>
                                      <p:by>
                                        <p:hsl h="10842353" s="0" l="0"/>
                                      </p:by>
                                    </p:animClr>
                                    <p:animClr clrSpc="hsl" dir="cw">
                                      <p:cBhvr>
                                        <p:cTn id="8" dur="500" fill="hold"/>
                                        <p:tgtEl>
                                          <p:spTgt spid="99"/>
                                        </p:tgtEl>
                                        <p:attrNameLst>
                                          <p:attrName>stroke.color</p:attrName>
                                        </p:attrNameLst>
                                      </p:cBhvr>
                                      <p:by>
                                        <p:hsl h="10842353" s="0" l="0"/>
                                      </p:by>
                                    </p:animClr>
                                    <p:set>
                                      <p:cBhvr>
                                        <p:cTn id="9" dur="500" fill="hold"/>
                                        <p:tgtEl>
                                          <p:spTgt spid="99"/>
                                        </p:tgtEl>
                                        <p:attrNameLst>
                                          <p:attrName>fill.type</p:attrName>
                                        </p:attrNameLst>
                                      </p:cBhvr>
                                      <p:to>
                                        <p:strVal val="solid"/>
                                      </p:to>
                                    </p:set>
                                  </p:childTnLst>
                                </p:cTn>
                              </p:par>
                              <p:par>
                                <p:cTn id="10" presetID="23" presetClass="emph" presetSubtype="0" fill="hold" grpId="1" nodeType="withEffect">
                                  <p:stCondLst>
                                    <p:cond delay="0"/>
                                  </p:stCondLst>
                                  <p:childTnLst>
                                    <p:animClr clrSpc="hsl" dir="cw">
                                      <p:cBhvr override="childStyle">
                                        <p:cTn id="11" dur="500" fill="hold"/>
                                        <p:tgtEl>
                                          <p:spTgt spid="100"/>
                                        </p:tgtEl>
                                        <p:attrNameLst>
                                          <p:attrName>style.color</p:attrName>
                                        </p:attrNameLst>
                                      </p:cBhvr>
                                      <p:by>
                                        <p:hsl h="10842353" s="0" l="0"/>
                                      </p:by>
                                    </p:animClr>
                                    <p:animClr clrSpc="hsl" dir="cw">
                                      <p:cBhvr>
                                        <p:cTn id="12" dur="500" fill="hold"/>
                                        <p:tgtEl>
                                          <p:spTgt spid="100"/>
                                        </p:tgtEl>
                                        <p:attrNameLst>
                                          <p:attrName>fillcolor</p:attrName>
                                        </p:attrNameLst>
                                      </p:cBhvr>
                                      <p:by>
                                        <p:hsl h="10842353" s="0" l="0"/>
                                      </p:by>
                                    </p:animClr>
                                    <p:animClr clrSpc="hsl" dir="cw">
                                      <p:cBhvr>
                                        <p:cTn id="13" dur="500" fill="hold"/>
                                        <p:tgtEl>
                                          <p:spTgt spid="100"/>
                                        </p:tgtEl>
                                        <p:attrNameLst>
                                          <p:attrName>stroke.color</p:attrName>
                                        </p:attrNameLst>
                                      </p:cBhvr>
                                      <p:by>
                                        <p:hsl h="10842353" s="0" l="0"/>
                                      </p:by>
                                    </p:animClr>
                                    <p:set>
                                      <p:cBhvr>
                                        <p:cTn id="14" dur="500" fill="hold"/>
                                        <p:tgtEl>
                                          <p:spTgt spid="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animBg="1"/>
      <p:bldP spid="10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0" y="1222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38100" dist="38100" dir="2700000" algn="tl">
                    <a:srgbClr val="000000">
                      <a:alpha val="43137"/>
                    </a:srgbClr>
                  </a:outerShdw>
                </a:effectLst>
                <a:latin typeface="Century Gothic" charset="0"/>
                <a:cs typeface="Arial" charset="0"/>
              </a:rPr>
              <a:t>Frequency of MCS anvils over tropics</a:t>
            </a:r>
            <a:endParaRPr lang="en-US" sz="2000" b="1" dirty="0" smtClean="0">
              <a:solidFill>
                <a:srgbClr val="B9D3EF"/>
              </a:solidFill>
              <a:effectLst>
                <a:outerShdw blurRad="38100" dist="38100" dir="2700000" algn="tl">
                  <a:srgbClr val="000000">
                    <a:alpha val="43137"/>
                  </a:srgbClr>
                </a:outerShdw>
              </a:effectLst>
              <a:latin typeface="Century Gothic" charset="0"/>
              <a:cs typeface="Arial" charset="0"/>
            </a:endParaRPr>
          </a:p>
        </p:txBody>
      </p:sp>
      <p:sp>
        <p:nvSpPr>
          <p:cNvPr id="2" name="Rectangle 1"/>
          <p:cNvSpPr/>
          <p:nvPr/>
        </p:nvSpPr>
        <p:spPr>
          <a:xfrm>
            <a:off x="1574157" y="820248"/>
            <a:ext cx="6217259" cy="588726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819" name="Picture 9"/>
          <p:cNvPicPr>
            <a:picLocks noChangeAspect="1"/>
          </p:cNvPicPr>
          <p:nvPr/>
        </p:nvPicPr>
        <p:blipFill>
          <a:blip r:embed="rId3">
            <a:extLst>
              <a:ext uri="{28A0092B-C50C-407E-A947-70E740481C1C}">
                <a14:useLocalDpi xmlns:a14="http://schemas.microsoft.com/office/drawing/2010/main" val="0"/>
              </a:ext>
            </a:extLst>
          </a:blip>
          <a:srcRect l="4736" r="3712" b="6104"/>
          <a:stretch>
            <a:fillRect/>
          </a:stretch>
        </p:blipFill>
        <p:spPr bwMode="auto">
          <a:xfrm>
            <a:off x="1611313" y="847725"/>
            <a:ext cx="618172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5397109" y="6365831"/>
            <a:ext cx="2381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lumMod val="65000"/>
                    <a:lumOff val="35000"/>
                  </a:schemeClr>
                </a:solidFill>
                <a:uLnTx/>
                <a:uFillTx/>
                <a:latin typeface="Calibri" charset="0"/>
                <a:ea typeface="ＭＳ Ｐゴシック" charset="0"/>
                <a:cs typeface="ＭＳ Ｐゴシック" charset="0"/>
              </a:rPr>
              <a:t>Yuan and Houze 2010</a:t>
            </a:r>
            <a:endParaRPr kumimoji="0" lang="en-US" sz="1600" b="0" i="0" u="none" strike="noStrike" kern="0" cap="none" spc="0" normalizeH="0" baseline="0" noProof="0" dirty="0">
              <a:ln>
                <a:noFill/>
              </a:ln>
              <a:solidFill>
                <a:schemeClr val="bg1">
                  <a:lumMod val="65000"/>
                  <a:lumOff val="35000"/>
                </a:schemeClr>
              </a:solidFill>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63359621"/>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110" name="Rectangle 109"/>
          <p:cNvSpPr/>
          <p:nvPr/>
        </p:nvSpPr>
        <p:spPr>
          <a:xfrm>
            <a:off x="681034" y="1066800"/>
            <a:ext cx="7821613" cy="5351462"/>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pic>
        <p:nvPicPr>
          <p:cNvPr id="23555" name="Picture 3" descr="MCSconceptual"/>
          <p:cNvPicPr>
            <a:picLocks noChangeAspect="1" noChangeArrowheads="1"/>
          </p:cNvPicPr>
          <p:nvPr/>
        </p:nvPicPr>
        <p:blipFill>
          <a:blip r:embed="rId2">
            <a:extLst>
              <a:ext uri="{28A0092B-C50C-407E-A947-70E740481C1C}">
                <a14:useLocalDpi xmlns:a14="http://schemas.microsoft.com/office/drawing/2010/main" val="0"/>
              </a:ext>
            </a:extLst>
          </a:blip>
          <a:srcRect l="5251" t="24821" r="5782" b="11017"/>
          <a:stretch>
            <a:fillRect/>
          </a:stretch>
        </p:blipFill>
        <p:spPr bwMode="auto">
          <a:xfrm>
            <a:off x="1547809" y="2074862"/>
            <a:ext cx="59436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txBox="1">
            <a:spLocks/>
          </p:cNvSpPr>
          <p:nvPr/>
        </p:nvSpPr>
        <p:spPr bwMode="auto">
          <a:xfrm>
            <a:off x="0" y="260350"/>
            <a:ext cx="9144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lnSpc>
                <a:spcPct val="80000"/>
              </a:lnSpc>
              <a:spcBef>
                <a:spcPct val="0"/>
              </a:spcBef>
              <a:spcAft>
                <a:spcPct val="0"/>
              </a:spcAft>
            </a:pPr>
            <a:r>
              <a:rPr lang="en-US" sz="3200" b="1" dirty="0" smtClean="0">
                <a:solidFill>
                  <a:srgbClr val="B9D3EF"/>
                </a:solidFill>
                <a:effectLst>
                  <a:outerShdw blurRad="38100" dist="38100" dir="2700000" algn="tl">
                    <a:srgbClr val="000000">
                      <a:alpha val="43137"/>
                    </a:srgbClr>
                  </a:outerShdw>
                </a:effectLst>
                <a:latin typeface="Century Gothic" charset="0"/>
                <a:cs typeface="Century Gothic" charset="0"/>
              </a:rPr>
              <a:t>The Anvil Problem</a:t>
            </a:r>
          </a:p>
        </p:txBody>
      </p:sp>
      <p:grpSp>
        <p:nvGrpSpPr>
          <p:cNvPr id="2" name="Group 114"/>
          <p:cNvGrpSpPr>
            <a:grpSpLocks/>
          </p:cNvGrpSpPr>
          <p:nvPr/>
        </p:nvGrpSpPr>
        <p:grpSpPr bwMode="auto">
          <a:xfrm>
            <a:off x="1204909" y="2087562"/>
            <a:ext cx="4006850" cy="4140200"/>
            <a:chOff x="1846148" y="2527148"/>
            <a:chExt cx="4006536" cy="4140414"/>
          </a:xfrm>
        </p:grpSpPr>
        <p:sp>
          <p:nvSpPr>
            <p:cNvPr id="23563" name="Text Box 12"/>
            <p:cNvSpPr txBox="1">
              <a:spLocks noChangeArrowheads="1" noChangeShapeType="1"/>
            </p:cNvSpPr>
            <p:nvPr/>
          </p:nvSpPr>
          <p:spPr bwMode="auto">
            <a:xfrm>
              <a:off x="4787900" y="46005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prstClr val="black"/>
                </a:solidFill>
              </a:endParaRPr>
            </a:p>
          </p:txBody>
        </p:sp>
        <p:sp>
          <p:nvSpPr>
            <p:cNvPr id="106" name="Rectangle 105"/>
            <p:cNvSpPr/>
            <p:nvPr/>
          </p:nvSpPr>
          <p:spPr>
            <a:xfrm>
              <a:off x="2946200" y="2527148"/>
              <a:ext cx="2906484" cy="3181514"/>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23565" name="TextBox 106"/>
            <p:cNvSpPr txBox="1">
              <a:spLocks noChangeArrowheads="1"/>
            </p:cNvSpPr>
            <p:nvPr/>
          </p:nvSpPr>
          <p:spPr bwMode="auto">
            <a:xfrm>
              <a:off x="1846148" y="6298230"/>
              <a:ext cx="2160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15372"/>
                  </a:solidFill>
                </a:rPr>
                <a:t>Extensively studied</a:t>
              </a:r>
            </a:p>
          </p:txBody>
        </p:sp>
        <p:cxnSp>
          <p:nvCxnSpPr>
            <p:cNvPr id="109" name="Straight Arrow Connector 108"/>
            <p:cNvCxnSpPr/>
            <p:nvPr/>
          </p:nvCxnSpPr>
          <p:spPr>
            <a:xfrm rot="5400000" flipH="1" flipV="1">
              <a:off x="2704086" y="5846015"/>
              <a:ext cx="601693" cy="406368"/>
            </a:xfrm>
            <a:prstGeom prst="straightConnector1">
              <a:avLst/>
            </a:prstGeom>
            <a:ln w="57150" cap="flat" cmpd="sng" algn="ctr">
              <a:solidFill>
                <a:srgbClr val="31537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3" name="Group 115"/>
          <p:cNvGrpSpPr>
            <a:grpSpLocks/>
          </p:cNvGrpSpPr>
          <p:nvPr/>
        </p:nvGrpSpPr>
        <p:grpSpPr bwMode="auto">
          <a:xfrm>
            <a:off x="5659434" y="1296987"/>
            <a:ext cx="2786063" cy="1117600"/>
            <a:chOff x="6228728" y="1736776"/>
            <a:chExt cx="1940824" cy="1117723"/>
          </a:xfrm>
        </p:grpSpPr>
        <p:cxnSp>
          <p:nvCxnSpPr>
            <p:cNvPr id="111" name="Straight Arrow Connector 110"/>
            <p:cNvCxnSpPr/>
            <p:nvPr/>
          </p:nvCxnSpPr>
          <p:spPr>
            <a:xfrm rot="5400000">
              <a:off x="6024612" y="2488925"/>
              <a:ext cx="576325" cy="154824"/>
            </a:xfrm>
            <a:prstGeom prst="straightConnector1">
              <a:avLst/>
            </a:prstGeom>
            <a:ln w="57150" cap="flat" cmpd="sng" algn="ctr">
              <a:solidFill>
                <a:srgbClr val="31537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562" name="TextBox 113"/>
            <p:cNvSpPr txBox="1">
              <a:spLocks noChangeArrowheads="1"/>
            </p:cNvSpPr>
            <p:nvPr/>
          </p:nvSpPr>
          <p:spPr bwMode="auto">
            <a:xfrm>
              <a:off x="6228728" y="1736776"/>
              <a:ext cx="19408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dirty="0" smtClean="0">
                  <a:solidFill>
                    <a:srgbClr val="315372"/>
                  </a:solidFill>
                </a:rPr>
                <a:t>Need to understand how anvil is related to the raining region</a:t>
              </a:r>
            </a:p>
          </p:txBody>
        </p:sp>
      </p:grpSp>
      <p:sp>
        <p:nvSpPr>
          <p:cNvPr id="23559" name="TextBox 125"/>
          <p:cNvSpPr txBox="1">
            <a:spLocks noChangeArrowheads="1"/>
          </p:cNvSpPr>
          <p:nvPr/>
        </p:nvSpPr>
        <p:spPr bwMode="auto">
          <a:xfrm>
            <a:off x="-392113" y="11922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prstClr val="white"/>
              </a:solidFill>
            </a:endParaRPr>
          </a:p>
        </p:txBody>
      </p:sp>
      <p:sp>
        <p:nvSpPr>
          <p:cNvPr id="23560" name="TextBox 113"/>
          <p:cNvSpPr txBox="1">
            <a:spLocks noChangeArrowheads="1"/>
          </p:cNvSpPr>
          <p:nvPr/>
        </p:nvSpPr>
        <p:spPr bwMode="auto">
          <a:xfrm>
            <a:off x="833434" y="1131887"/>
            <a:ext cx="2786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dirty="0" smtClean="0">
                <a:solidFill>
                  <a:srgbClr val="315372"/>
                </a:solidFill>
              </a:rPr>
              <a:t>Mesoscale Convective System</a:t>
            </a:r>
          </a:p>
        </p:txBody>
      </p:sp>
    </p:spTree>
    <p:extLst>
      <p:ext uri="{BB962C8B-B14F-4D97-AF65-F5344CB8AC3E}">
        <p14:creationId xmlns:p14="http://schemas.microsoft.com/office/powerpoint/2010/main" val="2453450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33794" name="TextBox 4"/>
          <p:cNvSpPr txBox="1">
            <a:spLocks noChangeArrowheads="1"/>
          </p:cNvSpPr>
          <p:nvPr/>
        </p:nvSpPr>
        <p:spPr bwMode="auto">
          <a:xfrm flipH="1">
            <a:off x="-1" y="307505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34950" algn="ctr" eaLnBrk="1" fontAlgn="base" hangingPunct="1">
              <a:spcBef>
                <a:spcPct val="0"/>
              </a:spcBef>
              <a:spcAft>
                <a:spcPct val="0"/>
              </a:spcAft>
            </a:pPr>
            <a:r>
              <a:rPr lang="en-US" sz="4000" b="1" dirty="0" smtClean="0">
                <a:solidFill>
                  <a:srgbClr val="B9D3EF"/>
                </a:solidFill>
                <a:effectLst>
                  <a:outerShdw blurRad="38100" dist="38100" dir="2700000" algn="tl">
                    <a:srgbClr val="000000">
                      <a:alpha val="43137"/>
                    </a:srgbClr>
                  </a:outerShdw>
                </a:effectLst>
                <a:latin typeface="Century Gothic"/>
                <a:cs typeface="Century Gothic"/>
              </a:rPr>
              <a:t>CloudSat applied to MCS anvils</a:t>
            </a:r>
          </a:p>
        </p:txBody>
      </p:sp>
    </p:spTree>
    <p:extLst>
      <p:ext uri="{BB962C8B-B14F-4D97-AF65-F5344CB8AC3E}">
        <p14:creationId xmlns:p14="http://schemas.microsoft.com/office/powerpoint/2010/main" val="39841221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35843" name="TextBox 33"/>
          <p:cNvSpPr txBox="1">
            <a:spLocks noChangeArrowheads="1"/>
          </p:cNvSpPr>
          <p:nvPr/>
        </p:nvSpPr>
        <p:spPr bwMode="auto">
          <a:xfrm>
            <a:off x="0" y="10794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38100" dist="38100" dir="2700000" algn="tl">
                    <a:srgbClr val="000000">
                      <a:alpha val="43137"/>
                    </a:srgbClr>
                  </a:outerShdw>
                </a:effectLst>
                <a:latin typeface="Century Gothic" charset="0"/>
                <a:cs typeface="Arial" charset="0"/>
              </a:rPr>
              <a:t>Statistics of anvil width &amp; thickness seen by CloudSat</a:t>
            </a:r>
          </a:p>
        </p:txBody>
      </p:sp>
      <p:sp>
        <p:nvSpPr>
          <p:cNvPr id="2" name="Rectangle 1"/>
          <p:cNvSpPr/>
          <p:nvPr/>
        </p:nvSpPr>
        <p:spPr>
          <a:xfrm>
            <a:off x="0" y="1362670"/>
            <a:ext cx="9144000" cy="54953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4" name="Picture 3" descr="Hal3.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8" y="1789479"/>
            <a:ext cx="9124443" cy="456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5612068" y="6519446"/>
            <a:ext cx="34790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lumMod val="85000"/>
                    <a:lumOff val="15000"/>
                  </a:schemeClr>
                </a:solidFill>
                <a:uLnTx/>
                <a:uFillTx/>
                <a:latin typeface="Calibri" charset="0"/>
                <a:ea typeface="ＭＳ Ｐゴシック" charset="0"/>
                <a:cs typeface="ＭＳ Ｐゴシック" charset="0"/>
              </a:rPr>
              <a:t>Yuan and Houze 2010</a:t>
            </a:r>
            <a:endParaRPr kumimoji="0" lang="en-US" sz="1600" b="0" i="0" u="none" strike="noStrike" kern="0" cap="none" spc="0" normalizeH="0" baseline="0" noProof="0" dirty="0">
              <a:ln>
                <a:noFill/>
              </a:ln>
              <a:solidFill>
                <a:schemeClr val="bg1">
                  <a:lumMod val="85000"/>
                  <a:lumOff val="15000"/>
                </a:schemeClr>
              </a:solidFill>
              <a:uLnTx/>
              <a:uFillTx/>
              <a:latin typeface="Calibri" charset="0"/>
              <a:ea typeface="ＭＳ Ｐゴシック" charset="0"/>
              <a:cs typeface="ＭＳ Ｐゴシック" charset="0"/>
            </a:endParaRPr>
          </a:p>
        </p:txBody>
      </p:sp>
      <p:sp>
        <p:nvSpPr>
          <p:cNvPr id="7" name="TextBox 15"/>
          <p:cNvSpPr txBox="1">
            <a:spLocks noChangeArrowheads="1"/>
          </p:cNvSpPr>
          <p:nvPr/>
        </p:nvSpPr>
        <p:spPr bwMode="auto">
          <a:xfrm>
            <a:off x="1879732" y="2012089"/>
            <a:ext cx="915635" cy="400110"/>
          </a:xfrm>
          <a:prstGeom prst="rect">
            <a:avLst/>
          </a:prstGeom>
          <a:solidFill>
            <a:srgbClr val="FFFFFF"/>
          </a:solid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dirty="0" smtClean="0">
                <a:solidFill>
                  <a:schemeClr val="bg1"/>
                </a:solidFill>
              </a:rPr>
              <a:t>Africa</a:t>
            </a:r>
          </a:p>
        </p:txBody>
      </p:sp>
      <p:sp>
        <p:nvSpPr>
          <p:cNvPr id="8" name="TextBox 18"/>
          <p:cNvSpPr txBox="1">
            <a:spLocks noChangeArrowheads="1"/>
          </p:cNvSpPr>
          <p:nvPr/>
        </p:nvSpPr>
        <p:spPr bwMode="auto">
          <a:xfrm>
            <a:off x="6752192" y="2012089"/>
            <a:ext cx="1795183" cy="400110"/>
          </a:xfrm>
          <a:prstGeom prst="rect">
            <a:avLst/>
          </a:prstGeom>
          <a:solidFill>
            <a:srgbClr val="FFFFFF"/>
          </a:solid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dirty="0" smtClean="0">
                <a:solidFill>
                  <a:schemeClr val="bg1"/>
                </a:solidFill>
              </a:rPr>
              <a:t>Indian Ocean</a:t>
            </a:r>
          </a:p>
        </p:txBody>
      </p:sp>
      <p:sp>
        <p:nvSpPr>
          <p:cNvPr id="3" name="Rectangle 2"/>
          <p:cNvSpPr/>
          <p:nvPr/>
        </p:nvSpPr>
        <p:spPr>
          <a:xfrm>
            <a:off x="3292025" y="2182231"/>
            <a:ext cx="900067" cy="2342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98177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17" name="TextBox 33"/>
          <p:cNvSpPr txBox="1">
            <a:spLocks noChangeArrowheads="1"/>
          </p:cNvSpPr>
          <p:nvPr/>
        </p:nvSpPr>
        <p:spPr bwMode="auto">
          <a:xfrm>
            <a:off x="0" y="301625"/>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38100" dist="38100" dir="2700000" algn="tl">
                    <a:srgbClr val="000000">
                      <a:alpha val="43137"/>
                    </a:srgbClr>
                  </a:outerShdw>
                </a:effectLst>
                <a:latin typeface="Century Gothic"/>
                <a:cs typeface="Century Gothic"/>
              </a:rPr>
              <a:t>Internal structure of MCS anvils</a:t>
            </a:r>
            <a:endParaRPr lang="en-US" sz="2000" b="1" dirty="0" smtClean="0">
              <a:solidFill>
                <a:srgbClr val="B9D3EF"/>
              </a:solidFill>
              <a:effectLst>
                <a:outerShdw blurRad="38100" dist="38100" dir="2700000" algn="tl">
                  <a:srgbClr val="000000">
                    <a:alpha val="43137"/>
                  </a:srgbClr>
                </a:outerShdw>
              </a:effectLst>
              <a:latin typeface="Century Gothic"/>
              <a:cs typeface="Century Gothic"/>
            </a:endParaRPr>
          </a:p>
        </p:txBody>
      </p:sp>
      <p:grpSp>
        <p:nvGrpSpPr>
          <p:cNvPr id="22" name="Group 21"/>
          <p:cNvGrpSpPr/>
          <p:nvPr/>
        </p:nvGrpSpPr>
        <p:grpSpPr>
          <a:xfrm>
            <a:off x="364779" y="1371600"/>
            <a:ext cx="8414443" cy="4892725"/>
            <a:chOff x="364779" y="1752600"/>
            <a:chExt cx="8414443" cy="4892725"/>
          </a:xfrm>
        </p:grpSpPr>
        <p:sp>
          <p:nvSpPr>
            <p:cNvPr id="11" name="Rectangle 10"/>
            <p:cNvSpPr/>
            <p:nvPr/>
          </p:nvSpPr>
          <p:spPr>
            <a:xfrm>
              <a:off x="364779" y="1752600"/>
              <a:ext cx="8414443" cy="48927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564403" y="2590800"/>
              <a:ext cx="8115168" cy="3755244"/>
              <a:chOff x="564403" y="1813349"/>
              <a:chExt cx="8115168" cy="3755244"/>
            </a:xfrm>
          </p:grpSpPr>
          <p:pic>
            <p:nvPicPr>
              <p:cNvPr id="8" name="Picture 7"/>
              <p:cNvPicPr>
                <a:picLocks noChangeAspect="1"/>
              </p:cNvPicPr>
              <p:nvPr/>
            </p:nvPicPr>
            <p:blipFill rotWithShape="1">
              <a:blip r:embed="rId2"/>
              <a:srcRect l="1763" t="86472" b="6714"/>
              <a:stretch/>
            </p:blipFill>
            <p:spPr>
              <a:xfrm>
                <a:off x="635937" y="4788870"/>
                <a:ext cx="7972098" cy="779723"/>
              </a:xfrm>
              <a:prstGeom prst="rect">
                <a:avLst/>
              </a:prstGeom>
            </p:spPr>
          </p:pic>
          <p:pic>
            <p:nvPicPr>
              <p:cNvPr id="9" name="Picture 8"/>
              <p:cNvPicPr>
                <a:picLocks noChangeAspect="1"/>
              </p:cNvPicPr>
              <p:nvPr/>
            </p:nvPicPr>
            <p:blipFill rotWithShape="1">
              <a:blip r:embed="rId2"/>
              <a:srcRect b="73997"/>
              <a:stretch/>
            </p:blipFill>
            <p:spPr>
              <a:xfrm>
                <a:off x="564403" y="1813349"/>
                <a:ext cx="8115168" cy="2975521"/>
              </a:xfrm>
              <a:prstGeom prst="rect">
                <a:avLst/>
              </a:prstGeom>
            </p:spPr>
          </p:pic>
          <p:sp>
            <p:nvSpPr>
              <p:cNvPr id="13" name="Rectangle 12"/>
              <p:cNvSpPr/>
              <p:nvPr/>
            </p:nvSpPr>
            <p:spPr>
              <a:xfrm>
                <a:off x="615817" y="1888219"/>
                <a:ext cx="518918" cy="4255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48046" y="1917329"/>
                <a:ext cx="518918" cy="4255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CVCV</a:t>
                </a:r>
                <a:endParaRPr lang="en-US" dirty="0"/>
              </a:p>
            </p:txBody>
          </p:sp>
          <p:sp>
            <p:nvSpPr>
              <p:cNvPr id="15" name="Rectangle 14"/>
              <p:cNvSpPr/>
              <p:nvPr/>
            </p:nvSpPr>
            <p:spPr>
              <a:xfrm>
                <a:off x="3287916" y="1897123"/>
                <a:ext cx="518918" cy="4255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CVCV</a:t>
                </a:r>
                <a:endParaRPr lang="en-US" dirty="0"/>
              </a:p>
            </p:txBody>
          </p:sp>
          <p:sp>
            <p:nvSpPr>
              <p:cNvPr id="20" name="Rectangle 19"/>
              <p:cNvSpPr/>
              <p:nvPr/>
            </p:nvSpPr>
            <p:spPr>
              <a:xfrm>
                <a:off x="2700200" y="4179527"/>
                <a:ext cx="456198" cy="43151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8"/>
            <p:cNvSpPr txBox="1">
              <a:spLocks noChangeArrowheads="1"/>
            </p:cNvSpPr>
            <p:nvPr/>
          </p:nvSpPr>
          <p:spPr bwMode="auto">
            <a:xfrm>
              <a:off x="3014498" y="1939999"/>
              <a:ext cx="3115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b="1" dirty="0" smtClean="0">
                  <a:solidFill>
                    <a:schemeClr val="bg1">
                      <a:lumMod val="75000"/>
                      <a:lumOff val="25000"/>
                    </a:schemeClr>
                  </a:solidFill>
                </a:rPr>
                <a:t>Indian Ocean Anvils  </a:t>
              </a:r>
            </a:p>
          </p:txBody>
        </p:sp>
      </p:grpSp>
    </p:spTree>
    <p:extLst>
      <p:ext uri="{BB962C8B-B14F-4D97-AF65-F5344CB8AC3E}">
        <p14:creationId xmlns:p14="http://schemas.microsoft.com/office/powerpoint/2010/main" val="29906654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90336"/>
            <a:ext cx="9144000" cy="1477328"/>
          </a:xfrm>
          <a:prstGeom prst="rect">
            <a:avLst/>
          </a:prstGeom>
          <a:noFill/>
        </p:spPr>
        <p:txBody>
          <a:bodyPr wrap="square" rtlCol="0">
            <a:spAutoFit/>
          </a:bodyPr>
          <a:lstStyle/>
          <a:p>
            <a:pPr marL="0" lvl="1" algn="ctr">
              <a:spcAft>
                <a:spcPts val="1200"/>
              </a:spcAft>
            </a:pPr>
            <a:r>
              <a:rPr lang="en-US" sz="4000" b="1" dirty="0" smtClean="0">
                <a:solidFill>
                  <a:srgbClr val="B9D3EF"/>
                </a:solidFill>
                <a:effectLst>
                  <a:outerShdw blurRad="50800" dist="38100" dir="2700000" algn="tl" rotWithShape="0">
                    <a:srgbClr val="000000">
                      <a:alpha val="43000"/>
                    </a:srgbClr>
                  </a:outerShdw>
                </a:effectLst>
                <a:latin typeface="Century Gothic"/>
                <a:cs typeface="Century Gothic"/>
              </a:rPr>
              <a:t>Mesoscale Convective Systems</a:t>
            </a:r>
          </a:p>
          <a:p>
            <a:pPr marL="0" lvl="1" algn="ctr">
              <a:spcAft>
                <a:spcPts val="1200"/>
              </a:spcAft>
            </a:pPr>
            <a:r>
              <a:rPr lang="en-US" sz="4000" b="1" dirty="0" smtClean="0">
                <a:solidFill>
                  <a:srgbClr val="B9D3EF"/>
                </a:solidFill>
                <a:effectLst>
                  <a:outerShdw blurRad="50800" dist="38100" dir="2700000" algn="tl" rotWithShape="0">
                    <a:srgbClr val="000000">
                      <a:alpha val="43000"/>
                    </a:srgbClr>
                  </a:outerShdw>
                </a:effectLst>
                <a:latin typeface="Century Gothic"/>
                <a:cs typeface="Century Gothic"/>
              </a:rPr>
              <a:t>“MCSs”</a:t>
            </a:r>
            <a:endParaRPr lang="en-US" sz="4000" b="1" dirty="0">
              <a:solidFill>
                <a:srgbClr val="B9D3EF"/>
              </a:solidFill>
              <a:effectLst>
                <a:outerShdw blurRad="50800" dist="38100" dir="2700000" algn="tl" rotWithShape="0">
                  <a:srgbClr val="000000">
                    <a:alpha val="43000"/>
                  </a:srgbClr>
                </a:outerShdw>
              </a:effectLst>
              <a:latin typeface="Century Gothic"/>
              <a:cs typeface="Century Gothic"/>
            </a:endParaRPr>
          </a:p>
        </p:txBody>
      </p:sp>
    </p:spTree>
    <p:extLst>
      <p:ext uri="{BB962C8B-B14F-4D97-AF65-F5344CB8AC3E}">
        <p14:creationId xmlns:p14="http://schemas.microsoft.com/office/powerpoint/2010/main" val="37723340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21" name="Rectangle 20"/>
          <p:cNvSpPr/>
          <p:nvPr/>
        </p:nvSpPr>
        <p:spPr>
          <a:xfrm>
            <a:off x="364779" y="1371600"/>
            <a:ext cx="8414443" cy="48927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394" name="TextBox 4"/>
          <p:cNvSpPr txBox="1">
            <a:spLocks noChangeArrowheads="1"/>
          </p:cNvSpPr>
          <p:nvPr/>
        </p:nvSpPr>
        <p:spPr bwMode="auto">
          <a:xfrm>
            <a:off x="5334000" y="6418263"/>
            <a:ext cx="3803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dirty="0" smtClean="0">
                <a:solidFill>
                  <a:srgbClr val="B9CDE5"/>
                </a:solidFill>
              </a:rPr>
              <a:t>Yuan, Houze, and </a:t>
            </a:r>
            <a:r>
              <a:rPr lang="en-US" sz="1800" dirty="0" err="1" smtClean="0">
                <a:solidFill>
                  <a:srgbClr val="B9CDE5"/>
                </a:solidFill>
              </a:rPr>
              <a:t>Heymsfield</a:t>
            </a:r>
            <a:r>
              <a:rPr lang="en-US" sz="1800" dirty="0" smtClean="0">
                <a:solidFill>
                  <a:srgbClr val="B9CDE5"/>
                </a:solidFill>
              </a:rPr>
              <a:t> 2011</a:t>
            </a:r>
          </a:p>
        </p:txBody>
      </p:sp>
      <p:grpSp>
        <p:nvGrpSpPr>
          <p:cNvPr id="187395" name="Group 3"/>
          <p:cNvGrpSpPr>
            <a:grpSpLocks/>
          </p:cNvGrpSpPr>
          <p:nvPr/>
        </p:nvGrpSpPr>
        <p:grpSpPr bwMode="auto">
          <a:xfrm>
            <a:off x="520700" y="1768475"/>
            <a:ext cx="8102600" cy="4137025"/>
            <a:chOff x="486835" y="1768475"/>
            <a:chExt cx="8102071" cy="4137025"/>
          </a:xfrm>
        </p:grpSpPr>
        <p:sp>
          <p:nvSpPr>
            <p:cNvPr id="7" name="Rectangle 6"/>
            <p:cNvSpPr/>
            <p:nvPr/>
          </p:nvSpPr>
          <p:spPr bwMode="auto">
            <a:xfrm>
              <a:off x="486835" y="1768475"/>
              <a:ext cx="8102071" cy="41370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latin typeface="Calibri"/>
              </a:endParaRPr>
            </a:p>
          </p:txBody>
        </p:sp>
        <p:pic>
          <p:nvPicPr>
            <p:cNvPr id="18739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3484" y="1971025"/>
              <a:ext cx="3893487" cy="314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659" y="2002852"/>
              <a:ext cx="3874213" cy="31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64" y="2924522"/>
              <a:ext cx="459641" cy="172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0" name="Picture 8"/>
            <p:cNvPicPr>
              <a:picLocks noChangeAspect="1"/>
            </p:cNvPicPr>
            <p:nvPr/>
          </p:nvPicPr>
          <p:blipFill>
            <a:blip r:embed="rId5">
              <a:extLst>
                <a:ext uri="{28A0092B-C50C-407E-A947-70E740481C1C}">
                  <a14:useLocalDpi xmlns:a14="http://schemas.microsoft.com/office/drawing/2010/main" val="0"/>
                </a:ext>
              </a:extLst>
            </a:blip>
            <a:srcRect l="1553" t="1447" r="66467" b="81441"/>
            <a:stretch>
              <a:fillRect/>
            </a:stretch>
          </p:blipFill>
          <p:spPr bwMode="auto">
            <a:xfrm>
              <a:off x="1138510" y="5078708"/>
              <a:ext cx="3513922" cy="34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1" name="Picture 11"/>
            <p:cNvPicPr>
              <a:picLocks noChangeAspect="1"/>
            </p:cNvPicPr>
            <p:nvPr/>
          </p:nvPicPr>
          <p:blipFill>
            <a:blip r:embed="rId5">
              <a:extLst>
                <a:ext uri="{28A0092B-C50C-407E-A947-70E740481C1C}">
                  <a14:useLocalDpi xmlns:a14="http://schemas.microsoft.com/office/drawing/2010/main" val="0"/>
                </a:ext>
              </a:extLst>
            </a:blip>
            <a:srcRect l="13414" t="16403" r="13223" b="54565"/>
            <a:stretch>
              <a:fillRect/>
            </a:stretch>
          </p:blipFill>
          <p:spPr bwMode="auto">
            <a:xfrm>
              <a:off x="1318719" y="5372949"/>
              <a:ext cx="6484902" cy="4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bwMode="auto">
            <a:xfrm>
              <a:off x="3793382" y="4298950"/>
              <a:ext cx="650833" cy="552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sp>
          <p:nvSpPr>
            <p:cNvPr id="18" name="Rectangle 17"/>
            <p:cNvSpPr/>
            <p:nvPr/>
          </p:nvSpPr>
          <p:spPr bwMode="auto">
            <a:xfrm>
              <a:off x="7477729" y="4303713"/>
              <a:ext cx="650833" cy="5540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sp>
          <p:nvSpPr>
            <p:cNvPr id="187404" name="TextBox 15"/>
            <p:cNvSpPr txBox="1">
              <a:spLocks noChangeArrowheads="1"/>
            </p:cNvSpPr>
            <p:nvPr/>
          </p:nvSpPr>
          <p:spPr bwMode="auto">
            <a:xfrm>
              <a:off x="3337577" y="4428571"/>
              <a:ext cx="1056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dirty="0" smtClean="0">
                  <a:solidFill>
                    <a:schemeClr val="bg1"/>
                  </a:solidFill>
                </a:rPr>
                <a:t>Africa</a:t>
              </a:r>
            </a:p>
          </p:txBody>
        </p:sp>
        <p:sp>
          <p:nvSpPr>
            <p:cNvPr id="187405" name="TextBox 18"/>
            <p:cNvSpPr txBox="1">
              <a:spLocks noChangeArrowheads="1"/>
            </p:cNvSpPr>
            <p:nvPr/>
          </p:nvSpPr>
          <p:spPr bwMode="auto">
            <a:xfrm>
              <a:off x="6126131" y="4428571"/>
              <a:ext cx="2117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dirty="0" smtClean="0">
                  <a:solidFill>
                    <a:schemeClr val="bg1"/>
                  </a:solidFill>
                </a:rPr>
                <a:t>Indian Ocean</a:t>
              </a:r>
            </a:p>
          </p:txBody>
        </p:sp>
        <p:sp>
          <p:nvSpPr>
            <p:cNvPr id="2" name="Rectangle 1"/>
            <p:cNvSpPr/>
            <p:nvPr/>
          </p:nvSpPr>
          <p:spPr>
            <a:xfrm>
              <a:off x="3790207" y="2247900"/>
              <a:ext cx="761950" cy="304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sp>
          <p:nvSpPr>
            <p:cNvPr id="20" name="Rectangle 19"/>
            <p:cNvSpPr/>
            <p:nvPr/>
          </p:nvSpPr>
          <p:spPr>
            <a:xfrm>
              <a:off x="7393597" y="2273300"/>
              <a:ext cx="725440" cy="268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pic>
          <p:nvPicPr>
            <p:cNvPr id="187408" name="Picture 8"/>
            <p:cNvPicPr>
              <a:picLocks noChangeAspect="1"/>
            </p:cNvPicPr>
            <p:nvPr/>
          </p:nvPicPr>
          <p:blipFill>
            <a:blip r:embed="rId5">
              <a:extLst>
                <a:ext uri="{28A0092B-C50C-407E-A947-70E740481C1C}">
                  <a14:useLocalDpi xmlns:a14="http://schemas.microsoft.com/office/drawing/2010/main" val="0"/>
                </a:ext>
              </a:extLst>
            </a:blip>
            <a:srcRect l="1553" t="1447" r="66467" b="81441"/>
            <a:stretch>
              <a:fillRect/>
            </a:stretch>
          </p:blipFill>
          <p:spPr bwMode="auto">
            <a:xfrm>
              <a:off x="4931582" y="5078708"/>
              <a:ext cx="3513922" cy="34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33"/>
          <p:cNvSpPr txBox="1">
            <a:spLocks noChangeArrowheads="1"/>
          </p:cNvSpPr>
          <p:nvPr/>
        </p:nvSpPr>
        <p:spPr bwMode="auto">
          <a:xfrm>
            <a:off x="0" y="301625"/>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38100" dist="38100" dir="2700000" algn="tl">
                    <a:srgbClr val="000000">
                      <a:alpha val="43137"/>
                    </a:srgbClr>
                  </a:outerShdw>
                </a:effectLst>
                <a:latin typeface="Century Gothic"/>
                <a:cs typeface="Century Gothic"/>
              </a:rPr>
              <a:t>Internal structure of MCS anvils</a:t>
            </a:r>
            <a:endParaRPr lang="en-US" sz="2000" b="1" dirty="0" smtClean="0">
              <a:solidFill>
                <a:srgbClr val="B9D3EF"/>
              </a:solidFill>
              <a:effectLst>
                <a:outerShdw blurRad="38100" dist="38100" dir="2700000" algn="tl">
                  <a:srgbClr val="000000">
                    <a:alpha val="43137"/>
                  </a:srgbClr>
                </a:outerShdw>
              </a:effectLst>
              <a:latin typeface="Century Gothic"/>
              <a:cs typeface="Century Gothic"/>
            </a:endParaRPr>
          </a:p>
        </p:txBody>
      </p:sp>
    </p:spTree>
    <p:extLst>
      <p:ext uri="{BB962C8B-B14F-4D97-AF65-F5344CB8AC3E}">
        <p14:creationId xmlns:p14="http://schemas.microsoft.com/office/powerpoint/2010/main" val="39087373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33794" name="TextBox 4"/>
          <p:cNvSpPr txBox="1">
            <a:spLocks noChangeArrowheads="1"/>
          </p:cNvSpPr>
          <p:nvPr/>
        </p:nvSpPr>
        <p:spPr bwMode="auto">
          <a:xfrm flipH="1">
            <a:off x="-1" y="307505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34950" algn="ctr" eaLnBrk="1" fontAlgn="base" hangingPunct="1">
              <a:spcBef>
                <a:spcPct val="0"/>
              </a:spcBef>
              <a:spcAft>
                <a:spcPct val="0"/>
              </a:spcAft>
            </a:pPr>
            <a:r>
              <a:rPr lang="en-US" sz="4000" b="1" dirty="0" smtClean="0">
                <a:solidFill>
                  <a:srgbClr val="B9D3EF"/>
                </a:solidFill>
                <a:effectLst>
                  <a:outerShdw blurRad="38100" dist="38100" dir="2700000" algn="tl">
                    <a:srgbClr val="000000">
                      <a:alpha val="43137"/>
                    </a:srgbClr>
                  </a:outerShdw>
                </a:effectLst>
                <a:latin typeface="Century Gothic"/>
                <a:cs typeface="Century Gothic"/>
              </a:rPr>
              <a:t>Future Work</a:t>
            </a:r>
          </a:p>
        </p:txBody>
      </p:sp>
    </p:spTree>
    <p:extLst>
      <p:ext uri="{BB962C8B-B14F-4D97-AF65-F5344CB8AC3E}">
        <p14:creationId xmlns:p14="http://schemas.microsoft.com/office/powerpoint/2010/main" val="28553284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470" y="420484"/>
            <a:ext cx="8461061" cy="6017033"/>
          </a:xfrm>
          <a:prstGeom prst="rect">
            <a:avLst/>
          </a:prstGeom>
          <a:noFill/>
        </p:spPr>
        <p:txBody>
          <a:bodyPr wrap="square" rtlCol="0">
            <a:spAutoFit/>
          </a:bodyPr>
          <a:lstStyle/>
          <a:p>
            <a:pPr>
              <a:spcAft>
                <a:spcPts val="3600"/>
              </a:spcAft>
            </a:pPr>
            <a:r>
              <a:rPr lang="en-US" sz="3200" b="1" dirty="0" smtClean="0">
                <a:solidFill>
                  <a:srgbClr val="B9D3EF"/>
                </a:solidFill>
                <a:effectLst>
                  <a:outerShdw blurRad="38100" dist="38100" dir="2700000" algn="tl">
                    <a:srgbClr val="000000">
                      <a:alpha val="43137"/>
                    </a:srgbClr>
                  </a:outerShdw>
                </a:effectLst>
                <a:latin typeface="Century Gothic"/>
                <a:cs typeface="Century Gothic"/>
              </a:rPr>
              <a:t>Multisensor identification of MCSs makes it possible to answer important questions about the global variability of MCSs</a:t>
            </a:r>
            <a:endParaRPr lang="en-US" sz="3200" b="1" dirty="0">
              <a:solidFill>
                <a:srgbClr val="B9D3EF"/>
              </a:solidFill>
              <a:effectLst>
                <a:outerShdw blurRad="38100" dist="38100" dir="2700000" algn="tl">
                  <a:srgbClr val="000000">
                    <a:alpha val="43137"/>
                  </a:srgbClr>
                </a:outerShdw>
              </a:effectLst>
              <a:latin typeface="Century Gothic"/>
              <a:cs typeface="Century Gothic"/>
            </a:endParaRPr>
          </a:p>
          <a:p>
            <a:pPr marL="1193800" indent="-285750">
              <a:spcAft>
                <a:spcPts val="600"/>
              </a:spcAft>
              <a:buFont typeface="Arial"/>
              <a:buChar char="•"/>
            </a:pPr>
            <a:r>
              <a:rPr lang="en-US" sz="2800" b="1" dirty="0" smtClean="0">
                <a:solidFill>
                  <a:srgbClr val="B9D3EF"/>
                </a:solidFill>
                <a:effectLst>
                  <a:outerShdw blurRad="38100" dist="38100" dir="2700000" algn="tl">
                    <a:srgbClr val="000000">
                      <a:alpha val="43137"/>
                    </a:srgbClr>
                  </a:outerShdw>
                </a:effectLst>
                <a:latin typeface="Century Gothic"/>
                <a:cs typeface="Century Gothic"/>
              </a:rPr>
              <a:t>Thin-cloud extent of the MCS anvils? </a:t>
            </a:r>
          </a:p>
          <a:p>
            <a:pPr marL="1365250" lvl="2">
              <a:spcAft>
                <a:spcPts val="600"/>
              </a:spcAft>
            </a:pPr>
            <a:r>
              <a:rPr lang="en-US" sz="2800" dirty="0" smtClean="0">
                <a:solidFill>
                  <a:srgbClr val="B9D3EF"/>
                </a:solidFill>
                <a:effectLst>
                  <a:outerShdw blurRad="38100" dist="38100" dir="2700000" algn="tl">
                    <a:srgbClr val="000000">
                      <a:alpha val="43137"/>
                    </a:srgbClr>
                  </a:outerShdw>
                </a:effectLst>
                <a:latin typeface="Century Gothic"/>
                <a:cs typeface="Century Gothic"/>
              </a:rPr>
              <a:t>CALIPSO</a:t>
            </a:r>
          </a:p>
          <a:p>
            <a:pPr marL="1193800" indent="-285750">
              <a:spcAft>
                <a:spcPts val="600"/>
              </a:spcAft>
              <a:buFont typeface="Arial"/>
              <a:buChar char="•"/>
            </a:pPr>
            <a:r>
              <a:rPr lang="en-US" sz="2800" b="1" dirty="0" smtClean="0">
                <a:solidFill>
                  <a:srgbClr val="B9D3EF"/>
                </a:solidFill>
                <a:effectLst>
                  <a:outerShdw blurRad="38100" dist="38100" dir="2700000" algn="tl">
                    <a:srgbClr val="000000">
                      <a:alpha val="43137"/>
                    </a:srgbClr>
                  </a:outerShdw>
                </a:effectLst>
                <a:latin typeface="Century Gothic"/>
                <a:cs typeface="Century Gothic"/>
              </a:rPr>
              <a:t>Environments of MCSs? </a:t>
            </a:r>
          </a:p>
          <a:p>
            <a:pPr marL="1365250" lvl="2">
              <a:spcAft>
                <a:spcPts val="600"/>
              </a:spcAft>
            </a:pPr>
            <a:r>
              <a:rPr lang="en-US" sz="2800" dirty="0" smtClean="0">
                <a:solidFill>
                  <a:srgbClr val="B9D3EF"/>
                </a:solidFill>
                <a:effectLst>
                  <a:outerShdw blurRad="38100" dist="38100" dir="2700000" algn="tl">
                    <a:srgbClr val="000000">
                      <a:alpha val="43137"/>
                    </a:srgbClr>
                  </a:outerShdw>
                </a:effectLst>
                <a:latin typeface="Century Gothic"/>
                <a:cs typeface="Century Gothic"/>
              </a:rPr>
              <a:t>Reanalysis, AIRS</a:t>
            </a:r>
          </a:p>
          <a:p>
            <a:pPr marL="1193800" indent="-285750">
              <a:spcAft>
                <a:spcPts val="600"/>
              </a:spcAft>
              <a:buFont typeface="Arial"/>
              <a:buChar char="•"/>
            </a:pPr>
            <a:r>
              <a:rPr lang="en-US" sz="2800" b="1" dirty="0" smtClean="0">
                <a:solidFill>
                  <a:srgbClr val="B9D3EF"/>
                </a:solidFill>
                <a:effectLst>
                  <a:outerShdw blurRad="38100" dist="38100" dir="2700000" algn="tl">
                    <a:srgbClr val="000000">
                      <a:alpha val="43137"/>
                    </a:srgbClr>
                  </a:outerShdw>
                </a:effectLst>
                <a:latin typeface="Century Gothic"/>
                <a:cs typeface="Century Gothic"/>
              </a:rPr>
              <a:t>Aerosol environments? </a:t>
            </a:r>
          </a:p>
          <a:p>
            <a:pPr marL="1365250" lvl="2">
              <a:spcAft>
                <a:spcPts val="600"/>
              </a:spcAft>
            </a:pPr>
            <a:r>
              <a:rPr lang="en-US" sz="2800" dirty="0" smtClean="0">
                <a:solidFill>
                  <a:srgbClr val="B9D3EF"/>
                </a:solidFill>
                <a:effectLst>
                  <a:outerShdw blurRad="38100" dist="38100" dir="2700000" algn="tl">
                    <a:srgbClr val="000000">
                      <a:alpha val="43137"/>
                    </a:srgbClr>
                  </a:outerShdw>
                </a:effectLst>
                <a:latin typeface="Century Gothic"/>
                <a:cs typeface="Century Gothic"/>
              </a:rPr>
              <a:t>CALIPSO, MODIS</a:t>
            </a:r>
          </a:p>
          <a:p>
            <a:pPr marL="1193800" indent="-285750">
              <a:spcAft>
                <a:spcPts val="600"/>
              </a:spcAft>
              <a:buFont typeface="Arial"/>
              <a:buChar char="•"/>
            </a:pPr>
            <a:r>
              <a:rPr lang="en-US" sz="2800" b="1" dirty="0">
                <a:solidFill>
                  <a:srgbClr val="B9D3EF"/>
                </a:solidFill>
                <a:effectLst>
                  <a:outerShdw blurRad="38100" dist="38100" dir="2700000" algn="tl">
                    <a:srgbClr val="000000">
                      <a:alpha val="43137"/>
                    </a:srgbClr>
                  </a:outerShdw>
                </a:effectLst>
                <a:latin typeface="Century Gothic"/>
                <a:cs typeface="Century Gothic"/>
              </a:rPr>
              <a:t>E</a:t>
            </a:r>
            <a:r>
              <a:rPr lang="en-US" sz="2800" b="1" dirty="0" smtClean="0">
                <a:solidFill>
                  <a:srgbClr val="B9D3EF"/>
                </a:solidFill>
                <a:effectLst>
                  <a:outerShdw blurRad="38100" dist="38100" dir="2700000" algn="tl">
                    <a:srgbClr val="000000">
                      <a:alpha val="43137"/>
                    </a:srgbClr>
                  </a:outerShdw>
                </a:effectLst>
                <a:latin typeface="Century Gothic"/>
                <a:cs typeface="Century Gothic"/>
              </a:rPr>
              <a:t>lectrical properties? </a:t>
            </a:r>
          </a:p>
          <a:p>
            <a:pPr marL="1365250" lvl="2">
              <a:spcAft>
                <a:spcPts val="600"/>
              </a:spcAft>
            </a:pPr>
            <a:r>
              <a:rPr lang="en-US" sz="2800" dirty="0" smtClean="0">
                <a:solidFill>
                  <a:srgbClr val="B9D3EF"/>
                </a:solidFill>
                <a:effectLst>
                  <a:outerShdw blurRad="38100" dist="38100" dir="2700000" algn="tl">
                    <a:srgbClr val="000000">
                      <a:alpha val="43137"/>
                    </a:srgbClr>
                  </a:outerShdw>
                </a:effectLst>
                <a:latin typeface="Century Gothic"/>
                <a:cs typeface="Century Gothic"/>
              </a:rPr>
              <a:t>WWLLN, other networks</a:t>
            </a:r>
          </a:p>
        </p:txBody>
      </p:sp>
    </p:spTree>
    <p:extLst>
      <p:ext uri="{BB962C8B-B14F-4D97-AF65-F5344CB8AC3E}">
        <p14:creationId xmlns:p14="http://schemas.microsoft.com/office/powerpoint/2010/main" val="27425886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1555" y="213080"/>
            <a:ext cx="7324828" cy="878312"/>
          </a:xfrm>
          <a:prstGeom prst="rect">
            <a:avLst/>
          </a:prstGeom>
        </p:spPr>
        <p:txBody>
          <a:bodyPr>
            <a:noAutofit/>
          </a:bodyPr>
          <a:lstStyle/>
          <a:p>
            <a:pPr defTabSz="914400">
              <a:defRPr/>
            </a:pPr>
            <a:r>
              <a:rPr lang="en-US" sz="6000" b="1" kern="0" dirty="0" smtClean="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rPr>
              <a:t>Summary</a:t>
            </a:r>
            <a:endParaRPr lang="en-US" sz="6000" b="1" kern="0" dirty="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endParaRPr>
          </a:p>
        </p:txBody>
      </p:sp>
      <p:grpSp>
        <p:nvGrpSpPr>
          <p:cNvPr id="6" name="Group 5"/>
          <p:cNvGrpSpPr/>
          <p:nvPr/>
        </p:nvGrpSpPr>
        <p:grpSpPr>
          <a:xfrm>
            <a:off x="411555" y="1574369"/>
            <a:ext cx="8732444" cy="4644550"/>
            <a:chOff x="411555" y="1430069"/>
            <a:chExt cx="8732444" cy="4644550"/>
          </a:xfrm>
        </p:grpSpPr>
        <p:sp>
          <p:nvSpPr>
            <p:cNvPr id="2" name="TextBox 1"/>
            <p:cNvSpPr txBox="1"/>
            <p:nvPr/>
          </p:nvSpPr>
          <p:spPr>
            <a:xfrm>
              <a:off x="411555" y="4227960"/>
              <a:ext cx="8711062" cy="1846659"/>
            </a:xfrm>
            <a:prstGeom prst="rect">
              <a:avLst/>
            </a:prstGeom>
            <a:noFill/>
          </p:spPr>
          <p:txBody>
            <a:bodyPr wrap="square" rtlCol="0">
              <a:spAutoFit/>
            </a:bodyPr>
            <a:lstStyle/>
            <a:p>
              <a:pPr>
                <a:spcAft>
                  <a:spcPts val="1200"/>
                </a:spcAft>
              </a:pPr>
              <a:r>
                <a:rPr lang="en-US" sz="3200" b="1" dirty="0" smtClean="0">
                  <a:solidFill>
                    <a:srgbClr val="B9D3EF"/>
                  </a:solidFill>
                  <a:effectLst>
                    <a:outerShdw blurRad="38100" dist="38100" dir="2700000" algn="tl">
                      <a:srgbClr val="000000">
                        <a:alpha val="43137"/>
                      </a:srgbClr>
                    </a:outerShdw>
                  </a:effectLst>
                  <a:latin typeface="Century Gothic"/>
                  <a:cs typeface="Century Gothic"/>
                </a:rPr>
                <a:t>Future studies </a:t>
              </a:r>
              <a:r>
                <a:rPr lang="en-US" sz="3200" b="1" dirty="0" smtClean="0">
                  <a:solidFill>
                    <a:srgbClr val="B9D3EF"/>
                  </a:solidFill>
                  <a:effectLst>
                    <a:outerShdw blurRad="38100" dist="38100" dir="2700000" algn="tl">
                      <a:srgbClr val="000000">
                        <a:alpha val="43137"/>
                      </a:srgbClr>
                    </a:outerShdw>
                  </a:effectLst>
                  <a:latin typeface="Century Gothic"/>
                  <a:cs typeface="Century Gothic"/>
                  <a:sym typeface="Wingdings"/>
                </a:rPr>
                <a:t></a:t>
              </a:r>
              <a:endParaRPr lang="en-US" sz="2800" b="1" dirty="0" smtClean="0">
                <a:solidFill>
                  <a:srgbClr val="B9D3EF"/>
                </a:solidFill>
                <a:effectLst>
                  <a:outerShdw blurRad="38100" dist="38100" dir="2700000" algn="tl">
                    <a:srgbClr val="000000">
                      <a:alpha val="43137"/>
                    </a:srgbClr>
                  </a:outerShdw>
                </a:effectLst>
                <a:latin typeface="Century Gothic"/>
                <a:cs typeface="Century Gothic"/>
              </a:endParaRPr>
            </a:p>
            <a:p>
              <a:pPr marL="692150" indent="-466725">
                <a:buFont typeface="Arial"/>
                <a:buChar char="•"/>
              </a:pPr>
              <a:r>
                <a:rPr lang="en-US" sz="2400" b="1" dirty="0" smtClean="0">
                  <a:solidFill>
                    <a:srgbClr val="B9D3EF"/>
                  </a:solidFill>
                  <a:effectLst>
                    <a:outerShdw blurRad="38100" dist="38100" dir="2700000" algn="tl">
                      <a:srgbClr val="000000">
                        <a:alpha val="43137"/>
                      </a:srgbClr>
                    </a:outerShdw>
                  </a:effectLst>
                  <a:latin typeface="Century Gothic"/>
                  <a:cs typeface="Century Gothic"/>
                </a:rPr>
                <a:t>CALIPSO</a:t>
              </a:r>
              <a:r>
                <a:rPr lang="en-US" sz="2400" dirty="0" smtClean="0">
                  <a:solidFill>
                    <a:srgbClr val="B9D3EF"/>
                  </a:solidFill>
                  <a:effectLst>
                    <a:outerShdw blurRad="38100" dist="38100" dir="2700000" algn="tl">
                      <a:srgbClr val="000000">
                        <a:alpha val="43137"/>
                      </a:srgbClr>
                    </a:outerShdw>
                  </a:effectLst>
                  <a:latin typeface="Century Gothic"/>
                  <a:cs typeface="Century Gothic"/>
                </a:rPr>
                <a:t>—thin cloud extent of MCS anvils</a:t>
              </a:r>
            </a:p>
            <a:p>
              <a:pPr marL="692150" indent="-466725">
                <a:buFont typeface="Arial"/>
                <a:buChar char="•"/>
              </a:pPr>
              <a:r>
                <a:rPr lang="en-US" sz="2400" b="1" dirty="0" smtClean="0">
                  <a:solidFill>
                    <a:srgbClr val="B9D3EF"/>
                  </a:solidFill>
                  <a:effectLst>
                    <a:outerShdw blurRad="38100" dist="38100" dir="2700000" algn="tl">
                      <a:srgbClr val="000000">
                        <a:alpha val="43137"/>
                      </a:srgbClr>
                    </a:outerShdw>
                  </a:effectLst>
                  <a:latin typeface="Century Gothic"/>
                  <a:cs typeface="Century Gothic"/>
                </a:rPr>
                <a:t>MODIS &amp; CALIPSO</a:t>
              </a:r>
              <a:r>
                <a:rPr lang="en-US" sz="2400" dirty="0" smtClean="0">
                  <a:solidFill>
                    <a:srgbClr val="B9D3EF"/>
                  </a:solidFill>
                  <a:effectLst>
                    <a:outerShdw blurRad="38100" dist="38100" dir="2700000" algn="tl">
                      <a:srgbClr val="000000">
                        <a:alpha val="43137"/>
                      </a:srgbClr>
                    </a:outerShdw>
                  </a:effectLst>
                  <a:latin typeface="Century Gothic"/>
                  <a:cs typeface="Century Gothic"/>
                </a:rPr>
                <a:t>—aerosol environment of MCSs</a:t>
              </a:r>
            </a:p>
            <a:p>
              <a:pPr marL="692150" indent="-466725">
                <a:buFont typeface="Arial"/>
                <a:buChar char="•"/>
              </a:pPr>
              <a:r>
                <a:rPr lang="en-US" sz="2400" b="1" dirty="0" smtClean="0">
                  <a:solidFill>
                    <a:srgbClr val="B9D3EF"/>
                  </a:solidFill>
                  <a:effectLst>
                    <a:outerShdw blurRad="38100" dist="38100" dir="2700000" algn="tl">
                      <a:srgbClr val="000000">
                        <a:alpha val="43137"/>
                      </a:srgbClr>
                    </a:outerShdw>
                  </a:effectLst>
                  <a:latin typeface="Century Gothic"/>
                  <a:cs typeface="Century Gothic"/>
                </a:rPr>
                <a:t>WWLLN</a:t>
              </a:r>
              <a:r>
                <a:rPr lang="en-US" sz="2400" dirty="0" smtClean="0">
                  <a:solidFill>
                    <a:srgbClr val="B9D3EF"/>
                  </a:solidFill>
                  <a:effectLst>
                    <a:outerShdw blurRad="38100" dist="38100" dir="2700000" algn="tl">
                      <a:srgbClr val="000000">
                        <a:alpha val="43137"/>
                      </a:srgbClr>
                    </a:outerShdw>
                  </a:effectLst>
                  <a:latin typeface="Century Gothic"/>
                  <a:cs typeface="Century Gothic"/>
                </a:rPr>
                <a:t>—electrification of MCSs</a:t>
              </a:r>
            </a:p>
          </p:txBody>
        </p:sp>
        <p:pic>
          <p:nvPicPr>
            <p:cNvPr id="4" name="Picture 7" descr="TitleGraphic_v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083" y="1466779"/>
              <a:ext cx="2952417" cy="2327237"/>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70478" y="1430069"/>
              <a:ext cx="5473521" cy="2339102"/>
            </a:xfrm>
            <a:prstGeom prst="rect">
              <a:avLst/>
            </a:prstGeom>
            <a:noFill/>
          </p:spPr>
          <p:txBody>
            <a:bodyPr wrap="square" rtlCol="0">
              <a:spAutoFit/>
            </a:bodyPr>
            <a:lstStyle/>
            <a:p>
              <a:pPr>
                <a:spcAft>
                  <a:spcPts val="1200"/>
                </a:spcAft>
              </a:pPr>
              <a:r>
                <a:rPr lang="en-US" sz="3200" b="1" dirty="0" smtClean="0">
                  <a:solidFill>
                    <a:srgbClr val="B9D3EF"/>
                  </a:solidFill>
                  <a:effectLst>
                    <a:outerShdw blurRad="38100" dist="38100" dir="2700000" algn="tl">
                      <a:srgbClr val="000000">
                        <a:alpha val="43137"/>
                      </a:srgbClr>
                    </a:outerShdw>
                  </a:effectLst>
                  <a:latin typeface="Century Gothic"/>
                  <a:cs typeface="Century Gothic"/>
                </a:rPr>
                <a:t>MODIS Tb11, AMSR-E, &amp; </a:t>
              </a:r>
              <a:r>
                <a:rPr lang="en-US" sz="3200" b="1" dirty="0" smtClean="0">
                  <a:solidFill>
                    <a:srgbClr val="B9D3EF"/>
                  </a:solidFill>
                  <a:effectLst>
                    <a:outerShdw blurRad="38100" dist="38100" dir="2700000" algn="tl">
                      <a:srgbClr val="000000">
                        <a:alpha val="43137"/>
                      </a:srgbClr>
                    </a:outerShdw>
                  </a:effectLst>
                  <a:latin typeface="Century Gothic"/>
                  <a:cs typeface="Century Gothic"/>
                </a:rPr>
                <a:t>CloudSat</a:t>
              </a:r>
              <a:r>
                <a:rPr lang="en-US" sz="3200" b="1" dirty="0">
                  <a:solidFill>
                    <a:srgbClr val="B9D3EF"/>
                  </a:solidFill>
                  <a:effectLst>
                    <a:outerShdw blurRad="38100" dist="38100" dir="2700000" algn="tl">
                      <a:srgbClr val="000000">
                        <a:alpha val="43137"/>
                      </a:srgbClr>
                    </a:outerShdw>
                  </a:effectLst>
                  <a:latin typeface="Century Gothic"/>
                  <a:cs typeface="Century Gothic"/>
                </a:rPr>
                <a:t> </a:t>
              </a:r>
              <a:r>
                <a:rPr lang="en-US" sz="3200" b="1" dirty="0" smtClean="0">
                  <a:solidFill>
                    <a:srgbClr val="B9D3EF"/>
                  </a:solidFill>
                  <a:effectLst>
                    <a:outerShdw blurRad="38100" dist="38100" dir="2700000" algn="tl">
                      <a:srgbClr val="000000">
                        <a:alpha val="43137"/>
                      </a:srgbClr>
                    </a:outerShdw>
                  </a:effectLst>
                  <a:latin typeface="Century Gothic"/>
                  <a:cs typeface="Century Gothic"/>
                  <a:sym typeface="Wingdings"/>
                </a:rPr>
                <a:t></a:t>
              </a:r>
              <a:endParaRPr lang="en-US" sz="3200" b="1" dirty="0" smtClean="0">
                <a:solidFill>
                  <a:srgbClr val="B9D3EF"/>
                </a:solidFill>
                <a:effectLst>
                  <a:outerShdw blurRad="38100" dist="38100" dir="2700000" algn="tl">
                    <a:srgbClr val="000000">
                      <a:alpha val="43137"/>
                    </a:srgbClr>
                  </a:outerShdw>
                </a:effectLst>
                <a:latin typeface="Century Gothic"/>
                <a:cs typeface="Century Gothic"/>
                <a:sym typeface="Wingdings"/>
              </a:endParaRPr>
            </a:p>
            <a:p>
              <a:pPr marL="687388" indent="-457200">
                <a:buFont typeface="Arial"/>
                <a:buChar char="•"/>
              </a:pPr>
              <a:r>
                <a:rPr lang="en-US" sz="2400" dirty="0" smtClean="0">
                  <a:solidFill>
                    <a:srgbClr val="B9D3EF"/>
                  </a:solidFill>
                  <a:effectLst>
                    <a:outerShdw blurRad="38100" dist="38100" dir="2700000" algn="tl">
                      <a:srgbClr val="000000">
                        <a:alpha val="43137"/>
                      </a:srgbClr>
                    </a:outerShdw>
                  </a:effectLst>
                  <a:latin typeface="Century Gothic"/>
                  <a:cs typeface="Century Gothic"/>
                </a:rPr>
                <a:t>mapping of Mesoscale Convective Systems and their anvil clouds</a:t>
              </a:r>
            </a:p>
          </p:txBody>
        </p:sp>
      </p:grpSp>
    </p:spTree>
    <p:extLst>
      <p:ext uri="{BB962C8B-B14F-4D97-AF65-F5344CB8AC3E}">
        <p14:creationId xmlns:p14="http://schemas.microsoft.com/office/powerpoint/2010/main" val="16364113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9400" y="213080"/>
            <a:ext cx="7324828" cy="878312"/>
          </a:xfrm>
          <a:prstGeom prst="rect">
            <a:avLst/>
          </a:prstGeom>
        </p:spPr>
        <p:txBody>
          <a:bodyPr>
            <a:noAutofit/>
          </a:bodyPr>
          <a:lstStyle/>
          <a:p>
            <a:pPr defTabSz="914400">
              <a:defRPr/>
            </a:pPr>
            <a:r>
              <a:rPr lang="en-US" sz="6000" b="1" kern="0" dirty="0" smtClean="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rPr>
              <a:t>End</a:t>
            </a:r>
            <a:endParaRPr lang="en-US" sz="6000" b="1" kern="0" dirty="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endParaRPr>
          </a:p>
        </p:txBody>
      </p:sp>
      <p:sp>
        <p:nvSpPr>
          <p:cNvPr id="13" name="TextBox 2"/>
          <p:cNvSpPr txBox="1">
            <a:spLocks noChangeArrowheads="1"/>
          </p:cNvSpPr>
          <p:nvPr/>
        </p:nvSpPr>
        <p:spPr bwMode="auto">
          <a:xfrm>
            <a:off x="4371130" y="5686778"/>
            <a:ext cx="44510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dirty="0">
                <a:solidFill>
                  <a:srgbClr val="B3D2F5"/>
                </a:solidFill>
                <a:effectLst>
                  <a:outerShdw blurRad="50800" dist="38100" dir="2700000" algn="tl" rotWithShape="0">
                    <a:srgbClr val="000000">
                      <a:alpha val="43000"/>
                    </a:srgbClr>
                  </a:outerShdw>
                </a:effectLst>
                <a:cs typeface="Arial" charset="0"/>
              </a:rPr>
              <a:t>This research was supported by </a:t>
            </a:r>
          </a:p>
          <a:p>
            <a:pPr algn="r" eaLnBrk="1" hangingPunct="1"/>
            <a:r>
              <a:rPr lang="en-US" sz="1600" dirty="0">
                <a:solidFill>
                  <a:srgbClr val="B3D2F5"/>
                </a:solidFill>
                <a:effectLst>
                  <a:outerShdw blurRad="50800" dist="38100" dir="2700000" algn="tl" rotWithShape="0">
                    <a:srgbClr val="000000">
                      <a:alpha val="43000"/>
                    </a:srgbClr>
                  </a:outerShdw>
                </a:effectLst>
                <a:cs typeface="Arial" charset="0"/>
              </a:rPr>
              <a:t>NASA grants </a:t>
            </a:r>
            <a:r>
              <a:rPr lang="en-US" sz="1600" dirty="0" smtClean="0">
                <a:solidFill>
                  <a:srgbClr val="B3D2F5"/>
                </a:solidFill>
                <a:effectLst>
                  <a:outerShdw blurRad="50800" dist="38100" dir="2700000" algn="tl" rotWithShape="0">
                    <a:srgbClr val="000000">
                      <a:alpha val="43000"/>
                    </a:srgbClr>
                  </a:outerShdw>
                </a:effectLst>
                <a:cs typeface="Arial" charset="0"/>
              </a:rPr>
              <a:t>NNX10AH70G</a:t>
            </a:r>
            <a:r>
              <a:rPr lang="en-US" sz="1600" dirty="0">
                <a:solidFill>
                  <a:srgbClr val="B3D2F5"/>
                </a:solidFill>
                <a:effectLst>
                  <a:outerShdw blurRad="50800" dist="38100" dir="2700000" algn="tl" rotWithShape="0">
                    <a:srgbClr val="000000">
                      <a:alpha val="43000"/>
                    </a:srgbClr>
                  </a:outerShdw>
                </a:effectLst>
                <a:cs typeface="Arial" charset="0"/>
              </a:rPr>
              <a:t>, NNX10AM28G, </a:t>
            </a:r>
          </a:p>
          <a:p>
            <a:pPr algn="r" eaLnBrk="1" hangingPunct="1"/>
            <a:r>
              <a:rPr lang="en-US" sz="1600" dirty="0">
                <a:solidFill>
                  <a:srgbClr val="B3D2F5"/>
                </a:solidFill>
                <a:effectLst>
                  <a:outerShdw blurRad="50800" dist="38100" dir="2700000" algn="tl" rotWithShape="0">
                    <a:srgbClr val="000000">
                      <a:alpha val="43000"/>
                    </a:srgbClr>
                  </a:outerShdw>
                </a:effectLst>
                <a:cs typeface="Arial" charset="0"/>
              </a:rPr>
              <a:t> </a:t>
            </a:r>
            <a:r>
              <a:rPr lang="en-US" sz="1600" dirty="0" smtClean="0">
                <a:solidFill>
                  <a:srgbClr val="B3D2F5"/>
                </a:solidFill>
                <a:effectLst>
                  <a:outerShdw blurRad="50800" dist="38100" dir="2700000" algn="tl" rotWithShape="0">
                    <a:srgbClr val="000000">
                      <a:alpha val="43000"/>
                    </a:srgbClr>
                  </a:outerShdw>
                </a:effectLst>
                <a:cs typeface="Arial" charset="0"/>
              </a:rPr>
              <a:t>and NSF grant AGS1144105</a:t>
            </a:r>
            <a:endParaRPr lang="en-US" sz="1600" dirty="0">
              <a:solidFill>
                <a:srgbClr val="B3D2F5"/>
              </a:solidFill>
              <a:effectLst>
                <a:outerShdw blurRad="50800" dist="38100" dir="2700000" algn="tl" rotWithShape="0">
                  <a:srgbClr val="000000">
                    <a:alpha val="43000"/>
                  </a:srgbClr>
                </a:outerShdw>
              </a:effectLst>
              <a:cs typeface="Arial" charset="0"/>
            </a:endParaRPr>
          </a:p>
        </p:txBody>
      </p:sp>
      <p:pic>
        <p:nvPicPr>
          <p:cNvPr id="4" name="Picture 7" descr="TitleGraphic_v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05" y="1588206"/>
            <a:ext cx="4634791" cy="3653367"/>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453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9400" y="213080"/>
            <a:ext cx="7324828" cy="878312"/>
          </a:xfrm>
          <a:prstGeom prst="rect">
            <a:avLst/>
          </a:prstGeom>
        </p:spPr>
        <p:txBody>
          <a:bodyPr>
            <a:noAutofit/>
          </a:bodyPr>
          <a:lstStyle/>
          <a:p>
            <a:pPr defTabSz="914400">
              <a:defRPr/>
            </a:pPr>
            <a:r>
              <a:rPr lang="en-US" sz="6000" b="1" kern="0" dirty="0" smtClean="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rPr>
              <a:t>End</a:t>
            </a:r>
            <a:endParaRPr lang="en-US" sz="6000" b="1" kern="0" dirty="0">
              <a:solidFill>
                <a:srgbClr val="C0DBF4"/>
              </a:solidFill>
              <a:effectLst>
                <a:outerShdw blurRad="50800" dist="38100" dir="2700000" algn="tl" rotWithShape="0">
                  <a:srgbClr val="000000">
                    <a:alpha val="43000"/>
                  </a:srgbClr>
                </a:outerShdw>
              </a:effectLst>
              <a:latin typeface="Century Gothic"/>
              <a:ea typeface="ＭＳ Ｐゴシック" charset="0"/>
              <a:cs typeface="Century Gothic"/>
            </a:endParaRPr>
          </a:p>
        </p:txBody>
      </p:sp>
      <p:sp>
        <p:nvSpPr>
          <p:cNvPr id="13" name="TextBox 2"/>
          <p:cNvSpPr txBox="1">
            <a:spLocks noChangeArrowheads="1"/>
          </p:cNvSpPr>
          <p:nvPr/>
        </p:nvSpPr>
        <p:spPr bwMode="auto">
          <a:xfrm>
            <a:off x="4371130" y="5686778"/>
            <a:ext cx="44510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dirty="0">
                <a:solidFill>
                  <a:srgbClr val="B3D2F5"/>
                </a:solidFill>
                <a:effectLst>
                  <a:outerShdw blurRad="50800" dist="38100" dir="2700000" algn="tl" rotWithShape="0">
                    <a:srgbClr val="000000">
                      <a:alpha val="43000"/>
                    </a:srgbClr>
                  </a:outerShdw>
                </a:effectLst>
                <a:cs typeface="Arial" charset="0"/>
              </a:rPr>
              <a:t>This research was supported by </a:t>
            </a:r>
          </a:p>
          <a:p>
            <a:pPr algn="r" eaLnBrk="1" hangingPunct="1"/>
            <a:r>
              <a:rPr lang="en-US" sz="1600" dirty="0">
                <a:solidFill>
                  <a:srgbClr val="B3D2F5"/>
                </a:solidFill>
                <a:effectLst>
                  <a:outerShdw blurRad="50800" dist="38100" dir="2700000" algn="tl" rotWithShape="0">
                    <a:srgbClr val="000000">
                      <a:alpha val="43000"/>
                    </a:srgbClr>
                  </a:outerShdw>
                </a:effectLst>
                <a:cs typeface="Arial" charset="0"/>
              </a:rPr>
              <a:t>NASA grants </a:t>
            </a:r>
            <a:r>
              <a:rPr lang="en-US" sz="1600" dirty="0" smtClean="0">
                <a:solidFill>
                  <a:srgbClr val="B3D2F5"/>
                </a:solidFill>
                <a:effectLst>
                  <a:outerShdw blurRad="50800" dist="38100" dir="2700000" algn="tl" rotWithShape="0">
                    <a:srgbClr val="000000">
                      <a:alpha val="43000"/>
                    </a:srgbClr>
                  </a:outerShdw>
                </a:effectLst>
                <a:cs typeface="Arial" charset="0"/>
              </a:rPr>
              <a:t>NNX10AH70G</a:t>
            </a:r>
            <a:r>
              <a:rPr lang="en-US" sz="1600" dirty="0">
                <a:solidFill>
                  <a:srgbClr val="B3D2F5"/>
                </a:solidFill>
                <a:effectLst>
                  <a:outerShdw blurRad="50800" dist="38100" dir="2700000" algn="tl" rotWithShape="0">
                    <a:srgbClr val="000000">
                      <a:alpha val="43000"/>
                    </a:srgbClr>
                  </a:outerShdw>
                </a:effectLst>
                <a:cs typeface="Arial" charset="0"/>
              </a:rPr>
              <a:t>, NNX10AM28G, </a:t>
            </a:r>
          </a:p>
          <a:p>
            <a:pPr algn="r" eaLnBrk="1" hangingPunct="1"/>
            <a:r>
              <a:rPr lang="en-US" sz="1600" dirty="0">
                <a:solidFill>
                  <a:srgbClr val="B3D2F5"/>
                </a:solidFill>
                <a:effectLst>
                  <a:outerShdw blurRad="50800" dist="38100" dir="2700000" algn="tl" rotWithShape="0">
                    <a:srgbClr val="000000">
                      <a:alpha val="43000"/>
                    </a:srgbClr>
                  </a:outerShdw>
                </a:effectLst>
                <a:cs typeface="Arial" charset="0"/>
              </a:rPr>
              <a:t> </a:t>
            </a:r>
            <a:r>
              <a:rPr lang="en-US" sz="1600" dirty="0" smtClean="0">
                <a:solidFill>
                  <a:srgbClr val="B3D2F5"/>
                </a:solidFill>
                <a:effectLst>
                  <a:outerShdw blurRad="50800" dist="38100" dir="2700000" algn="tl" rotWithShape="0">
                    <a:srgbClr val="000000">
                      <a:alpha val="43000"/>
                    </a:srgbClr>
                  </a:outerShdw>
                </a:effectLst>
                <a:cs typeface="Arial" charset="0"/>
              </a:rPr>
              <a:t>and NSF grant AGS1144105</a:t>
            </a:r>
            <a:endParaRPr lang="en-US" sz="1600" dirty="0">
              <a:solidFill>
                <a:srgbClr val="B3D2F5"/>
              </a:solidFill>
              <a:effectLst>
                <a:outerShdw blurRad="50800" dist="38100" dir="2700000" algn="tl" rotWithShape="0">
                  <a:srgbClr val="000000">
                    <a:alpha val="43000"/>
                  </a:srgbClr>
                </a:outerShdw>
              </a:effectLst>
              <a:cs typeface="Arial" charset="0"/>
            </a:endParaRPr>
          </a:p>
        </p:txBody>
      </p:sp>
      <p:pic>
        <p:nvPicPr>
          <p:cNvPr id="4" name="Picture 7" descr="TitleGraphic_v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605" y="1588206"/>
            <a:ext cx="4634791" cy="3653367"/>
          </a:xfrm>
          <a:prstGeom prst="rect">
            <a:avLst/>
          </a:prstGeom>
          <a:noFill/>
          <a:ln w="127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6841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6" name="TextBox 5"/>
          <p:cNvSpPr txBox="1"/>
          <p:nvPr/>
        </p:nvSpPr>
        <p:spPr>
          <a:xfrm>
            <a:off x="0" y="185875"/>
            <a:ext cx="9144000" cy="954107"/>
          </a:xfrm>
          <a:prstGeom prst="rect">
            <a:avLst/>
          </a:prstGeom>
          <a:noFill/>
        </p:spPr>
        <p:txBody>
          <a:bodyPr wrap="square" rtlCol="0">
            <a:spAutoFit/>
          </a:bodyPr>
          <a:lstStyle/>
          <a:p>
            <a:pPr algn="ctr"/>
            <a:r>
              <a:rPr lang="en-US" sz="2800" b="1" dirty="0" smtClean="0">
                <a:solidFill>
                  <a:srgbClr val="B9D3EF"/>
                </a:solidFill>
                <a:effectLst>
                  <a:outerShdw blurRad="38100" dist="38100" dir="2700000" algn="tl">
                    <a:srgbClr val="000000">
                      <a:alpha val="43137"/>
                    </a:srgbClr>
                  </a:outerShdw>
                </a:effectLst>
                <a:latin typeface="Century Gothic"/>
                <a:cs typeface="Century Gothic"/>
              </a:rPr>
              <a:t>Indian Ocean MCSs Contribution to Rainfall by phase of the Madden-Julian Oscillation</a:t>
            </a:r>
            <a:endParaRPr lang="en-US" sz="2800" b="1" dirty="0">
              <a:solidFill>
                <a:srgbClr val="B9D3EF"/>
              </a:solidFill>
              <a:effectLst>
                <a:outerShdw blurRad="38100" dist="38100" dir="2700000" algn="tl">
                  <a:srgbClr val="000000">
                    <a:alpha val="43137"/>
                  </a:srgbClr>
                </a:outerShdw>
              </a:effectLst>
              <a:latin typeface="Century Gothic"/>
              <a:cs typeface="Century Gothic"/>
            </a:endParaRPr>
          </a:p>
        </p:txBody>
      </p:sp>
      <p:sp>
        <p:nvSpPr>
          <p:cNvPr id="23" name="TextBox 8"/>
          <p:cNvSpPr txBox="1">
            <a:spLocks noChangeArrowheads="1"/>
          </p:cNvSpPr>
          <p:nvPr/>
        </p:nvSpPr>
        <p:spPr bwMode="auto">
          <a:xfrm>
            <a:off x="6636184" y="6342675"/>
            <a:ext cx="2381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defRPr/>
            </a:pPr>
            <a:r>
              <a:rPr lang="en-US" sz="1600" b="1" kern="0" dirty="0" smtClean="0">
                <a:solidFill>
                  <a:srgbClr val="B9D3EF"/>
                </a:solidFill>
                <a:effectLst>
                  <a:outerShdw blurRad="38100" dist="38100" dir="2700000" algn="tl">
                    <a:srgbClr val="000000">
                      <a:alpha val="43137"/>
                    </a:srgbClr>
                  </a:outerShdw>
                </a:effectLst>
                <a:latin typeface="Calibri" charset="0"/>
              </a:rPr>
              <a:t>Yuan and Houze 2012</a:t>
            </a:r>
            <a:endParaRPr lang="en-US" sz="1600" b="1" kern="0" dirty="0">
              <a:solidFill>
                <a:srgbClr val="B9D3EF"/>
              </a:solidFill>
              <a:effectLst>
                <a:outerShdw blurRad="38100" dist="38100" dir="2700000" algn="tl">
                  <a:srgbClr val="000000">
                    <a:alpha val="43137"/>
                  </a:srgbClr>
                </a:outerShdw>
              </a:effectLst>
              <a:latin typeface="Calibri" charset="0"/>
            </a:endParaRPr>
          </a:p>
        </p:txBody>
      </p:sp>
      <p:grpSp>
        <p:nvGrpSpPr>
          <p:cNvPr id="3" name="Group 2"/>
          <p:cNvGrpSpPr/>
          <p:nvPr/>
        </p:nvGrpSpPr>
        <p:grpSpPr>
          <a:xfrm>
            <a:off x="2270216" y="1269867"/>
            <a:ext cx="4603568" cy="5339210"/>
            <a:chOff x="2782075" y="1269867"/>
            <a:chExt cx="4603568" cy="5339210"/>
          </a:xfrm>
        </p:grpSpPr>
        <p:sp>
          <p:nvSpPr>
            <p:cNvPr id="2" name="Rectangle 1"/>
            <p:cNvSpPr/>
            <p:nvPr/>
          </p:nvSpPr>
          <p:spPr bwMode="auto">
            <a:xfrm>
              <a:off x="2782075" y="1269867"/>
              <a:ext cx="4603568" cy="533921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0" charset="0"/>
              </a:endParaRPr>
            </a:p>
          </p:txBody>
        </p:sp>
        <p:pic>
          <p:nvPicPr>
            <p:cNvPr id="14" name="Picture 13"/>
            <p:cNvPicPr>
              <a:picLocks noChangeAspect="1"/>
            </p:cNvPicPr>
            <p:nvPr/>
          </p:nvPicPr>
          <p:blipFill rotWithShape="1">
            <a:blip r:embed="rId2"/>
            <a:srcRect l="5118" r="18923"/>
            <a:stretch/>
          </p:blipFill>
          <p:spPr>
            <a:xfrm>
              <a:off x="2984111" y="1313157"/>
              <a:ext cx="2687370" cy="5270668"/>
            </a:xfrm>
            <a:prstGeom prst="rect">
              <a:avLst/>
            </a:prstGeom>
          </p:spPr>
        </p:pic>
        <p:sp>
          <p:nvSpPr>
            <p:cNvPr id="15" name="TextBox 14"/>
            <p:cNvSpPr txBox="1"/>
            <p:nvPr/>
          </p:nvSpPr>
          <p:spPr>
            <a:xfrm>
              <a:off x="5648053" y="1929834"/>
              <a:ext cx="1208101" cy="523220"/>
            </a:xfrm>
            <a:prstGeom prst="rect">
              <a:avLst/>
            </a:prstGeom>
            <a:noFill/>
          </p:spPr>
          <p:txBody>
            <a:bodyPr wrap="square" rtlCol="0">
              <a:spAutoFit/>
            </a:bodyPr>
            <a:lstStyle/>
            <a:p>
              <a:r>
                <a:rPr lang="en-US" sz="1400" b="1" dirty="0" smtClean="0">
                  <a:solidFill>
                    <a:srgbClr val="404040"/>
                  </a:solidFill>
                  <a:latin typeface="Arial"/>
                  <a:cs typeface="Arial"/>
                </a:rPr>
                <a:t>Connected MCSs</a:t>
              </a:r>
              <a:endParaRPr lang="en-US" sz="1400" b="1" dirty="0">
                <a:solidFill>
                  <a:srgbClr val="404040"/>
                </a:solidFill>
                <a:latin typeface="Arial"/>
                <a:cs typeface="Arial"/>
              </a:endParaRPr>
            </a:p>
          </p:txBody>
        </p:sp>
        <p:sp>
          <p:nvSpPr>
            <p:cNvPr id="20" name="TextBox 19"/>
            <p:cNvSpPr txBox="1"/>
            <p:nvPr/>
          </p:nvSpPr>
          <p:spPr>
            <a:xfrm>
              <a:off x="5662485" y="3243952"/>
              <a:ext cx="1208101" cy="523220"/>
            </a:xfrm>
            <a:prstGeom prst="rect">
              <a:avLst/>
            </a:prstGeom>
            <a:noFill/>
          </p:spPr>
          <p:txBody>
            <a:bodyPr wrap="square" rtlCol="0">
              <a:spAutoFit/>
            </a:bodyPr>
            <a:lstStyle/>
            <a:p>
              <a:r>
                <a:rPr lang="en-US" sz="1400" b="1" dirty="0" smtClean="0">
                  <a:solidFill>
                    <a:srgbClr val="404040"/>
                  </a:solidFill>
                  <a:latin typeface="Arial"/>
                  <a:cs typeface="Arial"/>
                </a:rPr>
                <a:t>Connected MCSs</a:t>
              </a:r>
              <a:endParaRPr lang="en-US" sz="1400" b="1" dirty="0">
                <a:solidFill>
                  <a:srgbClr val="404040"/>
                </a:solidFill>
                <a:latin typeface="Arial"/>
                <a:cs typeface="Arial"/>
              </a:endParaRPr>
            </a:p>
          </p:txBody>
        </p:sp>
        <p:sp>
          <p:nvSpPr>
            <p:cNvPr id="21" name="TextBox 20"/>
            <p:cNvSpPr txBox="1"/>
            <p:nvPr/>
          </p:nvSpPr>
          <p:spPr>
            <a:xfrm>
              <a:off x="5662485" y="4813178"/>
              <a:ext cx="1628002" cy="523220"/>
            </a:xfrm>
            <a:prstGeom prst="rect">
              <a:avLst/>
            </a:prstGeom>
            <a:noFill/>
          </p:spPr>
          <p:txBody>
            <a:bodyPr wrap="square" rtlCol="0">
              <a:spAutoFit/>
            </a:bodyPr>
            <a:lstStyle/>
            <a:p>
              <a:r>
                <a:rPr lang="en-US" sz="1400" b="1" dirty="0" smtClean="0">
                  <a:solidFill>
                    <a:srgbClr val="404040"/>
                  </a:solidFill>
                  <a:latin typeface="Arial"/>
                  <a:cs typeface="Arial"/>
                </a:rPr>
                <a:t>Other high cloud systems</a:t>
              </a:r>
              <a:endParaRPr lang="en-US" sz="1400" b="1" dirty="0">
                <a:solidFill>
                  <a:srgbClr val="404040"/>
                </a:solidFill>
                <a:latin typeface="Arial"/>
                <a:cs typeface="Arial"/>
              </a:endParaRPr>
            </a:p>
          </p:txBody>
        </p:sp>
      </p:grpSp>
    </p:spTree>
    <p:extLst>
      <p:ext uri="{BB962C8B-B14F-4D97-AF65-F5344CB8AC3E}">
        <p14:creationId xmlns:p14="http://schemas.microsoft.com/office/powerpoint/2010/main" val="32620517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grpSp>
        <p:nvGrpSpPr>
          <p:cNvPr id="188417" name="Group 7"/>
          <p:cNvGrpSpPr>
            <a:grpSpLocks/>
          </p:cNvGrpSpPr>
          <p:nvPr/>
        </p:nvGrpSpPr>
        <p:grpSpPr bwMode="auto">
          <a:xfrm>
            <a:off x="357188" y="1620838"/>
            <a:ext cx="8429625" cy="3619500"/>
            <a:chOff x="490013" y="1620118"/>
            <a:chExt cx="8430231" cy="3620264"/>
          </a:xfrm>
        </p:grpSpPr>
        <p:sp>
          <p:nvSpPr>
            <p:cNvPr id="6" name="Rectangle 5"/>
            <p:cNvSpPr/>
            <p:nvPr/>
          </p:nvSpPr>
          <p:spPr>
            <a:xfrm>
              <a:off x="490013" y="1620118"/>
              <a:ext cx="8430231" cy="362026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pic>
          <p:nvPicPr>
            <p:cNvPr id="188421" name="Picture 9"/>
            <p:cNvPicPr>
              <a:picLocks noChangeAspect="1"/>
            </p:cNvPicPr>
            <p:nvPr/>
          </p:nvPicPr>
          <p:blipFill>
            <a:blip r:embed="rId3">
              <a:extLst>
                <a:ext uri="{28A0092B-C50C-407E-A947-70E740481C1C}">
                  <a14:useLocalDpi xmlns:a14="http://schemas.microsoft.com/office/drawing/2010/main" val="0"/>
                </a:ext>
              </a:extLst>
            </a:blip>
            <a:srcRect l="7547" r="4582" b="10350"/>
            <a:stretch>
              <a:fillRect/>
            </a:stretch>
          </p:blipFill>
          <p:spPr bwMode="auto">
            <a:xfrm flipH="1">
              <a:off x="672090" y="1743762"/>
              <a:ext cx="8053702" cy="29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
            <p:cNvSpPr txBox="1">
              <a:spLocks noChangeArrowheads="1"/>
            </p:cNvSpPr>
            <p:nvPr/>
          </p:nvSpPr>
          <p:spPr bwMode="auto">
            <a:xfrm>
              <a:off x="2666631" y="4749740"/>
              <a:ext cx="1655882" cy="3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hangingPunct="1">
                <a:defRPr/>
              </a:pPr>
              <a:r>
                <a:rPr lang="en-US" sz="1400" kern="0" dirty="0" smtClean="0">
                  <a:solidFill>
                    <a:srgbClr val="000000"/>
                  </a:solidFill>
                  <a:latin typeface="Arial"/>
                  <a:cs typeface="Arial"/>
                </a:rPr>
                <a:t>convective rain</a:t>
              </a:r>
            </a:p>
          </p:txBody>
        </p:sp>
        <p:cxnSp>
          <p:nvCxnSpPr>
            <p:cNvPr id="50" name="Straight Arrow Connector 49"/>
            <p:cNvCxnSpPr/>
            <p:nvPr/>
          </p:nvCxnSpPr>
          <p:spPr bwMode="auto">
            <a:xfrm flipV="1">
              <a:off x="3412810" y="4379775"/>
              <a:ext cx="0" cy="42554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7" name="TextBox 41"/>
            <p:cNvSpPr txBox="1">
              <a:spLocks noChangeArrowheads="1"/>
            </p:cNvSpPr>
            <p:nvPr/>
          </p:nvSpPr>
          <p:spPr bwMode="auto">
            <a:xfrm>
              <a:off x="4532079" y="4749740"/>
              <a:ext cx="1533635" cy="3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defRPr/>
              </a:pPr>
              <a:r>
                <a:rPr lang="en-US" sz="1400" kern="0" dirty="0" smtClean="0">
                  <a:solidFill>
                    <a:srgbClr val="000000"/>
                  </a:solidFill>
                  <a:latin typeface="Arial"/>
                  <a:cs typeface="Arial"/>
                </a:rPr>
                <a:t>stratiform rain</a:t>
              </a:r>
            </a:p>
          </p:txBody>
        </p:sp>
        <p:cxnSp>
          <p:nvCxnSpPr>
            <p:cNvPr id="48" name="Straight Arrow Connector 47"/>
            <p:cNvCxnSpPr/>
            <p:nvPr/>
          </p:nvCxnSpPr>
          <p:spPr bwMode="auto">
            <a:xfrm flipV="1">
              <a:off x="5183000" y="4379775"/>
              <a:ext cx="0" cy="42554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5" name="Isosceles Triangle 44"/>
            <p:cNvSpPr/>
            <p:nvPr/>
          </p:nvSpPr>
          <p:spPr bwMode="auto">
            <a:xfrm>
              <a:off x="1360026" y="3063460"/>
              <a:ext cx="144472" cy="125439"/>
            </a:xfrm>
            <a:prstGeom prst="triangle">
              <a:avLst/>
            </a:prstGeom>
            <a:solidFill>
              <a:srgbClr val="808080">
                <a:lumMod val="60000"/>
                <a:lumOff val="40000"/>
              </a:srgbClr>
            </a:solidFill>
            <a:ln w="9525" cap="flat" cmpd="sng" algn="ctr">
              <a:solidFill>
                <a:srgbClr val="000080"/>
              </a:solidFill>
              <a:prstDash val="solid"/>
            </a:ln>
            <a:effectLst/>
          </p:spPr>
          <p:txBody>
            <a:bodyPr anchor="ctr"/>
            <a:lstStyle/>
            <a:p>
              <a:pPr algn="ctr" defTabSz="914400">
                <a:defRPr/>
              </a:pPr>
              <a:endParaRPr lang="en-US" kern="0">
                <a:solidFill>
                  <a:srgbClr val="FFFFFF"/>
                </a:solidFill>
                <a:latin typeface="Times New Roman"/>
                <a:ea typeface="ＭＳ Ｐゴシック" charset="0"/>
                <a:cs typeface="ＭＳ Ｐゴシック" charset="0"/>
              </a:endParaRPr>
            </a:p>
          </p:txBody>
        </p:sp>
        <p:pic>
          <p:nvPicPr>
            <p:cNvPr id="188427" name="Picture 9"/>
            <p:cNvPicPr>
              <a:picLocks noChangeAspect="1"/>
            </p:cNvPicPr>
            <p:nvPr/>
          </p:nvPicPr>
          <p:blipFill>
            <a:blip r:embed="rId4">
              <a:extLst>
                <a:ext uri="{28A0092B-C50C-407E-A947-70E740481C1C}">
                  <a14:useLocalDpi xmlns:a14="http://schemas.microsoft.com/office/drawing/2010/main" val="0"/>
                </a:ext>
              </a:extLst>
            </a:blip>
            <a:srcRect l="39268" t="57047" r="56511" b="38858"/>
            <a:stretch>
              <a:fillRect/>
            </a:stretch>
          </p:blipFill>
          <p:spPr bwMode="auto">
            <a:xfrm flipH="1">
              <a:off x="1176495" y="3533397"/>
              <a:ext cx="510655" cy="17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39327" y="3099980"/>
              <a:ext cx="784281" cy="308040"/>
            </a:xfrm>
            <a:prstGeom prst="rect">
              <a:avLst/>
            </a:prstGeom>
            <a:noFill/>
          </p:spPr>
          <p:txBody>
            <a:bodyPr wrap="none">
              <a:spAutoFit/>
            </a:bodyPr>
            <a:lstStyle/>
            <a:p>
              <a:pPr fontAlgn="base">
                <a:spcBef>
                  <a:spcPct val="0"/>
                </a:spcBef>
                <a:spcAft>
                  <a:spcPct val="0"/>
                </a:spcAft>
                <a:defRPr/>
              </a:pPr>
              <a:r>
                <a:rPr lang="en-US" sz="1400" dirty="0">
                  <a:solidFill>
                    <a:prstClr val="black">
                      <a:lumMod val="95000"/>
                      <a:lumOff val="5000"/>
                    </a:prstClr>
                  </a:solidFill>
                  <a:latin typeface="Arial" charset="0"/>
                  <a:ea typeface="ＭＳ Ｐゴシック" charset="0"/>
                  <a:cs typeface="ＭＳ Ｐゴシック" charset="0"/>
                </a:rPr>
                <a:t>graupel</a:t>
              </a:r>
            </a:p>
          </p:txBody>
        </p:sp>
        <p:sp>
          <p:nvSpPr>
            <p:cNvPr id="56" name="TextBox 55"/>
            <p:cNvSpPr txBox="1"/>
            <p:nvPr/>
          </p:nvSpPr>
          <p:spPr>
            <a:xfrm>
              <a:off x="1129821" y="3603324"/>
              <a:ext cx="603293" cy="306453"/>
            </a:xfrm>
            <a:prstGeom prst="rect">
              <a:avLst/>
            </a:prstGeom>
            <a:noFill/>
          </p:spPr>
          <p:txBody>
            <a:bodyPr wrap="none">
              <a:spAutoFit/>
            </a:bodyPr>
            <a:lstStyle/>
            <a:p>
              <a:pPr fontAlgn="base">
                <a:spcBef>
                  <a:spcPct val="0"/>
                </a:spcBef>
                <a:spcAft>
                  <a:spcPct val="0"/>
                </a:spcAft>
                <a:defRPr/>
              </a:pPr>
              <a:r>
                <a:rPr lang="en-US" sz="1400" dirty="0">
                  <a:solidFill>
                    <a:prstClr val="black">
                      <a:lumMod val="95000"/>
                      <a:lumOff val="5000"/>
                    </a:prstClr>
                  </a:solidFill>
                  <a:latin typeface="Arial" charset="0"/>
                  <a:ea typeface="ＭＳ Ｐゴシック" charset="0"/>
                  <a:cs typeface="ＭＳ Ｐゴシック" charset="0"/>
                </a:rPr>
                <a:t>snow</a:t>
              </a:r>
            </a:p>
          </p:txBody>
        </p:sp>
      </p:grpSp>
      <p:sp>
        <p:nvSpPr>
          <p:cNvPr id="188418" name="TextBox 8"/>
          <p:cNvSpPr txBox="1">
            <a:spLocks noChangeArrowheads="1"/>
          </p:cNvSpPr>
          <p:nvPr/>
        </p:nvSpPr>
        <p:spPr bwMode="auto">
          <a:xfrm>
            <a:off x="0" y="460375"/>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dirty="0" smtClean="0">
                <a:solidFill>
                  <a:srgbClr val="B9D3EF"/>
                </a:solidFill>
                <a:effectLst>
                  <a:outerShdw blurRad="38100" dist="38100" dir="2700000" algn="tl">
                    <a:srgbClr val="000000">
                      <a:alpha val="43137"/>
                    </a:srgbClr>
                  </a:outerShdw>
                </a:effectLst>
                <a:latin typeface="Century Gothic"/>
                <a:cs typeface="Century Gothic"/>
              </a:rPr>
              <a:t>Conceptual model of anvil microphysics</a:t>
            </a:r>
          </a:p>
        </p:txBody>
      </p:sp>
      <p:sp>
        <p:nvSpPr>
          <p:cNvPr id="188419" name="TextBox 9"/>
          <p:cNvSpPr txBox="1">
            <a:spLocks noChangeArrowheads="1"/>
          </p:cNvSpPr>
          <p:nvPr/>
        </p:nvSpPr>
        <p:spPr bwMode="auto">
          <a:xfrm>
            <a:off x="6300262" y="6375963"/>
            <a:ext cx="25564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dirty="0" smtClean="0">
                <a:solidFill>
                  <a:srgbClr val="B9D3EF"/>
                </a:solidFill>
                <a:effectLst>
                  <a:outerShdw blurRad="38100" dist="38100" dir="2700000" algn="tl">
                    <a:srgbClr val="000000">
                      <a:alpha val="43137"/>
                    </a:srgbClr>
                  </a:outerShdw>
                </a:effectLst>
                <a:latin typeface="Arial"/>
                <a:cs typeface="Arial"/>
              </a:rPr>
              <a:t>Cetrone and Houze 2011</a:t>
            </a:r>
          </a:p>
        </p:txBody>
      </p:sp>
    </p:spTree>
    <p:extLst>
      <p:ext uri="{BB962C8B-B14F-4D97-AF65-F5344CB8AC3E}">
        <p14:creationId xmlns:p14="http://schemas.microsoft.com/office/powerpoint/2010/main" val="2228462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pic>
        <p:nvPicPr>
          <p:cNvPr id="20483" name="Picture 2" descr="200405131500"/>
          <p:cNvPicPr>
            <a:picLocks noChangeAspect="1" noChangeArrowheads="1"/>
          </p:cNvPicPr>
          <p:nvPr/>
        </p:nvPicPr>
        <p:blipFill>
          <a:blip r:embed="rId2">
            <a:extLst>
              <a:ext uri="{28A0092B-C50C-407E-A947-70E740481C1C}">
                <a14:useLocalDpi xmlns:a14="http://schemas.microsoft.com/office/drawing/2010/main" val="0"/>
              </a:ext>
            </a:extLst>
          </a:blip>
          <a:srcRect l="23683" t="41998" r="11682" b="3558"/>
          <a:stretch>
            <a:fillRect/>
          </a:stretch>
        </p:blipFill>
        <p:spPr bwMode="auto">
          <a:xfrm>
            <a:off x="920750" y="1760538"/>
            <a:ext cx="730250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1597025" y="2755900"/>
            <a:ext cx="2917825" cy="1563688"/>
            <a:chOff x="1378" y="2039"/>
            <a:chExt cx="1838" cy="985"/>
          </a:xfrm>
        </p:grpSpPr>
        <p:sp>
          <p:nvSpPr>
            <p:cNvPr id="20485" name="Line 3"/>
            <p:cNvSpPr>
              <a:spLocks noChangeShapeType="1"/>
            </p:cNvSpPr>
            <p:nvPr/>
          </p:nvSpPr>
          <p:spPr bwMode="auto">
            <a:xfrm flipV="1">
              <a:off x="2326" y="2039"/>
              <a:ext cx="890" cy="534"/>
            </a:xfrm>
            <a:prstGeom prst="line">
              <a:avLst/>
            </a:prstGeom>
            <a:noFill/>
            <a:ln w="381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white"/>
                </a:solidFill>
                <a:latin typeface="Arial" charset="0"/>
                <a:ea typeface="ＭＳ Ｐゴシック" charset="0"/>
                <a:cs typeface="ＭＳ Ｐゴシック" charset="0"/>
              </a:endParaRPr>
            </a:p>
          </p:txBody>
        </p:sp>
        <p:sp>
          <p:nvSpPr>
            <p:cNvPr id="20486" name="Line 4"/>
            <p:cNvSpPr>
              <a:spLocks noChangeShapeType="1"/>
            </p:cNvSpPr>
            <p:nvPr/>
          </p:nvSpPr>
          <p:spPr bwMode="auto">
            <a:xfrm flipV="1">
              <a:off x="2326" y="2573"/>
              <a:ext cx="794" cy="115"/>
            </a:xfrm>
            <a:prstGeom prst="line">
              <a:avLst/>
            </a:prstGeom>
            <a:noFill/>
            <a:ln w="381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white"/>
                </a:solidFill>
                <a:latin typeface="Arial" charset="0"/>
                <a:ea typeface="ＭＳ Ｐゴシック" charset="0"/>
                <a:cs typeface="ＭＳ Ｐゴシック" charset="0"/>
              </a:endParaRPr>
            </a:p>
          </p:txBody>
        </p:sp>
        <p:sp>
          <p:nvSpPr>
            <p:cNvPr id="20487" name="Line 5"/>
            <p:cNvSpPr>
              <a:spLocks noChangeShapeType="1"/>
            </p:cNvSpPr>
            <p:nvPr/>
          </p:nvSpPr>
          <p:spPr bwMode="auto">
            <a:xfrm>
              <a:off x="2326" y="2804"/>
              <a:ext cx="890" cy="220"/>
            </a:xfrm>
            <a:prstGeom prst="line">
              <a:avLst/>
            </a:prstGeom>
            <a:noFill/>
            <a:ln w="381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white"/>
                </a:solidFill>
                <a:latin typeface="Arial" charset="0"/>
                <a:ea typeface="ＭＳ Ｐゴシック" charset="0"/>
                <a:cs typeface="ＭＳ Ｐゴシック" charset="0"/>
              </a:endParaRPr>
            </a:p>
          </p:txBody>
        </p:sp>
        <p:sp>
          <p:nvSpPr>
            <p:cNvPr id="20488" name="Text Box 7"/>
            <p:cNvSpPr txBox="1">
              <a:spLocks noChangeArrowheads="1"/>
            </p:cNvSpPr>
            <p:nvPr/>
          </p:nvSpPr>
          <p:spPr bwMode="auto">
            <a:xfrm>
              <a:off x="1378" y="2573"/>
              <a:ext cx="933" cy="407"/>
            </a:xfrm>
            <a:prstGeom prst="rect">
              <a:avLst/>
            </a:prstGeom>
            <a:solidFill>
              <a:srgbClr val="CBECFD"/>
            </a:solidFill>
            <a:ln w="38100">
              <a:solidFill>
                <a:srgbClr val="D01B93"/>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C0099"/>
                  </a:solidFill>
                </a:rPr>
                <a:t>Large areas</a:t>
              </a:r>
            </a:p>
            <a:p>
              <a:pPr algn="ctr" eaLnBrk="1" fontAlgn="base" hangingPunct="1">
                <a:spcBef>
                  <a:spcPct val="0"/>
                </a:spcBef>
                <a:spcAft>
                  <a:spcPct val="0"/>
                </a:spcAft>
              </a:pPr>
              <a:r>
                <a:rPr lang="en-US" sz="1800" b="1" smtClean="0">
                  <a:solidFill>
                    <a:srgbClr val="CC0099"/>
                  </a:solidFill>
                </a:rPr>
                <a:t>of cold top</a:t>
              </a:r>
            </a:p>
          </p:txBody>
        </p:sp>
      </p:grpSp>
      <p:sp>
        <p:nvSpPr>
          <p:cNvPr id="9" name="Title 1"/>
          <p:cNvSpPr txBox="1">
            <a:spLocks/>
          </p:cNvSpPr>
          <p:nvPr/>
        </p:nvSpPr>
        <p:spPr>
          <a:xfrm>
            <a:off x="0" y="423863"/>
            <a:ext cx="9143999" cy="1100137"/>
          </a:xfrm>
          <a:prstGeom prst="rect">
            <a:avLst/>
          </a:prstGeom>
        </p:spPr>
        <p:txBody>
          <a:bodyPr>
            <a:normAutofit fontScale="97500"/>
          </a:bodyPr>
          <a:lstStyle/>
          <a:p>
            <a:pPr algn="ctr" defTabSz="914400" fontAlgn="auto">
              <a:spcBef>
                <a:spcPts val="0"/>
              </a:spcBef>
              <a:spcAft>
                <a:spcPts val="0"/>
              </a:spcAft>
              <a:defRPr/>
            </a:pPr>
            <a:r>
              <a:rPr lang="en-US" sz="4400" b="1" kern="0" dirty="0" smtClean="0">
                <a:solidFill>
                  <a:srgbClr val="C5E2F8"/>
                </a:solidFill>
                <a:effectLst>
                  <a:outerShdw blurRad="50800" dist="38100" dir="2700000" algn="tl" rotWithShape="0">
                    <a:srgbClr val="000000">
                      <a:alpha val="43000"/>
                    </a:srgbClr>
                  </a:outerShdw>
                </a:effectLst>
                <a:latin typeface="Century Gothic"/>
                <a:cs typeface="Century Gothic"/>
              </a:rPr>
              <a:t>Example outbreak of MCSs</a:t>
            </a:r>
            <a:endParaRPr lang="en-US" sz="4400" b="1" kern="0" dirty="0">
              <a:solidFill>
                <a:srgbClr val="C5E2F8"/>
              </a:solidFill>
              <a:effectLst>
                <a:outerShdw blurRad="50800" dist="38100" dir="2700000" algn="tl" rotWithShape="0">
                  <a:srgbClr val="000000">
                    <a:alpha val="43000"/>
                  </a:srgbClr>
                </a:outerShdw>
              </a:effectLst>
              <a:latin typeface="Century Gothic"/>
              <a:cs typeface="Century Gothic"/>
            </a:endParaRPr>
          </a:p>
        </p:txBody>
      </p:sp>
    </p:spTree>
    <p:extLst>
      <p:ext uri="{BB962C8B-B14F-4D97-AF65-F5344CB8AC3E}">
        <p14:creationId xmlns:p14="http://schemas.microsoft.com/office/powerpoint/2010/main" val="2032468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7"/>
          <p:cNvSpPr>
            <a:spLocks noChangeArrowheads="1"/>
          </p:cNvSpPr>
          <p:nvPr/>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35842" name="Picture 9" descr="200405131458-croppednort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0"/>
            <a:ext cx="3349625" cy="2332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11" descr="200405131458-croppedfarnort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14400"/>
            <a:ext cx="2125663"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2" descr="200405131458"/>
          <p:cNvPicPr>
            <a:picLocks noChangeAspect="1" noChangeArrowheads="1"/>
          </p:cNvPicPr>
          <p:nvPr/>
        </p:nvPicPr>
        <p:blipFill>
          <a:blip r:embed="rId5">
            <a:extLst>
              <a:ext uri="{28A0092B-C50C-407E-A947-70E740481C1C}">
                <a14:useLocalDpi xmlns:a14="http://schemas.microsoft.com/office/drawing/2010/main" val="0"/>
              </a:ext>
            </a:extLst>
          </a:blip>
          <a:srcRect l="3668" r="3668" b="1221"/>
          <a:stretch>
            <a:fillRect/>
          </a:stretch>
        </p:blipFill>
        <p:spPr bwMode="auto">
          <a:xfrm>
            <a:off x="0" y="304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191" name="Picture 7" descr="200405131458-croppedsou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14800"/>
            <a:ext cx="4572000" cy="24225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6" name="Rectangle 3"/>
          <p:cNvSpPr>
            <a:spLocks noChangeArrowheads="1"/>
          </p:cNvSpPr>
          <p:nvPr/>
        </p:nvSpPr>
        <p:spPr bwMode="auto">
          <a:xfrm>
            <a:off x="0" y="6523038"/>
            <a:ext cx="9144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solidFill>
                  <a:srgbClr val="999999"/>
                </a:solidFill>
              </a:rPr>
              <a:t>1458GMT 13 May 2004</a:t>
            </a:r>
          </a:p>
        </p:txBody>
      </p:sp>
      <p:grpSp>
        <p:nvGrpSpPr>
          <p:cNvPr id="2" name="Group 14"/>
          <p:cNvGrpSpPr>
            <a:grpSpLocks/>
          </p:cNvGrpSpPr>
          <p:nvPr/>
        </p:nvGrpSpPr>
        <p:grpSpPr bwMode="auto">
          <a:xfrm>
            <a:off x="374650" y="4810125"/>
            <a:ext cx="3903663" cy="1057275"/>
            <a:chOff x="374090" y="4810114"/>
            <a:chExt cx="3904223" cy="1057288"/>
          </a:xfrm>
        </p:grpSpPr>
        <p:sp>
          <p:nvSpPr>
            <p:cNvPr id="35853" name="Line 12"/>
            <p:cNvSpPr>
              <a:spLocks noChangeShapeType="1"/>
            </p:cNvSpPr>
            <p:nvPr/>
          </p:nvSpPr>
          <p:spPr bwMode="auto">
            <a:xfrm>
              <a:off x="2120998" y="5279696"/>
              <a:ext cx="2157315" cy="58770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4" name="Rectangle 13"/>
            <p:cNvSpPr>
              <a:spLocks noChangeArrowheads="1"/>
            </p:cNvSpPr>
            <p:nvPr/>
          </p:nvSpPr>
          <p:spPr bwMode="auto">
            <a:xfrm>
              <a:off x="374090" y="4810114"/>
              <a:ext cx="18783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000000"/>
                  </a:solidFill>
                </a:rPr>
                <a:t>Convective</a:t>
              </a:r>
              <a:br>
                <a:rPr lang="en-US" sz="2400">
                  <a:solidFill>
                    <a:srgbClr val="000000"/>
                  </a:solidFill>
                </a:rPr>
              </a:br>
              <a:r>
                <a:rPr lang="en-US" sz="2400">
                  <a:solidFill>
                    <a:srgbClr val="000000"/>
                  </a:solidFill>
                </a:rPr>
                <a:t>Precipitation</a:t>
              </a:r>
            </a:p>
          </p:txBody>
        </p:sp>
      </p:grpSp>
      <p:grpSp>
        <p:nvGrpSpPr>
          <p:cNvPr id="3" name="Group 15"/>
          <p:cNvGrpSpPr>
            <a:grpSpLocks/>
          </p:cNvGrpSpPr>
          <p:nvPr/>
        </p:nvGrpSpPr>
        <p:grpSpPr bwMode="auto">
          <a:xfrm>
            <a:off x="5040313" y="3159125"/>
            <a:ext cx="3549650" cy="1489075"/>
            <a:chOff x="5040310" y="3159205"/>
            <a:chExt cx="3549721" cy="1488995"/>
          </a:xfrm>
        </p:grpSpPr>
        <p:sp>
          <p:nvSpPr>
            <p:cNvPr id="35851" name="Line 14"/>
            <p:cNvSpPr>
              <a:spLocks noChangeShapeType="1"/>
            </p:cNvSpPr>
            <p:nvPr/>
          </p:nvSpPr>
          <p:spPr bwMode="auto">
            <a:xfrm flipH="1">
              <a:off x="5040310" y="3581400"/>
              <a:ext cx="1819184"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Rectangle 15"/>
            <p:cNvSpPr>
              <a:spLocks noChangeArrowheads="1"/>
            </p:cNvSpPr>
            <p:nvPr/>
          </p:nvSpPr>
          <p:spPr bwMode="auto">
            <a:xfrm>
              <a:off x="6711692" y="3159205"/>
              <a:ext cx="18783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000000"/>
                  </a:solidFill>
                </a:rPr>
                <a:t>Stratiform</a:t>
              </a:r>
              <a:br>
                <a:rPr lang="en-US" sz="2400">
                  <a:solidFill>
                    <a:srgbClr val="000000"/>
                  </a:solidFill>
                </a:rPr>
              </a:br>
              <a:r>
                <a:rPr lang="en-US" sz="2400">
                  <a:solidFill>
                    <a:srgbClr val="000000"/>
                  </a:solidFill>
                </a:rPr>
                <a:t>Precipitation</a:t>
              </a:r>
            </a:p>
          </p:txBody>
        </p:sp>
      </p:grpSp>
      <p:sp>
        <p:nvSpPr>
          <p:cNvPr id="35849" name="Rectangle 18"/>
          <p:cNvSpPr>
            <a:spLocks noChangeArrowheads="1"/>
          </p:cNvSpPr>
          <p:nvPr/>
        </p:nvSpPr>
        <p:spPr bwMode="auto">
          <a:xfrm>
            <a:off x="6953250" y="6477000"/>
            <a:ext cx="2190750" cy="12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5850" name="Rectangle 19"/>
          <p:cNvSpPr>
            <a:spLocks noChangeArrowheads="1"/>
          </p:cNvSpPr>
          <p:nvPr/>
        </p:nvSpPr>
        <p:spPr bwMode="auto">
          <a:xfrm>
            <a:off x="546100" y="776288"/>
            <a:ext cx="830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00000"/>
                </a:solidFill>
                <a:latin typeface="Century Gothic" charset="0"/>
                <a:cs typeface="Century Gothic" charset="0"/>
              </a:rPr>
              <a:t>Radar echoes showing </a:t>
            </a:r>
            <a:br>
              <a:rPr lang="en-US" sz="3200" b="1">
                <a:solidFill>
                  <a:srgbClr val="000000"/>
                </a:solidFill>
                <a:latin typeface="Century Gothic" charset="0"/>
                <a:cs typeface="Century Gothic" charset="0"/>
              </a:rPr>
            </a:br>
            <a:r>
              <a:rPr lang="en-US" sz="3200" b="1">
                <a:solidFill>
                  <a:srgbClr val="000000"/>
                </a:solidFill>
                <a:latin typeface="Century Gothic" charset="0"/>
                <a:cs typeface="Century Gothic" charset="0"/>
              </a:rPr>
              <a:t>the precipitation </a:t>
            </a:r>
            <a:br>
              <a:rPr lang="en-US" sz="3200" b="1">
                <a:solidFill>
                  <a:srgbClr val="000000"/>
                </a:solidFill>
                <a:latin typeface="Century Gothic" charset="0"/>
                <a:cs typeface="Century Gothic" charset="0"/>
              </a:rPr>
            </a:br>
            <a:r>
              <a:rPr lang="en-US" sz="3200" b="1">
                <a:solidFill>
                  <a:srgbClr val="000000"/>
                </a:solidFill>
                <a:latin typeface="Century Gothic" charset="0"/>
                <a:cs typeface="Century Gothic" charset="0"/>
              </a:rPr>
              <a:t>in the 3 MCSs</a:t>
            </a:r>
          </a:p>
        </p:txBody>
      </p:sp>
    </p:spTree>
    <p:extLst>
      <p:ext uri="{BB962C8B-B14F-4D97-AF65-F5344CB8AC3E}">
        <p14:creationId xmlns:p14="http://schemas.microsoft.com/office/powerpoint/2010/main" val="4107012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33191"/>
                                        </p:tgtEl>
                                        <p:attrNameLst>
                                          <p:attrName>style.visibility</p:attrName>
                                        </p:attrNameLst>
                                      </p:cBhvr>
                                      <p:to>
                                        <p:strVal val="visible"/>
                                      </p:to>
                                    </p:set>
                                    <p:anim calcmode="lin" valueType="num">
                                      <p:cBhvr>
                                        <p:cTn id="7" dur="500" fill="hold"/>
                                        <p:tgtEl>
                                          <p:spTgt spid="733191"/>
                                        </p:tgtEl>
                                        <p:attrNameLst>
                                          <p:attrName>ppt_w</p:attrName>
                                        </p:attrNameLst>
                                      </p:cBhvr>
                                      <p:tavLst>
                                        <p:tav tm="0">
                                          <p:val>
                                            <p:fltVal val="0"/>
                                          </p:val>
                                        </p:tav>
                                        <p:tav tm="100000">
                                          <p:val>
                                            <p:strVal val="#ppt_w"/>
                                          </p:val>
                                        </p:tav>
                                      </p:tavLst>
                                    </p:anim>
                                    <p:anim calcmode="lin" valueType="num">
                                      <p:cBhvr>
                                        <p:cTn id="8" dur="500" fill="hold"/>
                                        <p:tgtEl>
                                          <p:spTgt spid="73319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7281"/>
            <a:ext cx="9144000" cy="1323439"/>
          </a:xfrm>
          <a:prstGeom prst="rect">
            <a:avLst/>
          </a:prstGeom>
          <a:noFill/>
        </p:spPr>
        <p:txBody>
          <a:bodyPr wrap="square" rtlCol="0">
            <a:spAutoFit/>
          </a:bodyPr>
          <a:lstStyle/>
          <a:p>
            <a:pPr marL="0" lvl="1" algn="ctr">
              <a:spcAft>
                <a:spcPts val="1200"/>
              </a:spcAft>
            </a:pPr>
            <a:r>
              <a:rPr lang="en-US" sz="4000" b="1" dirty="0" smtClean="0">
                <a:solidFill>
                  <a:srgbClr val="B9D3EF"/>
                </a:solidFill>
                <a:effectLst>
                  <a:outerShdw blurRad="50800" dist="38100" dir="2700000" algn="tl" rotWithShape="0">
                    <a:srgbClr val="000000">
                      <a:alpha val="43000"/>
                    </a:srgbClr>
                  </a:outerShdw>
                </a:effectLst>
                <a:latin typeface="Centure gothic"/>
                <a:cs typeface="Centure gothic"/>
              </a:rPr>
              <a:t>How do MCS properties vary globally?</a:t>
            </a:r>
            <a:endParaRPr lang="en-US" sz="4000" b="1" dirty="0">
              <a:solidFill>
                <a:srgbClr val="B9D3EF"/>
              </a:solidFill>
              <a:effectLst>
                <a:outerShdw blurRad="50800" dist="38100" dir="2700000" algn="tl" rotWithShape="0">
                  <a:srgbClr val="000000">
                    <a:alpha val="43000"/>
                  </a:srgbClr>
                </a:outerShdw>
              </a:effectLst>
              <a:latin typeface="Centure gothic"/>
              <a:cs typeface="Centure gothic"/>
            </a:endParaRPr>
          </a:p>
        </p:txBody>
      </p:sp>
    </p:spTree>
    <p:extLst>
      <p:ext uri="{BB962C8B-B14F-4D97-AF65-F5344CB8AC3E}">
        <p14:creationId xmlns:p14="http://schemas.microsoft.com/office/powerpoint/2010/main" val="37723340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7000" y="2476500"/>
            <a:ext cx="8890000" cy="3397250"/>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695575"/>
            <a:ext cx="8763000" cy="3086100"/>
          </a:xfrm>
          <a:prstGeom prst="rect">
            <a:avLst/>
          </a:prstGeom>
          <a:noFill/>
          <a:ln w="38100">
            <a:noFill/>
            <a:round/>
            <a:headEnd/>
            <a:tailEnd/>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1063625"/>
            <a:ext cx="9144000" cy="984250"/>
          </a:xfrm>
          <a:prstGeom prst="rect">
            <a:avLst/>
          </a:prstGeom>
        </p:spPr>
        <p:txBody>
          <a:bodyPr>
            <a:noAutofit/>
          </a:bodyPr>
          <a:lstStyle/>
          <a:p>
            <a:pPr algn="ctr" defTabSz="914400" fontAlgn="auto">
              <a:spcBef>
                <a:spcPts val="0"/>
              </a:spcBef>
              <a:spcAft>
                <a:spcPts val="1200"/>
              </a:spcAft>
              <a:defRPr/>
            </a:pPr>
            <a:r>
              <a:rPr lang="en-US" sz="3600" b="1" kern="0" dirty="0" smtClean="0">
                <a:solidFill>
                  <a:srgbClr val="C5E2F8"/>
                </a:solidFill>
                <a:effectLst>
                  <a:outerShdw blurRad="50800" dist="38100" dir="2700000" algn="tl" rotWithShape="0">
                    <a:prstClr val="black">
                      <a:alpha val="40000"/>
                    </a:prstClr>
                  </a:outerShdw>
                </a:effectLst>
                <a:latin typeface="Century Gothic"/>
                <a:cs typeface="Century Gothic"/>
              </a:rPr>
              <a:t>Details learned from field projects</a:t>
            </a:r>
            <a:endParaRPr lang="en-US" sz="3600" b="1" kern="0" dirty="0">
              <a:solidFill>
                <a:srgbClr val="C5E2F8"/>
              </a:solidFill>
              <a:effectLst>
                <a:outerShdw blurRad="50800" dist="38100" dir="2700000" algn="tl" rotWithShape="0">
                  <a:prstClr val="black">
                    <a:alpha val="40000"/>
                  </a:prstClr>
                </a:outerShdw>
              </a:effectLst>
              <a:latin typeface="Century Gothic"/>
              <a:cs typeface="Century Gothic"/>
            </a:endParaRPr>
          </a:p>
        </p:txBody>
      </p:sp>
      <p:sp>
        <p:nvSpPr>
          <p:cNvPr id="37899" name="TextBox 8"/>
          <p:cNvSpPr txBox="1">
            <a:spLocks noChangeArrowheads="1"/>
          </p:cNvSpPr>
          <p:nvPr/>
        </p:nvSpPr>
        <p:spPr bwMode="auto">
          <a:xfrm>
            <a:off x="7229475" y="5510745"/>
            <a:ext cx="180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tx1">
                    <a:lumMod val="75000"/>
                    <a:lumOff val="25000"/>
                  </a:schemeClr>
                </a:solidFill>
                <a:latin typeface="Calibri" charset="0"/>
              </a:rPr>
              <a:t>Houze et al. 1989</a:t>
            </a:r>
          </a:p>
        </p:txBody>
      </p:sp>
      <p:sp>
        <p:nvSpPr>
          <p:cNvPr id="2" name="Rectangle 1"/>
          <p:cNvSpPr/>
          <p:nvPr/>
        </p:nvSpPr>
        <p:spPr>
          <a:xfrm>
            <a:off x="1508016" y="4537823"/>
            <a:ext cx="502672" cy="489503"/>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930587" y="4465316"/>
            <a:ext cx="502672" cy="489503"/>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300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7000" y="2476500"/>
            <a:ext cx="8890000" cy="3397250"/>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695575"/>
            <a:ext cx="8763000" cy="3086100"/>
          </a:xfrm>
          <a:prstGeom prst="rect">
            <a:avLst/>
          </a:prstGeom>
          <a:noFill/>
          <a:ln w="38100">
            <a:noFill/>
            <a:round/>
            <a:headEnd/>
            <a:tailEnd/>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1063625"/>
            <a:ext cx="9144000" cy="984250"/>
          </a:xfrm>
          <a:prstGeom prst="rect">
            <a:avLst/>
          </a:prstGeom>
        </p:spPr>
        <p:txBody>
          <a:bodyPr>
            <a:noAutofit/>
          </a:bodyPr>
          <a:lstStyle/>
          <a:p>
            <a:pPr algn="ctr" defTabSz="914400" fontAlgn="auto">
              <a:spcBef>
                <a:spcPts val="0"/>
              </a:spcBef>
              <a:spcAft>
                <a:spcPts val="1200"/>
              </a:spcAft>
              <a:defRPr/>
            </a:pPr>
            <a:r>
              <a:rPr lang="en-US" sz="3600" b="1" kern="0" dirty="0" smtClean="0">
                <a:solidFill>
                  <a:srgbClr val="C5E2F8"/>
                </a:solidFill>
                <a:effectLst>
                  <a:outerShdw blurRad="50800" dist="38100" dir="2700000" algn="tl" rotWithShape="0">
                    <a:prstClr val="black">
                      <a:alpha val="40000"/>
                    </a:prstClr>
                  </a:outerShdw>
                </a:effectLst>
                <a:latin typeface="Century Gothic"/>
                <a:cs typeface="Century Gothic"/>
              </a:rPr>
              <a:t>Basic components</a:t>
            </a:r>
            <a:endParaRPr lang="en-US" sz="3600" b="1" kern="0" dirty="0">
              <a:solidFill>
                <a:srgbClr val="C5E2F8"/>
              </a:solidFill>
              <a:effectLst>
                <a:outerShdw blurRad="50800" dist="38100" dir="2700000" algn="tl" rotWithShape="0">
                  <a:prstClr val="black">
                    <a:alpha val="40000"/>
                  </a:prstClr>
                </a:outerShdw>
              </a:effectLst>
              <a:latin typeface="Century Gothic"/>
              <a:cs typeface="Century Gothic"/>
            </a:endParaRPr>
          </a:p>
        </p:txBody>
      </p:sp>
      <p:sp>
        <p:nvSpPr>
          <p:cNvPr id="12" name="Rectangle 11"/>
          <p:cNvSpPr/>
          <p:nvPr/>
        </p:nvSpPr>
        <p:spPr>
          <a:xfrm>
            <a:off x="5867400" y="5133975"/>
            <a:ext cx="17907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latin typeface="Calibri"/>
            </a:endParaRPr>
          </a:p>
        </p:txBody>
      </p:sp>
      <p:sp>
        <p:nvSpPr>
          <p:cNvPr id="7" name="Rectangle 6"/>
          <p:cNvSpPr/>
          <p:nvPr/>
        </p:nvSpPr>
        <p:spPr>
          <a:xfrm>
            <a:off x="1497013" y="4681538"/>
            <a:ext cx="428625" cy="187325"/>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7932738" y="4659313"/>
            <a:ext cx="428625" cy="187325"/>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9" name="TextBox 8"/>
          <p:cNvSpPr txBox="1">
            <a:spLocks noChangeArrowheads="1"/>
          </p:cNvSpPr>
          <p:nvPr/>
        </p:nvSpPr>
        <p:spPr bwMode="auto">
          <a:xfrm>
            <a:off x="7229475" y="5457825"/>
            <a:ext cx="180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solidFill>
                <a:latin typeface="Calibri" charset="0"/>
              </a:rPr>
              <a:t>Houze et al. 1989</a:t>
            </a:r>
          </a:p>
        </p:txBody>
      </p:sp>
      <p:grpSp>
        <p:nvGrpSpPr>
          <p:cNvPr id="37888" name="Group 37887"/>
          <p:cNvGrpSpPr/>
          <p:nvPr/>
        </p:nvGrpSpPr>
        <p:grpSpPr>
          <a:xfrm>
            <a:off x="639762" y="3152775"/>
            <a:ext cx="7678739" cy="1651270"/>
            <a:chOff x="639762" y="3152775"/>
            <a:chExt cx="7678739" cy="1651270"/>
          </a:xfrm>
        </p:grpSpPr>
        <p:sp>
          <p:nvSpPr>
            <p:cNvPr id="33" name="TextBox 9"/>
            <p:cNvSpPr txBox="1">
              <a:spLocks noChangeArrowheads="1"/>
            </p:cNvSpPr>
            <p:nvPr/>
          </p:nvSpPr>
          <p:spPr bwMode="auto">
            <a:xfrm>
              <a:off x="1681955" y="4342380"/>
              <a:ext cx="1149350" cy="461665"/>
            </a:xfrm>
            <a:prstGeom prst="rect">
              <a:avLst/>
            </a:prstGeom>
            <a:solidFill>
              <a:srgbClr val="FFFFFF"/>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solidFill>
                    <a:srgbClr val="4C7BB5"/>
                  </a:solidFill>
                  <a:latin typeface="Century Gothic" charset="0"/>
                  <a:cs typeface="Century Gothic" charset="0"/>
                </a:rPr>
                <a:t>Anvil</a:t>
              </a:r>
              <a:endParaRPr lang="en-US" b="1" dirty="0">
                <a:solidFill>
                  <a:srgbClr val="4C7BB5"/>
                </a:solidFill>
                <a:latin typeface="Century Gothic" charset="0"/>
                <a:cs typeface="Century Gothic" charset="0"/>
              </a:endParaRPr>
            </a:p>
          </p:txBody>
        </p:sp>
        <p:sp>
          <p:nvSpPr>
            <p:cNvPr id="34" name="TextBox 9"/>
            <p:cNvSpPr txBox="1">
              <a:spLocks noChangeArrowheads="1"/>
            </p:cNvSpPr>
            <p:nvPr/>
          </p:nvSpPr>
          <p:spPr bwMode="auto">
            <a:xfrm>
              <a:off x="6885782" y="4342380"/>
              <a:ext cx="1149350" cy="461665"/>
            </a:xfrm>
            <a:prstGeom prst="rect">
              <a:avLst/>
            </a:prstGeom>
            <a:solidFill>
              <a:schemeClr val="bg1"/>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solidFill>
                    <a:srgbClr val="4C7BB5"/>
                  </a:solidFill>
                  <a:latin typeface="Century Gothic" charset="0"/>
                  <a:cs typeface="Century Gothic" charset="0"/>
                </a:rPr>
                <a:t>Anvil</a:t>
              </a:r>
              <a:endParaRPr lang="en-US" b="1" dirty="0">
                <a:solidFill>
                  <a:srgbClr val="4C7BB5"/>
                </a:solidFill>
                <a:latin typeface="Century Gothic" charset="0"/>
                <a:cs typeface="Century Gothic" charset="0"/>
              </a:endParaRPr>
            </a:p>
          </p:txBody>
        </p:sp>
        <p:sp>
          <p:nvSpPr>
            <p:cNvPr id="30" name="Rectangle 29"/>
            <p:cNvSpPr/>
            <p:nvPr/>
          </p:nvSpPr>
          <p:spPr bwMode="auto">
            <a:xfrm>
              <a:off x="639762" y="3152775"/>
              <a:ext cx="3233737" cy="1228726"/>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31" name="Rectangle 30"/>
            <p:cNvSpPr/>
            <p:nvPr/>
          </p:nvSpPr>
          <p:spPr bwMode="auto">
            <a:xfrm>
              <a:off x="6602413" y="3152775"/>
              <a:ext cx="1716088" cy="1228726"/>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grpSp>
      <p:grpSp>
        <p:nvGrpSpPr>
          <p:cNvPr id="22" name="Group 21"/>
          <p:cNvGrpSpPr/>
          <p:nvPr/>
        </p:nvGrpSpPr>
        <p:grpSpPr>
          <a:xfrm>
            <a:off x="3921125" y="3152775"/>
            <a:ext cx="2666999" cy="2514870"/>
            <a:chOff x="3921125" y="3152775"/>
            <a:chExt cx="2666999" cy="2514870"/>
          </a:xfrm>
        </p:grpSpPr>
        <p:sp>
          <p:nvSpPr>
            <p:cNvPr id="11" name="Rectangle 10"/>
            <p:cNvSpPr/>
            <p:nvPr/>
          </p:nvSpPr>
          <p:spPr>
            <a:xfrm>
              <a:off x="3924300" y="5133975"/>
              <a:ext cx="1790700"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latin typeface="Calibri"/>
              </a:endParaRPr>
            </a:p>
          </p:txBody>
        </p:sp>
        <p:sp>
          <p:nvSpPr>
            <p:cNvPr id="28" name="Rectangle 27"/>
            <p:cNvSpPr/>
            <p:nvPr/>
          </p:nvSpPr>
          <p:spPr>
            <a:xfrm>
              <a:off x="5715000" y="5133975"/>
              <a:ext cx="209550" cy="60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latin typeface="Calibri"/>
              </a:endParaRPr>
            </a:p>
          </p:txBody>
        </p:sp>
        <p:sp>
          <p:nvSpPr>
            <p:cNvPr id="25" name="Text Box 12"/>
            <p:cNvSpPr txBox="1">
              <a:spLocks noChangeArrowheads="1" noChangeShapeType="1"/>
            </p:cNvSpPr>
            <p:nvPr/>
          </p:nvSpPr>
          <p:spPr bwMode="auto">
            <a:xfrm>
              <a:off x="5821708" y="450537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prstClr val="black"/>
                </a:solidFill>
              </a:endParaRPr>
            </a:p>
          </p:txBody>
        </p:sp>
        <p:sp>
          <p:nvSpPr>
            <p:cNvPr id="32" name="TextBox 9"/>
            <p:cNvSpPr txBox="1">
              <a:spLocks noChangeArrowheads="1"/>
            </p:cNvSpPr>
            <p:nvPr/>
          </p:nvSpPr>
          <p:spPr bwMode="auto">
            <a:xfrm>
              <a:off x="3921125" y="5205980"/>
              <a:ext cx="266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solidFill>
                    <a:srgbClr val="4C7BB5"/>
                  </a:solidFill>
                  <a:latin typeface="Century Gothic" charset="0"/>
                  <a:cs typeface="Century Gothic" charset="0"/>
                </a:rPr>
                <a:t>Raining core</a:t>
              </a:r>
              <a:endParaRPr lang="en-US" b="1" dirty="0">
                <a:solidFill>
                  <a:srgbClr val="4C7BB5"/>
                </a:solidFill>
                <a:latin typeface="Century Gothic" charset="0"/>
                <a:cs typeface="Century Gothic" charset="0"/>
              </a:endParaRPr>
            </a:p>
          </p:txBody>
        </p:sp>
        <p:sp>
          <p:nvSpPr>
            <p:cNvPr id="26" name="Rectangle 25"/>
            <p:cNvSpPr/>
            <p:nvPr/>
          </p:nvSpPr>
          <p:spPr bwMode="auto">
            <a:xfrm>
              <a:off x="3932238" y="3152775"/>
              <a:ext cx="2624137" cy="2085975"/>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grpSp>
      <p:grpSp>
        <p:nvGrpSpPr>
          <p:cNvPr id="37889" name="Group 37888"/>
          <p:cNvGrpSpPr/>
          <p:nvPr/>
        </p:nvGrpSpPr>
        <p:grpSpPr>
          <a:xfrm>
            <a:off x="635000" y="2659630"/>
            <a:ext cx="7667625" cy="461665"/>
            <a:chOff x="635000" y="2659630"/>
            <a:chExt cx="7667625" cy="461665"/>
          </a:xfrm>
        </p:grpSpPr>
        <p:sp>
          <p:nvSpPr>
            <p:cNvPr id="35" name="TextBox 9"/>
            <p:cNvSpPr txBox="1">
              <a:spLocks noChangeArrowheads="1"/>
            </p:cNvSpPr>
            <p:nvPr/>
          </p:nvSpPr>
          <p:spPr bwMode="auto">
            <a:xfrm>
              <a:off x="3851275" y="2659630"/>
              <a:ext cx="2666999" cy="461665"/>
            </a:xfrm>
            <a:prstGeom prst="rect">
              <a:avLst/>
            </a:prstGeom>
            <a:solidFill>
              <a:srgbClr val="FFFFFF"/>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smtClean="0">
                  <a:solidFill>
                    <a:srgbClr val="4C7BB5"/>
                  </a:solidFill>
                  <a:latin typeface="Century Gothic" charset="0"/>
                  <a:cs typeface="Century Gothic" charset="0"/>
                </a:rPr>
                <a:t>Cold top</a:t>
              </a:r>
              <a:endParaRPr lang="en-US" b="1" dirty="0">
                <a:solidFill>
                  <a:srgbClr val="4C7BB5"/>
                </a:solidFill>
                <a:latin typeface="Century Gothic" charset="0"/>
                <a:cs typeface="Century Gothic" charset="0"/>
              </a:endParaRPr>
            </a:p>
          </p:txBody>
        </p:sp>
        <p:cxnSp>
          <p:nvCxnSpPr>
            <p:cNvPr id="17" name="Straight Arrow Connector 16"/>
            <p:cNvCxnSpPr/>
            <p:nvPr/>
          </p:nvCxnSpPr>
          <p:spPr>
            <a:xfrm flipH="1">
              <a:off x="635000" y="2889250"/>
              <a:ext cx="3810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83275" y="2914650"/>
              <a:ext cx="24193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74167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888"/>
                                        </p:tgtEl>
                                        <p:attrNameLst>
                                          <p:attrName>style.visibility</p:attrName>
                                        </p:attrNameLst>
                                      </p:cBhvr>
                                      <p:to>
                                        <p:strVal val="visible"/>
                                      </p:to>
                                    </p:set>
                                    <p:animEffect transition="in" filter="wipe(up)">
                                      <p:cBhvr>
                                        <p:cTn id="12" dur="500"/>
                                        <p:tgtEl>
                                          <p:spTgt spid="378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889"/>
                                        </p:tgtEl>
                                        <p:attrNameLst>
                                          <p:attrName>style.visibility</p:attrName>
                                        </p:attrNameLst>
                                      </p:cBhvr>
                                      <p:to>
                                        <p:strVal val="visible"/>
                                      </p:to>
                                    </p:set>
                                    <p:animEffect transition="in" filter="barn(inVertical)">
                                      <p:cBhvr>
                                        <p:cTn id="17" dur="5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60417" name="Title 1"/>
          <p:cNvSpPr>
            <a:spLocks noGrp="1"/>
          </p:cNvSpPr>
          <p:nvPr>
            <p:ph type="title"/>
          </p:nvPr>
        </p:nvSpPr>
        <p:spPr>
          <a:xfrm>
            <a:off x="0" y="317501"/>
            <a:ext cx="9144000" cy="1443038"/>
          </a:xfrm>
        </p:spPr>
        <p:txBody>
          <a:bodyPr/>
          <a:lstStyle/>
          <a:p>
            <a:pPr eaLnBrk="1" hangingPunct="1"/>
            <a:r>
              <a:rPr lang="en-US" sz="3600" b="1" dirty="0" smtClean="0">
                <a:solidFill>
                  <a:srgbClr val="B9D3EF"/>
                </a:solidFill>
                <a:effectLst>
                  <a:outerShdw blurRad="50800" dist="38100" dir="2700000" algn="tl" rotWithShape="0">
                    <a:srgbClr val="000000">
                      <a:alpha val="43000"/>
                    </a:srgbClr>
                  </a:outerShdw>
                </a:effectLst>
                <a:latin typeface="Centure gothic"/>
                <a:ea typeface="ＭＳ Ｐゴシック" charset="0"/>
                <a:cs typeface="Centure gothic"/>
              </a:rPr>
              <a:t>The 3 basic components can be determined from A-Train!</a:t>
            </a:r>
            <a:r>
              <a:rPr lang="en-US" sz="3600" b="1" dirty="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rPr>
              <a:t/>
            </a:r>
            <a:br>
              <a:rPr lang="en-US" sz="3600" b="1" dirty="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rPr>
            </a:br>
            <a:endParaRPr lang="en-US" sz="3600" b="1" dirty="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endParaRPr>
          </a:p>
        </p:txBody>
      </p:sp>
      <p:pic>
        <p:nvPicPr>
          <p:cNvPr id="60418" name="Picture 7" descr="TitleGraphic_v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5775"/>
            <a:ext cx="5727700" cy="4514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1498600" y="1889726"/>
            <a:ext cx="6019800" cy="1231299"/>
          </a:xfrm>
          <a:prstGeom prst="ellipse">
            <a:avLst/>
          </a:prstGeom>
          <a:noFill/>
          <a:ln w="57150" cap="flat" cmpd="sng" algn="ctr">
            <a:solidFill>
              <a:srgbClr val="B9D3E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Optima"/>
              <a:cs typeface="Optima"/>
            </a:endParaRPr>
          </a:p>
        </p:txBody>
      </p:sp>
      <p:sp>
        <p:nvSpPr>
          <p:cNvPr id="2" name="TextBox 1"/>
          <p:cNvSpPr txBox="1"/>
          <p:nvPr/>
        </p:nvSpPr>
        <p:spPr>
          <a:xfrm>
            <a:off x="2617549" y="2153048"/>
            <a:ext cx="301660" cy="369332"/>
          </a:xfrm>
          <a:prstGeom prst="rect">
            <a:avLst/>
          </a:prstGeom>
          <a:noFill/>
        </p:spPr>
        <p:txBody>
          <a:bodyPr wrap="none" rtlCol="0">
            <a:spAutoFit/>
          </a:bodyPr>
          <a:lstStyle/>
          <a:p>
            <a:r>
              <a:rPr lang="en-US" b="1" dirty="0" smtClean="0"/>
              <a:t>1</a:t>
            </a:r>
            <a:endParaRPr lang="en-US" b="1" dirty="0"/>
          </a:p>
        </p:txBody>
      </p:sp>
      <p:sp>
        <p:nvSpPr>
          <p:cNvPr id="6" name="TextBox 5"/>
          <p:cNvSpPr txBox="1"/>
          <p:nvPr/>
        </p:nvSpPr>
        <p:spPr>
          <a:xfrm>
            <a:off x="4148422" y="1825272"/>
            <a:ext cx="301660" cy="369332"/>
          </a:xfrm>
          <a:prstGeom prst="rect">
            <a:avLst/>
          </a:prstGeom>
          <a:noFill/>
        </p:spPr>
        <p:txBody>
          <a:bodyPr wrap="none" rtlCol="0">
            <a:spAutoFit/>
          </a:bodyPr>
          <a:lstStyle/>
          <a:p>
            <a:r>
              <a:rPr lang="en-US" b="1" dirty="0"/>
              <a:t>2</a:t>
            </a:r>
          </a:p>
        </p:txBody>
      </p:sp>
      <p:sp>
        <p:nvSpPr>
          <p:cNvPr id="7" name="TextBox 6"/>
          <p:cNvSpPr txBox="1"/>
          <p:nvPr/>
        </p:nvSpPr>
        <p:spPr>
          <a:xfrm>
            <a:off x="6038015" y="2011147"/>
            <a:ext cx="301660" cy="369332"/>
          </a:xfrm>
          <a:prstGeom prst="rect">
            <a:avLst/>
          </a:prstGeom>
          <a:noFill/>
        </p:spPr>
        <p:txBody>
          <a:bodyPr wrap="none" rtlCol="0">
            <a:spAutoFit/>
          </a:bodyPr>
          <a:lstStyle/>
          <a:p>
            <a:r>
              <a:rPr lang="en-US" b="1" dirty="0"/>
              <a:t>3</a:t>
            </a:r>
          </a:p>
        </p:txBody>
      </p:sp>
    </p:spTree>
    <p:extLst>
      <p:ext uri="{BB962C8B-B14F-4D97-AF65-F5344CB8AC3E}">
        <p14:creationId xmlns:p14="http://schemas.microsoft.com/office/powerpoint/2010/main" val="4180024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59504"/>
            <a:ext cx="9144000" cy="1938992"/>
          </a:xfrm>
          <a:prstGeom prst="rect">
            <a:avLst/>
          </a:prstGeom>
          <a:noFill/>
        </p:spPr>
        <p:txBody>
          <a:bodyPr wrap="square" rtlCol="0">
            <a:spAutoFit/>
          </a:bodyPr>
          <a:lstStyle/>
          <a:p>
            <a:pPr marL="0" lvl="1" algn="ctr">
              <a:spcAft>
                <a:spcPts val="1200"/>
              </a:spcAft>
            </a:pPr>
            <a:r>
              <a:rPr lang="en-US" sz="4000" b="1" dirty="0" smtClean="0">
                <a:solidFill>
                  <a:srgbClr val="B9D3EF"/>
                </a:solidFill>
                <a:effectLst>
                  <a:outerShdw blurRad="50800" dist="38100" dir="2700000" algn="tl" rotWithShape="0">
                    <a:srgbClr val="000000">
                      <a:alpha val="43000"/>
                    </a:srgbClr>
                  </a:outerShdw>
                </a:effectLst>
                <a:latin typeface="Century Gothic"/>
                <a:cs typeface="Century Gothic"/>
              </a:rPr>
              <a:t>Combining cloud top and raining core properties to determine MCS existence </a:t>
            </a:r>
            <a:endParaRPr lang="en-US" sz="4000" b="1" dirty="0">
              <a:solidFill>
                <a:srgbClr val="B9D3EF"/>
              </a:solidFill>
              <a:effectLst>
                <a:outerShdw blurRad="50800" dist="38100" dir="2700000" algn="tl" rotWithShape="0">
                  <a:srgbClr val="000000">
                    <a:alpha val="43000"/>
                  </a:srgbClr>
                </a:outerShdw>
              </a:effectLst>
              <a:latin typeface="Century Gothic"/>
              <a:cs typeface="Century Gothic"/>
            </a:endParaRPr>
          </a:p>
        </p:txBody>
      </p:sp>
    </p:spTree>
    <p:extLst>
      <p:ext uri="{BB962C8B-B14F-4D97-AF65-F5344CB8AC3E}">
        <p14:creationId xmlns:p14="http://schemas.microsoft.com/office/powerpoint/2010/main" val="38844745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FFFFF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4616</TotalTime>
  <Words>1014</Words>
  <Application>Microsoft Macintosh PowerPoint</Application>
  <PresentationFormat>On-screen Show (4:3)</PresentationFormat>
  <Paragraphs>148</Paragraphs>
  <Slides>27</Slides>
  <Notes>14</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2_Office Theme</vt:lpstr>
      <vt:lpstr>6_Default Design</vt:lpstr>
      <vt:lpstr>4_Office Theme</vt:lpstr>
      <vt:lpstr>5_Office Theme</vt:lpstr>
      <vt:lpstr>6_Office Theme</vt:lpstr>
      <vt:lpstr>7_Office Theme</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3 basic components can be determined from A-Train!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Houze</dc:creator>
  <cp:lastModifiedBy>Robert Houze</cp:lastModifiedBy>
  <cp:revision>150</cp:revision>
  <dcterms:created xsi:type="dcterms:W3CDTF">2012-10-25T23:32:46Z</dcterms:created>
  <dcterms:modified xsi:type="dcterms:W3CDTF">2012-12-03T14:09:13Z</dcterms:modified>
</cp:coreProperties>
</file>