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dp" ContentType="image/vnd.ms-photo"/>
  <Default Extension="jpeg" ContentType="image/jpeg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3" r:id="rId3"/>
    <p:sldMasterId id="2147483665" r:id="rId4"/>
    <p:sldMasterId id="2147483695" r:id="rId5"/>
    <p:sldMasterId id="2147483700" r:id="rId6"/>
    <p:sldMasterId id="2147483775" r:id="rId7"/>
    <p:sldMasterId id="2147486108" r:id="rId8"/>
    <p:sldMasterId id="2147486689" r:id="rId9"/>
    <p:sldMasterId id="2147487117" r:id="rId10"/>
    <p:sldMasterId id="2147487596" r:id="rId11"/>
    <p:sldMasterId id="2147487609" r:id="rId12"/>
    <p:sldMasterId id="2147487632" r:id="rId13"/>
    <p:sldMasterId id="2147487649" r:id="rId14"/>
  </p:sldMasterIdLst>
  <p:notesMasterIdLst>
    <p:notesMasterId r:id="rId66"/>
  </p:notesMasterIdLst>
  <p:sldIdLst>
    <p:sldId id="341" r:id="rId15"/>
    <p:sldId id="487" r:id="rId16"/>
    <p:sldId id="257" r:id="rId17"/>
    <p:sldId id="256" r:id="rId18"/>
    <p:sldId id="383" r:id="rId19"/>
    <p:sldId id="403" r:id="rId20"/>
    <p:sldId id="402" r:id="rId21"/>
    <p:sldId id="400" r:id="rId22"/>
    <p:sldId id="410" r:id="rId23"/>
    <p:sldId id="405" r:id="rId24"/>
    <p:sldId id="430" r:id="rId25"/>
    <p:sldId id="265" r:id="rId26"/>
    <p:sldId id="358" r:id="rId27"/>
    <p:sldId id="401" r:id="rId28"/>
    <p:sldId id="262" r:id="rId29"/>
    <p:sldId id="363" r:id="rId30"/>
    <p:sldId id="452" r:id="rId31"/>
    <p:sldId id="266" r:id="rId32"/>
    <p:sldId id="354" r:id="rId33"/>
    <p:sldId id="490" r:id="rId34"/>
    <p:sldId id="392" r:id="rId35"/>
    <p:sldId id="393" r:id="rId36"/>
    <p:sldId id="394" r:id="rId37"/>
    <p:sldId id="485" r:id="rId38"/>
    <p:sldId id="486" r:id="rId39"/>
    <p:sldId id="406" r:id="rId40"/>
    <p:sldId id="408" r:id="rId41"/>
    <p:sldId id="284" r:id="rId42"/>
    <p:sldId id="329" r:id="rId43"/>
    <p:sldId id="472" r:id="rId44"/>
    <p:sldId id="438" r:id="rId45"/>
    <p:sldId id="440" r:id="rId46"/>
    <p:sldId id="447" r:id="rId47"/>
    <p:sldId id="453" r:id="rId48"/>
    <p:sldId id="456" r:id="rId49"/>
    <p:sldId id="460" r:id="rId50"/>
    <p:sldId id="414" r:id="rId51"/>
    <p:sldId id="437" r:id="rId52"/>
    <p:sldId id="465" r:id="rId53"/>
    <p:sldId id="462" r:id="rId54"/>
    <p:sldId id="466" r:id="rId55"/>
    <p:sldId id="476" r:id="rId56"/>
    <p:sldId id="473" r:id="rId57"/>
    <p:sldId id="471" r:id="rId58"/>
    <p:sldId id="475" r:id="rId59"/>
    <p:sldId id="474" r:id="rId60"/>
    <p:sldId id="477" r:id="rId61"/>
    <p:sldId id="481" r:id="rId62"/>
    <p:sldId id="482" r:id="rId63"/>
    <p:sldId id="483" r:id="rId64"/>
    <p:sldId id="484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Houze" initials="R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DFDF"/>
    <a:srgbClr val="415A86"/>
    <a:srgbClr val="FFFFB2"/>
    <a:srgbClr val="425A88"/>
    <a:srgbClr val="425A87"/>
    <a:srgbClr val="47423A"/>
    <a:srgbClr val="6C6457"/>
    <a:srgbClr val="1A2181"/>
    <a:srgbClr val="BF261D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5620"/>
    <p:restoredTop sz="96923" autoAdjust="0"/>
  </p:normalViewPr>
  <p:slideViewPr>
    <p:cSldViewPr snapToGrid="0">
      <p:cViewPr varScale="1">
        <p:scale>
          <a:sx n="155" d="100"/>
          <a:sy n="155" d="100"/>
        </p:scale>
        <p:origin x="-1280" y="-104"/>
      </p:cViewPr>
      <p:guideLst>
        <p:guide orient="horz" pos="4000"/>
        <p:guide pos="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commentAuthors" Target="commentAuthors.xml"/><Relationship Id="rId69" Type="http://schemas.openxmlformats.org/officeDocument/2006/relationships/presProps" Target="presProps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09T05:25:13.168" idx="1">
    <p:pos x="130" y="3881"/>
    <p:text>Need for Beth to fix blemish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05EA2-90BB-4041-A15E-41A1E600B20C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12F1D6F0-2A3F-7242-8116-B074FC410AB0}">
      <dgm:prSet phldrT="[Text]" custT="1"/>
      <dgm:spPr/>
      <dgm:t>
        <a:bodyPr/>
        <a:lstStyle/>
        <a:p>
          <a:r>
            <a:rPr lang="en-US" sz="1600" dirty="0" smtClean="0">
              <a:latin typeface="Arial"/>
            </a:rPr>
            <a:t>Layer inflow</a:t>
          </a:r>
          <a:endParaRPr lang="en-US" sz="1600" dirty="0">
            <a:latin typeface="Arial"/>
          </a:endParaRPr>
        </a:p>
      </dgm:t>
    </dgm:pt>
    <dgm:pt modelId="{E223F959-B7EB-424B-9712-018EFFE1714B}" type="parTrans" cxnId="{9F97A3AD-F61D-504D-BF41-23539F9EAA73}">
      <dgm:prSet/>
      <dgm:spPr/>
      <dgm:t>
        <a:bodyPr/>
        <a:lstStyle/>
        <a:p>
          <a:endParaRPr lang="en-US"/>
        </a:p>
      </dgm:t>
    </dgm:pt>
    <dgm:pt modelId="{378A89E4-619C-FB41-90AF-81EF706CC6FB}" type="sibTrans" cxnId="{9F97A3AD-F61D-504D-BF41-23539F9EAA73}">
      <dgm:prSet/>
      <dgm:spPr/>
      <dgm:t>
        <a:bodyPr/>
        <a:lstStyle/>
        <a:p>
          <a:endParaRPr lang="en-US"/>
        </a:p>
      </dgm:t>
    </dgm:pt>
    <dgm:pt modelId="{485FA86B-B945-864F-A5E0-EC26CE639830}" type="pres">
      <dgm:prSet presAssocID="{9D405EA2-90BB-4041-A15E-41A1E600B20C}" presName="Name0" presStyleCnt="0">
        <dgm:presLayoutVars>
          <dgm:dir/>
          <dgm:animLvl val="lvl"/>
          <dgm:resizeHandles val="exact"/>
        </dgm:presLayoutVars>
      </dgm:prSet>
      <dgm:spPr/>
    </dgm:pt>
    <dgm:pt modelId="{A7509EEC-7467-574D-A771-71E3C146210D}" type="pres">
      <dgm:prSet presAssocID="{9D405EA2-90BB-4041-A15E-41A1E600B20C}" presName="dummy" presStyleCnt="0"/>
      <dgm:spPr/>
    </dgm:pt>
    <dgm:pt modelId="{2B63C51D-8AAD-9146-A538-62722F53AE8F}" type="pres">
      <dgm:prSet presAssocID="{9D405EA2-90BB-4041-A15E-41A1E600B20C}" presName="linH" presStyleCnt="0"/>
      <dgm:spPr/>
    </dgm:pt>
    <dgm:pt modelId="{802FBA99-D1FC-4943-86ED-7DEA8D5BB1C1}" type="pres">
      <dgm:prSet presAssocID="{9D405EA2-90BB-4041-A15E-41A1E600B20C}" presName="padding1" presStyleCnt="0"/>
      <dgm:spPr/>
    </dgm:pt>
    <dgm:pt modelId="{1FF85D6E-D113-8E4F-85F1-D7503675E581}" type="pres">
      <dgm:prSet presAssocID="{12F1D6F0-2A3F-7242-8116-B074FC410AB0}" presName="linV" presStyleCnt="0"/>
      <dgm:spPr/>
    </dgm:pt>
    <dgm:pt modelId="{4DF9DD9A-5716-C647-BEA4-E3A6D36B59CC}" type="pres">
      <dgm:prSet presAssocID="{12F1D6F0-2A3F-7242-8116-B074FC410AB0}" presName="spVertical1" presStyleCnt="0"/>
      <dgm:spPr/>
    </dgm:pt>
    <dgm:pt modelId="{6E2DAA2F-FEB1-0948-B636-1B195144D3FC}" type="pres">
      <dgm:prSet presAssocID="{12F1D6F0-2A3F-7242-8116-B074FC410AB0}" presName="parTx" presStyleLbl="revTx" presStyleIdx="0" presStyleCnt="1" custScaleX="149054" custScaleY="131760" custLinFactNeighborX="-9885" custLinFactNeighborY="43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C498-9CB1-E24F-BA55-12A03994202D}" type="pres">
      <dgm:prSet presAssocID="{12F1D6F0-2A3F-7242-8116-B074FC410AB0}" presName="spVertical2" presStyleCnt="0"/>
      <dgm:spPr/>
    </dgm:pt>
    <dgm:pt modelId="{B8C0ABC9-4FE8-9246-AEB8-D22610A7408A}" type="pres">
      <dgm:prSet presAssocID="{12F1D6F0-2A3F-7242-8116-B074FC410AB0}" presName="spVertical3" presStyleCnt="0"/>
      <dgm:spPr/>
    </dgm:pt>
    <dgm:pt modelId="{D166C1E9-6424-1F44-95BE-68134360DDC8}" type="pres">
      <dgm:prSet presAssocID="{9D405EA2-90BB-4041-A15E-41A1E600B20C}" presName="padding2" presStyleCnt="0"/>
      <dgm:spPr/>
    </dgm:pt>
    <dgm:pt modelId="{99A5F32F-0141-4646-9E40-E3F0E54D7B10}" type="pres">
      <dgm:prSet presAssocID="{9D405EA2-90BB-4041-A15E-41A1E600B20C}" presName="negArrow" presStyleCnt="0"/>
      <dgm:spPr/>
    </dgm:pt>
    <dgm:pt modelId="{F44E737E-09A3-AB4E-B6F8-FB9D14EC02C1}" type="pres">
      <dgm:prSet presAssocID="{9D405EA2-90BB-4041-A15E-41A1E600B20C}" presName="backgroundArrow" presStyleLbl="node1" presStyleIdx="0" presStyleCnt="1" custScaleY="147475" custLinFactNeighborY="-6637"/>
      <dgm:spPr>
        <a:solidFill>
          <a:srgbClr val="FF0000"/>
        </a:solidFill>
      </dgm:spPr>
      <dgm:t>
        <a:bodyPr/>
        <a:lstStyle/>
        <a:p>
          <a:endParaRPr lang="en-US"/>
        </a:p>
      </dgm:t>
    </dgm:pt>
  </dgm:ptLst>
  <dgm:cxnLst>
    <dgm:cxn modelId="{8A447FA0-1341-154B-B1F8-6462128B6E7D}" type="presOf" srcId="{9D405EA2-90BB-4041-A15E-41A1E600B20C}" destId="{485FA86B-B945-864F-A5E0-EC26CE639830}" srcOrd="0" destOrd="0" presId="urn:microsoft.com/office/officeart/2005/8/layout/hProcess3"/>
    <dgm:cxn modelId="{47EBFF8E-B281-8E4B-A2B3-D36129F4652C}" type="presOf" srcId="{12F1D6F0-2A3F-7242-8116-B074FC410AB0}" destId="{6E2DAA2F-FEB1-0948-B636-1B195144D3FC}" srcOrd="0" destOrd="0" presId="urn:microsoft.com/office/officeart/2005/8/layout/hProcess3"/>
    <dgm:cxn modelId="{9F97A3AD-F61D-504D-BF41-23539F9EAA73}" srcId="{9D405EA2-90BB-4041-A15E-41A1E600B20C}" destId="{12F1D6F0-2A3F-7242-8116-B074FC410AB0}" srcOrd="0" destOrd="0" parTransId="{E223F959-B7EB-424B-9712-018EFFE1714B}" sibTransId="{378A89E4-619C-FB41-90AF-81EF706CC6FB}"/>
    <dgm:cxn modelId="{8FB08C09-8DA6-6446-A5D8-69B6C470629F}" type="presParOf" srcId="{485FA86B-B945-864F-A5E0-EC26CE639830}" destId="{A7509EEC-7467-574D-A771-71E3C146210D}" srcOrd="0" destOrd="0" presId="urn:microsoft.com/office/officeart/2005/8/layout/hProcess3"/>
    <dgm:cxn modelId="{63B41C30-1F7A-404B-BB60-D5532E44F303}" type="presParOf" srcId="{485FA86B-B945-864F-A5E0-EC26CE639830}" destId="{2B63C51D-8AAD-9146-A538-62722F53AE8F}" srcOrd="1" destOrd="0" presId="urn:microsoft.com/office/officeart/2005/8/layout/hProcess3"/>
    <dgm:cxn modelId="{7F155A4E-E9D3-5E46-89B7-C210B5EDA7B7}" type="presParOf" srcId="{2B63C51D-8AAD-9146-A538-62722F53AE8F}" destId="{802FBA99-D1FC-4943-86ED-7DEA8D5BB1C1}" srcOrd="0" destOrd="0" presId="urn:microsoft.com/office/officeart/2005/8/layout/hProcess3"/>
    <dgm:cxn modelId="{EE833228-879C-7C4C-8869-837D0E52BF94}" type="presParOf" srcId="{2B63C51D-8AAD-9146-A538-62722F53AE8F}" destId="{1FF85D6E-D113-8E4F-85F1-D7503675E581}" srcOrd="1" destOrd="0" presId="urn:microsoft.com/office/officeart/2005/8/layout/hProcess3"/>
    <dgm:cxn modelId="{321EB315-84D7-9640-B44A-246490219395}" type="presParOf" srcId="{1FF85D6E-D113-8E4F-85F1-D7503675E581}" destId="{4DF9DD9A-5716-C647-BEA4-E3A6D36B59CC}" srcOrd="0" destOrd="0" presId="urn:microsoft.com/office/officeart/2005/8/layout/hProcess3"/>
    <dgm:cxn modelId="{C2B7D083-7189-1D41-8F43-7F65359A2409}" type="presParOf" srcId="{1FF85D6E-D113-8E4F-85F1-D7503675E581}" destId="{6E2DAA2F-FEB1-0948-B636-1B195144D3FC}" srcOrd="1" destOrd="0" presId="urn:microsoft.com/office/officeart/2005/8/layout/hProcess3"/>
    <dgm:cxn modelId="{855010FE-48DB-0C4A-BA99-17E64CACDD0D}" type="presParOf" srcId="{1FF85D6E-D113-8E4F-85F1-D7503675E581}" destId="{5974C498-9CB1-E24F-BA55-12A03994202D}" srcOrd="2" destOrd="0" presId="urn:microsoft.com/office/officeart/2005/8/layout/hProcess3"/>
    <dgm:cxn modelId="{A6E0DAB7-2CE9-CD47-B115-DD409DC3BB6C}" type="presParOf" srcId="{1FF85D6E-D113-8E4F-85F1-D7503675E581}" destId="{B8C0ABC9-4FE8-9246-AEB8-D22610A7408A}" srcOrd="3" destOrd="0" presId="urn:microsoft.com/office/officeart/2005/8/layout/hProcess3"/>
    <dgm:cxn modelId="{8E31D0E6-AA07-3048-8C6D-E74E6338A052}" type="presParOf" srcId="{2B63C51D-8AAD-9146-A538-62722F53AE8F}" destId="{D166C1E9-6424-1F44-95BE-68134360DDC8}" srcOrd="2" destOrd="0" presId="urn:microsoft.com/office/officeart/2005/8/layout/hProcess3"/>
    <dgm:cxn modelId="{017BABE5-91E6-0740-91A4-BFBF3D9097B1}" type="presParOf" srcId="{2B63C51D-8AAD-9146-A538-62722F53AE8F}" destId="{99A5F32F-0141-4646-9E40-E3F0E54D7B10}" srcOrd="3" destOrd="0" presId="urn:microsoft.com/office/officeart/2005/8/layout/hProcess3"/>
    <dgm:cxn modelId="{8C5AD82F-DB37-A843-93FC-F0262FC21E56}" type="presParOf" srcId="{2B63C51D-8AAD-9146-A538-62722F53AE8F}" destId="{F44E737E-09A3-AB4E-B6F8-FB9D14EC02C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05EA2-90BB-4041-A15E-41A1E600B20C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12F1D6F0-2A3F-7242-8116-B074FC410AB0}">
      <dgm:prSet phldrT="[Text]" custT="1"/>
      <dgm:spPr/>
      <dgm:t>
        <a:bodyPr/>
        <a:lstStyle/>
        <a:p>
          <a:r>
            <a:rPr lang="en-US" sz="1600" dirty="0" smtClean="0">
              <a:latin typeface="Arial"/>
            </a:rPr>
            <a:t>Midlevel inflow</a:t>
          </a:r>
          <a:endParaRPr lang="en-US" sz="1600" dirty="0">
            <a:latin typeface="Arial"/>
          </a:endParaRPr>
        </a:p>
      </dgm:t>
    </dgm:pt>
    <dgm:pt modelId="{E223F959-B7EB-424B-9712-018EFFE1714B}" type="parTrans" cxnId="{9F97A3AD-F61D-504D-BF41-23539F9EAA73}">
      <dgm:prSet/>
      <dgm:spPr/>
      <dgm:t>
        <a:bodyPr/>
        <a:lstStyle/>
        <a:p>
          <a:endParaRPr lang="en-US"/>
        </a:p>
      </dgm:t>
    </dgm:pt>
    <dgm:pt modelId="{378A89E4-619C-FB41-90AF-81EF706CC6FB}" type="sibTrans" cxnId="{9F97A3AD-F61D-504D-BF41-23539F9EAA73}">
      <dgm:prSet/>
      <dgm:spPr/>
      <dgm:t>
        <a:bodyPr/>
        <a:lstStyle/>
        <a:p>
          <a:endParaRPr lang="en-US"/>
        </a:p>
      </dgm:t>
    </dgm:pt>
    <dgm:pt modelId="{485FA86B-B945-864F-A5E0-EC26CE639830}" type="pres">
      <dgm:prSet presAssocID="{9D405EA2-90BB-4041-A15E-41A1E600B20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A7509EEC-7467-574D-A771-71E3C146210D}" type="pres">
      <dgm:prSet presAssocID="{9D405EA2-90BB-4041-A15E-41A1E600B20C}" presName="dummy" presStyleCnt="0"/>
      <dgm:spPr/>
    </dgm:pt>
    <dgm:pt modelId="{2B63C51D-8AAD-9146-A538-62722F53AE8F}" type="pres">
      <dgm:prSet presAssocID="{9D405EA2-90BB-4041-A15E-41A1E600B20C}" presName="linH" presStyleCnt="0"/>
      <dgm:spPr/>
    </dgm:pt>
    <dgm:pt modelId="{802FBA99-D1FC-4943-86ED-7DEA8D5BB1C1}" type="pres">
      <dgm:prSet presAssocID="{9D405EA2-90BB-4041-A15E-41A1E600B20C}" presName="padding1" presStyleCnt="0"/>
      <dgm:spPr/>
    </dgm:pt>
    <dgm:pt modelId="{1FF85D6E-D113-8E4F-85F1-D7503675E581}" type="pres">
      <dgm:prSet presAssocID="{12F1D6F0-2A3F-7242-8116-B074FC410AB0}" presName="linV" presStyleCnt="0"/>
      <dgm:spPr/>
    </dgm:pt>
    <dgm:pt modelId="{4DF9DD9A-5716-C647-BEA4-E3A6D36B59CC}" type="pres">
      <dgm:prSet presAssocID="{12F1D6F0-2A3F-7242-8116-B074FC410AB0}" presName="spVertical1" presStyleCnt="0"/>
      <dgm:spPr/>
    </dgm:pt>
    <dgm:pt modelId="{6E2DAA2F-FEB1-0948-B636-1B195144D3FC}" type="pres">
      <dgm:prSet presAssocID="{12F1D6F0-2A3F-7242-8116-B074FC410AB0}" presName="parTx" presStyleLbl="revTx" presStyleIdx="0" presStyleCnt="1" custScaleX="181883" custScaleY="95113" custLinFactNeighborX="6432" custLinFactNeighborY="-26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C498-9CB1-E24F-BA55-12A03994202D}" type="pres">
      <dgm:prSet presAssocID="{12F1D6F0-2A3F-7242-8116-B074FC410AB0}" presName="spVertical2" presStyleCnt="0"/>
      <dgm:spPr/>
    </dgm:pt>
    <dgm:pt modelId="{B8C0ABC9-4FE8-9246-AEB8-D22610A7408A}" type="pres">
      <dgm:prSet presAssocID="{12F1D6F0-2A3F-7242-8116-B074FC410AB0}" presName="spVertical3" presStyleCnt="0"/>
      <dgm:spPr/>
    </dgm:pt>
    <dgm:pt modelId="{D166C1E9-6424-1F44-95BE-68134360DDC8}" type="pres">
      <dgm:prSet presAssocID="{9D405EA2-90BB-4041-A15E-41A1E600B20C}" presName="padding2" presStyleCnt="0"/>
      <dgm:spPr/>
    </dgm:pt>
    <dgm:pt modelId="{99A5F32F-0141-4646-9E40-E3F0E54D7B10}" type="pres">
      <dgm:prSet presAssocID="{9D405EA2-90BB-4041-A15E-41A1E600B20C}" presName="negArrow" presStyleCnt="0"/>
      <dgm:spPr/>
    </dgm:pt>
    <dgm:pt modelId="{F44E737E-09A3-AB4E-B6F8-FB9D14EC02C1}" type="pres">
      <dgm:prSet presAssocID="{9D405EA2-90BB-4041-A15E-41A1E600B20C}" presName="backgroundArrow" presStyleLbl="node1" presStyleIdx="0" presStyleCnt="1" custLinFactNeighborX="-1351" custLinFactNeighborY="-3920"/>
      <dgm:spPr>
        <a:solidFill>
          <a:srgbClr val="FF0000"/>
        </a:solidFill>
      </dgm:spPr>
      <dgm:t>
        <a:bodyPr/>
        <a:lstStyle/>
        <a:p>
          <a:endParaRPr lang="en-US"/>
        </a:p>
      </dgm:t>
    </dgm:pt>
  </dgm:ptLst>
  <dgm:cxnLst>
    <dgm:cxn modelId="{3F0B400B-F778-594C-93FA-AE7235429C19}" type="presOf" srcId="{12F1D6F0-2A3F-7242-8116-B074FC410AB0}" destId="{6E2DAA2F-FEB1-0948-B636-1B195144D3FC}" srcOrd="0" destOrd="0" presId="urn:microsoft.com/office/officeart/2005/8/layout/hProcess3"/>
    <dgm:cxn modelId="{720296B2-6AED-3946-AB90-A9A602051A33}" type="presOf" srcId="{9D405EA2-90BB-4041-A15E-41A1E600B20C}" destId="{485FA86B-B945-864F-A5E0-EC26CE639830}" srcOrd="0" destOrd="0" presId="urn:microsoft.com/office/officeart/2005/8/layout/hProcess3"/>
    <dgm:cxn modelId="{9F97A3AD-F61D-504D-BF41-23539F9EAA73}" srcId="{9D405EA2-90BB-4041-A15E-41A1E600B20C}" destId="{12F1D6F0-2A3F-7242-8116-B074FC410AB0}" srcOrd="0" destOrd="0" parTransId="{E223F959-B7EB-424B-9712-018EFFE1714B}" sibTransId="{378A89E4-619C-FB41-90AF-81EF706CC6FB}"/>
    <dgm:cxn modelId="{47ED063D-D005-CF42-9446-11404889E72B}" type="presParOf" srcId="{485FA86B-B945-864F-A5E0-EC26CE639830}" destId="{A7509EEC-7467-574D-A771-71E3C146210D}" srcOrd="0" destOrd="0" presId="urn:microsoft.com/office/officeart/2005/8/layout/hProcess3"/>
    <dgm:cxn modelId="{FB21A736-E772-724A-9D10-76FB6AB31D40}" type="presParOf" srcId="{485FA86B-B945-864F-A5E0-EC26CE639830}" destId="{2B63C51D-8AAD-9146-A538-62722F53AE8F}" srcOrd="1" destOrd="0" presId="urn:microsoft.com/office/officeart/2005/8/layout/hProcess3"/>
    <dgm:cxn modelId="{BDB39F7C-503D-E546-9B22-DAADDF5F1A8D}" type="presParOf" srcId="{2B63C51D-8AAD-9146-A538-62722F53AE8F}" destId="{802FBA99-D1FC-4943-86ED-7DEA8D5BB1C1}" srcOrd="0" destOrd="0" presId="urn:microsoft.com/office/officeart/2005/8/layout/hProcess3"/>
    <dgm:cxn modelId="{9078A2C0-1EC3-1243-8B03-D69FF359F64E}" type="presParOf" srcId="{2B63C51D-8AAD-9146-A538-62722F53AE8F}" destId="{1FF85D6E-D113-8E4F-85F1-D7503675E581}" srcOrd="1" destOrd="0" presId="urn:microsoft.com/office/officeart/2005/8/layout/hProcess3"/>
    <dgm:cxn modelId="{6FC5B6A2-088C-934B-A36C-7441DCC8CC38}" type="presParOf" srcId="{1FF85D6E-D113-8E4F-85F1-D7503675E581}" destId="{4DF9DD9A-5716-C647-BEA4-E3A6D36B59CC}" srcOrd="0" destOrd="0" presId="urn:microsoft.com/office/officeart/2005/8/layout/hProcess3"/>
    <dgm:cxn modelId="{94C7B2C0-353A-C84F-92F1-A05646D98D9B}" type="presParOf" srcId="{1FF85D6E-D113-8E4F-85F1-D7503675E581}" destId="{6E2DAA2F-FEB1-0948-B636-1B195144D3FC}" srcOrd="1" destOrd="0" presId="urn:microsoft.com/office/officeart/2005/8/layout/hProcess3"/>
    <dgm:cxn modelId="{3D535E53-A6A9-5343-BAE9-CAE192079251}" type="presParOf" srcId="{1FF85D6E-D113-8E4F-85F1-D7503675E581}" destId="{5974C498-9CB1-E24F-BA55-12A03994202D}" srcOrd="2" destOrd="0" presId="urn:microsoft.com/office/officeart/2005/8/layout/hProcess3"/>
    <dgm:cxn modelId="{0EA582CA-1167-E54E-9AFE-4BDB32345B17}" type="presParOf" srcId="{1FF85D6E-D113-8E4F-85F1-D7503675E581}" destId="{B8C0ABC9-4FE8-9246-AEB8-D22610A7408A}" srcOrd="3" destOrd="0" presId="urn:microsoft.com/office/officeart/2005/8/layout/hProcess3"/>
    <dgm:cxn modelId="{926EDDB3-82F7-1341-B5F6-9268C87EFC5C}" type="presParOf" srcId="{2B63C51D-8AAD-9146-A538-62722F53AE8F}" destId="{D166C1E9-6424-1F44-95BE-68134360DDC8}" srcOrd="2" destOrd="0" presId="urn:microsoft.com/office/officeart/2005/8/layout/hProcess3"/>
    <dgm:cxn modelId="{D0B4CD2D-2841-F941-8B8B-666223C07AEC}" type="presParOf" srcId="{2B63C51D-8AAD-9146-A538-62722F53AE8F}" destId="{99A5F32F-0141-4646-9E40-E3F0E54D7B10}" srcOrd="3" destOrd="0" presId="urn:microsoft.com/office/officeart/2005/8/layout/hProcess3"/>
    <dgm:cxn modelId="{28156746-6DC9-794F-BD2F-F2182B093794}" type="presParOf" srcId="{2B63C51D-8AAD-9146-A538-62722F53AE8F}" destId="{F44E737E-09A3-AB4E-B6F8-FB9D14EC02C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737E-09A3-AB4E-B6F8-FB9D14EC02C1}">
      <dsp:nvSpPr>
        <dsp:cNvPr id="0" name=""/>
        <dsp:cNvSpPr/>
      </dsp:nvSpPr>
      <dsp:spPr>
        <a:xfrm>
          <a:off x="0" y="48884"/>
          <a:ext cx="1507059" cy="889014"/>
        </a:xfrm>
        <a:prstGeom prst="right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DAA2F-FEB1-0948-B636-1B195144D3FC}">
      <dsp:nvSpPr>
        <dsp:cNvPr id="0" name=""/>
        <dsp:cNvSpPr/>
      </dsp:nvSpPr>
      <dsp:spPr>
        <a:xfrm>
          <a:off x="39403" y="305123"/>
          <a:ext cx="1235043" cy="39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</a:rPr>
            <a:t>Layer inflow</a:t>
          </a:r>
          <a:endParaRPr lang="en-US" sz="1600" kern="1200" dirty="0">
            <a:latin typeface="Arial"/>
          </a:endParaRPr>
        </a:p>
      </dsp:txBody>
      <dsp:txXfrm>
        <a:off x="39403" y="305123"/>
        <a:ext cx="1235043" cy="397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737E-09A3-AB4E-B6F8-FB9D14EC02C1}">
      <dsp:nvSpPr>
        <dsp:cNvPr id="0" name=""/>
        <dsp:cNvSpPr/>
      </dsp:nvSpPr>
      <dsp:spPr>
        <a:xfrm>
          <a:off x="0" y="11548"/>
          <a:ext cx="1693327" cy="677330"/>
        </a:xfrm>
        <a:prstGeom prst="left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DAA2F-FEB1-0948-B636-1B195144D3FC}">
      <dsp:nvSpPr>
        <dsp:cNvPr id="0" name=""/>
        <dsp:cNvSpPr/>
      </dsp:nvSpPr>
      <dsp:spPr>
        <a:xfrm>
          <a:off x="218418" y="162437"/>
          <a:ext cx="1388048" cy="322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</a:rPr>
            <a:t>Midlevel inflow</a:t>
          </a:r>
          <a:endParaRPr lang="en-US" sz="1600" kern="1200" dirty="0">
            <a:latin typeface="Arial"/>
          </a:endParaRPr>
        </a:p>
      </dsp:txBody>
      <dsp:txXfrm>
        <a:off x="218418" y="162437"/>
        <a:ext cx="1388048" cy="32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2B887E0-2FFE-AF40-A5CF-5FE315A6C68E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47D9834-E48D-204B-BF97-38125C7F7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A1A8F-80D6-3E45-ACA2-BF91EB162AD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9BA1C1-839E-4842-A0B6-B006A0321AB7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70% stratiform precipitation at a pixel yields the blue profile, which has a higher maximum than the 0% or 40 % stratiform profiles. Note also how the increased stratiform percentage yields a stronger vertical gradient of heating at upper levels and hence greater generation of potential vorticity. This shows how an increase in the stratiform rain fraction leads to a stronger circulation at upper levels.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0BDDA0-CA4E-D34F-B049-E37796C3D3AC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Histograms of cloud top height from MMCR for (a) day 20-08Z (b) night 8-20Z. Manus. Aug 1999-Oct 2000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35 GHZ, 9 mm wavelenght</a:t>
            </a: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56C36B-70F0-4446-A372-4EECA93B2557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3A901-5535-4343-957A-AFA7EA3E92C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2CE1B-D927-2A49-9621-6DE01DBD3CEB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/>
              <a:t>KH studied data from ___ flights around the conv regions of MCSs and found a deep layer of uplift. The layer lifting consisted of pot. Unstable air.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F9DEB-4EB2-B942-9BDA-14B7246F53C6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/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FB0A-824F-AD43-9C1E-AA82A086D78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/>
              <a:t>From the distributin of heating and cooling in the sf region we expect mid level convergence.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0BDDA0-CA4E-D34F-B049-E37796C3D3AC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8B1294-64CF-BF42-84FA-8E1FE0110315}" type="slidenum">
              <a:rPr lang="en-US" sz="1200">
                <a:solidFill>
                  <a:srgbClr val="000000"/>
                </a:solidFill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3E3A60-77BC-5B4F-AB6E-5C7C72E580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3E3A60-77BC-5B4F-AB6E-5C7C72E580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3E3A60-77BC-5B4F-AB6E-5C7C72E580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40 ships. 12 a/c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8AC481-C493-9644-AF84-A99ECDDDEE57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9FB87B-2B96-0E41-8A84-97F6C19F723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IR pattern emphasizes the higher cloud tops, which largely determine the global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precipitation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(and hence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latent heating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) pattern.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E79808-CE8C-5445-A594-714859D880EF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40 ships. 12 a/c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F5C6AD-CE41-8D42-BCFA-5DA37956D967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62FA30-1D0A-D04C-A087-9E2CBF0E1B3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FFCED8-0AF9-3441-BF8B-EA10B3AF84C2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Top heavy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045AE3-84FA-9F40-8E4B-0BE6F270128F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blue curve is applied to the stratiform fraction of the precipitation at the given pixel. Go to next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8184-CB82-F14E-9EEF-18EC619FBE0F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651-B6BE-EC49-8338-207CCFA24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551C-E0C9-A645-B6F0-1B657001896B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A960-2E90-2447-A160-B604AB0B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40C9-1D20-B849-8011-C7FEDCC806FA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9971-E6BB-2A47-BFCD-7B2070BF3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1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6868-79B5-3144-A5A0-B80D83AC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A8D155-34E3-3C41-8EC1-11AA99598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A4BD-4E7E-FF4D-B24F-05E4A5911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6CA3CD-ABDA-F347-BECC-5698A710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0FFA-D4EA-7846-B4A4-F4322733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2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FD3C96-21DA-E949-B108-438FE08CD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7416-F0A6-1742-A740-A6E38C7D6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5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A96E64-F4B0-5740-AD5D-718B80245EA9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A2DC56-5CFC-214E-ACD9-A0DF5312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AE8F-3569-B74F-AFB9-0EF5A23079CD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EB1A-A104-4345-B466-C1C75E2E1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5682DC-1B34-4449-AB2B-312F3FEDF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C860-8A8B-9445-A171-A186C2324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691B-17BC-F947-9E37-BEC12EC6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CF97-7740-314A-82EC-D820BE22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09E5-7B85-8D42-8533-B5C71869F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2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5EF9-52D7-1B49-A64A-98BFE6C6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0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5BC2-7747-1544-8F3B-0420775DC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4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0328-C2E8-F249-8D48-B0E66A8AC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5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05FC-9624-3142-A122-577480B73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55C1-BF02-2446-9CF2-93DD431C4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753E-C0BE-D149-9F54-BBB375C0364D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ACB6-B952-EB4F-997B-C0D9391C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6D49-632B-F64F-8589-727AB7D5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32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1725-9B9F-AA4D-94D0-1FE42EE19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3200-3F27-3549-AB29-AA1FB3C2A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9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5A48-D985-B14E-8518-1A4A3EDDDE03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D6C-49A2-3A47-AC54-DE1771AC4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90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F1D3-47AF-8345-9346-0C41F9CD6B0A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B701-132E-9B44-8C5D-A530E4920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8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16AB-4FBC-E545-B944-E28E4423047A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A173-92FF-C54C-ACCB-7776004BB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39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1E80-E861-0B42-80A1-E3F4677BBF2C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C1D0-3FBC-8B4A-9793-71B5428A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7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166C-150B-C042-BCD5-1FD7E61F7B5F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FEC3-FDF5-7845-865C-FF23CAD2F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57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F25E-22FC-954C-A437-03D1BC905085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927C-2FDC-B641-AD51-16E24743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66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4602-B328-0148-8897-03579001C0F5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4A9E-EFAC-9F47-BAD0-E3D5BFCE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030E-F137-8E4D-883C-DD4168E999FB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9018-BD76-AF4D-BFC2-59586CAE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79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8F9D-0831-E542-BE33-C2EA1E005CED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786B-1444-A34B-BE9F-01D5E8F7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2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8EE2-1CDD-5A4C-ABBF-1D13E59739B9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20FC-03C3-FB43-8D50-BF625E3D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3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5619-380D-5645-A9EF-FF8D6372C3B3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FAF3-B73B-D84E-80C8-A86B77A1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13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D244-C92C-1D44-9A9C-548F3EE1540E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D5D0-3B11-B644-AC8B-896A0F46F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40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9AD35B-A1A5-F845-BC27-8722826B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73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20CA-B17F-8042-B8FF-D310DF2F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85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7E8768-757D-224A-8DD4-812BB45EC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8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68AFA40-6820-A74B-A389-4579EBB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56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6246170-632F-814A-9490-FE8325F2A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4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900F8E4-0D10-1341-835A-3DD6D1D5E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1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E560-23B4-0B43-856E-CC6C566CA17D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B23E-83AB-ED4F-AF11-676DCA1A0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6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D436BEA-DFC2-1545-9CDC-4DFB8922F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7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AC12D20-BDC2-CA43-B4A9-4E8E098C6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5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8F73F65-4670-4D40-BCDE-7BF246E08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7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E9A0529-88C9-0E45-9AFE-A1F6A376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3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8BA08B2-1577-6842-BC0E-56135BA4F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7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27801B4-8414-3346-95AD-0762BA0AB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8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B750FEA-CBA2-7D47-8A55-DC4CAAAF0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6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74B21E3-A26F-354E-8489-D76FAF7D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75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6CA3CD-ABDA-F347-BECC-5698A710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8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279D-E906-7941-BDC3-D93A3E926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8108-F2E9-7F49-BC7F-CA28A43A90F2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5602-9550-E34F-AB00-2C6516E0E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6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044321-0E6C-AE49-90BD-B17D39B2F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7451-BC98-6D40-BEF9-2AC80B2EDA4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8504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48707-5F4C-BE44-B83A-408586A1475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7215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A3C0-1D7E-B142-B92B-8B7B9B5B4132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044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3EB57-09F5-9549-BA6C-6497D17AD2C6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4559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8E135-0275-C04D-83B5-057654A6B171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747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77361-0D8D-9045-92B5-F4560BFEDFF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843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BF53-5B7B-4F42-94D3-2C36C880ABA1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351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EFAD9-7EF4-F149-8EF5-581C32DE14D3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061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DB4D-53E0-5342-AC58-D6B7E56E020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627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ED34-29E0-3448-A5D4-847C977A4313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6596-38ED-9148-A433-D0DD7981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55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052B-A82B-164D-B821-BE5C9104B0BF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409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0C615-A10E-5348-B7AD-D5601EB9D425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444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B86B61-AFC3-B149-9C85-C7E263D31497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014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0FFA-D4EA-7846-B4A4-F4322733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1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FD3C96-21DA-E949-B108-438FE08CD3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110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F605CF-C040-EA4A-9D93-32BD2C055E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782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19A5-7258-1A48-9BEF-7322DBD3A911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D0C1-3A25-B449-86C7-A500F5D95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7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C860-8A8B-9445-A171-A186C2324D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47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691B-17BC-F947-9E37-BEC12EC67A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05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CF97-7740-314A-82EC-D820BE225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9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91C1-3ED9-AC45-B434-05AC08EE2873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B927-2442-5541-9A7F-D1D7C6756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3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09E5-7B85-8D42-8533-B5C71869F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582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5EF9-52D7-1B49-A64A-98BFE6C6CE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8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5BC2-7747-1544-8F3B-0420775DCA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4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0328-C2E8-F249-8D48-B0E66A8AC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028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05FC-9624-3142-A122-577480B73B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048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55C1-BF02-2446-9CF2-93DD431C4E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94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6D49-632B-F64F-8589-727AB7D56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95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1725-9B9F-AA4D-94D0-1FE42EE19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1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3200-3F27-3549-AB29-AA1FB3C2A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9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0C9C-E963-644F-A333-07286C607BB4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BB4F-4071-C144-B6A7-92E580EDE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0DD56C3-50C0-D648-8E30-8EA68211E7E8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78007D1-C872-9947-94F7-B4D0EEC1D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3" r:id="rId1"/>
    <p:sldLayoutId id="2147487514" r:id="rId2"/>
    <p:sldLayoutId id="2147487515" r:id="rId3"/>
    <p:sldLayoutId id="2147487516" r:id="rId4"/>
    <p:sldLayoutId id="2147487517" r:id="rId5"/>
    <p:sldLayoutId id="2147487518" r:id="rId6"/>
    <p:sldLayoutId id="2147487519" r:id="rId7"/>
    <p:sldLayoutId id="2147487520" r:id="rId8"/>
    <p:sldLayoutId id="2147487521" r:id="rId9"/>
    <p:sldLayoutId id="2147487522" r:id="rId10"/>
    <p:sldLayoutId id="21474875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F6BF8AE-620B-694A-A1D2-23BD8D6F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94" r:id="rId1"/>
    <p:sldLayoutId id="214748759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defTabSz="914400"/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algn="ctr" defTabSz="914400"/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defTabSz="914400"/>
            <a:fld id="{6F5B3AD3-13CE-7140-8361-B457A0FFB05E}" type="slidenum">
              <a:rPr lang="en-US" smtClean="0">
                <a:solidFill>
                  <a:srgbClr val="000000"/>
                </a:solidFill>
                <a:latin typeface="Times New Roman"/>
              </a:rPr>
              <a:pPr defTabSz="914400"/>
              <a:t>‹#›</a:t>
            </a:fld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9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97" r:id="rId1"/>
    <p:sldLayoutId id="2147487598" r:id="rId2"/>
    <p:sldLayoutId id="2147487599" r:id="rId3"/>
    <p:sldLayoutId id="2147487600" r:id="rId4"/>
    <p:sldLayoutId id="2147487601" r:id="rId5"/>
    <p:sldLayoutId id="2147487602" r:id="rId6"/>
    <p:sldLayoutId id="2147487603" r:id="rId7"/>
    <p:sldLayoutId id="2147487604" r:id="rId8"/>
    <p:sldLayoutId id="2147487605" r:id="rId9"/>
    <p:sldLayoutId id="2147487606" r:id="rId10"/>
    <p:sldLayoutId id="2147487607" r:id="rId11"/>
    <p:sldLayoutId id="214748760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5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5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ABEE0C1-9196-8F41-A621-7AE1D5C8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21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610" r:id="rId1"/>
    <p:sldLayoutId id="214748761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979AB92-ABDA-3747-8A61-E743D2CCD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60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633" r:id="rId1"/>
    <p:sldLayoutId id="214748763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5AADAE9-F60C-EE43-9583-2186F2A22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8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50" r:id="rId1"/>
    <p:sldLayoutId id="2147487651" r:id="rId2"/>
    <p:sldLayoutId id="2147487652" r:id="rId3"/>
    <p:sldLayoutId id="2147487653" r:id="rId4"/>
    <p:sldLayoutId id="2147487654" r:id="rId5"/>
    <p:sldLayoutId id="2147487655" r:id="rId6"/>
    <p:sldLayoutId id="2147487656" r:id="rId7"/>
    <p:sldLayoutId id="2147487657" r:id="rId8"/>
    <p:sldLayoutId id="2147487658" r:id="rId9"/>
    <p:sldLayoutId id="2147487659" r:id="rId10"/>
    <p:sldLayoutId id="2147487660" r:id="rId11"/>
    <p:sldLayoutId id="214748766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23A7B85-C9B6-454D-BC0D-A7BDBDAD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60" r:id="rId1"/>
    <p:sldLayoutId id="21474875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6CE0690-765B-234D-AE3D-48E558FF7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62" r:id="rId1"/>
    <p:sldLayoutId id="21474875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ABEE0C1-9196-8F41-A621-7AE1D5C8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24" r:id="rId1"/>
    <p:sldLayoutId id="21474875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20FE682-ABEF-F049-8F38-238DB461B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65" r:id="rId1"/>
    <p:sldLayoutId id="2147487566" r:id="rId2"/>
    <p:sldLayoutId id="214748756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5AADAE9-F60C-EE43-9583-2186F2A2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526" r:id="rId2"/>
    <p:sldLayoutId id="2147487527" r:id="rId3"/>
    <p:sldLayoutId id="2147487528" r:id="rId4"/>
    <p:sldLayoutId id="2147487529" r:id="rId5"/>
    <p:sldLayoutId id="2147487530" r:id="rId6"/>
    <p:sldLayoutId id="2147487531" r:id="rId7"/>
    <p:sldLayoutId id="2147487532" r:id="rId8"/>
    <p:sldLayoutId id="2147487533" r:id="rId9"/>
    <p:sldLayoutId id="2147487534" r:id="rId10"/>
    <p:sldLayoutId id="2147487535" r:id="rId11"/>
    <p:sldLayoutId id="214748753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DDE34400-B6CD-FD43-AC9C-2617FC14464B}" type="datetime1">
              <a:rPr lang="en-US"/>
              <a:pPr>
                <a:defRPr/>
              </a:pPr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707A3E36-A670-EB4F-9C59-3E9035809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568" r:id="rId1"/>
    <p:sldLayoutId id="2147487569" r:id="rId2"/>
    <p:sldLayoutId id="2147487570" r:id="rId3"/>
    <p:sldLayoutId id="2147487571" r:id="rId4"/>
    <p:sldLayoutId id="2147487572" r:id="rId5"/>
    <p:sldLayoutId id="2147487573" r:id="rId6"/>
    <p:sldLayoutId id="2147487574" r:id="rId7"/>
    <p:sldLayoutId id="2147487575" r:id="rId8"/>
    <p:sldLayoutId id="2147487576" r:id="rId9"/>
    <p:sldLayoutId id="2147487577" r:id="rId10"/>
    <p:sldLayoutId id="2147487578" r:id="rId11"/>
    <p:sldLayoutId id="2147487579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4029616-2445-FB46-949D-44F88D468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81" r:id="rId1"/>
    <p:sldLayoutId id="214748758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 b="0">
                <a:solidFill>
                  <a:prstClr val="white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 b="0">
                <a:solidFill>
                  <a:prstClr val="white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D0AC7360-0C3D-EF40-9810-B1EDBE1F9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583" r:id="rId1"/>
    <p:sldLayoutId id="2147487584" r:id="rId2"/>
    <p:sldLayoutId id="2147487585" r:id="rId3"/>
    <p:sldLayoutId id="2147487586" r:id="rId4"/>
    <p:sldLayoutId id="2147487587" r:id="rId5"/>
    <p:sldLayoutId id="2147487588" r:id="rId6"/>
    <p:sldLayoutId id="2147487589" r:id="rId7"/>
    <p:sldLayoutId id="2147487590" r:id="rId8"/>
    <p:sldLayoutId id="2147487591" r:id="rId9"/>
    <p:sldLayoutId id="2147487592" r:id="rId10"/>
    <p:sldLayoutId id="2147487593" r:id="rId11"/>
    <p:sldLayoutId id="21474876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8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9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7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2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comments" Target="../comments/commen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3.png"/><Relationship Id="rId5" Type="http://schemas.microsoft.com/office/2007/relationships/hdphoto" Target="../media/hdphoto1.wdp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4" descr="MONEXclou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90513" y="152400"/>
            <a:ext cx="85264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Tropical Convection: A Half Century Quest for Understanding</a:t>
            </a:r>
          </a:p>
        </p:txBody>
      </p:sp>
      <p:sp>
        <p:nvSpPr>
          <p:cNvPr id="100355" name="TextBox 4"/>
          <p:cNvSpPr txBox="1">
            <a:spLocks noChangeArrowheads="1"/>
          </p:cNvSpPr>
          <p:nvPr/>
        </p:nvSpPr>
        <p:spPr bwMode="auto">
          <a:xfrm>
            <a:off x="573088" y="6267450"/>
            <a:ext cx="818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 err="1">
                <a:solidFill>
                  <a:srgbClr val="FFFFFF"/>
                </a:solidFill>
                <a:cs typeface="Arial" charset="0"/>
              </a:rPr>
              <a:t>Bjerknes</a:t>
            </a:r>
            <a:r>
              <a:rPr lang="en-US" sz="1800" b="1" dirty="0">
                <a:solidFill>
                  <a:srgbClr val="FFFFFF"/>
                </a:solidFill>
                <a:cs typeface="Arial" charset="0"/>
              </a:rPr>
              <a:t> Memorial Lecture, AGU, San Francisco, 4 December 2012</a:t>
            </a:r>
          </a:p>
        </p:txBody>
      </p:sp>
      <p:sp>
        <p:nvSpPr>
          <p:cNvPr id="100356" name="TextBox 1"/>
          <p:cNvSpPr txBox="1">
            <a:spLocks noChangeArrowheads="1"/>
          </p:cNvSpPr>
          <p:nvPr/>
        </p:nvSpPr>
        <p:spPr bwMode="auto">
          <a:xfrm>
            <a:off x="290513" y="3624263"/>
            <a:ext cx="8462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4000" dirty="0"/>
              <a:t>Robert Houze</a:t>
            </a:r>
          </a:p>
          <a:p>
            <a:pPr algn="r" eaLnBrk="1" hangingPunct="1"/>
            <a:r>
              <a:rPr lang="en-US" sz="4000" dirty="0"/>
              <a:t>University of Washington</a:t>
            </a:r>
          </a:p>
        </p:txBody>
      </p:sp>
      <p:pic>
        <p:nvPicPr>
          <p:cNvPr id="100357" name="Picture 10" descr="Bjerk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Box 2"/>
          <p:cNvSpPr txBox="1">
            <a:spLocks noChangeArrowheads="1"/>
          </p:cNvSpPr>
          <p:nvPr/>
        </p:nvSpPr>
        <p:spPr bwMode="auto">
          <a:xfrm>
            <a:off x="6215092" y="1859444"/>
            <a:ext cx="230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 Black" charset="0"/>
                <a:cs typeface="Arial Black" charset="0"/>
              </a:rPr>
              <a:t>Detente</a:t>
            </a:r>
          </a:p>
        </p:txBody>
      </p:sp>
      <p:sp>
        <p:nvSpPr>
          <p:cNvPr id="117762" name="TextBox 3"/>
          <p:cNvSpPr txBox="1">
            <a:spLocks noChangeArrowheads="1"/>
          </p:cNvSpPr>
          <p:nvPr/>
        </p:nvSpPr>
        <p:spPr bwMode="auto">
          <a:xfrm>
            <a:off x="2077736" y="452562"/>
            <a:ext cx="4988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Black" charset="0"/>
                <a:cs typeface="Arial Black" charset="0"/>
              </a:rPr>
              <a:t>The promise of global prediction</a:t>
            </a:r>
            <a:endParaRPr lang="en-US" sz="3200" dirty="0">
              <a:latin typeface="Arial Black" charset="0"/>
              <a:cs typeface="Arial Black" charset="0"/>
            </a:endParaRPr>
          </a:p>
        </p:txBody>
      </p:sp>
      <p:cxnSp>
        <p:nvCxnSpPr>
          <p:cNvPr id="117763" name="Straight Arrow Connector 5"/>
          <p:cNvCxnSpPr>
            <a:cxnSpLocks noChangeShapeType="1"/>
            <a:stCxn id="117765" idx="2"/>
          </p:cNvCxnSpPr>
          <p:nvPr/>
        </p:nvCxnSpPr>
        <p:spPr bwMode="auto">
          <a:xfrm>
            <a:off x="1660613" y="2443644"/>
            <a:ext cx="2606587" cy="1434089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5" name="TextBox 16"/>
          <p:cNvSpPr txBox="1">
            <a:spLocks noChangeArrowheads="1"/>
          </p:cNvSpPr>
          <p:nvPr/>
        </p:nvSpPr>
        <p:spPr bwMode="auto">
          <a:xfrm>
            <a:off x="330288" y="1858868"/>
            <a:ext cx="26606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Black" charset="0"/>
                <a:cs typeface="Arial Black" charset="0"/>
              </a:rPr>
              <a:t>Satellites</a:t>
            </a:r>
            <a:endParaRPr lang="en-US" sz="3200" dirty="0">
              <a:latin typeface="Arial Black" charset="0"/>
              <a:cs typeface="Arial Black" charset="0"/>
            </a:endParaRPr>
          </a:p>
        </p:txBody>
      </p:sp>
      <p:cxnSp>
        <p:nvCxnSpPr>
          <p:cNvPr id="117766" name="Straight Arrow Connector 17"/>
          <p:cNvCxnSpPr>
            <a:cxnSpLocks noChangeShapeType="1"/>
            <a:stCxn id="117762" idx="2"/>
            <a:endCxn id="117767" idx="0"/>
          </p:cNvCxnSpPr>
          <p:nvPr/>
        </p:nvCxnSpPr>
        <p:spPr bwMode="auto">
          <a:xfrm flipH="1">
            <a:off x="4572000" y="1529780"/>
            <a:ext cx="1" cy="241357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7" name="TextBox 27"/>
          <p:cNvSpPr txBox="1">
            <a:spLocks noChangeArrowheads="1"/>
          </p:cNvSpPr>
          <p:nvPr/>
        </p:nvSpPr>
        <p:spPr bwMode="auto">
          <a:xfrm>
            <a:off x="1254125" y="3943350"/>
            <a:ext cx="6635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 Black" charset="0"/>
                <a:cs typeface="Arial Black" charset="0"/>
              </a:rPr>
              <a:t>Global Atmospheric Research Program</a:t>
            </a:r>
          </a:p>
        </p:txBody>
      </p:sp>
      <p:cxnSp>
        <p:nvCxnSpPr>
          <p:cNvPr id="117768" name="Straight Arrow Connector 38"/>
          <p:cNvCxnSpPr>
            <a:cxnSpLocks noChangeShapeType="1"/>
            <a:stCxn id="117767" idx="2"/>
            <a:endCxn id="117769" idx="0"/>
          </p:cNvCxnSpPr>
          <p:nvPr/>
        </p:nvCxnSpPr>
        <p:spPr bwMode="auto">
          <a:xfrm>
            <a:off x="4572000" y="5021263"/>
            <a:ext cx="1" cy="891746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40"/>
          <p:cNvSpPr txBox="1">
            <a:spLocks noChangeArrowheads="1"/>
          </p:cNvSpPr>
          <p:nvPr/>
        </p:nvSpPr>
        <p:spPr bwMode="auto">
          <a:xfrm>
            <a:off x="3417888" y="5913009"/>
            <a:ext cx="2308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latin typeface="Arial Black" charset="0"/>
                <a:cs typeface="Arial Black" charset="0"/>
              </a:rPr>
              <a:t>“ GATE ”</a:t>
            </a:r>
          </a:p>
        </p:txBody>
      </p:sp>
      <p:cxnSp>
        <p:nvCxnSpPr>
          <p:cNvPr id="14" name="Straight Arrow Connector 6"/>
          <p:cNvCxnSpPr>
            <a:cxnSpLocks noChangeShapeType="1"/>
            <a:stCxn id="117761" idx="2"/>
          </p:cNvCxnSpPr>
          <p:nvPr/>
        </p:nvCxnSpPr>
        <p:spPr bwMode="auto">
          <a:xfrm flipH="1">
            <a:off x="4876801" y="2443644"/>
            <a:ext cx="2491610" cy="1451023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304428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latin typeface="Arial Black" charset="0"/>
                <a:cs typeface="Arial Black" charset="0"/>
              </a:rPr>
              <a:t>The era of field campaigns</a:t>
            </a:r>
            <a:endParaRPr lang="en-US" sz="4400" dirty="0"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9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gate-are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extBox 3"/>
          <p:cNvSpPr txBox="1">
            <a:spLocks noChangeArrowheads="1"/>
          </p:cNvSpPr>
          <p:nvPr/>
        </p:nvSpPr>
        <p:spPr bwMode="auto">
          <a:xfrm>
            <a:off x="0" y="1160463"/>
            <a:ext cx="3900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charset="0"/>
              </a:rPr>
              <a:t>GATE 1974</a:t>
            </a:r>
          </a:p>
        </p:txBody>
      </p:sp>
      <p:pic>
        <p:nvPicPr>
          <p:cNvPr id="118787" name="Picture 3" descr="GAT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/>
          <a:stretch>
            <a:fillRect/>
          </a:stretch>
        </p:blipFill>
        <p:spPr bwMode="auto">
          <a:xfrm>
            <a:off x="307975" y="1922463"/>
            <a:ext cx="285273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3"/>
          <p:cNvSpPr txBox="1">
            <a:spLocks noChangeArrowheads="1"/>
          </p:cNvSpPr>
          <p:nvPr/>
        </p:nvSpPr>
        <p:spPr bwMode="auto">
          <a:xfrm>
            <a:off x="0" y="344766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 Black" charset="0"/>
                <a:cs typeface="Arial Black" charset="0"/>
              </a:rPr>
              <a:t>Convective parameterization</a:t>
            </a:r>
          </a:p>
        </p:txBody>
      </p:sp>
      <p:pic>
        <p:nvPicPr>
          <p:cNvPr id="1116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4"/>
          <a:stretch>
            <a:fillRect/>
          </a:stretch>
        </p:blipFill>
        <p:spPr bwMode="auto">
          <a:xfrm>
            <a:off x="0" y="1693480"/>
            <a:ext cx="91440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19363" y="4314443"/>
            <a:ext cx="655637" cy="5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882900" y="4042980"/>
            <a:ext cx="655638" cy="5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103428" name="Group 19"/>
          <p:cNvGrpSpPr>
            <a:grpSpLocks/>
          </p:cNvGrpSpPr>
          <p:nvPr/>
        </p:nvGrpSpPr>
        <p:grpSpPr bwMode="auto">
          <a:xfrm>
            <a:off x="6286500" y="2536443"/>
            <a:ext cx="1674813" cy="2835275"/>
            <a:chOff x="6286500" y="2443162"/>
            <a:chExt cx="1674933" cy="2835275"/>
          </a:xfrm>
        </p:grpSpPr>
        <p:cxnSp>
          <p:nvCxnSpPr>
            <p:cNvPr id="111624" name="Straight Arrow Connector 5"/>
            <p:cNvCxnSpPr>
              <a:cxnSpLocks noChangeShapeType="1"/>
            </p:cNvCxnSpPr>
            <p:nvPr/>
          </p:nvCxnSpPr>
          <p:spPr bwMode="auto">
            <a:xfrm flipH="1">
              <a:off x="6286500" y="2443162"/>
              <a:ext cx="1587500" cy="283527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625" name="TextBox 8"/>
            <p:cNvSpPr txBox="1">
              <a:spLocks noChangeArrowheads="1"/>
            </p:cNvSpPr>
            <p:nvPr/>
          </p:nvSpPr>
          <p:spPr bwMode="auto">
            <a:xfrm rot="-3628450">
              <a:off x="6546878" y="3428431"/>
              <a:ext cx="19981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Global model</a:t>
              </a:r>
            </a:p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grid</a:t>
              </a: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20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cs typeface="Arial" charset="0"/>
              </a:rPr>
              <a:t>Problem: How to deal with tropical convection in a global model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569600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cs typeface="Arial" charset="0"/>
                <a:sym typeface="Wingdings"/>
              </a:rPr>
              <a:t> Small area assumption</a:t>
            </a:r>
            <a:endParaRPr lang="en-US" kern="0" dirty="0" smtClean="0">
              <a:solidFill>
                <a:sysClr val="window" lastClr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Box 2"/>
          <p:cNvSpPr txBox="1">
            <a:spLocks noChangeArrowheads="1"/>
          </p:cNvSpPr>
          <p:nvPr/>
        </p:nvSpPr>
        <p:spPr bwMode="auto">
          <a:xfrm>
            <a:off x="0" y="2366963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Arial Black" charset="0"/>
                <a:cs typeface="Arial Black" charset="0"/>
              </a:rPr>
              <a:t>Satellite Observations produced an</a:t>
            </a:r>
          </a:p>
          <a:p>
            <a:pPr algn="ctr" eaLnBrk="1" hangingPunct="1"/>
            <a:r>
              <a:rPr lang="en-US" sz="4400">
                <a:latin typeface="Arial Black" charset="0"/>
                <a:cs typeface="Arial Black" charset="0"/>
              </a:rPr>
              <a:t>“inconvenient truth”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fulldisk_c04-ir030103goe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00025"/>
            <a:ext cx="719455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7543800" y="0"/>
            <a:ext cx="16002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sp>
        <p:nvSpPr>
          <p:cNvPr id="113669" name="Rectangle 6"/>
          <p:cNvSpPr>
            <a:spLocks noChangeArrowheads="1"/>
          </p:cNvSpPr>
          <p:nvPr/>
        </p:nvSpPr>
        <p:spPr bwMode="auto">
          <a:xfrm>
            <a:off x="0" y="0"/>
            <a:ext cx="10033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grpSp>
        <p:nvGrpSpPr>
          <p:cNvPr id="113670" name="Group 11"/>
          <p:cNvGrpSpPr>
            <a:grpSpLocks/>
          </p:cNvGrpSpPr>
          <p:nvPr/>
        </p:nvGrpSpPr>
        <p:grpSpPr bwMode="auto">
          <a:xfrm>
            <a:off x="25400" y="-17463"/>
            <a:ext cx="8477250" cy="6888163"/>
            <a:chOff x="25400" y="-16934"/>
            <a:chExt cx="8477250" cy="6887633"/>
          </a:xfrm>
        </p:grpSpPr>
        <p:sp>
          <p:nvSpPr>
            <p:cNvPr id="113677" name="Freeform 9"/>
            <p:cNvSpPr>
              <a:spLocks noChangeArrowheads="1"/>
            </p:cNvSpPr>
            <p:nvPr/>
          </p:nvSpPr>
          <p:spPr bwMode="auto">
            <a:xfrm>
              <a:off x="25400" y="-16934"/>
              <a:ext cx="8477250" cy="6887633"/>
            </a:xfrm>
            <a:custGeom>
              <a:avLst/>
              <a:gdLst>
                <a:gd name="T0" fmla="*/ 4241800 w 8477250"/>
                <a:gd name="T1" fmla="*/ 270933 h 6887633"/>
                <a:gd name="T2" fmla="*/ 4762500 w 8477250"/>
                <a:gd name="T3" fmla="*/ 296333 h 6887633"/>
                <a:gd name="T4" fmla="*/ 5359400 w 8477250"/>
                <a:gd name="T5" fmla="*/ 448733 h 6887633"/>
                <a:gd name="T6" fmla="*/ 5842000 w 8477250"/>
                <a:gd name="T7" fmla="*/ 664633 h 6887633"/>
                <a:gd name="T8" fmla="*/ 6299200 w 8477250"/>
                <a:gd name="T9" fmla="*/ 944033 h 6887633"/>
                <a:gd name="T10" fmla="*/ 6616700 w 8477250"/>
                <a:gd name="T11" fmla="*/ 1248833 h 6887633"/>
                <a:gd name="T12" fmla="*/ 7086600 w 8477250"/>
                <a:gd name="T13" fmla="*/ 1858433 h 6887633"/>
                <a:gd name="T14" fmla="*/ 7366000 w 8477250"/>
                <a:gd name="T15" fmla="*/ 2455333 h 6887633"/>
                <a:gd name="T16" fmla="*/ 7480300 w 8477250"/>
                <a:gd name="T17" fmla="*/ 3014133 h 6887633"/>
                <a:gd name="T18" fmla="*/ 7493000 w 8477250"/>
                <a:gd name="T19" fmla="*/ 3293533 h 6887633"/>
                <a:gd name="T20" fmla="*/ 7493000 w 8477250"/>
                <a:gd name="T21" fmla="*/ 3649133 h 6887633"/>
                <a:gd name="T22" fmla="*/ 7378700 w 8477250"/>
                <a:gd name="T23" fmla="*/ 4195233 h 6887633"/>
                <a:gd name="T24" fmla="*/ 7124700 w 8477250"/>
                <a:gd name="T25" fmla="*/ 4855633 h 6887633"/>
                <a:gd name="T26" fmla="*/ 6629400 w 8477250"/>
                <a:gd name="T27" fmla="*/ 5490633 h 6887633"/>
                <a:gd name="T28" fmla="*/ 6032500 w 8477250"/>
                <a:gd name="T29" fmla="*/ 5985933 h 6887633"/>
                <a:gd name="T30" fmla="*/ 5346700 w 8477250"/>
                <a:gd name="T31" fmla="*/ 6290733 h 6887633"/>
                <a:gd name="T32" fmla="*/ 4622800 w 8477250"/>
                <a:gd name="T33" fmla="*/ 6455833 h 6887633"/>
                <a:gd name="T34" fmla="*/ 4013200 w 8477250"/>
                <a:gd name="T35" fmla="*/ 6455833 h 6887633"/>
                <a:gd name="T36" fmla="*/ 3416300 w 8477250"/>
                <a:gd name="T37" fmla="*/ 6392333 h 6887633"/>
                <a:gd name="T38" fmla="*/ 2768600 w 8477250"/>
                <a:gd name="T39" fmla="*/ 6151033 h 6887633"/>
                <a:gd name="T40" fmla="*/ 2108200 w 8477250"/>
                <a:gd name="T41" fmla="*/ 5744633 h 6887633"/>
                <a:gd name="T42" fmla="*/ 1727200 w 8477250"/>
                <a:gd name="T43" fmla="*/ 5389033 h 6887633"/>
                <a:gd name="T44" fmla="*/ 1397000 w 8477250"/>
                <a:gd name="T45" fmla="*/ 4957233 h 6887633"/>
                <a:gd name="T46" fmla="*/ 1168400 w 8477250"/>
                <a:gd name="T47" fmla="*/ 4436533 h 6887633"/>
                <a:gd name="T48" fmla="*/ 1016000 w 8477250"/>
                <a:gd name="T49" fmla="*/ 3852333 h 6887633"/>
                <a:gd name="T50" fmla="*/ 977900 w 8477250"/>
                <a:gd name="T51" fmla="*/ 3623733 h 6887633"/>
                <a:gd name="T52" fmla="*/ 952500 w 8477250"/>
                <a:gd name="T53" fmla="*/ 3306233 h 6887633"/>
                <a:gd name="T54" fmla="*/ 990600 w 8477250"/>
                <a:gd name="T55" fmla="*/ 2976033 h 6887633"/>
                <a:gd name="T56" fmla="*/ 1079500 w 8477250"/>
                <a:gd name="T57" fmla="*/ 2518833 h 6887633"/>
                <a:gd name="T58" fmla="*/ 1270000 w 8477250"/>
                <a:gd name="T59" fmla="*/ 2036233 h 6887633"/>
                <a:gd name="T60" fmla="*/ 1638300 w 8477250"/>
                <a:gd name="T61" fmla="*/ 1464733 h 6887633"/>
                <a:gd name="T62" fmla="*/ 2108200 w 8477250"/>
                <a:gd name="T63" fmla="*/ 994833 h 6887633"/>
                <a:gd name="T64" fmla="*/ 2552700 w 8477250"/>
                <a:gd name="T65" fmla="*/ 690033 h 6887633"/>
                <a:gd name="T66" fmla="*/ 3035300 w 8477250"/>
                <a:gd name="T67" fmla="*/ 474133 h 6887633"/>
                <a:gd name="T68" fmla="*/ 3657600 w 8477250"/>
                <a:gd name="T69" fmla="*/ 334433 h 6887633"/>
                <a:gd name="T70" fmla="*/ 4140200 w 8477250"/>
                <a:gd name="T71" fmla="*/ 270933 h 6887633"/>
                <a:gd name="T72" fmla="*/ 4292600 w 8477250"/>
                <a:gd name="T73" fmla="*/ 270933 h 6887633"/>
                <a:gd name="T74" fmla="*/ 4483100 w 8477250"/>
                <a:gd name="T75" fmla="*/ 194733 h 6887633"/>
                <a:gd name="T76" fmla="*/ 4140200 w 8477250"/>
                <a:gd name="T77" fmla="*/ 118533 h 6887633"/>
                <a:gd name="T78" fmla="*/ 1028700 w 8477250"/>
                <a:gd name="T79" fmla="*/ 143933 h 6887633"/>
                <a:gd name="T80" fmla="*/ 685800 w 8477250"/>
                <a:gd name="T81" fmla="*/ 152401 h 6887633"/>
                <a:gd name="T82" fmla="*/ 355600 w 8477250"/>
                <a:gd name="T83" fmla="*/ 359833 h 6887633"/>
                <a:gd name="T84" fmla="*/ 660400 w 8477250"/>
                <a:gd name="T85" fmla="*/ 6417733 h 6887633"/>
                <a:gd name="T86" fmla="*/ 4318000 w 8477250"/>
                <a:gd name="T87" fmla="*/ 6633633 h 6887633"/>
                <a:gd name="T88" fmla="*/ 7874000 w 8477250"/>
                <a:gd name="T89" fmla="*/ 6646333 h 6887633"/>
                <a:gd name="T90" fmla="*/ 7937500 w 8477250"/>
                <a:gd name="T91" fmla="*/ 6443133 h 6887633"/>
                <a:gd name="T92" fmla="*/ 7924800 w 8477250"/>
                <a:gd name="T93" fmla="*/ 4563533 h 6887633"/>
                <a:gd name="T94" fmla="*/ 8051800 w 8477250"/>
                <a:gd name="T95" fmla="*/ 1769533 h 6887633"/>
                <a:gd name="T96" fmla="*/ 8064500 w 8477250"/>
                <a:gd name="T97" fmla="*/ 270933 h 6887633"/>
                <a:gd name="T98" fmla="*/ 7188200 w 8477250"/>
                <a:gd name="T99" fmla="*/ 143933 h 6887633"/>
                <a:gd name="T100" fmla="*/ 5930900 w 8477250"/>
                <a:gd name="T101" fmla="*/ 156633 h 6887633"/>
                <a:gd name="T102" fmla="*/ 4927600 w 8477250"/>
                <a:gd name="T103" fmla="*/ 207433 h 6887633"/>
                <a:gd name="T104" fmla="*/ 4241800 w 8477250"/>
                <a:gd name="T105" fmla="*/ 270933 h 68876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77250"/>
                <a:gd name="T160" fmla="*/ 0 h 6887633"/>
                <a:gd name="T161" fmla="*/ 8477250 w 8477250"/>
                <a:gd name="T162" fmla="*/ 6887633 h 68876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77250" h="6887633">
                  <a:moveTo>
                    <a:pt x="4241800" y="270933"/>
                  </a:moveTo>
                  <a:cubicBezTo>
                    <a:pt x="4214283" y="285750"/>
                    <a:pt x="4576233" y="266700"/>
                    <a:pt x="4762500" y="296333"/>
                  </a:cubicBezTo>
                  <a:cubicBezTo>
                    <a:pt x="4948767" y="325966"/>
                    <a:pt x="5179483" y="387350"/>
                    <a:pt x="5359400" y="448733"/>
                  </a:cubicBezTo>
                  <a:cubicBezTo>
                    <a:pt x="5539317" y="510116"/>
                    <a:pt x="5685367" y="582083"/>
                    <a:pt x="5842000" y="664633"/>
                  </a:cubicBezTo>
                  <a:cubicBezTo>
                    <a:pt x="5998633" y="747183"/>
                    <a:pt x="6170083" y="846666"/>
                    <a:pt x="6299200" y="944033"/>
                  </a:cubicBezTo>
                  <a:cubicBezTo>
                    <a:pt x="6428317" y="1041400"/>
                    <a:pt x="6485467" y="1096433"/>
                    <a:pt x="6616700" y="1248833"/>
                  </a:cubicBezTo>
                  <a:cubicBezTo>
                    <a:pt x="6747933" y="1401233"/>
                    <a:pt x="6961717" y="1657350"/>
                    <a:pt x="7086600" y="1858433"/>
                  </a:cubicBezTo>
                  <a:cubicBezTo>
                    <a:pt x="7211483" y="2059516"/>
                    <a:pt x="7300383" y="2262716"/>
                    <a:pt x="7366000" y="2455333"/>
                  </a:cubicBezTo>
                  <a:cubicBezTo>
                    <a:pt x="7431617" y="2647950"/>
                    <a:pt x="7459133" y="2874433"/>
                    <a:pt x="7480300" y="3014133"/>
                  </a:cubicBezTo>
                  <a:cubicBezTo>
                    <a:pt x="7501467" y="3153833"/>
                    <a:pt x="7490883" y="3187700"/>
                    <a:pt x="7493000" y="3293533"/>
                  </a:cubicBezTo>
                  <a:cubicBezTo>
                    <a:pt x="7495117" y="3399366"/>
                    <a:pt x="7512050" y="3498850"/>
                    <a:pt x="7493000" y="3649133"/>
                  </a:cubicBezTo>
                  <a:cubicBezTo>
                    <a:pt x="7473950" y="3799416"/>
                    <a:pt x="7440083" y="3994150"/>
                    <a:pt x="7378700" y="4195233"/>
                  </a:cubicBezTo>
                  <a:cubicBezTo>
                    <a:pt x="7317317" y="4396316"/>
                    <a:pt x="7249583" y="4639733"/>
                    <a:pt x="7124700" y="4855633"/>
                  </a:cubicBezTo>
                  <a:cubicBezTo>
                    <a:pt x="6999817" y="5071533"/>
                    <a:pt x="6811433" y="5302250"/>
                    <a:pt x="6629400" y="5490633"/>
                  </a:cubicBezTo>
                  <a:cubicBezTo>
                    <a:pt x="6447367" y="5679016"/>
                    <a:pt x="6246283" y="5852583"/>
                    <a:pt x="6032500" y="5985933"/>
                  </a:cubicBezTo>
                  <a:cubicBezTo>
                    <a:pt x="5818717" y="6119283"/>
                    <a:pt x="5581650" y="6212416"/>
                    <a:pt x="5346700" y="6290733"/>
                  </a:cubicBezTo>
                  <a:cubicBezTo>
                    <a:pt x="5111750" y="6369050"/>
                    <a:pt x="4845050" y="6428316"/>
                    <a:pt x="4622800" y="6455833"/>
                  </a:cubicBezTo>
                  <a:cubicBezTo>
                    <a:pt x="4400550" y="6483350"/>
                    <a:pt x="4214283" y="6466416"/>
                    <a:pt x="4013200" y="6455833"/>
                  </a:cubicBezTo>
                  <a:cubicBezTo>
                    <a:pt x="3812117" y="6445250"/>
                    <a:pt x="3623733" y="6443133"/>
                    <a:pt x="3416300" y="6392333"/>
                  </a:cubicBezTo>
                  <a:cubicBezTo>
                    <a:pt x="3208867" y="6341533"/>
                    <a:pt x="2986616" y="6258983"/>
                    <a:pt x="2768600" y="6151033"/>
                  </a:cubicBezTo>
                  <a:cubicBezTo>
                    <a:pt x="2550584" y="6043083"/>
                    <a:pt x="2281767" y="5871633"/>
                    <a:pt x="2108200" y="5744633"/>
                  </a:cubicBezTo>
                  <a:cubicBezTo>
                    <a:pt x="1934633" y="5617633"/>
                    <a:pt x="1845733" y="5520266"/>
                    <a:pt x="1727200" y="5389033"/>
                  </a:cubicBezTo>
                  <a:cubicBezTo>
                    <a:pt x="1608667" y="5257800"/>
                    <a:pt x="1490133" y="5115983"/>
                    <a:pt x="1397000" y="4957233"/>
                  </a:cubicBezTo>
                  <a:cubicBezTo>
                    <a:pt x="1303867" y="4798483"/>
                    <a:pt x="1231900" y="4620683"/>
                    <a:pt x="1168400" y="4436533"/>
                  </a:cubicBezTo>
                  <a:cubicBezTo>
                    <a:pt x="1104900" y="4252383"/>
                    <a:pt x="1047750" y="3987800"/>
                    <a:pt x="1016000" y="3852333"/>
                  </a:cubicBezTo>
                  <a:cubicBezTo>
                    <a:pt x="984250" y="3716866"/>
                    <a:pt x="988483" y="3714750"/>
                    <a:pt x="977900" y="3623733"/>
                  </a:cubicBezTo>
                  <a:cubicBezTo>
                    <a:pt x="967317" y="3532716"/>
                    <a:pt x="950383" y="3414183"/>
                    <a:pt x="952500" y="3306233"/>
                  </a:cubicBezTo>
                  <a:cubicBezTo>
                    <a:pt x="954617" y="3198283"/>
                    <a:pt x="969433" y="3107266"/>
                    <a:pt x="990600" y="2976033"/>
                  </a:cubicBezTo>
                  <a:cubicBezTo>
                    <a:pt x="1011767" y="2844800"/>
                    <a:pt x="1032933" y="2675466"/>
                    <a:pt x="1079500" y="2518833"/>
                  </a:cubicBezTo>
                  <a:cubicBezTo>
                    <a:pt x="1126067" y="2362200"/>
                    <a:pt x="1176867" y="2211916"/>
                    <a:pt x="1270000" y="2036233"/>
                  </a:cubicBezTo>
                  <a:cubicBezTo>
                    <a:pt x="1363133" y="1860550"/>
                    <a:pt x="1498600" y="1638300"/>
                    <a:pt x="1638300" y="1464733"/>
                  </a:cubicBezTo>
                  <a:cubicBezTo>
                    <a:pt x="1778000" y="1291166"/>
                    <a:pt x="1955800" y="1123950"/>
                    <a:pt x="2108200" y="994833"/>
                  </a:cubicBezTo>
                  <a:cubicBezTo>
                    <a:pt x="2260600" y="865716"/>
                    <a:pt x="2398183" y="776816"/>
                    <a:pt x="2552700" y="690033"/>
                  </a:cubicBezTo>
                  <a:cubicBezTo>
                    <a:pt x="2707217" y="603250"/>
                    <a:pt x="2851150" y="533400"/>
                    <a:pt x="3035300" y="474133"/>
                  </a:cubicBezTo>
                  <a:cubicBezTo>
                    <a:pt x="3219450" y="414866"/>
                    <a:pt x="3473450" y="368300"/>
                    <a:pt x="3657600" y="334433"/>
                  </a:cubicBezTo>
                  <a:cubicBezTo>
                    <a:pt x="3841750" y="300566"/>
                    <a:pt x="4034367" y="281516"/>
                    <a:pt x="4140200" y="270933"/>
                  </a:cubicBezTo>
                  <a:cubicBezTo>
                    <a:pt x="4246033" y="260350"/>
                    <a:pt x="4235450" y="283633"/>
                    <a:pt x="4292600" y="270933"/>
                  </a:cubicBezTo>
                  <a:cubicBezTo>
                    <a:pt x="4349750" y="258233"/>
                    <a:pt x="4508500" y="220133"/>
                    <a:pt x="4483100" y="194733"/>
                  </a:cubicBezTo>
                  <a:cubicBezTo>
                    <a:pt x="4457700" y="169333"/>
                    <a:pt x="4140200" y="118533"/>
                    <a:pt x="4140200" y="118533"/>
                  </a:cubicBezTo>
                  <a:lnTo>
                    <a:pt x="1028700" y="143933"/>
                  </a:lnTo>
                  <a:cubicBezTo>
                    <a:pt x="509411" y="149578"/>
                    <a:pt x="797983" y="116418"/>
                    <a:pt x="685800" y="152401"/>
                  </a:cubicBezTo>
                  <a:cubicBezTo>
                    <a:pt x="573617" y="188384"/>
                    <a:pt x="365478" y="263878"/>
                    <a:pt x="355600" y="359833"/>
                  </a:cubicBezTo>
                  <a:cubicBezTo>
                    <a:pt x="294217" y="1405466"/>
                    <a:pt x="0" y="5372100"/>
                    <a:pt x="660400" y="6417733"/>
                  </a:cubicBezTo>
                  <a:cubicBezTo>
                    <a:pt x="1524000" y="6887633"/>
                    <a:pt x="3115733" y="6595533"/>
                    <a:pt x="4318000" y="6633633"/>
                  </a:cubicBezTo>
                  <a:cubicBezTo>
                    <a:pt x="5520267" y="6671733"/>
                    <a:pt x="7270750" y="6678083"/>
                    <a:pt x="7874000" y="6646333"/>
                  </a:cubicBezTo>
                  <a:cubicBezTo>
                    <a:pt x="8477250" y="6614583"/>
                    <a:pt x="7929033" y="6790266"/>
                    <a:pt x="7937500" y="6443133"/>
                  </a:cubicBezTo>
                  <a:cubicBezTo>
                    <a:pt x="7945967" y="6096000"/>
                    <a:pt x="7905750" y="5342466"/>
                    <a:pt x="7924800" y="4563533"/>
                  </a:cubicBezTo>
                  <a:cubicBezTo>
                    <a:pt x="7943850" y="3784600"/>
                    <a:pt x="8028517" y="2484966"/>
                    <a:pt x="8051800" y="1769533"/>
                  </a:cubicBezTo>
                  <a:cubicBezTo>
                    <a:pt x="8075083" y="1054100"/>
                    <a:pt x="8208433" y="541866"/>
                    <a:pt x="8064500" y="270933"/>
                  </a:cubicBezTo>
                  <a:cubicBezTo>
                    <a:pt x="7920567" y="0"/>
                    <a:pt x="7543800" y="162983"/>
                    <a:pt x="7188200" y="143933"/>
                  </a:cubicBezTo>
                  <a:cubicBezTo>
                    <a:pt x="6832600" y="124883"/>
                    <a:pt x="6307667" y="146050"/>
                    <a:pt x="5930900" y="156633"/>
                  </a:cubicBezTo>
                  <a:cubicBezTo>
                    <a:pt x="5554133" y="167216"/>
                    <a:pt x="5209117" y="188383"/>
                    <a:pt x="4927600" y="207433"/>
                  </a:cubicBezTo>
                  <a:cubicBezTo>
                    <a:pt x="4646083" y="226483"/>
                    <a:pt x="4269317" y="256116"/>
                    <a:pt x="4241800" y="27093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8" name="Oval 10"/>
            <p:cNvSpPr>
              <a:spLocks noChangeArrowheads="1"/>
            </p:cNvSpPr>
            <p:nvPr/>
          </p:nvSpPr>
          <p:spPr bwMode="auto">
            <a:xfrm>
              <a:off x="990600" y="241300"/>
              <a:ext cx="6578600" cy="6223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1800" b="1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70013" y="2997200"/>
            <a:ext cx="3098800" cy="2274888"/>
            <a:chOff x="1370099" y="2997060"/>
            <a:chExt cx="3099139" cy="2274290"/>
          </a:xfrm>
        </p:grpSpPr>
        <p:grpSp>
          <p:nvGrpSpPr>
            <p:cNvPr id="113673" name="Group 14"/>
            <p:cNvGrpSpPr>
              <a:grpSpLocks/>
            </p:cNvGrpSpPr>
            <p:nvPr/>
          </p:nvGrpSpPr>
          <p:grpSpPr bwMode="auto">
            <a:xfrm>
              <a:off x="1370099" y="3187580"/>
              <a:ext cx="3099139" cy="2083770"/>
              <a:chOff x="1370099" y="3187580"/>
              <a:chExt cx="3099139" cy="2083770"/>
            </a:xfrm>
          </p:grpSpPr>
          <p:sp>
            <p:nvSpPr>
              <p:cNvPr id="113675" name="TextBox 3"/>
              <p:cNvSpPr txBox="1">
                <a:spLocks noChangeArrowheads="1"/>
              </p:cNvSpPr>
              <p:nvPr/>
            </p:nvSpPr>
            <p:spPr bwMode="auto">
              <a:xfrm>
                <a:off x="1370099" y="3886722"/>
                <a:ext cx="3099139" cy="1384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800"/>
                  <a:t>Convective clouds</a:t>
                </a:r>
              </a:p>
              <a:p>
                <a:pPr algn="ctr" eaLnBrk="1" hangingPunct="1"/>
                <a:r>
                  <a:rPr lang="en-US" sz="2800"/>
                  <a:t>are actually large</a:t>
                </a:r>
              </a:p>
              <a:p>
                <a:pPr algn="ctr" eaLnBrk="1" hangingPunct="1"/>
                <a:r>
                  <a:rPr lang="en-US" sz="2800"/>
                  <a:t>…“mesoscale”</a:t>
                </a:r>
              </a:p>
            </p:txBody>
          </p:sp>
          <p:cxnSp>
            <p:nvCxnSpPr>
              <p:cNvPr id="113676" name="Straight Arrow Connector 7"/>
              <p:cNvCxnSpPr>
                <a:cxnSpLocks noChangeShapeType="1"/>
              </p:cNvCxnSpPr>
              <p:nvPr/>
            </p:nvCxnSpPr>
            <p:spPr bwMode="auto">
              <a:xfrm flipV="1">
                <a:off x="3072485" y="3187580"/>
                <a:ext cx="826697" cy="7991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3674" name="Straight Arrow Connector 32"/>
            <p:cNvCxnSpPr>
              <a:cxnSpLocks noChangeShapeType="1"/>
            </p:cNvCxnSpPr>
            <p:nvPr/>
          </p:nvCxnSpPr>
          <p:spPr bwMode="auto">
            <a:xfrm flipH="1" flipV="1">
              <a:off x="1867156" y="2997060"/>
              <a:ext cx="781941" cy="9896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424363" y="1489075"/>
            <a:ext cx="45291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rgbClr val="FFFFFF"/>
                </a:solidFill>
                <a:cs typeface="Arial" charset="0"/>
              </a:rPr>
              <a:t>“No particular significance is attached to the interaction between the </a:t>
            </a:r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[</a:t>
            </a:r>
            <a:r>
              <a:rPr lang="en-US" sz="1800" dirty="0">
                <a:solidFill>
                  <a:srgbClr val="FFFFFF"/>
                </a:solidFill>
                <a:cs typeface="Arial" charset="0"/>
              </a:rPr>
              <a:t>mesoscale] and the other scales.” </a:t>
            </a:r>
          </a:p>
          <a:p>
            <a:pPr algn="r" eaLnBrk="1" hangingPunct="1"/>
            <a:endParaRPr lang="en-US" sz="1800" i="1" dirty="0">
              <a:solidFill>
                <a:srgbClr val="FFFFFF"/>
              </a:solidFill>
              <a:cs typeface="Arial" charset="0"/>
            </a:endParaRPr>
          </a:p>
          <a:p>
            <a:pPr algn="r" eaLnBrk="1" hangingPunct="1"/>
            <a:r>
              <a:rPr lang="en-US" sz="1800" i="1" dirty="0">
                <a:solidFill>
                  <a:srgbClr val="FFFFFF"/>
                </a:solidFill>
                <a:cs typeface="Arial" charset="0"/>
              </a:rPr>
              <a:t>…NAS Plan for U.S. Participation in GATE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6"/>
          <p:cNvGrpSpPr>
            <a:grpSpLocks/>
          </p:cNvGrpSpPr>
          <p:nvPr/>
        </p:nvGrpSpPr>
        <p:grpSpPr bwMode="auto">
          <a:xfrm>
            <a:off x="876300" y="863600"/>
            <a:ext cx="7391400" cy="4546600"/>
            <a:chOff x="1066800" y="1219200"/>
            <a:chExt cx="7391400" cy="4546600"/>
          </a:xfrm>
        </p:grpSpPr>
        <p:pic>
          <p:nvPicPr>
            <p:cNvPr id="1157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7391400" cy="454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24" name="Rectangle 5"/>
            <p:cNvSpPr>
              <a:spLocks noChangeArrowheads="1"/>
            </p:cNvSpPr>
            <p:nvPr/>
          </p:nvSpPr>
          <p:spPr bwMode="auto">
            <a:xfrm>
              <a:off x="1066800" y="1219200"/>
              <a:ext cx="3924300" cy="685800"/>
            </a:xfrm>
            <a:prstGeom prst="rect">
              <a:avLst/>
            </a:prstGeom>
            <a:solidFill>
              <a:srgbClr val="71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hangingPunct="0"/>
              <a:r>
                <a:rPr lang="en-US" b="1">
                  <a:solidFill>
                    <a:srgbClr val="363636"/>
                  </a:solidFill>
                </a:rPr>
                <a:t>Satellite view of the tropical cloud population</a:t>
              </a:r>
            </a:p>
          </p:txBody>
        </p:sp>
      </p:grpSp>
      <p:sp>
        <p:nvSpPr>
          <p:cNvPr id="115714" name="TextBox 3"/>
          <p:cNvSpPr txBox="1">
            <a:spLocks noChangeArrowheads="1"/>
          </p:cNvSpPr>
          <p:nvPr/>
        </p:nvSpPr>
        <p:spPr bwMode="auto">
          <a:xfrm>
            <a:off x="4088342" y="5475693"/>
            <a:ext cx="4910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0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Explained satellite pictures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Retained the hot tower notion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Included smaller clouds</a:t>
            </a:r>
          </a:p>
        </p:txBody>
      </p:sp>
      <p:sp>
        <p:nvSpPr>
          <p:cNvPr id="115715" name="Rectangle 7"/>
          <p:cNvSpPr>
            <a:spLocks noChangeArrowheads="1"/>
          </p:cNvSpPr>
          <p:nvPr/>
        </p:nvSpPr>
        <p:spPr bwMode="auto">
          <a:xfrm>
            <a:off x="2725738" y="4043363"/>
            <a:ext cx="492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hangingPunct="0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5716" name="Group 55"/>
          <p:cNvGrpSpPr>
            <a:grpSpLocks/>
          </p:cNvGrpSpPr>
          <p:nvPr/>
        </p:nvGrpSpPr>
        <p:grpSpPr bwMode="auto">
          <a:xfrm>
            <a:off x="2828925" y="4051300"/>
            <a:ext cx="254000" cy="293688"/>
            <a:chOff x="2920018" y="4089401"/>
            <a:chExt cx="216881" cy="2928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2774249" y="4235170"/>
              <a:ext cx="292894" cy="13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846091" y="4235170"/>
              <a:ext cx="292894" cy="13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2917933" y="4235170"/>
              <a:ext cx="292894" cy="13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22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990077" y="4235472"/>
              <a:ext cx="292894" cy="751"/>
            </a:xfrm>
            <a:prstGeom prst="line">
              <a:avLst/>
            </a:prstGeom>
            <a:noFill/>
            <a:ln w="19050">
              <a:solidFill>
                <a:srgbClr val="0D0D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5717" name="Rectangle 1"/>
          <p:cNvSpPr>
            <a:spLocks noChangeArrowheads="1"/>
          </p:cNvSpPr>
          <p:nvPr/>
        </p:nvSpPr>
        <p:spPr bwMode="auto">
          <a:xfrm>
            <a:off x="947738" y="863600"/>
            <a:ext cx="4792662" cy="830263"/>
          </a:xfrm>
          <a:prstGeom prst="rect">
            <a:avLst/>
          </a:prstGeom>
          <a:solidFill>
            <a:srgbClr val="84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hangingPunct="0"/>
            <a:endParaRPr lang="en-US"/>
          </a:p>
        </p:txBody>
      </p:sp>
      <p:sp>
        <p:nvSpPr>
          <p:cNvPr id="115718" name="Text Box 3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cs typeface="Arial" charset="0"/>
              </a:rPr>
              <a:t>Prevailing view of tropical convection in the early 1970’s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Box 2"/>
          <p:cNvSpPr txBox="1">
            <a:spLocks noChangeArrowheads="1"/>
          </p:cNvSpPr>
          <p:nvPr/>
        </p:nvSpPr>
        <p:spPr bwMode="auto">
          <a:xfrm>
            <a:off x="0" y="270572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>
                <a:latin typeface="Arial Black" charset="0"/>
                <a:cs typeface="Arial Black" charset="0"/>
              </a:rPr>
              <a:t>The grandest field campaign:</a:t>
            </a:r>
          </a:p>
          <a:p>
            <a:pPr algn="ctr" eaLnBrk="1" hangingPunct="1"/>
            <a:r>
              <a:rPr lang="en-US" sz="4000" dirty="0" smtClean="0">
                <a:latin typeface="Arial Black" charset="0"/>
                <a:cs typeface="Arial Black" charset="0"/>
              </a:rPr>
              <a:t>GATE 1974</a:t>
            </a:r>
            <a:endParaRPr lang="en-US" sz="4000" dirty="0"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gate_ma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39700"/>
            <a:ext cx="5664200" cy="6578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TextBox 3"/>
          <p:cNvSpPr txBox="1">
            <a:spLocks noChangeArrowheads="1"/>
          </p:cNvSpPr>
          <p:nvPr/>
        </p:nvSpPr>
        <p:spPr bwMode="auto">
          <a:xfrm>
            <a:off x="4497388" y="841375"/>
            <a:ext cx="1816100" cy="923925"/>
          </a:xfrm>
          <a:prstGeom prst="rect">
            <a:avLst/>
          </a:prstGeom>
          <a:solidFill>
            <a:srgbClr val="425A87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1974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40 ships!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12 aircraft!</a:t>
            </a:r>
          </a:p>
        </p:txBody>
      </p:sp>
      <p:pic>
        <p:nvPicPr>
          <p:cNvPr id="120839" name="Picture 2" descr="GAT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/>
          <a:stretch>
            <a:fillRect/>
          </a:stretch>
        </p:blipFill>
        <p:spPr bwMode="auto">
          <a:xfrm>
            <a:off x="2170113" y="381000"/>
            <a:ext cx="17891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95600" y="3124200"/>
            <a:ext cx="2693988" cy="2352675"/>
            <a:chOff x="2895600" y="3124200"/>
            <a:chExt cx="2693988" cy="2352675"/>
          </a:xfrm>
        </p:grpSpPr>
        <p:sp>
          <p:nvSpPr>
            <p:cNvPr id="120835" name="Oval 4"/>
            <p:cNvSpPr>
              <a:spLocks noChangeAspect="1"/>
            </p:cNvSpPr>
            <p:nvPr/>
          </p:nvSpPr>
          <p:spPr bwMode="auto">
            <a:xfrm>
              <a:off x="2895600" y="3124200"/>
              <a:ext cx="1322388" cy="1285875"/>
            </a:xfrm>
            <a:prstGeom prst="ellipse">
              <a:avLst/>
            </a:prstGeom>
            <a:solidFill>
              <a:schemeClr val="accent1">
                <a:alpha val="72940"/>
              </a:schemeClr>
            </a:solidFill>
            <a:ln w="9525">
              <a:solidFill>
                <a:srgbClr val="6A28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  <p:sp>
          <p:nvSpPr>
            <p:cNvPr id="120836" name="Oval 5"/>
            <p:cNvSpPr>
              <a:spLocks noChangeAspect="1"/>
            </p:cNvSpPr>
            <p:nvPr/>
          </p:nvSpPr>
          <p:spPr bwMode="auto">
            <a:xfrm>
              <a:off x="3581400" y="4191000"/>
              <a:ext cx="1322388" cy="1285875"/>
            </a:xfrm>
            <a:prstGeom prst="ellipse">
              <a:avLst/>
            </a:prstGeom>
            <a:solidFill>
              <a:schemeClr val="accent1">
                <a:alpha val="72940"/>
              </a:schemeClr>
            </a:solidFill>
            <a:ln w="9525">
              <a:solidFill>
                <a:srgbClr val="6A28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267200" y="3124200"/>
              <a:ext cx="1322388" cy="128587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952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20838" name="Oval 7"/>
            <p:cNvSpPr>
              <a:spLocks noChangeAspect="1"/>
            </p:cNvSpPr>
            <p:nvPr/>
          </p:nvSpPr>
          <p:spPr bwMode="auto">
            <a:xfrm>
              <a:off x="3581400" y="3505200"/>
              <a:ext cx="1322388" cy="1285875"/>
            </a:xfrm>
            <a:prstGeom prst="ellipse">
              <a:avLst/>
            </a:prstGeom>
            <a:solidFill>
              <a:schemeClr val="accent1">
                <a:alpha val="72940"/>
              </a:schemeClr>
            </a:solidFill>
            <a:ln w="9525">
              <a:solidFill>
                <a:srgbClr val="6A28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464300" y="3454400"/>
            <a:ext cx="2138363" cy="1200150"/>
          </a:xfrm>
          <a:prstGeom prst="rect">
            <a:avLst/>
          </a:prstGeom>
          <a:solidFill>
            <a:srgbClr val="425A87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4 shipborne scanning digital </a:t>
            </a:r>
            <a:br>
              <a:rPr lang="en-US" sz="1800" b="1" dirty="0" smtClean="0">
                <a:latin typeface="Arial Black"/>
                <a:cs typeface="Arial Black"/>
              </a:rPr>
            </a:br>
            <a:r>
              <a:rPr lang="en-US" sz="1800" b="1" dirty="0" smtClean="0">
                <a:latin typeface="Arial Black"/>
                <a:cs typeface="Arial Black"/>
              </a:rPr>
              <a:t>C-band radars</a:t>
            </a:r>
          </a:p>
        </p:txBody>
      </p:sp>
      <p:cxnSp>
        <p:nvCxnSpPr>
          <p:cNvPr id="120841" name="Straight Connector 4"/>
          <p:cNvCxnSpPr>
            <a:cxnSpLocks noChangeShapeType="1"/>
          </p:cNvCxnSpPr>
          <p:nvPr/>
        </p:nvCxnSpPr>
        <p:spPr bwMode="auto">
          <a:xfrm>
            <a:off x="2613025" y="3228975"/>
            <a:ext cx="0" cy="165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2" name="Straight Connector 12"/>
          <p:cNvCxnSpPr>
            <a:cxnSpLocks noChangeShapeType="1"/>
          </p:cNvCxnSpPr>
          <p:nvPr/>
        </p:nvCxnSpPr>
        <p:spPr bwMode="auto">
          <a:xfrm>
            <a:off x="5794375" y="3217863"/>
            <a:ext cx="0" cy="165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98986" y="2348442"/>
            <a:ext cx="2597678" cy="369332"/>
          </a:xfrm>
          <a:prstGeom prst="rect">
            <a:avLst/>
          </a:prstGeom>
          <a:solidFill>
            <a:srgbClr val="425A87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16 sounding sites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2366963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Arial Black" charset="0"/>
                <a:cs typeface="Arial Black" charset="0"/>
              </a:rPr>
              <a:t>The GATE radars</a:t>
            </a:r>
          </a:p>
          <a:p>
            <a:pPr algn="ctr" eaLnBrk="1" hangingPunct="1"/>
            <a:r>
              <a:rPr lang="en-US" sz="4400" dirty="0" smtClean="0">
                <a:latin typeface="Arial Black" charset="0"/>
                <a:cs typeface="Arial Black" charset="0"/>
              </a:rPr>
              <a:t>led </a:t>
            </a:r>
            <a:r>
              <a:rPr lang="en-US" sz="4400" dirty="0">
                <a:latin typeface="Arial Black" charset="0"/>
                <a:cs typeface="Arial Black" charset="0"/>
              </a:rPr>
              <a:t>to a </a:t>
            </a:r>
          </a:p>
          <a:p>
            <a:pPr algn="ctr" eaLnBrk="1" hangingPunct="1"/>
            <a:r>
              <a:rPr lang="en-US" sz="4400" dirty="0">
                <a:latin typeface="Arial Black" charset="0"/>
                <a:cs typeface="Arial Black" charset="0"/>
              </a:rPr>
              <a:t>second “inconvenient truth”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MONEXclou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268288" y="3282950"/>
            <a:ext cx="866298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 dirty="0" smtClean="0">
                <a:solidFill>
                  <a:srgbClr val="FFFFFF"/>
                </a:solidFill>
              </a:rPr>
              <a:t>A personal story of three great field campaigns and the evolution of meteorological satellites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2405" name="Text Box 2"/>
          <p:cNvSpPr txBox="1">
            <a:spLocks noChangeArrowheads="1"/>
          </p:cNvSpPr>
          <p:nvPr/>
        </p:nvSpPr>
        <p:spPr bwMode="auto">
          <a:xfrm>
            <a:off x="290513" y="152400"/>
            <a:ext cx="85264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Tropical Convection: A Half Century Quest for Understanding</a:t>
            </a:r>
          </a:p>
        </p:txBody>
      </p:sp>
      <p:pic>
        <p:nvPicPr>
          <p:cNvPr id="8" name="Picture 10" descr="Bjerk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3984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6723063" y="629920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cs typeface="Arial" charset="0"/>
              </a:rPr>
              <a:t>Houze et al. (1980)</a:t>
            </a: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0" y="484188"/>
            <a:ext cx="9134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FF"/>
                </a:solidFill>
                <a:cs typeface="Arial" charset="0"/>
              </a:rPr>
              <a:t>Post-GATE view of the tropical cloud population</a:t>
            </a:r>
          </a:p>
        </p:txBody>
      </p:sp>
      <p:pic>
        <p:nvPicPr>
          <p:cNvPr id="2" name="Picture 1" descr="Bjerknes_postGATE_tropcloudpop_v4_speldrit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" y="1648216"/>
            <a:ext cx="8853531" cy="4390741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96279" y="2715503"/>
            <a:ext cx="4259261" cy="3204556"/>
            <a:chOff x="4496843" y="2722378"/>
            <a:chExt cx="4258695" cy="3262145"/>
          </a:xfrm>
        </p:grpSpPr>
        <p:sp>
          <p:nvSpPr>
            <p:cNvPr id="123915" name="Rectangle 2"/>
            <p:cNvSpPr>
              <a:spLocks noChangeArrowheads="1"/>
            </p:cNvSpPr>
            <p:nvPr/>
          </p:nvSpPr>
          <p:spPr bwMode="auto">
            <a:xfrm>
              <a:off x="4496843" y="2722378"/>
              <a:ext cx="4258695" cy="325940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  <p:sp>
          <p:nvSpPr>
            <p:cNvPr id="123916" name="TextBox 3"/>
            <p:cNvSpPr txBox="1">
              <a:spLocks noChangeArrowheads="1"/>
            </p:cNvSpPr>
            <p:nvPr/>
          </p:nvSpPr>
          <p:spPr bwMode="auto">
            <a:xfrm>
              <a:off x="5617881" y="5671215"/>
              <a:ext cx="1760459" cy="31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0000"/>
                  </a:solidFill>
                </a:rPr>
                <a:t>Global model  grid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2915" y="2595175"/>
            <a:ext cx="2214668" cy="989012"/>
            <a:chOff x="2892915" y="2595175"/>
            <a:chExt cx="2214668" cy="989012"/>
          </a:xfrm>
        </p:grpSpPr>
        <p:sp>
          <p:nvSpPr>
            <p:cNvPr id="123911" name="TextBox 1"/>
            <p:cNvSpPr txBox="1">
              <a:spLocks noChangeArrowheads="1"/>
            </p:cNvSpPr>
            <p:nvPr/>
          </p:nvSpPr>
          <p:spPr bwMode="auto">
            <a:xfrm>
              <a:off x="2892915" y="2595175"/>
              <a:ext cx="758222" cy="52380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0000"/>
                  </a:solidFill>
                </a:rPr>
                <a:t>Hot Tower</a:t>
              </a:r>
            </a:p>
          </p:txBody>
        </p:sp>
        <p:cxnSp>
          <p:nvCxnSpPr>
            <p:cNvPr id="123912" name="Curved Connector 3"/>
            <p:cNvCxnSpPr>
              <a:cxnSpLocks noChangeShapeType="1"/>
            </p:cNvCxnSpPr>
            <p:nvPr/>
          </p:nvCxnSpPr>
          <p:spPr bwMode="auto">
            <a:xfrm>
              <a:off x="3678159" y="2843569"/>
              <a:ext cx="1429424" cy="740618"/>
            </a:xfrm>
            <a:prstGeom prst="curvedConnector3">
              <a:avLst>
                <a:gd name="adj1" fmla="val 50000"/>
              </a:avLst>
            </a:prstGeom>
            <a:noFill/>
            <a:ln w="38100" cmpd="sng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50800" dist="38100" dir="2700000" algn="tl" rotWithShape="0">
                <a:schemeClr val="tx1">
                  <a:alpha val="4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641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454" y="1585232"/>
            <a:ext cx="6023093" cy="4982256"/>
          </a:xfrm>
        </p:spPr>
      </p:pic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6348256" y="6142038"/>
            <a:ext cx="1204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2"/>
                </a:solidFill>
                <a:latin typeface="Times New Roman" charset="0"/>
              </a:rPr>
              <a:t>Houze 1982</a:t>
            </a:r>
          </a:p>
        </p:txBody>
      </p:sp>
      <p:sp>
        <p:nvSpPr>
          <p:cNvPr id="125955" name="Text Box 4"/>
          <p:cNvSpPr txBox="1">
            <a:spLocks noChangeArrowheads="1"/>
          </p:cNvSpPr>
          <p:nvPr/>
        </p:nvSpPr>
        <p:spPr bwMode="auto">
          <a:xfrm>
            <a:off x="0" y="1508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3600" dirty="0">
                <a:solidFill>
                  <a:srgbClr val="FFFFFF"/>
                </a:solidFill>
              </a:rPr>
              <a:t>Heating and cooling processes in </a:t>
            </a:r>
            <a:r>
              <a:rPr lang="en-US" sz="3600" dirty="0" smtClean="0">
                <a:solidFill>
                  <a:srgbClr val="FFFFFF"/>
                </a:solidFill>
              </a:rPr>
              <a:t>a mesoscale system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8"/>
          <p:cNvSpPr>
            <a:spLocks noChangeArrowheads="1"/>
          </p:cNvSpPr>
          <p:nvPr/>
        </p:nvSpPr>
        <p:spPr bwMode="auto">
          <a:xfrm>
            <a:off x="228600" y="381000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Times New Roman" charset="0"/>
            </a:endParaRPr>
          </a:p>
        </p:txBody>
      </p:sp>
      <p:sp>
        <p:nvSpPr>
          <p:cNvPr id="128002" name="Text Box 10"/>
          <p:cNvSpPr txBox="1">
            <a:spLocks noChangeArrowheads="1"/>
          </p:cNvSpPr>
          <p:nvPr/>
        </p:nvSpPr>
        <p:spPr bwMode="auto">
          <a:xfrm>
            <a:off x="0" y="22701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cs typeface="Arial" charset="0"/>
              </a:rPr>
              <a:t>Simplified </a:t>
            </a:r>
            <a:r>
              <a:rPr lang="en-US" sz="2800" dirty="0" smtClean="0">
                <a:cs typeface="Arial" charset="0"/>
              </a:rPr>
              <a:t>Mesoscale System </a:t>
            </a:r>
            <a:r>
              <a:rPr lang="en-US" sz="2800" dirty="0">
                <a:cs typeface="Arial" charset="0"/>
              </a:rPr>
              <a:t>Heating Profiles</a:t>
            </a:r>
          </a:p>
        </p:txBody>
      </p:sp>
      <p:grpSp>
        <p:nvGrpSpPr>
          <p:cNvPr id="128003" name="Group 13"/>
          <p:cNvGrpSpPr>
            <a:grpSpLocks/>
          </p:cNvGrpSpPr>
          <p:nvPr/>
        </p:nvGrpSpPr>
        <p:grpSpPr bwMode="auto">
          <a:xfrm>
            <a:off x="914400" y="820738"/>
            <a:ext cx="7315200" cy="5851525"/>
            <a:chOff x="914400" y="503238"/>
            <a:chExt cx="7315200" cy="5851525"/>
          </a:xfrm>
        </p:grpSpPr>
        <p:pic>
          <p:nvPicPr>
            <p:cNvPr id="128004" name="Picture 2" descr="02a-profiles-conv+sf_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03238"/>
              <a:ext cx="7315200" cy="585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8005" name="Group 12"/>
            <p:cNvGrpSpPr>
              <a:grpSpLocks/>
            </p:cNvGrpSpPr>
            <p:nvPr/>
          </p:nvGrpSpPr>
          <p:grpSpPr bwMode="auto">
            <a:xfrm>
              <a:off x="1370013" y="1812925"/>
              <a:ext cx="6372225" cy="4530785"/>
              <a:chOff x="1370013" y="1812925"/>
              <a:chExt cx="6372225" cy="4530785"/>
            </a:xfrm>
          </p:grpSpPr>
          <p:sp>
            <p:nvSpPr>
              <p:cNvPr id="128006" name="Text Box 11"/>
              <p:cNvSpPr txBox="1">
                <a:spLocks noChangeArrowheads="1"/>
              </p:cNvSpPr>
              <p:nvPr/>
            </p:nvSpPr>
            <p:spPr bwMode="auto">
              <a:xfrm>
                <a:off x="5029200" y="5259388"/>
                <a:ext cx="2713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Schumacher et al. 2004</a:t>
                </a:r>
              </a:p>
            </p:txBody>
          </p:sp>
          <p:sp>
            <p:nvSpPr>
              <p:cNvPr id="107527" name="Text Box 3"/>
              <p:cNvSpPr txBox="1">
                <a:spLocks noChangeArrowheads="1"/>
              </p:cNvSpPr>
              <p:nvPr/>
            </p:nvSpPr>
            <p:spPr bwMode="auto">
              <a:xfrm rot="-5400000">
                <a:off x="819944" y="3137694"/>
                <a:ext cx="1497013" cy="396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Height</a:t>
                </a:r>
                <a:r>
                  <a:rPr lang="en-US" sz="2000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Times New Roman" charset="0"/>
                  </a:rPr>
                  <a:t> (km)</a:t>
                </a:r>
              </a:p>
            </p:txBody>
          </p:sp>
          <p:sp>
            <p:nvSpPr>
              <p:cNvPr id="107528" name="Text Box 4"/>
              <p:cNvSpPr txBox="1">
                <a:spLocks noChangeArrowheads="1"/>
              </p:cNvSpPr>
              <p:nvPr/>
            </p:nvSpPr>
            <p:spPr bwMode="auto">
              <a:xfrm>
                <a:off x="3810000" y="5943600"/>
                <a:ext cx="1382713" cy="4000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dirty="0" err="1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Deg</a:t>
                </a:r>
                <a:r>
                  <a:rPr lang="en-US" sz="2000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 K/day      </a:t>
                </a:r>
              </a:p>
            </p:txBody>
          </p:sp>
          <p:sp>
            <p:nvSpPr>
              <p:cNvPr id="128009" name="Text Box 5"/>
              <p:cNvSpPr txBox="1">
                <a:spLocks noChangeArrowheads="1"/>
              </p:cNvSpPr>
              <p:nvPr/>
            </p:nvSpPr>
            <p:spPr bwMode="auto">
              <a:xfrm>
                <a:off x="6007100" y="4749800"/>
                <a:ext cx="15398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  <a:cs typeface="Arial" charset="0"/>
                  </a:rPr>
                  <a:t>Convective</a:t>
                </a:r>
              </a:p>
            </p:txBody>
          </p:sp>
          <p:sp>
            <p:nvSpPr>
              <p:cNvPr id="128010" name="Text Box 6"/>
              <p:cNvSpPr txBox="1">
                <a:spLocks noChangeArrowheads="1"/>
              </p:cNvSpPr>
              <p:nvPr/>
            </p:nvSpPr>
            <p:spPr bwMode="auto">
              <a:xfrm>
                <a:off x="5487988" y="1812925"/>
                <a:ext cx="139858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  <a:cs typeface="Arial" charset="0"/>
                  </a:rPr>
                  <a:t>Stratiform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0"/>
          <p:cNvSpPr txBox="1">
            <a:spLocks noChangeArrowheads="1"/>
          </p:cNvSpPr>
          <p:nvPr/>
        </p:nvSpPr>
        <p:spPr bwMode="auto">
          <a:xfrm>
            <a:off x="0" y="1714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cs typeface="Arial" charset="0"/>
              </a:rPr>
              <a:t>Mesoscale System Heating Profiles</a:t>
            </a:r>
            <a:endParaRPr lang="en-US" sz="28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30050" name="Group 12"/>
          <p:cNvGrpSpPr>
            <a:grpSpLocks/>
          </p:cNvGrpSpPr>
          <p:nvPr/>
        </p:nvGrpSpPr>
        <p:grpSpPr bwMode="auto">
          <a:xfrm>
            <a:off x="914400" y="877888"/>
            <a:ext cx="7315200" cy="5851525"/>
            <a:chOff x="914400" y="503238"/>
            <a:chExt cx="7315200" cy="5851525"/>
          </a:xfrm>
        </p:grpSpPr>
        <p:pic>
          <p:nvPicPr>
            <p:cNvPr id="130051" name="Picture 2" descr="02b-profiles-004070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03238"/>
              <a:ext cx="7315200" cy="585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0052" name="Group 11"/>
            <p:cNvGrpSpPr>
              <a:grpSpLocks/>
            </p:cNvGrpSpPr>
            <p:nvPr/>
          </p:nvGrpSpPr>
          <p:grpSpPr bwMode="auto">
            <a:xfrm>
              <a:off x="1370013" y="1306513"/>
              <a:ext cx="6686162" cy="5037137"/>
              <a:chOff x="1370013" y="1306513"/>
              <a:chExt cx="6686162" cy="5037137"/>
            </a:xfrm>
          </p:grpSpPr>
          <p:sp>
            <p:nvSpPr>
              <p:cNvPr id="109574" name="Text Box 3"/>
              <p:cNvSpPr txBox="1">
                <a:spLocks noChangeArrowheads="1"/>
              </p:cNvSpPr>
              <p:nvPr/>
            </p:nvSpPr>
            <p:spPr bwMode="auto">
              <a:xfrm rot="-5400000">
                <a:off x="819944" y="3137694"/>
                <a:ext cx="1497013" cy="396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Height (km)</a:t>
                </a:r>
              </a:p>
            </p:txBody>
          </p:sp>
          <p:sp>
            <p:nvSpPr>
              <p:cNvPr id="109575" name="Text Box 4"/>
              <p:cNvSpPr txBox="1">
                <a:spLocks noChangeArrowheads="1"/>
              </p:cNvSpPr>
              <p:nvPr/>
            </p:nvSpPr>
            <p:spPr bwMode="auto">
              <a:xfrm>
                <a:off x="3810000" y="5943600"/>
                <a:ext cx="1382713" cy="4000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Deg K/day       </a:t>
                </a:r>
              </a:p>
            </p:txBody>
          </p:sp>
          <p:sp>
            <p:nvSpPr>
              <p:cNvPr id="130055" name="Text Box 6"/>
              <p:cNvSpPr txBox="1">
                <a:spLocks noChangeArrowheads="1"/>
              </p:cNvSpPr>
              <p:nvPr/>
            </p:nvSpPr>
            <p:spPr bwMode="auto">
              <a:xfrm>
                <a:off x="5257800" y="4343400"/>
                <a:ext cx="18081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  <a:cs typeface="Arial" charset="0"/>
                  </a:rPr>
                  <a:t>0% stratiform</a:t>
                </a:r>
              </a:p>
            </p:txBody>
          </p:sp>
          <p:sp>
            <p:nvSpPr>
              <p:cNvPr id="130056" name="Text Box 7"/>
              <p:cNvSpPr txBox="1">
                <a:spLocks noChangeArrowheads="1"/>
              </p:cNvSpPr>
              <p:nvPr/>
            </p:nvSpPr>
            <p:spPr bwMode="auto">
              <a:xfrm>
                <a:off x="5527675" y="2212975"/>
                <a:ext cx="19478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009900"/>
                    </a:solidFill>
                    <a:cs typeface="Arial" charset="0"/>
                  </a:rPr>
                  <a:t>40% stratiform</a:t>
                </a:r>
              </a:p>
            </p:txBody>
          </p:sp>
          <p:sp>
            <p:nvSpPr>
              <p:cNvPr id="130057" name="Text Box 8"/>
              <p:cNvSpPr txBox="1">
                <a:spLocks noChangeArrowheads="1"/>
              </p:cNvSpPr>
              <p:nvPr/>
            </p:nvSpPr>
            <p:spPr bwMode="auto">
              <a:xfrm>
                <a:off x="5851525" y="1306513"/>
                <a:ext cx="19478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  <a:cs typeface="Arial" charset="0"/>
                  </a:rPr>
                  <a:t>70% stratiform</a:t>
                </a:r>
              </a:p>
            </p:txBody>
          </p:sp>
          <p:sp>
            <p:nvSpPr>
              <p:cNvPr id="109579" name="Text Box 11"/>
              <p:cNvSpPr txBox="1">
                <a:spLocks noChangeArrowheads="1"/>
              </p:cNvSpPr>
              <p:nvPr/>
            </p:nvSpPr>
            <p:spPr bwMode="auto">
              <a:xfrm>
                <a:off x="6169025" y="5995988"/>
                <a:ext cx="1887538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b="1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Schumacher et al. 2004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265333" y="5334000"/>
            <a:ext cx="2784236" cy="461665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Does this matter?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05-rstann00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"/>
            <a:ext cx="7315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24315" y="673705"/>
            <a:ext cx="1695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0%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stratiform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0" y="5867400"/>
            <a:ext cx="473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250 mb stream function, 400 mb heating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467600" y="5638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K/day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16275" y="6224588"/>
            <a:ext cx="271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Schumacher et al. 2004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25714" y="157239"/>
            <a:ext cx="7753048" cy="459619"/>
          </a:xfrm>
          <a:prstGeom prst="rect">
            <a:avLst/>
          </a:prstGeom>
          <a:solidFill>
            <a:srgbClr val="415A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57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05-rstann40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"/>
            <a:ext cx="7315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286000" y="5867400"/>
            <a:ext cx="473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250 mb stream function, 400 mb heating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467600" y="5638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K/day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216275" y="6224588"/>
            <a:ext cx="271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Schumacher et al. 2004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652994" y="673705"/>
            <a:ext cx="1838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40%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stratiform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25714" y="157239"/>
            <a:ext cx="7753048" cy="459619"/>
          </a:xfrm>
          <a:prstGeom prst="rect">
            <a:avLst/>
          </a:prstGeom>
          <a:solidFill>
            <a:srgbClr val="415A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66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Box 6"/>
          <p:cNvSpPr txBox="1">
            <a:spLocks noChangeArrowheads="1"/>
          </p:cNvSpPr>
          <p:nvPr/>
        </p:nvSpPr>
        <p:spPr bwMode="auto">
          <a:xfrm>
            <a:off x="0" y="914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More Field </a:t>
            </a:r>
            <a:r>
              <a:rPr lang="en-US" sz="3200" dirty="0" smtClean="0">
                <a:cs typeface="Arial" charset="0"/>
              </a:rPr>
              <a:t>Projects</a:t>
            </a:r>
            <a:endParaRPr lang="en-US" sz="3200" dirty="0">
              <a:cs typeface="Arial" charset="0"/>
            </a:endParaRPr>
          </a:p>
        </p:txBody>
      </p:sp>
      <p:grpSp>
        <p:nvGrpSpPr>
          <p:cNvPr id="143362" name="Group 17"/>
          <p:cNvGrpSpPr>
            <a:grpSpLocks/>
          </p:cNvGrpSpPr>
          <p:nvPr/>
        </p:nvGrpSpPr>
        <p:grpSpPr bwMode="auto">
          <a:xfrm>
            <a:off x="417513" y="2305049"/>
            <a:ext cx="8308975" cy="2097617"/>
            <a:chOff x="416953" y="2305765"/>
            <a:chExt cx="8310094" cy="2096283"/>
          </a:xfrm>
        </p:grpSpPr>
        <p:grpSp>
          <p:nvGrpSpPr>
            <p:cNvPr id="143367" name="Group 16"/>
            <p:cNvGrpSpPr>
              <a:grpSpLocks/>
            </p:cNvGrpSpPr>
            <p:nvPr/>
          </p:nvGrpSpPr>
          <p:grpSpPr bwMode="auto">
            <a:xfrm>
              <a:off x="416953" y="2305765"/>
              <a:ext cx="8310094" cy="2096283"/>
              <a:chOff x="452906" y="2527205"/>
              <a:chExt cx="8310094" cy="2096283"/>
            </a:xfrm>
          </p:grpSpPr>
          <p:pic>
            <p:nvPicPr>
              <p:cNvPr id="143369" name="Picture 15" descr="PaulC_fieldprogram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85"/>
              <a:stretch/>
            </p:blipFill>
            <p:spPr bwMode="auto">
              <a:xfrm>
                <a:off x="541807" y="2527205"/>
                <a:ext cx="8221193" cy="2096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370" name="Oval 3"/>
              <p:cNvSpPr>
                <a:spLocks noChangeAspect="1"/>
              </p:cNvSpPr>
              <p:nvPr/>
            </p:nvSpPr>
            <p:spPr bwMode="auto">
              <a:xfrm>
                <a:off x="5416550" y="32258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143371" name="Oval 4"/>
              <p:cNvSpPr>
                <a:spLocks noChangeAspect="1"/>
              </p:cNvSpPr>
              <p:nvPr/>
            </p:nvSpPr>
            <p:spPr bwMode="auto">
              <a:xfrm>
                <a:off x="609600" y="33020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143372" name="TextBox 8"/>
              <p:cNvSpPr txBox="1">
                <a:spLocks noChangeArrowheads="1"/>
              </p:cNvSpPr>
              <p:nvPr/>
            </p:nvSpPr>
            <p:spPr bwMode="auto">
              <a:xfrm>
                <a:off x="5029200" y="3003550"/>
                <a:ext cx="71068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BoB 1979</a:t>
                </a:r>
              </a:p>
              <a:p>
                <a:pPr algn="ctr" eaLnBrk="1" hangingPunct="1"/>
                <a:endParaRPr lang="en-US" sz="900" b="1">
                  <a:solidFill>
                    <a:schemeClr val="bg2"/>
                  </a:solidFill>
                  <a:cs typeface="Arial" charset="0"/>
                </a:endParaRPr>
              </a:p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JASMINE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1999</a:t>
                </a:r>
              </a:p>
            </p:txBody>
          </p:sp>
          <p:sp>
            <p:nvSpPr>
              <p:cNvPr id="143373" name="TextBox 9"/>
              <p:cNvSpPr txBox="1">
                <a:spLocks noChangeArrowheads="1"/>
              </p:cNvSpPr>
              <p:nvPr/>
            </p:nvSpPr>
            <p:spPr bwMode="auto">
              <a:xfrm>
                <a:off x="961197" y="3257550"/>
                <a:ext cx="6017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EPIC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     2001</a:t>
                </a:r>
              </a:p>
            </p:txBody>
          </p:sp>
          <p:sp>
            <p:nvSpPr>
              <p:cNvPr id="143374" name="TextBox 10"/>
              <p:cNvSpPr txBox="1">
                <a:spLocks noChangeArrowheads="1"/>
              </p:cNvSpPr>
              <p:nvPr/>
            </p:nvSpPr>
            <p:spPr bwMode="auto">
              <a:xfrm>
                <a:off x="452906" y="3327400"/>
                <a:ext cx="563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TEPPS</a:t>
                </a:r>
                <a:b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1997</a:t>
                </a:r>
              </a:p>
            </p:txBody>
          </p:sp>
          <p:sp>
            <p:nvSpPr>
              <p:cNvPr id="143375" name="Freeform 12"/>
              <p:cNvSpPr>
                <a:spLocks noChangeArrowheads="1"/>
              </p:cNvSpPr>
              <p:nvPr/>
            </p:nvSpPr>
            <p:spPr bwMode="auto">
              <a:xfrm>
                <a:off x="1092200" y="3270250"/>
                <a:ext cx="565150" cy="590550"/>
              </a:xfrm>
              <a:custGeom>
                <a:avLst/>
                <a:gdLst>
                  <a:gd name="T0" fmla="*/ 241300 w 565150"/>
                  <a:gd name="T1" fmla="*/ 0 h 590550"/>
                  <a:gd name="T2" fmla="*/ 565150 w 565150"/>
                  <a:gd name="T3" fmla="*/ 577850 h 590550"/>
                  <a:gd name="T4" fmla="*/ 241300 w 565150"/>
                  <a:gd name="T5" fmla="*/ 590550 h 590550"/>
                  <a:gd name="T6" fmla="*/ 0 w 565150"/>
                  <a:gd name="T7" fmla="*/ 31750 h 590550"/>
                  <a:gd name="T8" fmla="*/ 241300 w 565150"/>
                  <a:gd name="T9" fmla="*/ 0 h 590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150"/>
                  <a:gd name="T16" fmla="*/ 0 h 590550"/>
                  <a:gd name="T17" fmla="*/ 565150 w 565150"/>
                  <a:gd name="T18" fmla="*/ 590550 h 590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150" h="590550">
                    <a:moveTo>
                      <a:pt x="241300" y="0"/>
                    </a:moveTo>
                    <a:lnTo>
                      <a:pt x="565150" y="577850"/>
                    </a:lnTo>
                    <a:lnTo>
                      <a:pt x="241300" y="590550"/>
                    </a:lnTo>
                    <a:lnTo>
                      <a:pt x="0" y="31750"/>
                    </a:lnTo>
                    <a:lnTo>
                      <a:pt x="2413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368" name="TextBox 14"/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231626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(Dashed: No sounding network)</a:t>
              </a:r>
            </a:p>
          </p:txBody>
        </p:sp>
      </p:grpSp>
      <p:sp>
        <p:nvSpPr>
          <p:cNvPr id="143363" name="TextBox 6"/>
          <p:cNvSpPr txBox="1">
            <a:spLocks noChangeArrowheads="1"/>
          </p:cNvSpPr>
          <p:nvPr/>
        </p:nvSpPr>
        <p:spPr bwMode="auto">
          <a:xfrm>
            <a:off x="0" y="52149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Soundings and radars on aircraft, ships, and islands</a:t>
            </a:r>
            <a:endParaRPr lang="en-US" sz="3200" dirty="0"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44763" y="2979738"/>
            <a:ext cx="7620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Atlantic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GATE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1974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86538" y="3033713"/>
            <a:ext cx="12192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W. Pacific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TOGA COARE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1992-3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56113" y="3163888"/>
            <a:ext cx="1150937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Indian Ocean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DYNAMO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2011-12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tog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193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The West Pacific, 1992-93</a:t>
            </a:r>
            <a:endParaRPr lang="en-US" sz="3200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06375"/>
            <a:ext cx="9144000" cy="6503165"/>
            <a:chOff x="0" y="206375"/>
            <a:chExt cx="9144000" cy="6503165"/>
          </a:xfrm>
        </p:grpSpPr>
        <p:pic>
          <p:nvPicPr>
            <p:cNvPr id="13" name="Picture 12" descr="coare_if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1172340"/>
              <a:ext cx="7696200" cy="553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37" name="TextBox 6"/>
            <p:cNvSpPr txBox="1">
              <a:spLocks noChangeArrowheads="1"/>
            </p:cNvSpPr>
            <p:nvPr/>
          </p:nvSpPr>
          <p:spPr bwMode="auto">
            <a:xfrm>
              <a:off x="0" y="206375"/>
              <a:ext cx="9144000" cy="584200"/>
            </a:xfrm>
            <a:prstGeom prst="rect">
              <a:avLst/>
            </a:prstGeom>
            <a:solidFill>
              <a:srgbClr val="415A86"/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dirty="0">
                  <a:cs typeface="Arial" charset="0"/>
                </a:rPr>
                <a:t>TOGA </a:t>
              </a:r>
              <a:r>
                <a:rPr lang="en-US" sz="3200" dirty="0" smtClean="0">
                  <a:cs typeface="Arial" charset="0"/>
                </a:rPr>
                <a:t>COARE Array</a:t>
              </a:r>
              <a:endParaRPr lang="en-US" sz="3200" dirty="0">
                <a:cs typeface="Arial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865348" y="2586038"/>
            <a:ext cx="5930830" cy="3740150"/>
            <a:chOff x="1864557" y="2061838"/>
            <a:chExt cx="5932432" cy="3740109"/>
          </a:xfrm>
        </p:grpSpPr>
        <p:pic>
          <p:nvPicPr>
            <p:cNvPr id="146438" name="Picture 3" descr="image_mini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1194" y="4620847"/>
              <a:ext cx="25400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39" name="Picture 4" descr="Vickers_25_mo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" t="1268" r="2330" b="1756"/>
            <a:stretch>
              <a:fillRect/>
            </a:stretch>
          </p:blipFill>
          <p:spPr bwMode="auto">
            <a:xfrm>
              <a:off x="3844925" y="2895600"/>
              <a:ext cx="15271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40" name="TextBox 5"/>
            <p:cNvSpPr txBox="1">
              <a:spLocks noChangeArrowheads="1"/>
            </p:cNvSpPr>
            <p:nvPr/>
          </p:nvSpPr>
          <p:spPr bwMode="auto">
            <a:xfrm>
              <a:off x="1864557" y="2061838"/>
              <a:ext cx="5932432" cy="4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tx2"/>
                  </a:solidFill>
                  <a:cs typeface="Arial" charset="0"/>
                </a:rPr>
                <a:t>Shipborne and airborne </a:t>
              </a:r>
              <a:r>
                <a:rPr lang="en-US" b="1" u="sng" dirty="0">
                  <a:solidFill>
                    <a:schemeClr val="tx2"/>
                  </a:solidFill>
                  <a:cs typeface="Arial" charset="0"/>
                </a:rPr>
                <a:t>Doppler</a:t>
              </a:r>
              <a:r>
                <a:rPr lang="en-US" b="1" dirty="0">
                  <a:solidFill>
                    <a:schemeClr val="tx2"/>
                  </a:solidFill>
                  <a:cs typeface="Arial" charset="0"/>
                </a:rPr>
                <a:t> radars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4342" y="3443288"/>
            <a:ext cx="2433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cs typeface="Arial" charset="0"/>
              </a:rPr>
              <a:t>+ Rawinsondes</a:t>
            </a:r>
          </a:p>
        </p:txBody>
      </p:sp>
      <p:pic>
        <p:nvPicPr>
          <p:cNvPr id="12" name="Picture 11" descr="coare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3" y="4417182"/>
            <a:ext cx="2298700" cy="2298700"/>
          </a:xfrm>
          <a:prstGeom prst="rect">
            <a:avLst/>
          </a:prstGeom>
          <a:ln>
            <a:solidFill>
              <a:schemeClr val="bg2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6070705" y="559619"/>
            <a:ext cx="912907" cy="8932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47457" name="Group 11"/>
          <p:cNvGrpSpPr>
            <a:grpSpLocks/>
          </p:cNvGrpSpPr>
          <p:nvPr/>
        </p:nvGrpSpPr>
        <p:grpSpPr bwMode="auto">
          <a:xfrm>
            <a:off x="2192338" y="1287463"/>
            <a:ext cx="6680200" cy="5262562"/>
            <a:chOff x="1231900" y="1524523"/>
            <a:chExt cx="6680200" cy="5262562"/>
          </a:xfrm>
        </p:grpSpPr>
        <p:pic>
          <p:nvPicPr>
            <p:cNvPr id="14746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53"/>
            <a:stretch>
              <a:fillRect/>
            </a:stretch>
          </p:blipFill>
          <p:spPr bwMode="auto">
            <a:xfrm>
              <a:off x="1231900" y="1524523"/>
              <a:ext cx="6680200" cy="52625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92750" y="4250260"/>
              <a:ext cx="1597025" cy="64611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Arial"/>
                  <a:ea typeface="ＭＳ Ｐゴシック" pitchFamily="-112" charset="-128"/>
                  <a:cs typeface="Arial"/>
                </a:rPr>
                <a:t>Cu congestus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Arial"/>
                  <a:ea typeface="ＭＳ Ｐゴシック" pitchFamily="-112" charset="-128"/>
                  <a:cs typeface="Arial"/>
                </a:rPr>
                <a:t>Small </a:t>
              </a:r>
              <a:r>
                <a:rPr lang="en-US" sz="18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Arial"/>
                  <a:ea typeface="ＭＳ Ｐゴシック" pitchFamily="-112" charset="-128"/>
                  <a:cs typeface="Arial"/>
                </a:rPr>
                <a:t>Cb</a:t>
              </a:r>
              <a:endParaRPr lang="en-US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cxnSp>
          <p:nvCxnSpPr>
            <p:cNvPr id="9" name="Curved Connector 8"/>
            <p:cNvCxnSpPr/>
            <p:nvPr/>
          </p:nvCxnSpPr>
          <p:spPr bwMode="auto">
            <a:xfrm rot="5400000">
              <a:off x="5233988" y="4774135"/>
              <a:ext cx="558800" cy="39052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393825" y="3297760"/>
              <a:ext cx="2384425" cy="83026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8100" cmpd="sng">
              <a:solidFill>
                <a:srgbClr val="FF0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“</a:t>
              </a:r>
              <a:r>
                <a:rPr lang="en-US" altLang="ja-JP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Trimodal distribution</a:t>
              </a: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”</a:t>
              </a:r>
              <a:endParaRPr lang="en-US" altLang="ja-JP" kern="0" dirty="0" smtClean="0">
                <a:solidFill>
                  <a:srgbClr val="FF0000"/>
                </a:solidFill>
                <a:latin typeface="Arial Black" charset="0"/>
                <a:cs typeface="Arial Black" charset="0"/>
              </a:endParaRPr>
            </a:p>
          </p:txBody>
        </p:sp>
        <p:sp>
          <p:nvSpPr>
            <p:cNvPr id="147467" name="Rectangle 10"/>
            <p:cNvSpPr>
              <a:spLocks noChangeArrowheads="1"/>
            </p:cNvSpPr>
            <p:nvPr/>
          </p:nvSpPr>
          <p:spPr bwMode="auto">
            <a:xfrm flipV="1">
              <a:off x="1930400" y="1574800"/>
              <a:ext cx="457200" cy="220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/>
            </a:p>
          </p:txBody>
        </p:sp>
      </p:grpSp>
      <p:sp>
        <p:nvSpPr>
          <p:cNvPr id="147458" name="TextBox 2"/>
          <p:cNvSpPr txBox="1">
            <a:spLocks noChangeArrowheads="1"/>
          </p:cNvSpPr>
          <p:nvPr/>
        </p:nvSpPr>
        <p:spPr bwMode="auto">
          <a:xfrm>
            <a:off x="142875" y="2346325"/>
            <a:ext cx="19685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>
                <a:cs typeface="Arial" charset="0"/>
              </a:rPr>
              <a:t>Richard Johnson’s analysis of the </a:t>
            </a:r>
          </a:p>
          <a:p>
            <a:pPr algn="ctr" eaLnBrk="1" hangingPunct="1"/>
            <a:r>
              <a:rPr lang="en-US" altLang="ja-JP" sz="1800">
                <a:cs typeface="Arial" charset="0"/>
              </a:rPr>
              <a:t>TOGA COARE rawinsonde data</a:t>
            </a:r>
          </a:p>
          <a:p>
            <a:pPr algn="ctr" eaLnBrk="1" hangingPunct="1"/>
            <a:endParaRPr lang="en-US" sz="1800">
              <a:cs typeface="Arial" charset="0"/>
            </a:endParaRPr>
          </a:p>
          <a:p>
            <a:pPr algn="ctr" eaLnBrk="1" hangingPunct="1"/>
            <a:r>
              <a:rPr lang="en-US" altLang="ja-JP" sz="1800">
                <a:cs typeface="Arial" charset="0"/>
              </a:rPr>
              <a:t>Johnson et al. 1999</a:t>
            </a:r>
            <a:br>
              <a:rPr lang="en-US" altLang="ja-JP" sz="1800">
                <a:cs typeface="Arial" charset="0"/>
              </a:rPr>
            </a:br>
            <a:endParaRPr lang="en-US" sz="1800">
              <a:cs typeface="Arial" charset="0"/>
            </a:endParaRPr>
          </a:p>
        </p:txBody>
      </p:sp>
      <p:grpSp>
        <p:nvGrpSpPr>
          <p:cNvPr id="147459" name="Group 1"/>
          <p:cNvGrpSpPr>
            <a:grpSpLocks/>
          </p:cNvGrpSpPr>
          <p:nvPr/>
        </p:nvGrpSpPr>
        <p:grpSpPr bwMode="auto">
          <a:xfrm>
            <a:off x="446088" y="508000"/>
            <a:ext cx="7742237" cy="976313"/>
            <a:chOff x="446088" y="508000"/>
            <a:chExt cx="7742237" cy="976313"/>
          </a:xfrm>
        </p:grpSpPr>
        <p:pic>
          <p:nvPicPr>
            <p:cNvPr id="147460" name="Picture 6" descr="PaulC_fieldprogram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1" b="19472"/>
            <a:stretch>
              <a:fillRect/>
            </a:stretch>
          </p:blipFill>
          <p:spPr bwMode="auto">
            <a:xfrm>
              <a:off x="446088" y="508000"/>
              <a:ext cx="7742237" cy="976313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461" name="Freeform 13"/>
            <p:cNvSpPr>
              <a:spLocks noChangeArrowheads="1"/>
            </p:cNvSpPr>
            <p:nvPr/>
          </p:nvSpPr>
          <p:spPr bwMode="auto">
            <a:xfrm>
              <a:off x="6370600" y="920643"/>
              <a:ext cx="312848" cy="169107"/>
            </a:xfrm>
            <a:custGeom>
              <a:avLst/>
              <a:gdLst>
                <a:gd name="T0" fmla="*/ 127000 w 234950"/>
                <a:gd name="T1" fmla="*/ 0 h 127000"/>
                <a:gd name="T2" fmla="*/ 234950 w 234950"/>
                <a:gd name="T3" fmla="*/ 76200 h 127000"/>
                <a:gd name="T4" fmla="*/ 127000 w 234950"/>
                <a:gd name="T5" fmla="*/ 127000 h 127000"/>
                <a:gd name="T6" fmla="*/ 0 w 234950"/>
                <a:gd name="T7" fmla="*/ 76200 h 127000"/>
                <a:gd name="T8" fmla="*/ 127000 w 234950"/>
                <a:gd name="T9" fmla="*/ 0 h 12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950"/>
                <a:gd name="T16" fmla="*/ 0 h 127000"/>
                <a:gd name="T17" fmla="*/ 234950 w 234950"/>
                <a:gd name="T18" fmla="*/ 127000 h 127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950" h="127000">
                  <a:moveTo>
                    <a:pt x="127000" y="0"/>
                  </a:moveTo>
                  <a:lnTo>
                    <a:pt x="234950" y="76200"/>
                  </a:lnTo>
                  <a:lnTo>
                    <a:pt x="127000" y="127000"/>
                  </a:lnTo>
                  <a:lnTo>
                    <a:pt x="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62" name="Oval 7"/>
            <p:cNvSpPr>
              <a:spLocks noChangeAspect="1"/>
            </p:cNvSpPr>
            <p:nvPr/>
          </p:nvSpPr>
          <p:spPr bwMode="auto">
            <a:xfrm>
              <a:off x="4910137" y="781050"/>
              <a:ext cx="109538" cy="68263"/>
            </a:xfrm>
            <a:prstGeom prst="ellipse">
              <a:avLst/>
            </a:prstGeom>
            <a:noFill/>
            <a:ln w="25400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19064" y="636237"/>
            <a:ext cx="833031" cy="7386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TOGA</a:t>
            </a:r>
          </a:p>
          <a:p>
            <a:pPr algn="ctr" eaLnBrk="1" hangingPunct="1">
              <a:defRPr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5661021" y="505809"/>
            <a:ext cx="1000900" cy="979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0535" name="TextBox 2"/>
          <p:cNvSpPr txBox="1">
            <a:spLocks noChangeArrowheads="1"/>
          </p:cNvSpPr>
          <p:nvPr/>
        </p:nvSpPr>
        <p:spPr bwMode="auto">
          <a:xfrm>
            <a:off x="165100" y="2879248"/>
            <a:ext cx="1968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 dirty="0">
                <a:cs typeface="Arial" charset="0"/>
              </a:rPr>
              <a:t>ARM’s Manus Island cloud radar confirmed the “</a:t>
            </a:r>
            <a:r>
              <a:rPr lang="en-US" altLang="ja-JP" sz="1800" dirty="0" err="1">
                <a:cs typeface="Arial" charset="0"/>
              </a:rPr>
              <a:t>trimodal</a:t>
            </a:r>
            <a:r>
              <a:rPr lang="en-US" altLang="ja-JP" sz="1800" dirty="0">
                <a:cs typeface="Arial" charset="0"/>
              </a:rPr>
              <a:t> distribution</a:t>
            </a:r>
            <a:r>
              <a:rPr lang="en-US" altLang="ja-JP" sz="1800" dirty="0" smtClean="0">
                <a:cs typeface="Arial" charset="0"/>
              </a:rPr>
              <a:t>”</a:t>
            </a:r>
            <a:endParaRPr lang="en-US" sz="1800" dirty="0"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6313" y="889000"/>
            <a:ext cx="6680200" cy="5457825"/>
            <a:chOff x="2246313" y="889000"/>
            <a:chExt cx="6680200" cy="5457825"/>
          </a:xfrm>
        </p:grpSpPr>
        <p:pic>
          <p:nvPicPr>
            <p:cNvPr id="15052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53"/>
            <a:stretch>
              <a:fillRect/>
            </a:stretch>
          </p:blipFill>
          <p:spPr bwMode="auto">
            <a:xfrm>
              <a:off x="2246313" y="1084263"/>
              <a:ext cx="6680200" cy="52625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530" name="Rectangle 17"/>
            <p:cNvSpPr>
              <a:spLocks noChangeArrowheads="1"/>
            </p:cNvSpPr>
            <p:nvPr/>
          </p:nvSpPr>
          <p:spPr bwMode="auto">
            <a:xfrm>
              <a:off x="2501900" y="1308100"/>
              <a:ext cx="5905500" cy="5003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/>
            </a:p>
          </p:txBody>
        </p:sp>
        <p:pic>
          <p:nvPicPr>
            <p:cNvPr id="150531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" t="4404" r="54343" b="54475"/>
            <a:stretch>
              <a:fillRect/>
            </a:stretch>
          </p:blipFill>
          <p:spPr bwMode="auto">
            <a:xfrm>
              <a:off x="2362200" y="2209800"/>
              <a:ext cx="3290888" cy="342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3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" t="48479" r="54250" b="9271"/>
            <a:stretch>
              <a:fillRect/>
            </a:stretch>
          </p:blipFill>
          <p:spPr bwMode="auto">
            <a:xfrm>
              <a:off x="5543550" y="2209800"/>
              <a:ext cx="3371850" cy="351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34" name="Rectangle 16"/>
            <p:cNvSpPr>
              <a:spLocks noChangeArrowheads="1"/>
            </p:cNvSpPr>
            <p:nvPr/>
          </p:nvSpPr>
          <p:spPr bwMode="auto">
            <a:xfrm>
              <a:off x="2362200" y="2019300"/>
              <a:ext cx="406400" cy="241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/>
            </a:p>
          </p:txBody>
        </p:sp>
        <p:sp>
          <p:nvSpPr>
            <p:cNvPr id="150536" name="Freeform 13"/>
            <p:cNvSpPr>
              <a:spLocks noChangeArrowheads="1"/>
            </p:cNvSpPr>
            <p:nvPr/>
          </p:nvSpPr>
          <p:spPr bwMode="auto">
            <a:xfrm>
              <a:off x="6159500" y="889000"/>
              <a:ext cx="234950" cy="127000"/>
            </a:xfrm>
            <a:custGeom>
              <a:avLst/>
              <a:gdLst>
                <a:gd name="T0" fmla="*/ 127000 w 234950"/>
                <a:gd name="T1" fmla="*/ 0 h 127000"/>
                <a:gd name="T2" fmla="*/ 234950 w 234950"/>
                <a:gd name="T3" fmla="*/ 76200 h 127000"/>
                <a:gd name="T4" fmla="*/ 127000 w 234950"/>
                <a:gd name="T5" fmla="*/ 127000 h 127000"/>
                <a:gd name="T6" fmla="*/ 0 w 234950"/>
                <a:gd name="T7" fmla="*/ 76200 h 127000"/>
                <a:gd name="T8" fmla="*/ 127000 w 234950"/>
                <a:gd name="T9" fmla="*/ 0 h 12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950"/>
                <a:gd name="T16" fmla="*/ 0 h 127000"/>
                <a:gd name="T17" fmla="*/ 234950 w 234950"/>
                <a:gd name="T18" fmla="*/ 127000 h 127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950" h="127000">
                  <a:moveTo>
                    <a:pt x="127000" y="0"/>
                  </a:moveTo>
                  <a:lnTo>
                    <a:pt x="234950" y="76200"/>
                  </a:lnTo>
                  <a:lnTo>
                    <a:pt x="127000" y="127000"/>
                  </a:lnTo>
                  <a:lnTo>
                    <a:pt x="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3363257" y="6011798"/>
              <a:ext cx="49345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400" dirty="0" err="1" smtClean="0">
                  <a:solidFill>
                    <a:schemeClr val="bg2">
                      <a:lumMod val="85000"/>
                      <a:lumOff val="15000"/>
                    </a:schemeClr>
                  </a:solidFill>
                  <a:cs typeface="Arial" charset="0"/>
                </a:rPr>
                <a:t>Hollars</a:t>
              </a:r>
              <a:r>
                <a:rPr lang="en-US" altLang="ja-JP" sz="1400" dirty="0" smtClean="0">
                  <a:solidFill>
                    <a:schemeClr val="bg2">
                      <a:lumMod val="85000"/>
                      <a:lumOff val="15000"/>
                    </a:schemeClr>
                  </a:solidFill>
                  <a:cs typeface="Arial" charset="0"/>
                </a:rPr>
                <a:t>, Fu, Comstock, &amp; Ackerman 1999</a:t>
              </a:r>
              <a:endParaRPr lang="en-US" sz="1400" dirty="0">
                <a:solidFill>
                  <a:schemeClr val="bg2">
                    <a:lumMod val="85000"/>
                    <a:lumOff val="15000"/>
                  </a:schemeClr>
                </a:solidFill>
                <a:cs typeface="Arial" charset="0"/>
              </a:endParaRPr>
            </a:p>
          </p:txBody>
        </p:sp>
      </p:grpSp>
      <p:pic>
        <p:nvPicPr>
          <p:cNvPr id="150533" name="Picture 6" descr="PaulC_fieldprogra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 b="19472"/>
          <a:stretch>
            <a:fillRect/>
          </a:stretch>
        </p:blipFill>
        <p:spPr bwMode="auto">
          <a:xfrm>
            <a:off x="209550" y="457200"/>
            <a:ext cx="7742238" cy="976313"/>
          </a:xfrm>
          <a:prstGeom prst="rect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7" name="TextBox 20"/>
          <p:cNvSpPr txBox="1">
            <a:spLocks noChangeArrowheads="1"/>
          </p:cNvSpPr>
          <p:nvPr/>
        </p:nvSpPr>
        <p:spPr bwMode="auto">
          <a:xfrm>
            <a:off x="5934075" y="7556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94377" y="603951"/>
            <a:ext cx="842937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MANUS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2"/>
          <p:cNvSpPr txBox="1">
            <a:spLocks noChangeArrowheads="1"/>
          </p:cNvSpPr>
          <p:nvPr/>
        </p:nvSpPr>
        <p:spPr bwMode="auto">
          <a:xfrm>
            <a:off x="0" y="3044825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Arial Black" charset="0"/>
                <a:cs typeface="Arial Black" charset="0"/>
              </a:rPr>
              <a:t>Before Satellites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-9525"/>
            <a:ext cx="584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259" name="Group 29"/>
          <p:cNvGrpSpPr>
            <a:grpSpLocks/>
          </p:cNvGrpSpPr>
          <p:nvPr/>
        </p:nvGrpSpPr>
        <p:grpSpPr bwMode="auto">
          <a:xfrm>
            <a:off x="102056" y="762000"/>
            <a:ext cx="3154580" cy="2246230"/>
            <a:chOff x="0" y="938199"/>
            <a:chExt cx="3302000" cy="2246710"/>
          </a:xfrm>
        </p:grpSpPr>
        <p:sp>
          <p:nvSpPr>
            <p:cNvPr id="53263" name="TextBox 1"/>
            <p:cNvSpPr txBox="1">
              <a:spLocks noChangeArrowheads="1"/>
            </p:cNvSpPr>
            <p:nvPr/>
          </p:nvSpPr>
          <p:spPr bwMode="auto">
            <a:xfrm>
              <a:off x="0" y="2353734"/>
              <a:ext cx="3302000" cy="83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rgbClr val="FFFFFF"/>
                  </a:solidFill>
                </a:rPr>
                <a:t>Madden and Julian 1971, 1972</a:t>
              </a:r>
            </a:p>
          </p:txBody>
        </p:sp>
        <p:sp>
          <p:nvSpPr>
            <p:cNvPr id="53264" name="TextBox 28"/>
            <p:cNvSpPr txBox="1">
              <a:spLocks noChangeArrowheads="1"/>
            </p:cNvSpPr>
            <p:nvPr/>
          </p:nvSpPr>
          <p:spPr bwMode="auto">
            <a:xfrm>
              <a:off x="135466" y="938199"/>
              <a:ext cx="3031066" cy="70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dirty="0" smtClean="0">
                  <a:solidFill>
                    <a:srgbClr val="FFFFFF"/>
                  </a:solidFill>
                </a:rPr>
                <a:t>The “MJO”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3367462" y="6349731"/>
            <a:ext cx="5776538" cy="5082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6444" y="6269908"/>
            <a:ext cx="2410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TOGA COARE</a:t>
            </a:r>
            <a:endParaRPr lang="en-US" b="1" dirty="0"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06000" y="151461"/>
            <a:ext cx="431799" cy="6128690"/>
            <a:chOff x="5906000" y="151461"/>
            <a:chExt cx="431799" cy="6128690"/>
          </a:xfrm>
        </p:grpSpPr>
        <p:cxnSp>
          <p:nvCxnSpPr>
            <p:cNvPr id="30" name="Straight Connector 16"/>
            <p:cNvCxnSpPr>
              <a:cxnSpLocks noChangeShapeType="1"/>
            </p:cNvCxnSpPr>
            <p:nvPr/>
          </p:nvCxnSpPr>
          <p:spPr bwMode="auto">
            <a:xfrm flipV="1">
              <a:off x="5906000" y="151461"/>
              <a:ext cx="0" cy="6128689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6"/>
            <p:cNvCxnSpPr>
              <a:cxnSpLocks noChangeShapeType="1"/>
            </p:cNvCxnSpPr>
            <p:nvPr/>
          </p:nvCxnSpPr>
          <p:spPr bwMode="auto">
            <a:xfrm flipV="1">
              <a:off x="6337799" y="151461"/>
              <a:ext cx="0" cy="6128690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5443181" y="104855"/>
            <a:ext cx="13504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West Pacific</a:t>
            </a:r>
            <a:endParaRPr lang="en-US" b="1" dirty="0"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34954" y="371445"/>
            <a:ext cx="482600" cy="5719465"/>
            <a:chOff x="8134954" y="371445"/>
            <a:chExt cx="482600" cy="5719465"/>
          </a:xfrm>
        </p:grpSpPr>
        <p:sp>
          <p:nvSpPr>
            <p:cNvPr id="20" name="TextBox 19"/>
            <p:cNvSpPr txBox="1"/>
            <p:nvPr/>
          </p:nvSpPr>
          <p:spPr>
            <a:xfrm>
              <a:off x="8134954" y="37144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34954" y="108905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34954" y="1802202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4954" y="484184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34954" y="562924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34954" y="3346337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34954" y="4106092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34954" y="2542862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07768" y="3007845"/>
            <a:ext cx="2890613" cy="1791756"/>
            <a:chOff x="2032148" y="748455"/>
            <a:chExt cx="2890613" cy="1791756"/>
          </a:xfrm>
        </p:grpSpPr>
        <p:sp>
          <p:nvSpPr>
            <p:cNvPr id="34" name="TextBox 33"/>
            <p:cNvSpPr txBox="1"/>
            <p:nvPr/>
          </p:nvSpPr>
          <p:spPr>
            <a:xfrm>
              <a:off x="2032148" y="1228835"/>
              <a:ext cx="2404004" cy="830997"/>
            </a:xfrm>
            <a:prstGeom prst="rect">
              <a:avLst/>
            </a:prstGeom>
            <a:solidFill>
              <a:srgbClr val="FFFFFF">
                <a:alpha val="32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“Active Phase” 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~1-2 weeks</a:t>
              </a:r>
              <a:endParaRPr lang="en-US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366380" y="748455"/>
              <a:ext cx="556381" cy="1791756"/>
            </a:xfrm>
            <a:prstGeom prst="ellips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996460" y="6396335"/>
            <a:ext cx="114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Wheeler &amp; Hendon 2004 </a:t>
            </a:r>
            <a:endParaRPr lang="en-US" sz="1200" dirty="0">
              <a:solidFill>
                <a:schemeClr val="bg2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856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" y="1388530"/>
            <a:ext cx="9127075" cy="54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Doppler radar sampling relative to the MJO in TOGA COARE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2200" y="2404535"/>
            <a:ext cx="121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Rossby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Gyres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3975" y="4690533"/>
            <a:ext cx="2015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Kelvin Wave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60267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385"/>
            <a:ext cx="9128938" cy="33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99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FFFFFF"/>
                </a:solidFill>
              </a:rPr>
              <a:t>Moncrieff’s Mesoscale Layer Model of Tropical Convection</a:t>
            </a:r>
          </a:p>
        </p:txBody>
      </p:sp>
      <p:sp>
        <p:nvSpPr>
          <p:cNvPr id="1149956" name="Text Box 4"/>
          <p:cNvSpPr txBox="1">
            <a:spLocks noChangeArrowheads="1"/>
          </p:cNvSpPr>
          <p:nvPr/>
        </p:nvSpPr>
        <p:spPr bwMode="auto">
          <a:xfrm>
            <a:off x="7070725" y="537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endParaRPr lang="en-US" sz="1800" b="1" smtClean="0">
              <a:solidFill>
                <a:srgbClr val="000000"/>
              </a:solidFill>
            </a:endParaRP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7143750" y="50292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800" b="1" smtClean="0">
                <a:solidFill>
                  <a:srgbClr val="FFFFFF"/>
                </a:solidFill>
              </a:rPr>
              <a:t>Moncrieff 92</a:t>
            </a:r>
          </a:p>
        </p:txBody>
      </p:sp>
      <p:sp>
        <p:nvSpPr>
          <p:cNvPr id="2" name="Freeform 1"/>
          <p:cNvSpPr/>
          <p:nvPr/>
        </p:nvSpPr>
        <p:spPr>
          <a:xfrm>
            <a:off x="2846250" y="3334026"/>
            <a:ext cx="2925626" cy="1077321"/>
          </a:xfrm>
          <a:custGeom>
            <a:avLst/>
            <a:gdLst>
              <a:gd name="connsiteX0" fmla="*/ 2902947 w 2902947"/>
              <a:gd name="connsiteY0" fmla="*/ 544330 h 1077321"/>
              <a:gd name="connsiteX1" fmla="*/ 2902947 w 2902947"/>
              <a:gd name="connsiteY1" fmla="*/ 1054640 h 1077321"/>
              <a:gd name="connsiteX2" fmla="*/ 1848361 w 2902947"/>
              <a:gd name="connsiteY2" fmla="*/ 1077321 h 1077321"/>
              <a:gd name="connsiteX3" fmla="*/ 986548 w 2902947"/>
              <a:gd name="connsiteY3" fmla="*/ 567011 h 1077321"/>
              <a:gd name="connsiteX4" fmla="*/ 0 w 2902947"/>
              <a:gd name="connsiteY4" fmla="*/ 0 h 1077321"/>
              <a:gd name="connsiteX5" fmla="*/ 1825682 w 2902947"/>
              <a:gd name="connsiteY5" fmla="*/ 11340 h 1077321"/>
              <a:gd name="connsiteX0" fmla="*/ 2902947 w 2902947"/>
              <a:gd name="connsiteY0" fmla="*/ 544330 h 1077321"/>
              <a:gd name="connsiteX1" fmla="*/ 2902947 w 2902947"/>
              <a:gd name="connsiteY1" fmla="*/ 1054640 h 1077321"/>
              <a:gd name="connsiteX2" fmla="*/ 1848361 w 2902947"/>
              <a:gd name="connsiteY2" fmla="*/ 1077321 h 1077321"/>
              <a:gd name="connsiteX3" fmla="*/ 986548 w 2902947"/>
              <a:gd name="connsiteY3" fmla="*/ 567011 h 1077321"/>
              <a:gd name="connsiteX4" fmla="*/ 0 w 2902947"/>
              <a:gd name="connsiteY4" fmla="*/ 0 h 1077321"/>
              <a:gd name="connsiteX5" fmla="*/ 986548 w 2902947"/>
              <a:gd name="connsiteY5" fmla="*/ 0 h 1077321"/>
              <a:gd name="connsiteX6" fmla="*/ 1825682 w 2902947"/>
              <a:gd name="connsiteY6" fmla="*/ 11340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986548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5626" h="1077321">
                <a:moveTo>
                  <a:pt x="2902947" y="544330"/>
                </a:moveTo>
                <a:lnTo>
                  <a:pt x="2902947" y="1054640"/>
                </a:lnTo>
                <a:lnTo>
                  <a:pt x="1848361" y="1077321"/>
                </a:lnTo>
                <a:cubicBezTo>
                  <a:pt x="1561090" y="793815"/>
                  <a:pt x="1289354" y="602364"/>
                  <a:pt x="986548" y="567011"/>
                </a:cubicBezTo>
                <a:cubicBezTo>
                  <a:pt x="481725" y="508072"/>
                  <a:pt x="147414" y="676633"/>
                  <a:pt x="0" y="0"/>
                </a:cubicBezTo>
                <a:lnTo>
                  <a:pt x="1803002" y="0"/>
                </a:lnTo>
                <a:cubicBezTo>
                  <a:pt x="2086493" y="332647"/>
                  <a:pt x="2245248" y="506530"/>
                  <a:pt x="2925626" y="555671"/>
                </a:cubicBezTo>
              </a:path>
            </a:pathLst>
          </a:custGeom>
          <a:solidFill>
            <a:srgbClr val="FF0000">
              <a:alpha val="27000"/>
            </a:srgbClr>
          </a:solidFill>
          <a:ln w="31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2367171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Synthesis of TOGA COARE Doppler radar observations</a:t>
            </a:r>
          </a:p>
          <a:p>
            <a:pPr algn="ctr" eaLnBrk="1" hangingPunct="1"/>
            <a:r>
              <a:rPr lang="en-US" sz="44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c</a:t>
            </a:r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onfirms Moncrieff’s model</a:t>
            </a:r>
            <a:endParaRPr lang="en-US" sz="4400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5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ChangeArrowheads="1"/>
          </p:cNvSpPr>
          <p:nvPr/>
        </p:nvSpPr>
        <p:spPr bwMode="auto">
          <a:xfrm>
            <a:off x="2173288" y="2057400"/>
            <a:ext cx="4800600" cy="3581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154051" name="Picture 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2133600"/>
            <a:ext cx="4419600" cy="3365500"/>
          </a:xfrm>
        </p:spPr>
      </p:pic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517650" y="385763"/>
            <a:ext cx="611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TOGA COARE</a:t>
            </a:r>
          </a:p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 Airborne Doppler Observations of MCSs</a:t>
            </a:r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2449513" y="1341438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25 convective region flights</a:t>
            </a:r>
          </a:p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Show deep layer of inflow to updrafts</a:t>
            </a:r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3192463" y="59436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Kingsmill &amp; Houze 1999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660649" y="5026026"/>
            <a:ext cx="123825" cy="101600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1275" y="4921250"/>
            <a:ext cx="289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&lt;</a:t>
            </a:r>
            <a:endParaRPr lang="en-US" sz="1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074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234" name="Group 2"/>
          <p:cNvGrpSpPr>
            <a:grpSpLocks/>
          </p:cNvGrpSpPr>
          <p:nvPr/>
        </p:nvGrpSpPr>
        <p:grpSpPr bwMode="auto">
          <a:xfrm>
            <a:off x="388938" y="1905000"/>
            <a:ext cx="8382000" cy="3048000"/>
            <a:chOff x="245" y="1200"/>
            <a:chExt cx="5280" cy="1920"/>
          </a:xfrm>
        </p:grpSpPr>
        <p:sp>
          <p:nvSpPr>
            <p:cNvPr id="1119235" name="Rectangle 3"/>
            <p:cNvSpPr>
              <a:spLocks noChangeArrowheads="1"/>
            </p:cNvSpPr>
            <p:nvPr/>
          </p:nvSpPr>
          <p:spPr bwMode="auto">
            <a:xfrm>
              <a:off x="245" y="1200"/>
              <a:ext cx="5280" cy="19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hangingPunct="0"/>
              <a:endParaRPr lang="en-US" smtClean="0">
                <a:solidFill>
                  <a:srgbClr val="FFFFFF"/>
                </a:solidFill>
              </a:endParaRPr>
            </a:p>
          </p:txBody>
        </p:sp>
        <p:pic>
          <p:nvPicPr>
            <p:cNvPr id="11192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1248"/>
              <a:ext cx="5088" cy="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119239" name="Text Box 7"/>
          <p:cNvSpPr txBox="1">
            <a:spLocks noChangeArrowheads="1"/>
          </p:cNvSpPr>
          <p:nvPr/>
        </p:nvSpPr>
        <p:spPr bwMode="auto">
          <a:xfrm>
            <a:off x="3343275" y="52578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Kingsmill &amp; Houze 1999</a:t>
            </a:r>
          </a:p>
        </p:txBody>
      </p:sp>
      <p:sp>
        <p:nvSpPr>
          <p:cNvPr id="1119240" name="Text Box 8"/>
          <p:cNvSpPr txBox="1">
            <a:spLocks noChangeArrowheads="1"/>
          </p:cNvSpPr>
          <p:nvPr/>
        </p:nvSpPr>
        <p:spPr bwMode="auto">
          <a:xfrm>
            <a:off x="1517650" y="415925"/>
            <a:ext cx="611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TOGA COARE</a:t>
            </a:r>
          </a:p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 Airborne Doppler Observations of MCSs</a:t>
            </a:r>
          </a:p>
        </p:txBody>
      </p:sp>
      <p:sp>
        <p:nvSpPr>
          <p:cNvPr id="1119241" name="Text Box 9"/>
          <p:cNvSpPr txBox="1">
            <a:spLocks noChangeArrowheads="1"/>
          </p:cNvSpPr>
          <p:nvPr/>
        </p:nvSpPr>
        <p:spPr bwMode="auto">
          <a:xfrm>
            <a:off x="3033713" y="1371600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25 stratiform region flights</a:t>
            </a:r>
          </a:p>
        </p:txBody>
      </p:sp>
    </p:spTree>
    <p:extLst>
      <p:ext uri="{BB962C8B-B14F-4D97-AF65-F5344CB8AC3E}">
        <p14:creationId xmlns:p14="http://schemas.microsoft.com/office/powerpoint/2010/main" val="13195505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138" name="Picture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565150"/>
            <a:ext cx="7239000" cy="5988050"/>
          </a:xfrm>
        </p:spPr>
      </p:pic>
      <p:sp>
        <p:nvSpPr>
          <p:cNvPr id="1115139" name="Text Box 3"/>
          <p:cNvSpPr txBox="1">
            <a:spLocks noChangeArrowheads="1"/>
          </p:cNvSpPr>
          <p:nvPr/>
        </p:nvSpPr>
        <p:spPr bwMode="auto">
          <a:xfrm>
            <a:off x="6858000" y="6127750"/>
            <a:ext cx="130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600" b="1" smtClean="0">
                <a:solidFill>
                  <a:srgbClr val="000000"/>
                </a:solidFill>
              </a:rPr>
              <a:t>Houze 1982</a:t>
            </a:r>
          </a:p>
        </p:txBody>
      </p:sp>
      <p:sp>
        <p:nvSpPr>
          <p:cNvPr id="1115140" name="Text Box 4"/>
          <p:cNvSpPr txBox="1">
            <a:spLocks noChangeArrowheads="1"/>
          </p:cNvSpPr>
          <p:nvPr/>
        </p:nvSpPr>
        <p:spPr bwMode="auto">
          <a:xfrm>
            <a:off x="0" y="144463"/>
            <a:ext cx="9143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Empirical Model of an MCS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2375578"/>
              </p:ext>
            </p:extLst>
          </p:nvPr>
        </p:nvGraphicFramePr>
        <p:xfrm>
          <a:off x="1947341" y="3945467"/>
          <a:ext cx="1507059" cy="106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06392034"/>
              </p:ext>
            </p:extLst>
          </p:nvPr>
        </p:nvGraphicFramePr>
        <p:xfrm>
          <a:off x="6163745" y="2285995"/>
          <a:ext cx="1693327" cy="75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838200" cy="3429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8"/>
          <a:stretch>
            <a:fillRect/>
          </a:stretch>
        </p:blipFill>
        <p:spPr bwMode="auto">
          <a:xfrm>
            <a:off x="4343400" y="1447800"/>
            <a:ext cx="1828800" cy="3429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539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3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17513" y="2305050"/>
            <a:ext cx="8308975" cy="2082750"/>
            <a:chOff x="416953" y="2305765"/>
            <a:chExt cx="8310094" cy="2081425"/>
          </a:xfrm>
        </p:grpSpPr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416953" y="2305765"/>
              <a:ext cx="8310094" cy="2081425"/>
              <a:chOff x="452906" y="2527205"/>
              <a:chExt cx="8310094" cy="2081425"/>
            </a:xfrm>
          </p:grpSpPr>
          <p:pic>
            <p:nvPicPr>
              <p:cNvPr id="22" name="Picture 15" descr="PaulC_fieldprogram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347"/>
              <a:stretch/>
            </p:blipFill>
            <p:spPr bwMode="auto">
              <a:xfrm>
                <a:off x="541807" y="2527205"/>
                <a:ext cx="8221193" cy="208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Oval 3"/>
              <p:cNvSpPr>
                <a:spLocks noChangeAspect="1"/>
              </p:cNvSpPr>
              <p:nvPr/>
            </p:nvSpPr>
            <p:spPr bwMode="auto">
              <a:xfrm>
                <a:off x="5416550" y="32258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24" name="Oval 4"/>
              <p:cNvSpPr>
                <a:spLocks noChangeAspect="1"/>
              </p:cNvSpPr>
              <p:nvPr/>
            </p:nvSpPr>
            <p:spPr bwMode="auto">
              <a:xfrm>
                <a:off x="609600" y="33020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25" name="TextBox 8"/>
              <p:cNvSpPr txBox="1">
                <a:spLocks noChangeArrowheads="1"/>
              </p:cNvSpPr>
              <p:nvPr/>
            </p:nvSpPr>
            <p:spPr bwMode="auto">
              <a:xfrm>
                <a:off x="5029200" y="3003550"/>
                <a:ext cx="71068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BoB 1979</a:t>
                </a:r>
              </a:p>
              <a:p>
                <a:pPr algn="ctr" eaLnBrk="1" hangingPunct="1"/>
                <a:endParaRPr lang="en-US" sz="900" b="1">
                  <a:solidFill>
                    <a:schemeClr val="bg2"/>
                  </a:solidFill>
                  <a:cs typeface="Arial" charset="0"/>
                </a:endParaRPr>
              </a:p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JASMINE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1999</a:t>
                </a:r>
              </a:p>
            </p:txBody>
          </p:sp>
          <p:sp>
            <p:nvSpPr>
              <p:cNvPr id="26" name="TextBox 9"/>
              <p:cNvSpPr txBox="1">
                <a:spLocks noChangeArrowheads="1"/>
              </p:cNvSpPr>
              <p:nvPr/>
            </p:nvSpPr>
            <p:spPr bwMode="auto">
              <a:xfrm>
                <a:off x="961197" y="3257550"/>
                <a:ext cx="6017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EPIC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     2001</a:t>
                </a:r>
              </a:p>
            </p:txBody>
          </p:sp>
          <p:sp>
            <p:nvSpPr>
              <p:cNvPr id="27" name="TextBox 10"/>
              <p:cNvSpPr txBox="1">
                <a:spLocks noChangeArrowheads="1"/>
              </p:cNvSpPr>
              <p:nvPr/>
            </p:nvSpPr>
            <p:spPr bwMode="auto">
              <a:xfrm>
                <a:off x="452906" y="3327400"/>
                <a:ext cx="563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TEPPS</a:t>
                </a:r>
                <a:b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1997</a:t>
                </a:r>
              </a:p>
            </p:txBody>
          </p:sp>
          <p:sp>
            <p:nvSpPr>
              <p:cNvPr id="28" name="Freeform 12"/>
              <p:cNvSpPr>
                <a:spLocks noChangeArrowheads="1"/>
              </p:cNvSpPr>
              <p:nvPr/>
            </p:nvSpPr>
            <p:spPr bwMode="auto">
              <a:xfrm>
                <a:off x="1092200" y="3270250"/>
                <a:ext cx="565150" cy="590550"/>
              </a:xfrm>
              <a:custGeom>
                <a:avLst/>
                <a:gdLst>
                  <a:gd name="T0" fmla="*/ 241300 w 565150"/>
                  <a:gd name="T1" fmla="*/ 0 h 590550"/>
                  <a:gd name="T2" fmla="*/ 565150 w 565150"/>
                  <a:gd name="T3" fmla="*/ 577850 h 590550"/>
                  <a:gd name="T4" fmla="*/ 241300 w 565150"/>
                  <a:gd name="T5" fmla="*/ 590550 h 590550"/>
                  <a:gd name="T6" fmla="*/ 0 w 565150"/>
                  <a:gd name="T7" fmla="*/ 31750 h 590550"/>
                  <a:gd name="T8" fmla="*/ 241300 w 565150"/>
                  <a:gd name="T9" fmla="*/ 0 h 590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150"/>
                  <a:gd name="T16" fmla="*/ 0 h 590550"/>
                  <a:gd name="T17" fmla="*/ 565150 w 565150"/>
                  <a:gd name="T18" fmla="*/ 590550 h 590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150" h="590550">
                    <a:moveTo>
                      <a:pt x="241300" y="0"/>
                    </a:moveTo>
                    <a:lnTo>
                      <a:pt x="565150" y="577850"/>
                    </a:lnTo>
                    <a:lnTo>
                      <a:pt x="241300" y="590550"/>
                    </a:lnTo>
                    <a:lnTo>
                      <a:pt x="0" y="31750"/>
                    </a:lnTo>
                    <a:lnTo>
                      <a:pt x="2413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231626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>
                  <a:solidFill>
                    <a:srgbClr val="000000"/>
                  </a:solidFill>
                  <a:cs typeface="Arial" charset="0"/>
                </a:rPr>
                <a:t>(Dashed: No sounding network)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44763" y="2979738"/>
            <a:ext cx="7620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Atlantic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GATE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1974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586538" y="3033713"/>
            <a:ext cx="12192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W. Pacific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TOGA COARE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1992-3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456113" y="3163888"/>
            <a:ext cx="1150937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Indian Ocean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DYNAMO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2011-12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72813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DYNAMO: The third of the 3 </a:t>
            </a:r>
            <a:r>
              <a:rPr lang="en-US" sz="3200" dirty="0">
                <a:cs typeface="Arial" charset="0"/>
              </a:rPr>
              <a:t>g</a:t>
            </a:r>
            <a:r>
              <a:rPr lang="en-US" sz="3200" dirty="0" smtClean="0">
                <a:cs typeface="Arial" charset="0"/>
              </a:rPr>
              <a:t>reat </a:t>
            </a:r>
            <a:r>
              <a:rPr lang="en-US" sz="3200" dirty="0">
                <a:cs typeface="Arial" charset="0"/>
              </a:rPr>
              <a:t>f</a:t>
            </a:r>
            <a:r>
              <a:rPr lang="en-US" sz="3200" dirty="0" smtClean="0">
                <a:cs typeface="Arial" charset="0"/>
              </a:rPr>
              <a:t>ield </a:t>
            </a:r>
            <a:r>
              <a:rPr lang="en-US" sz="3200" dirty="0">
                <a:cs typeface="Arial" charset="0"/>
              </a:rPr>
              <a:t>c</a:t>
            </a:r>
            <a:r>
              <a:rPr lang="en-US" sz="3200" dirty="0" smtClean="0">
                <a:cs typeface="Arial" charset="0"/>
              </a:rPr>
              <a:t>ampaigns</a:t>
            </a: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1456" y="492200"/>
            <a:ext cx="7602824" cy="5873601"/>
            <a:chOff x="541456" y="398441"/>
            <a:chExt cx="7602824" cy="5873601"/>
          </a:xfrm>
        </p:grpSpPr>
        <p:grpSp>
          <p:nvGrpSpPr>
            <p:cNvPr id="19" name="Group 18"/>
            <p:cNvGrpSpPr/>
            <p:nvPr/>
          </p:nvGrpSpPr>
          <p:grpSpPr>
            <a:xfrm>
              <a:off x="1851138" y="398441"/>
              <a:ext cx="5441725" cy="5873601"/>
              <a:chOff x="2230153" y="398441"/>
              <a:chExt cx="5441725" cy="587360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r="3484" b="3353"/>
              <a:stretch/>
            </p:blipFill>
            <p:spPr>
              <a:xfrm>
                <a:off x="2230153" y="867109"/>
                <a:ext cx="5441725" cy="5404933"/>
              </a:xfrm>
              <a:prstGeom prst="rect">
                <a:avLst/>
              </a:prstGeom>
            </p:spPr>
          </p:pic>
          <p:sp>
            <p:nvSpPr>
              <p:cNvPr id="5" name="TextBox 6"/>
              <p:cNvSpPr txBox="1">
                <a:spLocks noChangeArrowheads="1"/>
              </p:cNvSpPr>
              <p:nvPr/>
            </p:nvSpPr>
            <p:spPr bwMode="auto">
              <a:xfrm>
                <a:off x="2236072" y="398441"/>
                <a:ext cx="5434852" cy="46166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 dirty="0" smtClean="0">
                    <a:solidFill>
                      <a:srgbClr val="47423A"/>
                    </a:solidFill>
                    <a:cs typeface="Arial" charset="0"/>
                  </a:rPr>
                  <a:t>DYNAMO-AMIE</a:t>
                </a:r>
                <a:r>
                  <a:rPr lang="en-US" b="1" dirty="0">
                    <a:solidFill>
                      <a:srgbClr val="47423A"/>
                    </a:solidFill>
                    <a:cs typeface="Arial" charset="0"/>
                  </a:rPr>
                  <a:t>-</a:t>
                </a:r>
                <a:r>
                  <a:rPr lang="en-US" b="1" dirty="0" smtClean="0">
                    <a:solidFill>
                      <a:srgbClr val="47423A"/>
                    </a:solidFill>
                    <a:cs typeface="Arial" charset="0"/>
                  </a:rPr>
                  <a:t>CINDY</a:t>
                </a:r>
                <a:endParaRPr lang="en-US" b="1" dirty="0">
                  <a:solidFill>
                    <a:srgbClr val="47423A"/>
                  </a:solidFill>
                  <a:cs typeface="Arial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5745512" y="3064004"/>
                <a:ext cx="1153943" cy="652949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stealth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5747702" y="5106673"/>
                <a:ext cx="1230312" cy="591830"/>
              </a:xfrm>
              <a:prstGeom prst="straightConnector1">
                <a:avLst/>
              </a:prstGeom>
              <a:ln w="38100" cmpd="sng">
                <a:solidFill>
                  <a:srgbClr val="6C6457"/>
                </a:solidFill>
                <a:headEnd type="none"/>
                <a:tailEnd type="stealth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6510499" y="2819590"/>
              <a:ext cx="1633781" cy="83099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Two radars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Rawinsonde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Oceanography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6539" y="4749885"/>
              <a:ext cx="1633781" cy="83099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rgbClr val="6C645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6C6457"/>
                  </a:solidFill>
                </a:rPr>
                <a:t>Two radars</a:t>
              </a:r>
            </a:p>
            <a:p>
              <a:r>
                <a:rPr lang="en-US" sz="1600" b="1" dirty="0" smtClean="0">
                  <a:solidFill>
                    <a:srgbClr val="6C6457"/>
                  </a:solidFill>
                </a:rPr>
                <a:t>Rawinsonde</a:t>
              </a:r>
            </a:p>
            <a:p>
              <a:r>
                <a:rPr lang="en-US" sz="1600" b="1" dirty="0" smtClean="0">
                  <a:solidFill>
                    <a:srgbClr val="6C6457"/>
                  </a:solidFill>
                </a:rPr>
                <a:t>Oceanography</a:t>
              </a:r>
              <a:endParaRPr lang="en-US" sz="1600" b="1" dirty="0">
                <a:solidFill>
                  <a:srgbClr val="6C6457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288" y="3140860"/>
              <a:ext cx="1598615" cy="83099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rgbClr val="BF261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BF261D"/>
                  </a:solidFill>
                </a:rPr>
                <a:t>Four radars</a:t>
              </a:r>
            </a:p>
            <a:p>
              <a:r>
                <a:rPr lang="en-US" sz="1600" b="1" dirty="0">
                  <a:solidFill>
                    <a:srgbClr val="BF261D"/>
                  </a:solidFill>
                </a:rPr>
                <a:t>R</a:t>
              </a:r>
              <a:r>
                <a:rPr lang="en-US" sz="1600" b="1" dirty="0" smtClean="0">
                  <a:solidFill>
                    <a:srgbClr val="BF261D"/>
                  </a:solidFill>
                </a:rPr>
                <a:t>awinsonde </a:t>
              </a:r>
            </a:p>
            <a:p>
              <a:r>
                <a:rPr lang="en-US" sz="1600" b="1" dirty="0" smtClean="0">
                  <a:solidFill>
                    <a:srgbClr val="BF261D"/>
                  </a:solidFill>
                </a:rPr>
                <a:t>Falcon aircraft</a:t>
              </a:r>
              <a:endParaRPr lang="en-US" sz="1600" b="1" dirty="0">
                <a:solidFill>
                  <a:srgbClr val="BF261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456" y="5561396"/>
              <a:ext cx="1393130" cy="5847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rgbClr val="1A218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1A2181"/>
                  </a:solidFill>
                </a:rPr>
                <a:t>Rawinsonde </a:t>
              </a:r>
            </a:p>
            <a:p>
              <a:r>
                <a:rPr lang="en-US" sz="1600" b="1" dirty="0" smtClean="0">
                  <a:solidFill>
                    <a:srgbClr val="1A2181"/>
                  </a:solidFill>
                </a:rPr>
                <a:t>P3 aircraft</a:t>
              </a:r>
              <a:endParaRPr lang="en-US" sz="1600" b="1" dirty="0">
                <a:solidFill>
                  <a:srgbClr val="1A218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50886" y="1662942"/>
            <a:ext cx="1394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Indian</a:t>
            </a:r>
            <a:br>
              <a:rPr lang="en-US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en-US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Ocean</a:t>
            </a:r>
            <a:endParaRPr lang="en-US" sz="3200" i="1" dirty="0">
              <a:solidFill>
                <a:schemeClr val="bg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DHIVEHI_v2_500px_medium_cl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52" y="782477"/>
            <a:ext cx="3298148" cy="1655672"/>
          </a:xfrm>
          <a:prstGeom prst="rect">
            <a:avLst/>
          </a:prstGeom>
          <a:effectLst>
            <a:glow rad="25400">
              <a:srgbClr val="415A86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0291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2028617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Focus of DYNAMO/AMIE:</a:t>
            </a:r>
          </a:p>
          <a:p>
            <a:pPr algn="ctr" eaLnBrk="1" hangingPunct="1"/>
            <a:endParaRPr lang="en-US" sz="4400" dirty="0" smtClean="0">
              <a:solidFill>
                <a:srgbClr val="FFFFFF"/>
              </a:solidFill>
              <a:latin typeface="Arial Black" charset="0"/>
              <a:cs typeface="Arial Black" charset="0"/>
            </a:endParaRPr>
          </a:p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Convective cloud</a:t>
            </a:r>
          </a:p>
          <a:p>
            <a:pPr algn="ctr" eaLnBrk="1" hangingPunct="1"/>
            <a:r>
              <a:rPr lang="en-US" sz="4400" u="sng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population</a:t>
            </a:r>
            <a:endParaRPr lang="en-US" sz="4400" u="sng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2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4" descr="MONEX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98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16138" y="5345113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Small cumulus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1063" y="3365500"/>
            <a:ext cx="263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Cumulus congestus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61088" y="2246313"/>
            <a:ext cx="215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Cumulonimbus</a:t>
            </a:r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0" y="1143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 Black" charset="0"/>
                <a:cs typeface="Arial Black" charset="0"/>
              </a:rPr>
              <a:t>Visual Observation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34"/>
          <p:cNvGrpSpPr>
            <a:grpSpLocks/>
          </p:cNvGrpSpPr>
          <p:nvPr/>
        </p:nvGrpSpPr>
        <p:grpSpPr bwMode="auto">
          <a:xfrm>
            <a:off x="-9525" y="-6350"/>
            <a:ext cx="9153525" cy="4597400"/>
            <a:chOff x="-9236" y="406400"/>
            <a:chExt cx="9153236" cy="4597400"/>
          </a:xfrm>
        </p:grpSpPr>
        <p:grpSp>
          <p:nvGrpSpPr>
            <p:cNvPr id="164896" name="Group 32"/>
            <p:cNvGrpSpPr>
              <a:grpSpLocks/>
            </p:cNvGrpSpPr>
            <p:nvPr/>
          </p:nvGrpSpPr>
          <p:grpSpPr bwMode="auto">
            <a:xfrm>
              <a:off x="-9236" y="406400"/>
              <a:ext cx="9153236" cy="4597400"/>
              <a:chOff x="-9236" y="406400"/>
              <a:chExt cx="9153236" cy="4597400"/>
            </a:xfrm>
          </p:grpSpPr>
          <p:grpSp>
            <p:nvGrpSpPr>
              <p:cNvPr id="164898" name="Group 30"/>
              <p:cNvGrpSpPr>
                <a:grpSpLocks/>
              </p:cNvGrpSpPr>
              <p:nvPr/>
            </p:nvGrpSpPr>
            <p:grpSpPr bwMode="auto">
              <a:xfrm>
                <a:off x="-9236" y="1117600"/>
                <a:ext cx="9153236" cy="3886200"/>
                <a:chOff x="-9236" y="1117600"/>
                <a:chExt cx="9153236" cy="3886200"/>
              </a:xfrm>
            </p:grpSpPr>
            <p:pic>
              <p:nvPicPr>
                <p:cNvPr id="164900" name="Picture 2" descr="HOUZEET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7" t="3624" b="13773"/>
                <a:stretch>
                  <a:fillRect/>
                </a:stretch>
              </p:blipFill>
              <p:spPr bwMode="auto">
                <a:xfrm>
                  <a:off x="-9236" y="1117600"/>
                  <a:ext cx="9153236" cy="383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01" name="Rectangle 26"/>
                <p:cNvSpPr>
                  <a:spLocks noChangeArrowheads="1"/>
                </p:cNvSpPr>
                <p:nvPr/>
              </p:nvSpPr>
              <p:spPr bwMode="auto">
                <a:xfrm>
                  <a:off x="7010400" y="4737100"/>
                  <a:ext cx="1562100" cy="228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2" name="Freeform 27"/>
                <p:cNvSpPr>
                  <a:spLocks noChangeArrowheads="1"/>
                </p:cNvSpPr>
                <p:nvPr/>
              </p:nvSpPr>
              <p:spPr bwMode="auto">
                <a:xfrm>
                  <a:off x="2794000" y="4483100"/>
                  <a:ext cx="6134100" cy="520700"/>
                </a:xfrm>
                <a:custGeom>
                  <a:avLst/>
                  <a:gdLst>
                    <a:gd name="T0" fmla="*/ 50800 w 6134100"/>
                    <a:gd name="T1" fmla="*/ 368300 h 520700"/>
                    <a:gd name="T2" fmla="*/ 0 w 6134100"/>
                    <a:gd name="T3" fmla="*/ 520700 h 520700"/>
                    <a:gd name="T4" fmla="*/ 3441700 w 6134100"/>
                    <a:gd name="T5" fmla="*/ 431800 h 520700"/>
                    <a:gd name="T6" fmla="*/ 6134100 w 6134100"/>
                    <a:gd name="T7" fmla="*/ 127000 h 520700"/>
                    <a:gd name="T8" fmla="*/ 6121400 w 6134100"/>
                    <a:gd name="T9" fmla="*/ 0 h 520700"/>
                    <a:gd name="T10" fmla="*/ 5880100 w 6134100"/>
                    <a:gd name="T11" fmla="*/ 0 h 520700"/>
                    <a:gd name="T12" fmla="*/ 4559300 w 6134100"/>
                    <a:gd name="T13" fmla="*/ 139700 h 520700"/>
                    <a:gd name="T14" fmla="*/ 2895600 w 6134100"/>
                    <a:gd name="T15" fmla="*/ 203200 h 520700"/>
                    <a:gd name="T16" fmla="*/ 2781300 w 6134100"/>
                    <a:gd name="T17" fmla="*/ 203200 h 520700"/>
                    <a:gd name="T18" fmla="*/ 1739900 w 6134100"/>
                    <a:gd name="T19" fmla="*/ 304800 h 520700"/>
                    <a:gd name="T20" fmla="*/ 1016000 w 6134100"/>
                    <a:gd name="T21" fmla="*/ 304800 h 520700"/>
                    <a:gd name="T22" fmla="*/ 774700 w 6134100"/>
                    <a:gd name="T23" fmla="*/ 330200 h 520700"/>
                    <a:gd name="T24" fmla="*/ 127000 w 6134100"/>
                    <a:gd name="T25" fmla="*/ 393700 h 520700"/>
                    <a:gd name="T26" fmla="*/ 50800 w 6134100"/>
                    <a:gd name="T27" fmla="*/ 368300 h 5207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34100"/>
                    <a:gd name="T43" fmla="*/ 0 h 520700"/>
                    <a:gd name="T44" fmla="*/ 6134100 w 6134100"/>
                    <a:gd name="T45" fmla="*/ 520700 h 5207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34100" h="520700">
                      <a:moveTo>
                        <a:pt x="50800" y="368300"/>
                      </a:moveTo>
                      <a:lnTo>
                        <a:pt x="0" y="520700"/>
                      </a:lnTo>
                      <a:lnTo>
                        <a:pt x="3441700" y="431800"/>
                      </a:lnTo>
                      <a:lnTo>
                        <a:pt x="6134100" y="127000"/>
                      </a:lnTo>
                      <a:lnTo>
                        <a:pt x="6121400" y="0"/>
                      </a:lnTo>
                      <a:lnTo>
                        <a:pt x="5880100" y="0"/>
                      </a:lnTo>
                      <a:lnTo>
                        <a:pt x="4559300" y="139700"/>
                      </a:lnTo>
                      <a:lnTo>
                        <a:pt x="2895600" y="203200"/>
                      </a:lnTo>
                      <a:lnTo>
                        <a:pt x="2781300" y="203200"/>
                      </a:lnTo>
                      <a:lnTo>
                        <a:pt x="1739900" y="304800"/>
                      </a:lnTo>
                      <a:lnTo>
                        <a:pt x="1016000" y="304800"/>
                      </a:lnTo>
                      <a:lnTo>
                        <a:pt x="774700" y="330200"/>
                      </a:lnTo>
                      <a:lnTo>
                        <a:pt x="127000" y="393700"/>
                      </a:lnTo>
                      <a:lnTo>
                        <a:pt x="50800" y="3683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903" name="Rectangle 13"/>
                <p:cNvSpPr>
                  <a:spLocks noChangeArrowheads="1"/>
                </p:cNvSpPr>
                <p:nvPr/>
              </p:nvSpPr>
              <p:spPr bwMode="auto">
                <a:xfrm>
                  <a:off x="7575550" y="4064000"/>
                  <a:ext cx="50800" cy="330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4" name="Rectangle 14"/>
                <p:cNvSpPr>
                  <a:spLocks noChangeArrowheads="1"/>
                </p:cNvSpPr>
                <p:nvPr/>
              </p:nvSpPr>
              <p:spPr bwMode="auto">
                <a:xfrm>
                  <a:off x="7797800" y="3790950"/>
                  <a:ext cx="50800" cy="584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5" name="Rectangle 15"/>
                <p:cNvSpPr>
                  <a:spLocks noChangeArrowheads="1"/>
                </p:cNvSpPr>
                <p:nvPr/>
              </p:nvSpPr>
              <p:spPr bwMode="auto">
                <a:xfrm>
                  <a:off x="8032750" y="3740150"/>
                  <a:ext cx="57150" cy="6159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6" name="Rectangle 16"/>
                <p:cNvSpPr>
                  <a:spLocks noChangeArrowheads="1"/>
                </p:cNvSpPr>
                <p:nvPr/>
              </p:nvSpPr>
              <p:spPr bwMode="auto">
                <a:xfrm>
                  <a:off x="8267700" y="3670300"/>
                  <a:ext cx="63500" cy="679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7" name="Rectangle 17"/>
                <p:cNvSpPr>
                  <a:spLocks noChangeArrowheads="1"/>
                </p:cNvSpPr>
                <p:nvPr/>
              </p:nvSpPr>
              <p:spPr bwMode="auto">
                <a:xfrm>
                  <a:off x="8509000" y="3587750"/>
                  <a:ext cx="45719" cy="679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8" name="Rectangle 18"/>
                <p:cNvSpPr>
                  <a:spLocks noChangeArrowheads="1"/>
                </p:cNvSpPr>
                <p:nvPr/>
              </p:nvSpPr>
              <p:spPr bwMode="auto">
                <a:xfrm>
                  <a:off x="8667750" y="3435350"/>
                  <a:ext cx="45719" cy="679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7435904" y="4260850"/>
                  <a:ext cx="1212812" cy="635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64899" name="Freeform 31"/>
              <p:cNvSpPr>
                <a:spLocks noChangeArrowheads="1"/>
              </p:cNvSpPr>
              <p:nvPr/>
            </p:nvSpPr>
            <p:spPr bwMode="auto">
              <a:xfrm>
                <a:off x="482600" y="406400"/>
                <a:ext cx="3962400" cy="3327400"/>
              </a:xfrm>
              <a:custGeom>
                <a:avLst/>
                <a:gdLst>
                  <a:gd name="T0" fmla="*/ 1409700 w 3962400"/>
                  <a:gd name="T1" fmla="*/ 3314700 h 3327400"/>
                  <a:gd name="T2" fmla="*/ 1473200 w 3962400"/>
                  <a:gd name="T3" fmla="*/ 3251200 h 3327400"/>
                  <a:gd name="T4" fmla="*/ 2247900 w 3962400"/>
                  <a:gd name="T5" fmla="*/ 2755900 h 3327400"/>
                  <a:gd name="T6" fmla="*/ 2476500 w 3962400"/>
                  <a:gd name="T7" fmla="*/ 2705100 h 3327400"/>
                  <a:gd name="T8" fmla="*/ 3213100 w 3962400"/>
                  <a:gd name="T9" fmla="*/ 1905000 h 3327400"/>
                  <a:gd name="T10" fmla="*/ 3962400 w 3962400"/>
                  <a:gd name="T11" fmla="*/ 1778000 h 3327400"/>
                  <a:gd name="T12" fmla="*/ 3733800 w 3962400"/>
                  <a:gd name="T13" fmla="*/ 0 h 3327400"/>
                  <a:gd name="T14" fmla="*/ 0 w 3962400"/>
                  <a:gd name="T15" fmla="*/ 1905000 h 3327400"/>
                  <a:gd name="T16" fmla="*/ 190500 w 3962400"/>
                  <a:gd name="T17" fmla="*/ 2870200 h 3327400"/>
                  <a:gd name="T18" fmla="*/ 1460500 w 3962400"/>
                  <a:gd name="T19" fmla="*/ 3327400 h 3327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62400"/>
                  <a:gd name="T31" fmla="*/ 0 h 3327400"/>
                  <a:gd name="T32" fmla="*/ 3962400 w 3962400"/>
                  <a:gd name="T33" fmla="*/ 3327400 h 3327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62400" h="3327400">
                    <a:moveTo>
                      <a:pt x="1409700" y="3314700"/>
                    </a:moveTo>
                    <a:lnTo>
                      <a:pt x="1473200" y="3251200"/>
                    </a:lnTo>
                    <a:cubicBezTo>
                      <a:pt x="1730183" y="3084161"/>
                      <a:pt x="1941400" y="2755900"/>
                      <a:pt x="2247900" y="2755900"/>
                    </a:cubicBezTo>
                    <a:lnTo>
                      <a:pt x="2476500" y="2705100"/>
                    </a:lnTo>
                    <a:lnTo>
                      <a:pt x="3213100" y="1905000"/>
                    </a:lnTo>
                    <a:lnTo>
                      <a:pt x="3962400" y="1778000"/>
                    </a:lnTo>
                    <a:lnTo>
                      <a:pt x="3733800" y="0"/>
                    </a:lnTo>
                    <a:lnTo>
                      <a:pt x="0" y="1905000"/>
                    </a:lnTo>
                    <a:lnTo>
                      <a:pt x="190500" y="2870200"/>
                    </a:lnTo>
                    <a:lnTo>
                      <a:pt x="1460500" y="3327400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4897" name="Rectangle 33"/>
            <p:cNvSpPr>
              <a:spLocks noChangeArrowheads="1"/>
            </p:cNvSpPr>
            <p:nvPr/>
          </p:nvSpPr>
          <p:spPr bwMode="auto">
            <a:xfrm>
              <a:off x="1511300" y="4356100"/>
              <a:ext cx="1003300" cy="203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164870" name="TextBox 86"/>
          <p:cNvSpPr txBox="1">
            <a:spLocks noChangeArrowheads="1"/>
          </p:cNvSpPr>
          <p:nvPr/>
        </p:nvSpPr>
        <p:spPr bwMode="auto">
          <a:xfrm>
            <a:off x="11023600" y="1552575"/>
            <a:ext cx="38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4000">
                <a:solidFill>
                  <a:srgbClr val="B9CDE5"/>
                </a:solidFill>
              </a:rPr>
              <a:t>*</a:t>
            </a:r>
          </a:p>
        </p:txBody>
      </p:sp>
      <p:sp>
        <p:nvSpPr>
          <p:cNvPr id="164873" name="TextBox 33"/>
          <p:cNvSpPr txBox="1">
            <a:spLocks noChangeArrowheads="1"/>
          </p:cNvSpPr>
          <p:nvPr/>
        </p:nvSpPr>
        <p:spPr bwMode="auto">
          <a:xfrm>
            <a:off x="0" y="142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Multi-radar Approach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4874" name="Text Box 2"/>
          <p:cNvSpPr txBox="1">
            <a:spLocks noChangeArrowheads="1"/>
          </p:cNvSpPr>
          <p:nvPr/>
        </p:nvSpPr>
        <p:spPr bwMode="auto">
          <a:xfrm>
            <a:off x="214313" y="804863"/>
            <a:ext cx="8724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To document more aspects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of the convective population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500" y="1377950"/>
            <a:ext cx="1731963" cy="4942364"/>
            <a:chOff x="63500" y="1377950"/>
            <a:chExt cx="1731963" cy="4942364"/>
          </a:xfrm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152400" y="2156883"/>
              <a:ext cx="1553633" cy="276933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63500" y="1377950"/>
              <a:ext cx="1731963" cy="4942364"/>
              <a:chOff x="63500" y="1519772"/>
              <a:chExt cx="1731432" cy="4941680"/>
            </a:xfrm>
          </p:grpSpPr>
          <p:sp>
            <p:nvSpPr>
              <p:cNvPr id="4" name="Rectangle 3"/>
              <p:cNvSpPr/>
              <p:nvPr/>
            </p:nvSpPr>
            <p:spPr bwMode="auto">
              <a:xfrm rot="16200000">
                <a:off x="-277284" y="1974855"/>
                <a:ext cx="2527300" cy="1617133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2">
                      <a:alpha val="0"/>
                    </a:schemeClr>
                  </a:gs>
                  <a:gs pos="22000">
                    <a:srgbClr val="FF0000">
                      <a:alpha val="29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 sz="1800" b="1">
                  <a:solidFill>
                    <a:prstClr val="white"/>
                  </a:solidFill>
                  <a:latin typeface="Arial" pitchFamily="-111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grpSp>
            <p:nvGrpSpPr>
              <p:cNvPr id="164892" name="Group 82"/>
              <p:cNvGrpSpPr>
                <a:grpSpLocks/>
              </p:cNvGrpSpPr>
              <p:nvPr/>
            </p:nvGrpSpPr>
            <p:grpSpPr bwMode="auto">
              <a:xfrm>
                <a:off x="63500" y="3614982"/>
                <a:ext cx="1680648" cy="2846470"/>
                <a:chOff x="63500" y="3885910"/>
                <a:chExt cx="1680648" cy="2846470"/>
              </a:xfrm>
            </p:grpSpPr>
            <p:sp>
              <p:nvSpPr>
                <p:cNvPr id="164893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20579" y="3885910"/>
                  <a:ext cx="966491" cy="307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914400" eaLnBrk="1" hangingPunct="1"/>
                  <a:r>
                    <a:rPr lang="en-US" sz="1400" b="1" dirty="0" smtClean="0">
                      <a:solidFill>
                        <a:srgbClr val="000000"/>
                      </a:solidFill>
                      <a:latin typeface="Calibri" charset="0"/>
                    </a:rPr>
                    <a:t>HUMIDITY </a:t>
                  </a:r>
                  <a:endParaRPr lang="en-US" sz="1400" b="1" dirty="0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489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3500" y="5993818"/>
                  <a:ext cx="1680648" cy="738562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defTabSz="914400" eaLnBrk="1" hangingPunct="1"/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DYNAMO/AMIE: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  <a:p>
                  <a:pPr algn="ctr" defTabSz="914400" eaLnBrk="1" hangingPunct="1"/>
                  <a:r>
                    <a:rPr lang="en-US" sz="1400" b="1" u="sng" dirty="0" smtClean="0">
                      <a:solidFill>
                        <a:srgbClr val="FF0000"/>
                      </a:solidFill>
                      <a:latin typeface="Calibri" charset="0"/>
                    </a:rPr>
                    <a:t>DUAL </a:t>
                  </a:r>
                  <a:r>
                    <a:rPr lang="en-US" sz="1400" b="1" u="sng" dirty="0">
                      <a:solidFill>
                        <a:srgbClr val="FF0000"/>
                      </a:solidFill>
                      <a:latin typeface="Calibri" charset="0"/>
                    </a:rPr>
                    <a:t>WAVELENGTH</a:t>
                  </a:r>
                </a:p>
                <a:p>
                  <a:pPr algn="ctr" defTabSz="914400" eaLnBrk="1" hangingPunct="1"/>
                  <a:r>
                    <a:rPr lang="en-US" sz="1400" b="1" dirty="0">
                      <a:solidFill>
                        <a:srgbClr val="FF0000"/>
                      </a:solidFill>
                      <a:latin typeface="Calibri" charset="0"/>
                    </a:rPr>
                    <a:t>Water vapor</a:t>
                  </a:r>
                </a:p>
              </p:txBody>
            </p:sp>
            <p:cxnSp>
              <p:nvCxnSpPr>
                <p:cNvPr id="164895" name="Straight Arrow Connector 5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73" y="5094189"/>
                  <a:ext cx="1800423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52" name="Picture 2" descr="HOUZE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6" t="43288" r="7346" b="51583"/>
          <a:stretch/>
        </p:blipFill>
        <p:spPr bwMode="auto">
          <a:xfrm>
            <a:off x="6905127" y="2659191"/>
            <a:ext cx="886290" cy="2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3124200" y="2152650"/>
            <a:ext cx="4521200" cy="4167665"/>
            <a:chOff x="3124200" y="2565400"/>
            <a:chExt cx="4521200" cy="4166974"/>
          </a:xfrm>
        </p:grpSpPr>
        <p:sp>
          <p:nvSpPr>
            <p:cNvPr id="164886" name="Rectangle 25"/>
            <p:cNvSpPr>
              <a:spLocks noChangeArrowheads="1"/>
            </p:cNvSpPr>
            <p:nvPr/>
          </p:nvSpPr>
          <p:spPr bwMode="auto">
            <a:xfrm>
              <a:off x="3124200" y="2565400"/>
              <a:ext cx="4521200" cy="2755900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  <p:sp>
          <p:nvSpPr>
            <p:cNvPr id="164887" name="TextBox 41"/>
            <p:cNvSpPr txBox="1">
              <a:spLocks noChangeArrowheads="1"/>
            </p:cNvSpPr>
            <p:nvPr/>
          </p:nvSpPr>
          <p:spPr bwMode="auto">
            <a:xfrm>
              <a:off x="4545013" y="5993832"/>
              <a:ext cx="1679575" cy="73854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1400" b="1" u="sng" dirty="0" smtClean="0">
                  <a:solidFill>
                    <a:srgbClr val="007D1F"/>
                  </a:solidFill>
                  <a:latin typeface="Calibri" charset="0"/>
                </a:rPr>
                <a:t>GATE:</a:t>
              </a:r>
            </a:p>
            <a:p>
              <a:pPr algn="ctr" defTabSz="914400" eaLnBrk="1" hangingPunct="1"/>
              <a:r>
                <a:rPr lang="en-US" sz="1400" b="1" u="sng" dirty="0" smtClean="0">
                  <a:solidFill>
                    <a:srgbClr val="007D1F"/>
                  </a:solidFill>
                  <a:latin typeface="Calibri" charset="0"/>
                </a:rPr>
                <a:t>CM</a:t>
              </a:r>
              <a:r>
                <a:rPr lang="en-US" sz="1400" b="1" u="sng" dirty="0">
                  <a:solidFill>
                    <a:srgbClr val="007D1F"/>
                  </a:solidFill>
                  <a:latin typeface="Calibri" charset="0"/>
                </a:rPr>
                <a:t>-WAVELENGTH</a:t>
              </a:r>
            </a:p>
            <a:p>
              <a:pPr algn="ctr" defTabSz="914400" eaLnBrk="1" hangingPunct="1"/>
              <a:r>
                <a:rPr lang="en-US" sz="1400" b="1" dirty="0">
                  <a:solidFill>
                    <a:srgbClr val="007D1F"/>
                  </a:solidFill>
                  <a:latin typeface="Calibri" charset="0"/>
                </a:rPr>
                <a:t>Precipitation</a:t>
              </a:r>
            </a:p>
          </p:txBody>
        </p:sp>
        <p:cxnSp>
          <p:nvCxnSpPr>
            <p:cNvPr id="164888" name="Straight Arrow Connector 53"/>
            <p:cNvCxnSpPr>
              <a:cxnSpLocks noChangeShapeType="1"/>
              <a:endCxn id="164886" idx="2"/>
            </p:cNvCxnSpPr>
            <p:nvPr/>
          </p:nvCxnSpPr>
          <p:spPr bwMode="auto">
            <a:xfrm rot="5400000" flipH="1" flipV="1">
              <a:off x="5047853" y="5657455"/>
              <a:ext cx="673101" cy="793"/>
            </a:xfrm>
            <a:prstGeom prst="straightConnector1">
              <a:avLst/>
            </a:prstGeom>
            <a:noFill/>
            <a:ln w="28575">
              <a:solidFill>
                <a:srgbClr val="007D1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1704986" y="2153180"/>
            <a:ext cx="1681162" cy="4423854"/>
            <a:chOff x="1704986" y="2153180"/>
            <a:chExt cx="1681162" cy="4423854"/>
          </a:xfrm>
        </p:grpSpPr>
        <p:grpSp>
          <p:nvGrpSpPr>
            <p:cNvPr id="10" name="Group 9"/>
            <p:cNvGrpSpPr/>
            <p:nvPr/>
          </p:nvGrpSpPr>
          <p:grpSpPr>
            <a:xfrm>
              <a:off x="1704986" y="2153180"/>
              <a:ext cx="1681162" cy="4423854"/>
              <a:chOff x="1704986" y="2153180"/>
              <a:chExt cx="1681162" cy="4423854"/>
            </a:xfrm>
          </p:grpSpPr>
          <p:sp>
            <p:nvSpPr>
              <p:cNvPr id="164881" name="Rectangle 24"/>
              <p:cNvSpPr>
                <a:spLocks noChangeArrowheads="1"/>
              </p:cNvSpPr>
              <p:nvPr/>
            </p:nvSpPr>
            <p:spPr bwMode="auto">
              <a:xfrm>
                <a:off x="1765300" y="2153180"/>
                <a:ext cx="1295400" cy="2769336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8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82" name="TextBox 57"/>
              <p:cNvSpPr txBox="1">
                <a:spLocks noChangeArrowheads="1"/>
              </p:cNvSpPr>
              <p:nvPr/>
            </p:nvSpPr>
            <p:spPr bwMode="auto">
              <a:xfrm>
                <a:off x="1704986" y="5622927"/>
                <a:ext cx="1681162" cy="95410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1" hangingPunct="1"/>
                <a:r>
                  <a:rPr lang="en-US" sz="1400" b="1" dirty="0" smtClean="0">
                    <a:solidFill>
                      <a:srgbClr val="FF0000"/>
                    </a:solidFill>
                  </a:rPr>
                  <a:t>DYNAMO/AMIE:</a:t>
                </a:r>
                <a:endParaRPr lang="en-US" sz="1400" b="1" dirty="0">
                  <a:solidFill>
                    <a:srgbClr val="FF0000"/>
                  </a:solidFill>
                </a:endParaRPr>
              </a:p>
              <a:p>
                <a:pPr algn="ctr" defTabSz="914400" eaLnBrk="1" hangingPunct="1"/>
                <a:r>
                  <a:rPr lang="en-US" sz="1400" b="1" u="sng" dirty="0" smtClean="0">
                    <a:solidFill>
                      <a:srgbClr val="FF0000"/>
                    </a:solidFill>
                    <a:latin typeface="Calibri" charset="0"/>
                  </a:rPr>
                  <a:t>MM</a:t>
                </a:r>
                <a:r>
                  <a:rPr lang="en-US" sz="1400" b="1" u="sng" dirty="0">
                    <a:solidFill>
                      <a:srgbClr val="FF0000"/>
                    </a:solidFill>
                    <a:latin typeface="Calibri" charset="0"/>
                  </a:rPr>
                  <a:t>-WAVELENGTH</a:t>
                </a:r>
              </a:p>
              <a:p>
                <a:pPr algn="ctr" defTabSz="914400" eaLnBrk="1" hangingPunct="1"/>
                <a:r>
                  <a:rPr lang="en-US" sz="1400" b="1" dirty="0">
                    <a:solidFill>
                      <a:srgbClr val="FF0000"/>
                    </a:solidFill>
                    <a:latin typeface="Calibri" charset="0"/>
                  </a:rPr>
                  <a:t>Non-precipitating 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charset="0"/>
                  </a:rPr>
                  <a:t>Cumulus</a:t>
                </a:r>
                <a:endParaRPr lang="en-US" sz="1400" b="1" dirty="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cxnSp>
            <p:nvCxnSpPr>
              <p:cNvPr id="164883" name="Straight Arrow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88180" y="5293418"/>
                <a:ext cx="712184" cy="1588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" name="TextBox 4"/>
            <p:cNvSpPr txBox="1">
              <a:spLocks noChangeArrowheads="1"/>
            </p:cNvSpPr>
            <p:nvPr/>
          </p:nvSpPr>
          <p:spPr bwMode="auto">
            <a:xfrm>
              <a:off x="1776856" y="2779143"/>
              <a:ext cx="9446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400" b="1" dirty="0" smtClean="0">
                  <a:solidFill>
                    <a:srgbClr val="000000"/>
                  </a:solidFill>
                  <a:latin typeface="Calibri" charset="0"/>
                </a:rPr>
                <a:t>CUMULUS </a:t>
              </a:r>
              <a:endParaRPr 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97763" y="2152653"/>
            <a:ext cx="1646237" cy="4169248"/>
            <a:chOff x="7497763" y="2152653"/>
            <a:chExt cx="1646237" cy="4169248"/>
          </a:xfrm>
        </p:grpSpPr>
        <p:grpSp>
          <p:nvGrpSpPr>
            <p:cNvPr id="14" name="Group 13"/>
            <p:cNvGrpSpPr/>
            <p:nvPr/>
          </p:nvGrpSpPr>
          <p:grpSpPr>
            <a:xfrm>
              <a:off x="7497763" y="2152653"/>
              <a:ext cx="1646237" cy="4169248"/>
              <a:chOff x="7497763" y="2152653"/>
              <a:chExt cx="1646237" cy="4169248"/>
            </a:xfrm>
          </p:grpSpPr>
          <p:sp>
            <p:nvSpPr>
              <p:cNvPr id="164880" name="Rectangle 23"/>
              <p:cNvSpPr>
                <a:spLocks noChangeArrowheads="1"/>
              </p:cNvSpPr>
              <p:nvPr/>
            </p:nvSpPr>
            <p:spPr bwMode="auto">
              <a:xfrm>
                <a:off x="7689882" y="2152653"/>
                <a:ext cx="1295400" cy="2756632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800" b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4884" name="Straight Arrow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889349" y="5417818"/>
                <a:ext cx="990069" cy="1588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885" name="TextBox 55"/>
              <p:cNvSpPr txBox="1">
                <a:spLocks noChangeArrowheads="1"/>
              </p:cNvSpPr>
              <p:nvPr/>
            </p:nvSpPr>
            <p:spPr bwMode="auto">
              <a:xfrm>
                <a:off x="7497763" y="5583237"/>
                <a:ext cx="1646237" cy="73866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1" hangingPunct="1"/>
                <a:r>
                  <a:rPr lang="en-US" sz="1400" b="1" dirty="0" smtClean="0">
                    <a:solidFill>
                      <a:srgbClr val="FF0000"/>
                    </a:solidFill>
                  </a:rPr>
                  <a:t>DYNAMO/AMIE:</a:t>
                </a:r>
                <a:endParaRPr lang="en-US" sz="1400" b="1" dirty="0">
                  <a:solidFill>
                    <a:srgbClr val="FF0000"/>
                  </a:solidFill>
                </a:endParaRPr>
              </a:p>
              <a:p>
                <a:pPr algn="ctr" defTabSz="914400" eaLnBrk="1" hangingPunct="1"/>
                <a:r>
                  <a:rPr lang="en-US" sz="1400" b="1" u="sng" dirty="0" smtClean="0">
                    <a:solidFill>
                      <a:srgbClr val="FF0000"/>
                    </a:solidFill>
                    <a:latin typeface="Calibri" charset="0"/>
                  </a:rPr>
                  <a:t>MM</a:t>
                </a:r>
                <a:r>
                  <a:rPr lang="en-US" sz="1400" b="1" u="sng" dirty="0">
                    <a:solidFill>
                      <a:srgbClr val="FF0000"/>
                    </a:solidFill>
                    <a:latin typeface="Calibri" charset="0"/>
                  </a:rPr>
                  <a:t>-WAVELENGTH</a:t>
                </a:r>
              </a:p>
              <a:p>
                <a:pPr algn="ctr" defTabSz="914400" eaLnBrk="1" hangingPunct="1"/>
                <a:r>
                  <a:rPr lang="en-US" sz="1400" b="1" dirty="0">
                    <a:solidFill>
                      <a:srgbClr val="FF0000"/>
                    </a:solidFill>
                    <a:latin typeface="Calibri" charset="0"/>
                  </a:rPr>
                  <a:t>Anvil cloud</a:t>
                </a:r>
              </a:p>
            </p:txBody>
          </p:sp>
        </p:grpSp>
        <p:sp>
          <p:nvSpPr>
            <p:cNvPr id="56" name="TextBox 4"/>
            <p:cNvSpPr txBox="1">
              <a:spLocks noChangeArrowheads="1"/>
            </p:cNvSpPr>
            <p:nvPr/>
          </p:nvSpPr>
          <p:spPr bwMode="auto">
            <a:xfrm>
              <a:off x="7855494" y="2600799"/>
              <a:ext cx="6591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400" b="1" dirty="0" smtClean="0">
                  <a:solidFill>
                    <a:srgbClr val="000000"/>
                  </a:solidFill>
                  <a:latin typeface="Calibri" charset="0"/>
                </a:rPr>
                <a:t>ANVIL</a:t>
              </a:r>
              <a:endParaRPr 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47032" y="2526893"/>
            <a:ext cx="1270450" cy="4203031"/>
            <a:chOff x="3447032" y="2526893"/>
            <a:chExt cx="1270450" cy="4203031"/>
          </a:xfrm>
        </p:grpSpPr>
        <p:grpSp>
          <p:nvGrpSpPr>
            <p:cNvPr id="13" name="Group 102"/>
            <p:cNvGrpSpPr>
              <a:grpSpLocks/>
            </p:cNvGrpSpPr>
            <p:nvPr/>
          </p:nvGrpSpPr>
          <p:grpSpPr bwMode="auto">
            <a:xfrm>
              <a:off x="3447032" y="4286456"/>
              <a:ext cx="1270450" cy="2443468"/>
              <a:chOff x="6224103" y="4061806"/>
              <a:chExt cx="1270364" cy="2443453"/>
            </a:xfrm>
          </p:grpSpPr>
          <p:sp>
            <p:nvSpPr>
              <p:cNvPr id="164875" name="TextBox 104"/>
              <p:cNvSpPr txBox="1">
                <a:spLocks noChangeArrowheads="1"/>
              </p:cNvSpPr>
              <p:nvPr/>
            </p:nvSpPr>
            <p:spPr bwMode="auto">
              <a:xfrm>
                <a:off x="6224103" y="5858932"/>
                <a:ext cx="1270364" cy="646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1" hangingPunct="1"/>
                <a:r>
                  <a:rPr lang="en-US" sz="1200" b="1" dirty="0" smtClean="0">
                    <a:solidFill>
                      <a:srgbClr val="0000FF"/>
                    </a:solidFill>
                  </a:rPr>
                  <a:t>TOGA COARE: </a:t>
                </a:r>
              </a:p>
              <a:p>
                <a:pPr algn="ctr" defTabSz="914400" eaLnBrk="1" hangingPunct="1"/>
                <a:r>
                  <a:rPr lang="en-US" sz="1200" b="1" dirty="0" smtClean="0">
                    <a:solidFill>
                      <a:srgbClr val="0000FF"/>
                    </a:solidFill>
                  </a:rPr>
                  <a:t>DOPPLER</a:t>
                </a:r>
                <a:endParaRPr lang="en-US" sz="1200" b="1" dirty="0">
                  <a:solidFill>
                    <a:srgbClr val="0000FF"/>
                  </a:solidFill>
                </a:endParaRPr>
              </a:p>
              <a:p>
                <a:pPr algn="ctr" defTabSz="914400" eaLnBrk="1" hangingPunct="1"/>
                <a:r>
                  <a:rPr lang="en-US" sz="1200" b="1" dirty="0">
                    <a:solidFill>
                      <a:srgbClr val="0000FF"/>
                    </a:solidFill>
                  </a:rPr>
                  <a:t>Air motions</a:t>
                </a:r>
              </a:p>
            </p:txBody>
          </p:sp>
          <p:cxnSp>
            <p:nvCxnSpPr>
              <p:cNvPr id="164876" name="Straight Arrow Connector 105"/>
              <p:cNvCxnSpPr>
                <a:cxnSpLocks noChangeShapeType="1"/>
              </p:cNvCxnSpPr>
              <p:nvPr/>
            </p:nvCxnSpPr>
            <p:spPr bwMode="auto">
              <a:xfrm flipV="1">
                <a:off x="6807413" y="4061806"/>
                <a:ext cx="0" cy="1736253"/>
              </a:xfrm>
              <a:prstGeom prst="straightConnector1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" name="Oval 2"/>
            <p:cNvSpPr/>
            <p:nvPr/>
          </p:nvSpPr>
          <p:spPr bwMode="auto">
            <a:xfrm>
              <a:off x="3730356" y="2526893"/>
              <a:ext cx="595270" cy="1693415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2" name="Group 98"/>
          <p:cNvGrpSpPr>
            <a:grpSpLocks/>
          </p:cNvGrpSpPr>
          <p:nvPr/>
        </p:nvGrpSpPr>
        <p:grpSpPr bwMode="auto">
          <a:xfrm>
            <a:off x="6133796" y="2628900"/>
            <a:ext cx="1347319" cy="4090017"/>
            <a:chOff x="5987747" y="2770097"/>
            <a:chExt cx="1347519" cy="4090907"/>
          </a:xfrm>
        </p:grpSpPr>
        <p:pic>
          <p:nvPicPr>
            <p:cNvPr id="164877" name="Picture 87" descr="snowflake_clip_art_0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032" y="2770097"/>
              <a:ext cx="350725" cy="3287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878" name="TextBox 88"/>
            <p:cNvSpPr txBox="1">
              <a:spLocks noChangeArrowheads="1"/>
            </p:cNvSpPr>
            <p:nvPr/>
          </p:nvSpPr>
          <p:spPr bwMode="auto">
            <a:xfrm>
              <a:off x="5987747" y="6214532"/>
              <a:ext cx="1347519" cy="64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1200" b="1" dirty="0" smtClean="0">
                  <a:solidFill>
                    <a:srgbClr val="FF0000"/>
                  </a:solidFill>
                </a:rPr>
                <a:t>DYNAMO/AMIE:</a:t>
              </a:r>
            </a:p>
            <a:p>
              <a:pPr algn="ctr" defTabSz="914400" eaLnBrk="1" hangingPunct="1"/>
              <a:r>
                <a:rPr lang="en-US" sz="1200" b="1" dirty="0" smtClean="0">
                  <a:solidFill>
                    <a:srgbClr val="FF0000"/>
                  </a:solidFill>
                </a:rPr>
                <a:t>POLARIMETRY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pPr algn="ctr" defTabSz="914400" eaLnBrk="1" hangingPunct="1"/>
              <a:r>
                <a:rPr lang="en-US" sz="1200" b="1" dirty="0">
                  <a:solidFill>
                    <a:srgbClr val="FF0000"/>
                  </a:solidFill>
                </a:rPr>
                <a:t>Microphysics</a:t>
              </a:r>
            </a:p>
          </p:txBody>
        </p:sp>
        <p:cxnSp>
          <p:nvCxnSpPr>
            <p:cNvPr id="164879" name="Straight Arrow Connector 89"/>
            <p:cNvCxnSpPr>
              <a:cxnSpLocks noChangeShapeType="1"/>
            </p:cNvCxnSpPr>
            <p:nvPr/>
          </p:nvCxnSpPr>
          <p:spPr bwMode="auto">
            <a:xfrm rot="5400000" flipH="1" flipV="1">
              <a:off x="5241867" y="4648203"/>
              <a:ext cx="2929471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302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5"/>
            <a:ext cx="9144000" cy="1143000"/>
          </a:xfrm>
        </p:spPr>
        <p:txBody>
          <a:bodyPr/>
          <a:lstStyle/>
          <a:p>
            <a:r>
              <a:rPr lang="en-US" sz="3200" dirty="0" smtClean="0"/>
              <a:t>Stretched Building Block Hypothesis</a:t>
            </a:r>
            <a:br>
              <a:rPr lang="en-US" sz="3200" dirty="0" smtClean="0"/>
            </a:br>
            <a:r>
              <a:rPr lang="en-US" sz="3200" dirty="0" smtClean="0"/>
              <a:t>Mapes et al. 2006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95222" y="1224744"/>
            <a:ext cx="6953557" cy="5440474"/>
            <a:chOff x="1131603" y="1224744"/>
            <a:chExt cx="6953557" cy="54404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736" t="7140"/>
            <a:stretch/>
          </p:blipFill>
          <p:spPr>
            <a:xfrm>
              <a:off x="1131603" y="1224744"/>
              <a:ext cx="6953557" cy="544047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62814" y="3821655"/>
              <a:ext cx="639414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Large-scale wave structure at the same times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2814" y="1286422"/>
              <a:ext cx="563688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Cloud population at three different times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73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Box 6"/>
          <p:cNvSpPr txBox="1">
            <a:spLocks noChangeArrowheads="1"/>
          </p:cNvSpPr>
          <p:nvPr/>
        </p:nvSpPr>
        <p:spPr bwMode="auto">
          <a:xfrm>
            <a:off x="930275" y="2090172"/>
            <a:ext cx="7283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“We </a:t>
            </a:r>
            <a:r>
              <a:rPr lang="en-US" dirty="0"/>
              <a:t>speculate that there is a natural </a:t>
            </a:r>
            <a:r>
              <a:rPr lang="en-US" dirty="0" smtClean="0"/>
              <a:t>selection in </a:t>
            </a:r>
            <a:r>
              <a:rPr lang="en-US" dirty="0"/>
              <a:t>the atmosphere for wave packets whose </a:t>
            </a:r>
            <a:r>
              <a:rPr lang="en-US" dirty="0" smtClean="0"/>
              <a:t>phase structure </a:t>
            </a:r>
            <a:r>
              <a:rPr lang="en-US" dirty="0"/>
              <a:t>produces a local, </a:t>
            </a:r>
            <a:r>
              <a:rPr lang="en-US" dirty="0" err="1"/>
              <a:t>Eulerian</a:t>
            </a:r>
            <a:r>
              <a:rPr lang="en-US" dirty="0"/>
              <a:t> sequence </a:t>
            </a:r>
            <a:r>
              <a:rPr lang="en-US" dirty="0" smtClean="0"/>
              <a:t>of cloud </a:t>
            </a:r>
            <a:r>
              <a:rPr lang="en-US" dirty="0"/>
              <a:t>zone-supporting anomalies that aligns with the convective cloud system life cycle</a:t>
            </a:r>
            <a:r>
              <a:rPr lang="en-US" dirty="0" smtClean="0"/>
              <a:t>.”</a:t>
            </a:r>
          </a:p>
          <a:p>
            <a:pPr eaLnBrk="1" hangingPunct="1"/>
            <a:endParaRPr lang="en-US" dirty="0"/>
          </a:p>
          <a:p>
            <a:pPr algn="r" eaLnBrk="1" hangingPunct="1"/>
            <a:r>
              <a:rPr lang="en-US" i="1" dirty="0" err="1" smtClean="0"/>
              <a:t>Mapes</a:t>
            </a:r>
            <a:r>
              <a:rPr lang="en-US" i="1" dirty="0" smtClean="0"/>
              <a:t> et al. 2006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002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3183467" y="0"/>
            <a:ext cx="5960533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53249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"/>
          <a:stretch/>
        </p:blipFill>
        <p:spPr bwMode="auto">
          <a:xfrm>
            <a:off x="3302000" y="193675"/>
            <a:ext cx="5842000" cy="63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05204" y="-67732"/>
            <a:ext cx="2506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Indian Ocean</a:t>
            </a:r>
            <a:endParaRPr lang="en-US" b="1" dirty="0"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0700" y="57464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40700" y="129225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0" y="2005402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40700" y="279685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40700" y="351566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40700" y="4311710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2661" y="504504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40700" y="583244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8</a:t>
            </a:r>
          </a:p>
        </p:txBody>
      </p:sp>
      <p:grpSp>
        <p:nvGrpSpPr>
          <p:cNvPr id="53259" name="Group 29"/>
          <p:cNvGrpSpPr>
            <a:grpSpLocks/>
          </p:cNvGrpSpPr>
          <p:nvPr/>
        </p:nvGrpSpPr>
        <p:grpSpPr bwMode="auto">
          <a:xfrm>
            <a:off x="102056" y="1752600"/>
            <a:ext cx="3154580" cy="2554545"/>
            <a:chOff x="0" y="938199"/>
            <a:chExt cx="3302000" cy="2555090"/>
          </a:xfrm>
        </p:grpSpPr>
        <p:sp>
          <p:nvSpPr>
            <p:cNvPr id="53263" name="TextBox 1"/>
            <p:cNvSpPr txBox="1">
              <a:spLocks noChangeArrowheads="1"/>
            </p:cNvSpPr>
            <p:nvPr/>
          </p:nvSpPr>
          <p:spPr bwMode="auto">
            <a:xfrm>
              <a:off x="0" y="2353734"/>
              <a:ext cx="3302000" cy="46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3264" name="TextBox 28"/>
            <p:cNvSpPr txBox="1">
              <a:spLocks noChangeArrowheads="1"/>
            </p:cNvSpPr>
            <p:nvPr/>
          </p:nvSpPr>
          <p:spPr bwMode="auto">
            <a:xfrm>
              <a:off x="135466" y="938199"/>
              <a:ext cx="3031066" cy="255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dirty="0" smtClean="0">
                  <a:solidFill>
                    <a:srgbClr val="FFFFFF"/>
                  </a:solidFill>
                </a:rPr>
                <a:t>The MJO</a:t>
              </a:r>
              <a:endParaRPr lang="en-US" sz="40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n-US" sz="4000" dirty="0">
                  <a:solidFill>
                    <a:srgbClr val="FFFFFF"/>
                  </a:solidFill>
                </a:rPr>
                <a:t>o</a:t>
              </a:r>
              <a:r>
                <a:rPr lang="en-US" sz="4000" dirty="0" smtClean="0">
                  <a:solidFill>
                    <a:srgbClr val="FFFFFF"/>
                  </a:solidFill>
                </a:rPr>
                <a:t>ver the Indian Ocean</a:t>
              </a:r>
            </a:p>
          </p:txBody>
        </p:sp>
      </p:grpSp>
      <p:cxnSp>
        <p:nvCxnSpPr>
          <p:cNvPr id="53260" name="Straight Connector 2"/>
          <p:cNvCxnSpPr>
            <a:cxnSpLocks noChangeShapeType="1"/>
          </p:cNvCxnSpPr>
          <p:nvPr/>
        </p:nvCxnSpPr>
        <p:spPr bwMode="auto">
          <a:xfrm flipV="1">
            <a:off x="4746626" y="338667"/>
            <a:ext cx="0" cy="6079066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1" name="Straight Connector 16"/>
          <p:cNvCxnSpPr>
            <a:cxnSpLocks noChangeShapeType="1"/>
          </p:cNvCxnSpPr>
          <p:nvPr/>
        </p:nvCxnSpPr>
        <p:spPr bwMode="auto">
          <a:xfrm flipH="1" flipV="1">
            <a:off x="4540250" y="338667"/>
            <a:ext cx="1" cy="6060546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8140700" y="279685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40700" y="351566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40700" y="4311710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5760" y="951655"/>
            <a:ext cx="2936967" cy="1791756"/>
            <a:chOff x="4365760" y="748455"/>
            <a:chExt cx="2936967" cy="1791756"/>
          </a:xfrm>
        </p:grpSpPr>
        <p:sp>
          <p:nvSpPr>
            <p:cNvPr id="32" name="TextBox 31"/>
            <p:cNvSpPr txBox="1"/>
            <p:nvPr/>
          </p:nvSpPr>
          <p:spPr>
            <a:xfrm>
              <a:off x="4898723" y="1216811"/>
              <a:ext cx="2404004" cy="830997"/>
            </a:xfrm>
            <a:prstGeom prst="rect">
              <a:avLst/>
            </a:prstGeom>
            <a:solidFill>
              <a:srgbClr val="FFFFFF">
                <a:alpha val="32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“Active Phase” 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~1-2 weeks</a:t>
              </a:r>
              <a:endParaRPr lang="en-US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365760" y="748455"/>
              <a:ext cx="544302" cy="1791756"/>
            </a:xfrm>
            <a:prstGeom prst="ellips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10000" y="6409450"/>
            <a:ext cx="174493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DYNAMO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96007" y="6548715"/>
            <a:ext cx="1947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Wheeler &amp; Hendon 2004 </a:t>
            </a:r>
            <a:endParaRPr lang="en-US" sz="1200" dirty="0">
              <a:solidFill>
                <a:schemeClr val="bg2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008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34" y="-21749"/>
            <a:ext cx="6596466" cy="6879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285" y="702520"/>
            <a:ext cx="205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October Active Period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854395"/>
            <a:ext cx="227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November Active Period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952231"/>
            <a:ext cx="227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December Active Period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77839" y="81060"/>
            <a:ext cx="451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Rain seen by the S-PolKa radar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8257" y="6448138"/>
            <a:ext cx="287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Zuluaga</a:t>
            </a:r>
            <a:r>
              <a:rPr lang="en-US" sz="1800" dirty="0" smtClean="0">
                <a:solidFill>
                  <a:schemeClr val="bg1"/>
                </a:solidFill>
              </a:rPr>
              <a:t> and Houze 2013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74887" y="1972456"/>
            <a:ext cx="405349" cy="189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46217" y="4151352"/>
            <a:ext cx="405349" cy="189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82431" y="6330248"/>
            <a:ext cx="405349" cy="189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8364" y="246538"/>
            <a:ext cx="6927273" cy="6364924"/>
            <a:chOff x="1108364" y="-69277"/>
            <a:chExt cx="6927273" cy="6364924"/>
          </a:xfrm>
        </p:grpSpPr>
        <p:grpSp>
          <p:nvGrpSpPr>
            <p:cNvPr id="6" name="Group 5"/>
            <p:cNvGrpSpPr/>
            <p:nvPr/>
          </p:nvGrpSpPr>
          <p:grpSpPr>
            <a:xfrm>
              <a:off x="1498103" y="999738"/>
              <a:ext cx="6147795" cy="5295909"/>
              <a:chOff x="1499790" y="999738"/>
              <a:chExt cx="6147795" cy="5295909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499790" y="999738"/>
                <a:ext cx="6147795" cy="5295909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76261" y="1211495"/>
                <a:ext cx="5591478" cy="4516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211977" y="5880718"/>
                <a:ext cx="2878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err="1" smtClean="0">
                    <a:solidFill>
                      <a:schemeClr val="bg1"/>
                    </a:solidFill>
                  </a:rPr>
                  <a:t>Zuluaga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 and Houze 2013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08364" y="-69277"/>
              <a:ext cx="6927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Composite large-scale divergence and vertical motion during 2-day rainfall episodes</a:t>
              </a:r>
              <a:endParaRPr lang="en-US" dirty="0"/>
            </a:p>
          </p:txBody>
        </p:sp>
      </p:grpSp>
      <p:sp>
        <p:nvSpPr>
          <p:cNvPr id="10" name="Up Arrow 9"/>
          <p:cNvSpPr/>
          <p:nvPr/>
        </p:nvSpPr>
        <p:spPr bwMode="auto">
          <a:xfrm>
            <a:off x="4087090" y="2708550"/>
            <a:ext cx="256310" cy="1652663"/>
          </a:xfrm>
          <a:prstGeom prst="upArrow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5451764" y="2034307"/>
            <a:ext cx="254001" cy="735954"/>
          </a:xfrm>
          <a:prstGeom prst="upArrow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 flipV="1">
            <a:off x="6031346" y="3629886"/>
            <a:ext cx="254001" cy="735954"/>
          </a:xfrm>
          <a:prstGeom prst="upArrow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7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44682"/>
            <a:ext cx="9144000" cy="5368636"/>
            <a:chOff x="0" y="242455"/>
            <a:chExt cx="9144000" cy="5368636"/>
          </a:xfrm>
        </p:grpSpPr>
        <p:grpSp>
          <p:nvGrpSpPr>
            <p:cNvPr id="6" name="Group 5"/>
            <p:cNvGrpSpPr/>
            <p:nvPr/>
          </p:nvGrpSpPr>
          <p:grpSpPr>
            <a:xfrm>
              <a:off x="18130" y="1016006"/>
              <a:ext cx="9125870" cy="4595085"/>
              <a:chOff x="1362364" y="969818"/>
              <a:chExt cx="6580909" cy="298564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362364" y="969818"/>
                <a:ext cx="6580909" cy="298564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t="3563" b="49475"/>
              <a:stretch/>
            </p:blipFill>
            <p:spPr bwMode="auto">
              <a:xfrm>
                <a:off x="1668448" y="1096817"/>
                <a:ext cx="5968741" cy="280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0" y="242455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Variation of the DYNAMO radar echo population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5491" y="1436256"/>
              <a:ext cx="2757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Composite of all 2-day rainfall episodes</a:t>
              </a:r>
              <a:endParaRPr lang="en-US" sz="18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/>
            <a:srcRect l="7597" t="6184" r="61437" b="80507"/>
            <a:stretch/>
          </p:blipFill>
          <p:spPr bwMode="auto">
            <a:xfrm>
              <a:off x="957837" y="1477823"/>
              <a:ext cx="31917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6539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23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Vertical structure of the MJO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51521" y="685800"/>
            <a:ext cx="6190382" cy="6026135"/>
            <a:chOff x="1596209" y="990600"/>
            <a:chExt cx="5967593" cy="5674624"/>
          </a:xfrm>
        </p:grpSpPr>
        <p:grpSp>
          <p:nvGrpSpPr>
            <p:cNvPr id="6" name="Group 5"/>
            <p:cNvGrpSpPr/>
            <p:nvPr/>
          </p:nvGrpSpPr>
          <p:grpSpPr>
            <a:xfrm>
              <a:off x="1596209" y="990600"/>
              <a:ext cx="5951583" cy="5651500"/>
              <a:chOff x="2133600" y="0"/>
              <a:chExt cx="4859383" cy="399524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t="84815" b="9259"/>
              <a:stretch/>
            </p:blipFill>
            <p:spPr>
              <a:xfrm>
                <a:off x="2133600" y="3588844"/>
                <a:ext cx="4859383" cy="4064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b="47407"/>
              <a:stretch/>
            </p:blipFill>
            <p:spPr>
              <a:xfrm>
                <a:off x="2133600" y="0"/>
                <a:ext cx="4859383" cy="36068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7841" t="-1" r="86148" b="71852"/>
              <a:stretch/>
            </p:blipFill>
            <p:spPr>
              <a:xfrm>
                <a:off x="2501901" y="1828800"/>
                <a:ext cx="292100" cy="1930400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 flipV="1">
              <a:off x="4610100" y="2260600"/>
              <a:ext cx="0" cy="5207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256400" y="6375400"/>
              <a:ext cx="1307402" cy="28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Moncrieff 2004</a:t>
              </a:r>
              <a:endParaRPr lang="en-US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80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1351164" y="113124"/>
            <a:ext cx="725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TRMM Radar Observations of the MJO over the Indian Ocean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" y="1136953"/>
            <a:ext cx="9144000" cy="57210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0" y="4257197"/>
            <a:ext cx="3801522" cy="2499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6787" y="6212377"/>
            <a:ext cx="1002470" cy="411270"/>
          </a:xfrm>
          <a:prstGeom prst="rect">
            <a:avLst/>
          </a:prstGeom>
          <a:solidFill>
            <a:sysClr val="window" lastClr="FFFFFF">
              <a:alpha val="71000"/>
            </a:sysClr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Phase 7</a:t>
            </a:r>
            <a:endParaRPr lang="en-US" sz="16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7" y="1693005"/>
            <a:ext cx="3826389" cy="249929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55" y="1693005"/>
            <a:ext cx="3826389" cy="2499294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 bwMode="auto">
          <a:xfrm>
            <a:off x="869562" y="1718319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150190" y="1718319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61980" y="4300980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4286" y="1210758"/>
            <a:ext cx="285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Active Phase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095" y="1210758"/>
            <a:ext cx="308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Suppressed Phase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31810" y="2128266"/>
            <a:ext cx="207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Deep Convective Cores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62" y="4249010"/>
            <a:ext cx="3801522" cy="2499294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 bwMode="auto">
          <a:xfrm>
            <a:off x="5791846" y="4277999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63060" y="4644074"/>
            <a:ext cx="1417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Broad Stratiform Rain Areas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8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MONEXclou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jerk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8595" y="132373"/>
            <a:ext cx="67129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Summary &amp; 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476" y="1031720"/>
            <a:ext cx="810562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The three great oceanic field campaigns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GATE 1974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L="1427163" lvl="2" indent="-282575"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Mesoscale systems</a:t>
            </a:r>
          </a:p>
          <a:p>
            <a:pPr marL="1427163" lvl="2" indent="-282575">
              <a:spcAft>
                <a:spcPts val="1800"/>
              </a:spcAft>
              <a:buFont typeface="Arial"/>
              <a:buChar char="•"/>
            </a:pP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eating profiles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TOGA COARE 1992-3 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buFont typeface="Arial"/>
              <a:buChar char="•"/>
            </a:pPr>
            <a:r>
              <a:rPr lang="en-US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Trimodality</a:t>
            </a:r>
            <a:endPara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1800"/>
              </a:spcAft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Mesoscale circulations 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DYNAMO/AMIE  2011-2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0"/>
              </a:spcAft>
              <a:buFont typeface="Arial"/>
              <a:buChar char="•"/>
            </a:pP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C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onvective population</a:t>
            </a:r>
          </a:p>
          <a:p>
            <a:pPr marL="1487488" lvl="2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Relation to large-scale waves</a:t>
            </a:r>
            <a:endParaRPr lang="en-US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9440905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57488" y="1868488"/>
            <a:ext cx="1233487" cy="617537"/>
          </a:xfrm>
          <a:prstGeom prst="rect">
            <a:avLst/>
          </a:prstGeom>
          <a:solidFill>
            <a:srgbClr val="425A86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ysClr val="windowText" lastClr="000000"/>
              </a:solidFill>
            </a:endParaRPr>
          </a:p>
        </p:txBody>
      </p:sp>
      <p:pic>
        <p:nvPicPr>
          <p:cNvPr id="1064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93788"/>
            <a:ext cx="446405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1920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 Black" charset="0"/>
                <a:cs typeface="Arial Black" charset="0"/>
              </a:rPr>
              <a:t>Radiosonde data in the tropics</a:t>
            </a:r>
          </a:p>
        </p:txBody>
      </p:sp>
      <p:sp>
        <p:nvSpPr>
          <p:cNvPr id="106500" name="TextBox 3"/>
          <p:cNvSpPr txBox="1">
            <a:spLocks noChangeArrowheads="1"/>
          </p:cNvSpPr>
          <p:nvPr/>
        </p:nvSpPr>
        <p:spPr bwMode="auto">
          <a:xfrm>
            <a:off x="6759575" y="3721100"/>
            <a:ext cx="2384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cs typeface="Arial" charset="0"/>
              </a:rPr>
              <a:t>Riehl &amp; Malkus 1958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689475" y="1947863"/>
            <a:ext cx="3573463" cy="3197225"/>
            <a:chOff x="4689580" y="1947333"/>
            <a:chExt cx="3573887" cy="3197380"/>
          </a:xfrm>
        </p:grpSpPr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5878759" y="2044175"/>
              <a:ext cx="2384708" cy="83030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8100" cmpd="sng">
              <a:solidFill>
                <a:srgbClr val="FF0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“</a:t>
              </a:r>
              <a:r>
                <a:rPr lang="en-US" altLang="ja-JP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Hot tower hypothesis</a:t>
              </a: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”</a:t>
              </a:r>
              <a:endParaRPr lang="en-US" altLang="ja-JP" kern="0" dirty="0" smtClean="0">
                <a:solidFill>
                  <a:srgbClr val="FF0000"/>
                </a:solidFill>
                <a:latin typeface="Arial Black" charset="0"/>
                <a:cs typeface="Arial Black" charset="0"/>
              </a:endParaRPr>
            </a:p>
          </p:txBody>
        </p:sp>
        <p:sp>
          <p:nvSpPr>
            <p:cNvPr id="16" name="Striped Right Arrow 15"/>
            <p:cNvSpPr/>
            <p:nvPr/>
          </p:nvSpPr>
          <p:spPr bwMode="auto">
            <a:xfrm rot="16200000">
              <a:off x="3571958" y="3284053"/>
              <a:ext cx="3140227" cy="558866"/>
            </a:xfrm>
            <a:prstGeom prst="striped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1800" b="1" kern="0">
                <a:solidFill>
                  <a:srgbClr val="FFFFFF"/>
                </a:solidFill>
                <a:latin typeface="Arial" pitchFamily="-110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89580" y="1947333"/>
              <a:ext cx="1308255" cy="3197380"/>
            </a:xfrm>
            <a:custGeom>
              <a:avLst/>
              <a:gdLst>
                <a:gd name="connsiteX0" fmla="*/ 305754 w 1307691"/>
                <a:gd name="connsiteY0" fmla="*/ 3183466 h 3197380"/>
                <a:gd name="connsiteX1" fmla="*/ 305754 w 1307691"/>
                <a:gd name="connsiteY1" fmla="*/ 3183466 h 3197380"/>
                <a:gd name="connsiteX2" fmla="*/ 762954 w 1307691"/>
                <a:gd name="connsiteY2" fmla="*/ 3132666 h 3197380"/>
                <a:gd name="connsiteX3" fmla="*/ 796820 w 1307691"/>
                <a:gd name="connsiteY3" fmla="*/ 3081866 h 3197380"/>
                <a:gd name="connsiteX4" fmla="*/ 729087 w 1307691"/>
                <a:gd name="connsiteY4" fmla="*/ 2827866 h 3197380"/>
                <a:gd name="connsiteX5" fmla="*/ 678287 w 1307691"/>
                <a:gd name="connsiteY5" fmla="*/ 2810933 h 3197380"/>
                <a:gd name="connsiteX6" fmla="*/ 729087 w 1307691"/>
                <a:gd name="connsiteY6" fmla="*/ 2743200 h 3197380"/>
                <a:gd name="connsiteX7" fmla="*/ 796820 w 1307691"/>
                <a:gd name="connsiteY7" fmla="*/ 2641600 h 3197380"/>
                <a:gd name="connsiteX8" fmla="*/ 762954 w 1307691"/>
                <a:gd name="connsiteY8" fmla="*/ 2523066 h 3197380"/>
                <a:gd name="connsiteX9" fmla="*/ 712154 w 1307691"/>
                <a:gd name="connsiteY9" fmla="*/ 2506133 h 3197380"/>
                <a:gd name="connsiteX10" fmla="*/ 661354 w 1307691"/>
                <a:gd name="connsiteY10" fmla="*/ 2472266 h 3197380"/>
                <a:gd name="connsiteX11" fmla="*/ 729087 w 1307691"/>
                <a:gd name="connsiteY11" fmla="*/ 2387600 h 3197380"/>
                <a:gd name="connsiteX12" fmla="*/ 796820 w 1307691"/>
                <a:gd name="connsiteY12" fmla="*/ 2302933 h 3197380"/>
                <a:gd name="connsiteX13" fmla="*/ 712154 w 1307691"/>
                <a:gd name="connsiteY13" fmla="*/ 2133600 h 3197380"/>
                <a:gd name="connsiteX14" fmla="*/ 661354 w 1307691"/>
                <a:gd name="connsiteY14" fmla="*/ 2116666 h 3197380"/>
                <a:gd name="connsiteX15" fmla="*/ 678287 w 1307691"/>
                <a:gd name="connsiteY15" fmla="*/ 2048933 h 3197380"/>
                <a:gd name="connsiteX16" fmla="*/ 729087 w 1307691"/>
                <a:gd name="connsiteY16" fmla="*/ 2015066 h 3197380"/>
                <a:gd name="connsiteX17" fmla="*/ 762954 w 1307691"/>
                <a:gd name="connsiteY17" fmla="*/ 1964266 h 3197380"/>
                <a:gd name="connsiteX18" fmla="*/ 762954 w 1307691"/>
                <a:gd name="connsiteY18" fmla="*/ 1778000 h 3197380"/>
                <a:gd name="connsiteX19" fmla="*/ 729087 w 1307691"/>
                <a:gd name="connsiteY19" fmla="*/ 1727200 h 3197380"/>
                <a:gd name="connsiteX20" fmla="*/ 695220 w 1307691"/>
                <a:gd name="connsiteY20" fmla="*/ 1659466 h 3197380"/>
                <a:gd name="connsiteX21" fmla="*/ 729087 w 1307691"/>
                <a:gd name="connsiteY21" fmla="*/ 1490133 h 3197380"/>
                <a:gd name="connsiteX22" fmla="*/ 779887 w 1307691"/>
                <a:gd name="connsiteY22" fmla="*/ 1439333 h 3197380"/>
                <a:gd name="connsiteX23" fmla="*/ 796820 w 1307691"/>
                <a:gd name="connsiteY23" fmla="*/ 1371600 h 3197380"/>
                <a:gd name="connsiteX24" fmla="*/ 779887 w 1307691"/>
                <a:gd name="connsiteY24" fmla="*/ 1253066 h 3197380"/>
                <a:gd name="connsiteX25" fmla="*/ 678287 w 1307691"/>
                <a:gd name="connsiteY25" fmla="*/ 1185333 h 3197380"/>
                <a:gd name="connsiteX26" fmla="*/ 695220 w 1307691"/>
                <a:gd name="connsiteY26" fmla="*/ 1117600 h 3197380"/>
                <a:gd name="connsiteX27" fmla="*/ 779887 w 1307691"/>
                <a:gd name="connsiteY27" fmla="*/ 1049866 h 3197380"/>
                <a:gd name="connsiteX28" fmla="*/ 762954 w 1307691"/>
                <a:gd name="connsiteY28" fmla="*/ 965200 h 3197380"/>
                <a:gd name="connsiteX29" fmla="*/ 695220 w 1307691"/>
                <a:gd name="connsiteY29" fmla="*/ 948266 h 3197380"/>
                <a:gd name="connsiteX30" fmla="*/ 678287 w 1307691"/>
                <a:gd name="connsiteY30" fmla="*/ 897466 h 3197380"/>
                <a:gd name="connsiteX31" fmla="*/ 661354 w 1307691"/>
                <a:gd name="connsiteY31" fmla="*/ 575733 h 3197380"/>
                <a:gd name="connsiteX32" fmla="*/ 712154 w 1307691"/>
                <a:gd name="connsiteY32" fmla="*/ 524933 h 3197380"/>
                <a:gd name="connsiteX33" fmla="*/ 746020 w 1307691"/>
                <a:gd name="connsiteY33" fmla="*/ 423333 h 3197380"/>
                <a:gd name="connsiteX34" fmla="*/ 762954 w 1307691"/>
                <a:gd name="connsiteY34" fmla="*/ 372533 h 3197380"/>
                <a:gd name="connsiteX35" fmla="*/ 779887 w 1307691"/>
                <a:gd name="connsiteY35" fmla="*/ 287866 h 3197380"/>
                <a:gd name="connsiteX36" fmla="*/ 830687 w 1307691"/>
                <a:gd name="connsiteY36" fmla="*/ 237066 h 3197380"/>
                <a:gd name="connsiteX37" fmla="*/ 932287 w 1307691"/>
                <a:gd name="connsiteY37" fmla="*/ 203200 h 3197380"/>
                <a:gd name="connsiteX38" fmla="*/ 983087 w 1307691"/>
                <a:gd name="connsiteY38" fmla="*/ 169333 h 3197380"/>
                <a:gd name="connsiteX39" fmla="*/ 1254020 w 1307691"/>
                <a:gd name="connsiteY39" fmla="*/ 135466 h 3197380"/>
                <a:gd name="connsiteX40" fmla="*/ 1304820 w 1307691"/>
                <a:gd name="connsiteY40" fmla="*/ 118533 h 3197380"/>
                <a:gd name="connsiteX41" fmla="*/ 1220154 w 1307691"/>
                <a:gd name="connsiteY41" fmla="*/ 0 h 3197380"/>
                <a:gd name="connsiteX42" fmla="*/ 238020 w 1307691"/>
                <a:gd name="connsiteY42" fmla="*/ 50800 h 3197380"/>
                <a:gd name="connsiteX43" fmla="*/ 34820 w 1307691"/>
                <a:gd name="connsiteY43" fmla="*/ 84666 h 3197380"/>
                <a:gd name="connsiteX44" fmla="*/ 954 w 1307691"/>
                <a:gd name="connsiteY44" fmla="*/ 135466 h 3197380"/>
                <a:gd name="connsiteX45" fmla="*/ 68687 w 1307691"/>
                <a:gd name="connsiteY45" fmla="*/ 220133 h 3197380"/>
                <a:gd name="connsiteX46" fmla="*/ 85620 w 1307691"/>
                <a:gd name="connsiteY46" fmla="*/ 321733 h 3197380"/>
                <a:gd name="connsiteX47" fmla="*/ 34820 w 1307691"/>
                <a:gd name="connsiteY47" fmla="*/ 372533 h 3197380"/>
                <a:gd name="connsiteX48" fmla="*/ 954 w 1307691"/>
                <a:gd name="connsiteY48" fmla="*/ 440266 h 3197380"/>
                <a:gd name="connsiteX49" fmla="*/ 34820 w 1307691"/>
                <a:gd name="connsiteY49" fmla="*/ 660400 h 3197380"/>
                <a:gd name="connsiteX50" fmla="*/ 85620 w 1307691"/>
                <a:gd name="connsiteY50" fmla="*/ 694266 h 3197380"/>
                <a:gd name="connsiteX51" fmla="*/ 119487 w 1307691"/>
                <a:gd name="connsiteY51" fmla="*/ 745066 h 3197380"/>
                <a:gd name="connsiteX52" fmla="*/ 85620 w 1307691"/>
                <a:gd name="connsiteY52" fmla="*/ 795866 h 3197380"/>
                <a:gd name="connsiteX53" fmla="*/ 254954 w 1307691"/>
                <a:gd name="connsiteY53" fmla="*/ 863600 h 3197380"/>
                <a:gd name="connsiteX54" fmla="*/ 170287 w 1307691"/>
                <a:gd name="connsiteY54" fmla="*/ 948266 h 3197380"/>
                <a:gd name="connsiteX55" fmla="*/ 153354 w 1307691"/>
                <a:gd name="connsiteY55" fmla="*/ 1016000 h 3197380"/>
                <a:gd name="connsiteX56" fmla="*/ 119487 w 1307691"/>
                <a:gd name="connsiteY56" fmla="*/ 1303866 h 3197380"/>
                <a:gd name="connsiteX57" fmla="*/ 68687 w 1307691"/>
                <a:gd name="connsiteY57" fmla="*/ 1337733 h 3197380"/>
                <a:gd name="connsiteX58" fmla="*/ 51754 w 1307691"/>
                <a:gd name="connsiteY58" fmla="*/ 1422400 h 3197380"/>
                <a:gd name="connsiteX59" fmla="*/ 34820 w 1307691"/>
                <a:gd name="connsiteY59" fmla="*/ 1473200 h 3197380"/>
                <a:gd name="connsiteX60" fmla="*/ 51754 w 1307691"/>
                <a:gd name="connsiteY60" fmla="*/ 1574800 h 3197380"/>
                <a:gd name="connsiteX61" fmla="*/ 68687 w 1307691"/>
                <a:gd name="connsiteY61" fmla="*/ 1642533 h 3197380"/>
                <a:gd name="connsiteX62" fmla="*/ 119487 w 1307691"/>
                <a:gd name="connsiteY62" fmla="*/ 1659466 h 3197380"/>
                <a:gd name="connsiteX63" fmla="*/ 102554 w 1307691"/>
                <a:gd name="connsiteY63" fmla="*/ 1896533 h 3197380"/>
                <a:gd name="connsiteX64" fmla="*/ 204154 w 1307691"/>
                <a:gd name="connsiteY64" fmla="*/ 1930400 h 3197380"/>
                <a:gd name="connsiteX65" fmla="*/ 238020 w 1307691"/>
                <a:gd name="connsiteY65" fmla="*/ 1981200 h 3197380"/>
                <a:gd name="connsiteX66" fmla="*/ 238020 w 1307691"/>
                <a:gd name="connsiteY66" fmla="*/ 2286000 h 3197380"/>
                <a:gd name="connsiteX67" fmla="*/ 288820 w 1307691"/>
                <a:gd name="connsiteY67" fmla="*/ 2302933 h 3197380"/>
                <a:gd name="connsiteX68" fmla="*/ 238020 w 1307691"/>
                <a:gd name="connsiteY68" fmla="*/ 2269066 h 3197380"/>
                <a:gd name="connsiteX69" fmla="*/ 204154 w 1307691"/>
                <a:gd name="connsiteY69" fmla="*/ 2319866 h 3197380"/>
                <a:gd name="connsiteX70" fmla="*/ 187220 w 1307691"/>
                <a:gd name="connsiteY70" fmla="*/ 2370666 h 3197380"/>
                <a:gd name="connsiteX71" fmla="*/ 153354 w 1307691"/>
                <a:gd name="connsiteY71" fmla="*/ 2438400 h 3197380"/>
                <a:gd name="connsiteX72" fmla="*/ 187220 w 1307691"/>
                <a:gd name="connsiteY72" fmla="*/ 2523066 h 3197380"/>
                <a:gd name="connsiteX73" fmla="*/ 238020 w 1307691"/>
                <a:gd name="connsiteY73" fmla="*/ 2556933 h 3197380"/>
                <a:gd name="connsiteX74" fmla="*/ 271887 w 1307691"/>
                <a:gd name="connsiteY74" fmla="*/ 2607733 h 3197380"/>
                <a:gd name="connsiteX75" fmla="*/ 204154 w 1307691"/>
                <a:gd name="connsiteY75" fmla="*/ 2675466 h 3197380"/>
                <a:gd name="connsiteX76" fmla="*/ 153354 w 1307691"/>
                <a:gd name="connsiteY76" fmla="*/ 2709333 h 3197380"/>
                <a:gd name="connsiteX77" fmla="*/ 136420 w 1307691"/>
                <a:gd name="connsiteY77" fmla="*/ 2777066 h 3197380"/>
                <a:gd name="connsiteX78" fmla="*/ 102554 w 1307691"/>
                <a:gd name="connsiteY78" fmla="*/ 2827866 h 3197380"/>
                <a:gd name="connsiteX79" fmla="*/ 170287 w 1307691"/>
                <a:gd name="connsiteY79" fmla="*/ 2878666 h 3197380"/>
                <a:gd name="connsiteX80" fmla="*/ 153354 w 1307691"/>
                <a:gd name="connsiteY80" fmla="*/ 3014133 h 3197380"/>
                <a:gd name="connsiteX81" fmla="*/ 136420 w 1307691"/>
                <a:gd name="connsiteY81" fmla="*/ 3064933 h 3197380"/>
                <a:gd name="connsiteX82" fmla="*/ 153354 w 1307691"/>
                <a:gd name="connsiteY82" fmla="*/ 3166533 h 3197380"/>
                <a:gd name="connsiteX83" fmla="*/ 204154 w 1307691"/>
                <a:gd name="connsiteY83" fmla="*/ 3183466 h 3197380"/>
                <a:gd name="connsiteX84" fmla="*/ 305754 w 1307691"/>
                <a:gd name="connsiteY84" fmla="*/ 3183466 h 319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07691" h="3197380">
                  <a:moveTo>
                    <a:pt x="305754" y="3183466"/>
                  </a:moveTo>
                  <a:lnTo>
                    <a:pt x="305754" y="3183466"/>
                  </a:lnTo>
                  <a:cubicBezTo>
                    <a:pt x="353352" y="3181483"/>
                    <a:pt x="656250" y="3239371"/>
                    <a:pt x="762954" y="3132666"/>
                  </a:cubicBezTo>
                  <a:cubicBezTo>
                    <a:pt x="777344" y="3118275"/>
                    <a:pt x="785531" y="3098799"/>
                    <a:pt x="796820" y="3081866"/>
                  </a:cubicBezTo>
                  <a:cubicBezTo>
                    <a:pt x="783728" y="2911668"/>
                    <a:pt x="839627" y="2883136"/>
                    <a:pt x="729087" y="2827866"/>
                  </a:cubicBezTo>
                  <a:cubicBezTo>
                    <a:pt x="713122" y="2819884"/>
                    <a:pt x="695220" y="2816577"/>
                    <a:pt x="678287" y="2810933"/>
                  </a:cubicBezTo>
                  <a:cubicBezTo>
                    <a:pt x="695220" y="2788355"/>
                    <a:pt x="712903" y="2766320"/>
                    <a:pt x="729087" y="2743200"/>
                  </a:cubicBezTo>
                  <a:cubicBezTo>
                    <a:pt x="752428" y="2709855"/>
                    <a:pt x="796820" y="2641600"/>
                    <a:pt x="796820" y="2641600"/>
                  </a:cubicBezTo>
                  <a:cubicBezTo>
                    <a:pt x="785531" y="2602089"/>
                    <a:pt x="784733" y="2557912"/>
                    <a:pt x="762954" y="2523066"/>
                  </a:cubicBezTo>
                  <a:cubicBezTo>
                    <a:pt x="753494" y="2507930"/>
                    <a:pt x="728119" y="2514115"/>
                    <a:pt x="712154" y="2506133"/>
                  </a:cubicBezTo>
                  <a:cubicBezTo>
                    <a:pt x="693951" y="2497032"/>
                    <a:pt x="678287" y="2483555"/>
                    <a:pt x="661354" y="2472266"/>
                  </a:cubicBezTo>
                  <a:cubicBezTo>
                    <a:pt x="703916" y="2344579"/>
                    <a:pt x="641552" y="2497018"/>
                    <a:pt x="729087" y="2387600"/>
                  </a:cubicBezTo>
                  <a:cubicBezTo>
                    <a:pt x="822565" y="2270753"/>
                    <a:pt x="651231" y="2399993"/>
                    <a:pt x="796820" y="2302933"/>
                  </a:cubicBezTo>
                  <a:cubicBezTo>
                    <a:pt x="767768" y="2186721"/>
                    <a:pt x="797419" y="2176233"/>
                    <a:pt x="712154" y="2133600"/>
                  </a:cubicBezTo>
                  <a:cubicBezTo>
                    <a:pt x="696189" y="2125618"/>
                    <a:pt x="678287" y="2122311"/>
                    <a:pt x="661354" y="2116666"/>
                  </a:cubicBezTo>
                  <a:cubicBezTo>
                    <a:pt x="666998" y="2094088"/>
                    <a:pt x="665378" y="2068297"/>
                    <a:pt x="678287" y="2048933"/>
                  </a:cubicBezTo>
                  <a:cubicBezTo>
                    <a:pt x="689576" y="2032000"/>
                    <a:pt x="714696" y="2029457"/>
                    <a:pt x="729087" y="2015066"/>
                  </a:cubicBezTo>
                  <a:cubicBezTo>
                    <a:pt x="743478" y="2000675"/>
                    <a:pt x="751665" y="1981199"/>
                    <a:pt x="762954" y="1964266"/>
                  </a:cubicBezTo>
                  <a:cubicBezTo>
                    <a:pt x="789396" y="1884940"/>
                    <a:pt x="794547" y="1893839"/>
                    <a:pt x="762954" y="1778000"/>
                  </a:cubicBezTo>
                  <a:cubicBezTo>
                    <a:pt x="757599" y="1758366"/>
                    <a:pt x="739184" y="1744870"/>
                    <a:pt x="729087" y="1727200"/>
                  </a:cubicBezTo>
                  <a:cubicBezTo>
                    <a:pt x="716563" y="1705283"/>
                    <a:pt x="706509" y="1682044"/>
                    <a:pt x="695220" y="1659466"/>
                  </a:cubicBezTo>
                  <a:cubicBezTo>
                    <a:pt x="706509" y="1603022"/>
                    <a:pt x="708423" y="1543858"/>
                    <a:pt x="729087" y="1490133"/>
                  </a:cubicBezTo>
                  <a:cubicBezTo>
                    <a:pt x="737684" y="1467782"/>
                    <a:pt x="768006" y="1460125"/>
                    <a:pt x="779887" y="1439333"/>
                  </a:cubicBezTo>
                  <a:cubicBezTo>
                    <a:pt x="791433" y="1419127"/>
                    <a:pt x="791176" y="1394178"/>
                    <a:pt x="796820" y="1371600"/>
                  </a:cubicBezTo>
                  <a:cubicBezTo>
                    <a:pt x="791176" y="1332089"/>
                    <a:pt x="801315" y="1286739"/>
                    <a:pt x="779887" y="1253066"/>
                  </a:cubicBezTo>
                  <a:cubicBezTo>
                    <a:pt x="758035" y="1218727"/>
                    <a:pt x="678287" y="1185333"/>
                    <a:pt x="678287" y="1185333"/>
                  </a:cubicBezTo>
                  <a:cubicBezTo>
                    <a:pt x="683931" y="1162755"/>
                    <a:pt x="678764" y="1134056"/>
                    <a:pt x="695220" y="1117600"/>
                  </a:cubicBezTo>
                  <a:cubicBezTo>
                    <a:pt x="812163" y="1000657"/>
                    <a:pt x="731134" y="1196127"/>
                    <a:pt x="779887" y="1049866"/>
                  </a:cubicBezTo>
                  <a:cubicBezTo>
                    <a:pt x="774243" y="1021644"/>
                    <a:pt x="781379" y="987310"/>
                    <a:pt x="762954" y="965200"/>
                  </a:cubicBezTo>
                  <a:cubicBezTo>
                    <a:pt x="748055" y="947321"/>
                    <a:pt x="713393" y="962805"/>
                    <a:pt x="695220" y="948266"/>
                  </a:cubicBezTo>
                  <a:cubicBezTo>
                    <a:pt x="681282" y="937116"/>
                    <a:pt x="683931" y="914399"/>
                    <a:pt x="678287" y="897466"/>
                  </a:cubicBezTo>
                  <a:cubicBezTo>
                    <a:pt x="672643" y="790222"/>
                    <a:pt x="651631" y="682685"/>
                    <a:pt x="661354" y="575733"/>
                  </a:cubicBezTo>
                  <a:cubicBezTo>
                    <a:pt x="663522" y="551884"/>
                    <a:pt x="700524" y="545867"/>
                    <a:pt x="712154" y="524933"/>
                  </a:cubicBezTo>
                  <a:cubicBezTo>
                    <a:pt x="729491" y="493727"/>
                    <a:pt x="734731" y="457200"/>
                    <a:pt x="746020" y="423333"/>
                  </a:cubicBezTo>
                  <a:cubicBezTo>
                    <a:pt x="751664" y="406400"/>
                    <a:pt x="759454" y="390036"/>
                    <a:pt x="762954" y="372533"/>
                  </a:cubicBezTo>
                  <a:cubicBezTo>
                    <a:pt x="768598" y="344311"/>
                    <a:pt x="767016" y="313609"/>
                    <a:pt x="779887" y="287866"/>
                  </a:cubicBezTo>
                  <a:cubicBezTo>
                    <a:pt x="790597" y="266447"/>
                    <a:pt x="809753" y="248696"/>
                    <a:pt x="830687" y="237066"/>
                  </a:cubicBezTo>
                  <a:cubicBezTo>
                    <a:pt x="861893" y="219729"/>
                    <a:pt x="932287" y="203200"/>
                    <a:pt x="932287" y="203200"/>
                  </a:cubicBezTo>
                  <a:cubicBezTo>
                    <a:pt x="949220" y="191911"/>
                    <a:pt x="963780" y="175769"/>
                    <a:pt x="983087" y="169333"/>
                  </a:cubicBezTo>
                  <a:cubicBezTo>
                    <a:pt x="1028098" y="154329"/>
                    <a:pt x="1236466" y="137222"/>
                    <a:pt x="1254020" y="135466"/>
                  </a:cubicBezTo>
                  <a:cubicBezTo>
                    <a:pt x="1270953" y="129822"/>
                    <a:pt x="1302296" y="136203"/>
                    <a:pt x="1304820" y="118533"/>
                  </a:cubicBezTo>
                  <a:cubicBezTo>
                    <a:pt x="1319188" y="17959"/>
                    <a:pt x="1277881" y="19242"/>
                    <a:pt x="1220154" y="0"/>
                  </a:cubicBezTo>
                  <a:cubicBezTo>
                    <a:pt x="31804" y="25284"/>
                    <a:pt x="763694" y="-32201"/>
                    <a:pt x="238020" y="50800"/>
                  </a:cubicBezTo>
                  <a:cubicBezTo>
                    <a:pt x="22825" y="84778"/>
                    <a:pt x="175667" y="49455"/>
                    <a:pt x="34820" y="84666"/>
                  </a:cubicBezTo>
                  <a:cubicBezTo>
                    <a:pt x="23531" y="101599"/>
                    <a:pt x="4300" y="115392"/>
                    <a:pt x="954" y="135466"/>
                  </a:cubicBezTo>
                  <a:cubicBezTo>
                    <a:pt x="-7225" y="184541"/>
                    <a:pt x="39006" y="200345"/>
                    <a:pt x="68687" y="220133"/>
                  </a:cubicBezTo>
                  <a:cubicBezTo>
                    <a:pt x="74331" y="254000"/>
                    <a:pt x="93068" y="288217"/>
                    <a:pt x="85620" y="321733"/>
                  </a:cubicBezTo>
                  <a:cubicBezTo>
                    <a:pt x="80425" y="345110"/>
                    <a:pt x="48739" y="353046"/>
                    <a:pt x="34820" y="372533"/>
                  </a:cubicBezTo>
                  <a:cubicBezTo>
                    <a:pt x="20148" y="393074"/>
                    <a:pt x="12243" y="417688"/>
                    <a:pt x="954" y="440266"/>
                  </a:cubicBezTo>
                  <a:cubicBezTo>
                    <a:pt x="12243" y="513644"/>
                    <a:pt x="11343" y="589968"/>
                    <a:pt x="34820" y="660400"/>
                  </a:cubicBezTo>
                  <a:cubicBezTo>
                    <a:pt x="41256" y="679707"/>
                    <a:pt x="71229" y="679876"/>
                    <a:pt x="85620" y="694266"/>
                  </a:cubicBezTo>
                  <a:cubicBezTo>
                    <a:pt x="100011" y="708657"/>
                    <a:pt x="108198" y="728133"/>
                    <a:pt x="119487" y="745066"/>
                  </a:cubicBezTo>
                  <a:cubicBezTo>
                    <a:pt x="108198" y="761999"/>
                    <a:pt x="82274" y="775791"/>
                    <a:pt x="85620" y="795866"/>
                  </a:cubicBezTo>
                  <a:cubicBezTo>
                    <a:pt x="97184" y="865251"/>
                    <a:pt x="225145" y="859341"/>
                    <a:pt x="254954" y="863600"/>
                  </a:cubicBezTo>
                  <a:cubicBezTo>
                    <a:pt x="207019" y="1007399"/>
                    <a:pt x="286537" y="808765"/>
                    <a:pt x="170287" y="948266"/>
                  </a:cubicBezTo>
                  <a:cubicBezTo>
                    <a:pt x="155388" y="966145"/>
                    <a:pt x="158998" y="993422"/>
                    <a:pt x="153354" y="1016000"/>
                  </a:cubicBezTo>
                  <a:cubicBezTo>
                    <a:pt x="178398" y="1416707"/>
                    <a:pt x="254751" y="1236234"/>
                    <a:pt x="119487" y="1303866"/>
                  </a:cubicBezTo>
                  <a:cubicBezTo>
                    <a:pt x="101284" y="1312967"/>
                    <a:pt x="85620" y="1326444"/>
                    <a:pt x="68687" y="1337733"/>
                  </a:cubicBezTo>
                  <a:cubicBezTo>
                    <a:pt x="63043" y="1365955"/>
                    <a:pt x="58735" y="1394478"/>
                    <a:pt x="51754" y="1422400"/>
                  </a:cubicBezTo>
                  <a:cubicBezTo>
                    <a:pt x="47425" y="1439716"/>
                    <a:pt x="34820" y="1455351"/>
                    <a:pt x="34820" y="1473200"/>
                  </a:cubicBezTo>
                  <a:cubicBezTo>
                    <a:pt x="34820" y="1507534"/>
                    <a:pt x="45021" y="1541133"/>
                    <a:pt x="51754" y="1574800"/>
                  </a:cubicBezTo>
                  <a:cubicBezTo>
                    <a:pt x="56318" y="1597621"/>
                    <a:pt x="54149" y="1624360"/>
                    <a:pt x="68687" y="1642533"/>
                  </a:cubicBezTo>
                  <a:cubicBezTo>
                    <a:pt x="79837" y="1656471"/>
                    <a:pt x="102554" y="1653822"/>
                    <a:pt x="119487" y="1659466"/>
                  </a:cubicBezTo>
                  <a:cubicBezTo>
                    <a:pt x="67729" y="1737103"/>
                    <a:pt x="32643" y="1766699"/>
                    <a:pt x="102554" y="1896533"/>
                  </a:cubicBezTo>
                  <a:cubicBezTo>
                    <a:pt x="119479" y="1927965"/>
                    <a:pt x="204154" y="1930400"/>
                    <a:pt x="204154" y="1930400"/>
                  </a:cubicBezTo>
                  <a:cubicBezTo>
                    <a:pt x="215443" y="1947333"/>
                    <a:pt x="236570" y="1960901"/>
                    <a:pt x="238020" y="1981200"/>
                  </a:cubicBezTo>
                  <a:cubicBezTo>
                    <a:pt x="243519" y="2058190"/>
                    <a:pt x="195596" y="2201152"/>
                    <a:pt x="238020" y="2286000"/>
                  </a:cubicBezTo>
                  <a:cubicBezTo>
                    <a:pt x="246002" y="2301965"/>
                    <a:pt x="271887" y="2297289"/>
                    <a:pt x="288820" y="2302933"/>
                  </a:cubicBezTo>
                  <a:cubicBezTo>
                    <a:pt x="271887" y="2291644"/>
                    <a:pt x="257976" y="2265075"/>
                    <a:pt x="238020" y="2269066"/>
                  </a:cubicBezTo>
                  <a:cubicBezTo>
                    <a:pt x="218064" y="2273057"/>
                    <a:pt x="213255" y="2301663"/>
                    <a:pt x="204154" y="2319866"/>
                  </a:cubicBezTo>
                  <a:cubicBezTo>
                    <a:pt x="196172" y="2335831"/>
                    <a:pt x="194251" y="2354260"/>
                    <a:pt x="187220" y="2370666"/>
                  </a:cubicBezTo>
                  <a:cubicBezTo>
                    <a:pt x="177276" y="2393868"/>
                    <a:pt x="164643" y="2415822"/>
                    <a:pt x="153354" y="2438400"/>
                  </a:cubicBezTo>
                  <a:cubicBezTo>
                    <a:pt x="164643" y="2466622"/>
                    <a:pt x="169553" y="2498332"/>
                    <a:pt x="187220" y="2523066"/>
                  </a:cubicBezTo>
                  <a:cubicBezTo>
                    <a:pt x="199049" y="2539627"/>
                    <a:pt x="223629" y="2542542"/>
                    <a:pt x="238020" y="2556933"/>
                  </a:cubicBezTo>
                  <a:cubicBezTo>
                    <a:pt x="252411" y="2571324"/>
                    <a:pt x="260598" y="2590800"/>
                    <a:pt x="271887" y="2607733"/>
                  </a:cubicBezTo>
                  <a:cubicBezTo>
                    <a:pt x="249309" y="2630311"/>
                    <a:pt x="228397" y="2654686"/>
                    <a:pt x="204154" y="2675466"/>
                  </a:cubicBezTo>
                  <a:cubicBezTo>
                    <a:pt x="188702" y="2688711"/>
                    <a:pt x="164643" y="2692400"/>
                    <a:pt x="153354" y="2709333"/>
                  </a:cubicBezTo>
                  <a:cubicBezTo>
                    <a:pt x="140445" y="2728697"/>
                    <a:pt x="145588" y="2755675"/>
                    <a:pt x="136420" y="2777066"/>
                  </a:cubicBezTo>
                  <a:cubicBezTo>
                    <a:pt x="128403" y="2795772"/>
                    <a:pt x="113843" y="2810933"/>
                    <a:pt x="102554" y="2827866"/>
                  </a:cubicBezTo>
                  <a:cubicBezTo>
                    <a:pt x="125132" y="2844799"/>
                    <a:pt x="153883" y="2855701"/>
                    <a:pt x="170287" y="2878666"/>
                  </a:cubicBezTo>
                  <a:cubicBezTo>
                    <a:pt x="213043" y="2938525"/>
                    <a:pt x="176260" y="2960687"/>
                    <a:pt x="153354" y="3014133"/>
                  </a:cubicBezTo>
                  <a:cubicBezTo>
                    <a:pt x="146323" y="3030539"/>
                    <a:pt x="142065" y="3048000"/>
                    <a:pt x="136420" y="3064933"/>
                  </a:cubicBezTo>
                  <a:cubicBezTo>
                    <a:pt x="142065" y="3098800"/>
                    <a:pt x="136319" y="3136723"/>
                    <a:pt x="153354" y="3166533"/>
                  </a:cubicBezTo>
                  <a:cubicBezTo>
                    <a:pt x="162210" y="3182030"/>
                    <a:pt x="186305" y="3183466"/>
                    <a:pt x="204154" y="3183466"/>
                  </a:cubicBezTo>
                  <a:lnTo>
                    <a:pt x="305754" y="3183466"/>
                  </a:lnTo>
                  <a:close/>
                </a:path>
              </a:pathLst>
            </a:custGeom>
            <a:solidFill>
              <a:srgbClr val="FF0000">
                <a:alpha val="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MONEXclou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jerk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8595" y="132373"/>
            <a:ext cx="67129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Summary &amp; 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286" y="1033272"/>
            <a:ext cx="8321524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Satellites (&amp; reanalysis)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TIROS 1960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1427163" lvl="2" indent="-282575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Global awareness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TRMM 1997 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Precipitation radar in space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A-Train 2000’s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Cloud radar and lidar in space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Next generation &amp; beyond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Black"/>
              <a:cs typeface="Arial Black"/>
              <a:sym typeface="Wingdings"/>
            </a:endParaRPr>
          </a:p>
          <a:p>
            <a:pPr marL="1487488" lvl="2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GPM, Earth Care,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MeghaTropique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62446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MONEXclou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0" name="Text Box 3"/>
          <p:cNvSpPr txBox="1">
            <a:spLocks noChangeArrowheads="1"/>
          </p:cNvSpPr>
          <p:nvPr/>
        </p:nvSpPr>
        <p:spPr bwMode="auto">
          <a:xfrm>
            <a:off x="314433" y="534540"/>
            <a:ext cx="242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latin typeface="Arial Black" charset="0"/>
                <a:cs typeface="Arial Black" charset="0"/>
              </a:rPr>
              <a:t>End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029430"/>
            <a:ext cx="9144000" cy="5087232"/>
            <a:chOff x="-108858" y="1090117"/>
            <a:chExt cx="8497751" cy="4727694"/>
          </a:xfrm>
        </p:grpSpPr>
        <p:pic>
          <p:nvPicPr>
            <p:cNvPr id="5" name="Picture 4" descr="GATE_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3"/>
            <a:stretch>
              <a:fillRect/>
            </a:stretch>
          </p:blipFill>
          <p:spPr bwMode="auto">
            <a:xfrm>
              <a:off x="-108858" y="2569331"/>
              <a:ext cx="3021490" cy="324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oare_logo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15" b="99448" l="4420" r="961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752" y="1808190"/>
              <a:ext cx="3208866" cy="3063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DHIVEHI_v2_500px_medium_clea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03" y="1090117"/>
              <a:ext cx="4112890" cy="2064673"/>
            </a:xfrm>
            <a:prstGeom prst="rect">
              <a:avLst/>
            </a:prstGeom>
            <a:effectLst>
              <a:glow rad="25400">
                <a:srgbClr val="415A86">
                  <a:alpha val="75000"/>
                </a:srgbClr>
              </a:glow>
            </a:effectLst>
          </p:spPr>
        </p:pic>
      </p:grp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446813" y="5539696"/>
            <a:ext cx="44510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FFFFFF"/>
                </a:solidFill>
                <a:cs typeface="Arial" charset="0"/>
              </a:rPr>
              <a:t>This research was supported by </a:t>
            </a:r>
          </a:p>
          <a:p>
            <a:pPr algn="ctr" eaLnBrk="1" hangingPunct="1"/>
            <a:r>
              <a:rPr lang="en-US" sz="1400" dirty="0">
                <a:solidFill>
                  <a:srgbClr val="FFFFFF"/>
                </a:solidFill>
                <a:cs typeface="Arial" charset="0"/>
              </a:rPr>
              <a:t>NASA grants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NNX10AH70G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, NNX10AM28G, </a:t>
            </a:r>
          </a:p>
          <a:p>
            <a:pPr algn="ctr" eaLnBrk="1" hangingPunct="1"/>
            <a:r>
              <a:rPr lang="en-US" sz="1400" dirty="0">
                <a:solidFill>
                  <a:srgbClr val="FFFFFF"/>
                </a:solidFill>
                <a:cs typeface="Arial" charset="0"/>
              </a:rPr>
              <a:t>NSF grants,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AGS-1059611</a:t>
            </a:r>
          </a:p>
          <a:p>
            <a:pPr algn="ctr" eaLnBrk="1" hangingPunct="1"/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DOE 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grant DE-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SC0008452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Box 2"/>
          <p:cNvSpPr txBox="1">
            <a:spLocks noChangeArrowheads="1"/>
          </p:cNvSpPr>
          <p:nvPr/>
        </p:nvSpPr>
        <p:spPr bwMode="auto">
          <a:xfrm>
            <a:off x="0" y="270510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i="1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TIROS I</a:t>
            </a:r>
          </a:p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1960</a:t>
            </a:r>
            <a:endParaRPr lang="en-US" sz="4400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 descr="537px-TIROS-1-Ea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6148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Box 6"/>
          <p:cNvSpPr txBox="1">
            <a:spLocks noChangeArrowheads="1"/>
          </p:cNvSpPr>
          <p:nvPr/>
        </p:nvSpPr>
        <p:spPr bwMode="auto">
          <a:xfrm>
            <a:off x="930275" y="2644775"/>
            <a:ext cx="7283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…the atmospheric sciences require worldwide observations and, hence, international cooperation…</a:t>
            </a:r>
          </a:p>
          <a:p>
            <a:pPr algn="r" eaLnBrk="1" hangingPunct="1"/>
            <a:r>
              <a:rPr lang="en-US" i="1"/>
              <a:t>John F. Kennedy, New York, 1961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Box 6"/>
          <p:cNvSpPr txBox="1">
            <a:spLocks noChangeArrowheads="1"/>
          </p:cNvSpPr>
          <p:nvPr/>
        </p:nvSpPr>
        <p:spPr bwMode="auto">
          <a:xfrm>
            <a:off x="930275" y="2274888"/>
            <a:ext cx="7283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“If we are genuinely interested in forecasting a few weeks in advance, we should give serious consideration to enlarging </a:t>
            </a:r>
            <a:r>
              <a:rPr lang="en-US" dirty="0" smtClean="0"/>
              <a:t>our </a:t>
            </a:r>
            <a:r>
              <a:rPr lang="en-US" dirty="0"/>
              <a:t>network of observing stations, particularly over the oceans.”</a:t>
            </a:r>
          </a:p>
          <a:p>
            <a:pPr eaLnBrk="1" hangingPunct="1"/>
            <a:endParaRPr lang="en-US" dirty="0"/>
          </a:p>
          <a:p>
            <a:pPr algn="r" eaLnBrk="1" hangingPunct="1"/>
            <a:r>
              <a:rPr lang="en-US" i="1" dirty="0"/>
              <a:t>Edward Lorenz, NYAS, 1963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9618</TotalTime>
  <Words>1359</Words>
  <Application>Microsoft Macintosh PowerPoint</Application>
  <PresentationFormat>On-screen Show (4:3)</PresentationFormat>
  <Paragraphs>314</Paragraphs>
  <Slides>51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Office Theme</vt:lpstr>
      <vt:lpstr>9_Default Design</vt:lpstr>
      <vt:lpstr>1_Default Design</vt:lpstr>
      <vt:lpstr>10_Default Design</vt:lpstr>
      <vt:lpstr>4_Default Design</vt:lpstr>
      <vt:lpstr>Default Design</vt:lpstr>
      <vt:lpstr>1_Office Theme</vt:lpstr>
      <vt:lpstr>12_Default Design</vt:lpstr>
      <vt:lpstr>6_Default Design</vt:lpstr>
      <vt:lpstr>14_Default Design</vt:lpstr>
      <vt:lpstr>2_Default Design</vt:lpstr>
      <vt:lpstr>11_Default Design</vt:lpstr>
      <vt:lpstr>15_Default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Stretched Building Block Hypothesis Mapes et al. 2006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Atmospheric 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Houze</dc:creator>
  <cp:lastModifiedBy>Robert Houze</cp:lastModifiedBy>
  <cp:revision>290</cp:revision>
  <cp:lastPrinted>2012-11-05T21:39:58Z</cp:lastPrinted>
  <dcterms:created xsi:type="dcterms:W3CDTF">2010-04-08T22:31:49Z</dcterms:created>
  <dcterms:modified xsi:type="dcterms:W3CDTF">2017-11-16T21:24:35Z</dcterms:modified>
</cp:coreProperties>
</file>