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</p:sldMasterIdLst>
  <p:notesMasterIdLst>
    <p:notesMasterId r:id="rId37"/>
  </p:notesMasterIdLst>
  <p:handoutMasterIdLst>
    <p:handoutMasterId r:id="rId38"/>
  </p:handoutMasterIdLst>
  <p:sldIdLst>
    <p:sldId id="278" r:id="rId17"/>
    <p:sldId id="357" r:id="rId18"/>
    <p:sldId id="264" r:id="rId19"/>
    <p:sldId id="262" r:id="rId20"/>
    <p:sldId id="266" r:id="rId21"/>
    <p:sldId id="332" r:id="rId22"/>
    <p:sldId id="271" r:id="rId23"/>
    <p:sldId id="321" r:id="rId24"/>
    <p:sldId id="279" r:id="rId25"/>
    <p:sldId id="311" r:id="rId26"/>
    <p:sldId id="355" r:id="rId27"/>
    <p:sldId id="356" r:id="rId28"/>
    <p:sldId id="299" r:id="rId29"/>
    <p:sldId id="283" r:id="rId30"/>
    <p:sldId id="287" r:id="rId31"/>
    <p:sldId id="304" r:id="rId32"/>
    <p:sldId id="354" r:id="rId33"/>
    <p:sldId id="314" r:id="rId34"/>
    <p:sldId id="358" r:id="rId35"/>
    <p:sldId id="307" r:id="rId36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3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3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3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38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5E5"/>
    <a:srgbClr val="BFBFBF"/>
    <a:srgbClr val="0205FE"/>
    <a:srgbClr val="F79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howGuides="1">
      <p:cViewPr varScale="1">
        <p:scale>
          <a:sx n="54" d="100"/>
          <a:sy n="54" d="100"/>
        </p:scale>
        <p:origin x="-1032" y="-112"/>
      </p:cViewPr>
      <p:guideLst>
        <p:guide orient="horz" pos="3072"/>
        <p:guide pos="40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D32600F-B121-C045-B199-48DE6E426219}" type="datetimeFigureOut">
              <a:rPr lang="en-US"/>
              <a:pPr>
                <a:defRPr/>
              </a:pPr>
              <a:t>6/13/13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934F75-7A8E-2A45-A4E2-7AEE96B6D2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208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01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39873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Get rid of top tier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Radar is 3D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F32DC-1232-AB4B-92B6-90019817E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7303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DFFA9-895B-CE4E-807C-AB55CAA0F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3484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E2F75-DDCD-5F44-9D63-FE184ABE5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1487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56951-D26F-1649-AFCD-2DDFE61BC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3737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7AB64-A47F-EA42-A70B-D3BEF2531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0941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27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798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2DCA1-5AB2-2E42-AA75-1A68F364B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02483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7B206-F1E8-B843-ADB2-F3D017911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63994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0AED9-B46C-554C-A7ED-3A08F3F14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41304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F4964-21B5-4B4F-AC75-D4FFEB3D2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76827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7FFA2-5EA0-394A-9267-6A65D8ED1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39135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D973D-686A-5243-91ED-ADE11F45C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52400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4AB8F-2C94-114E-9DDD-725CDEF02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84050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1300" y="190500"/>
            <a:ext cx="2616200" cy="8293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2700" y="190500"/>
            <a:ext cx="7696200" cy="8293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4CD40-5FB8-9B43-A344-10A29743B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6294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1300" y="-177800"/>
            <a:ext cx="2616200" cy="8661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2700" y="-177800"/>
            <a:ext cx="7696200" cy="8661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C03CE-6C47-7344-B14C-664F6347F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74107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3F967-3429-F040-8A9D-BC5534EB6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0323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FE865-71BC-F640-90BD-518834CA7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73415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2E679-8E08-4946-9A56-BDC453D51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61510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2700" y="1270000"/>
            <a:ext cx="5156200" cy="722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1270000"/>
            <a:ext cx="5156200" cy="722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B89E4-C874-2C45-A2F5-F2FD5FE16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07268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02542-43CB-9745-B8A8-EA66BC17B6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06581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12D7-5705-E64E-AEA1-B070A6A87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475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5D99A-E2CE-964A-8413-D9E34E0AB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96164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7A342-D1FE-FE40-9537-F90B89854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20445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C26A-49DF-274B-B26E-B8A930E82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46214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86DA8-7E2D-484E-A2B4-227C8D7EE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92342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644E2-2E52-3D49-8AED-414F226C3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04167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1057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105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46BFC-8D3D-0446-8032-EAA8B5978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16876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1F8BF-E714-694D-84C2-AD0028FA0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14093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C0DC6-4A87-D748-86D0-E67D8E98D8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9435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97B76-712A-B84B-8407-49D8743F7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18119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27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798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EB158-8614-5D4F-9E77-825165654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97402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1E9EE-9239-2146-A1BE-ABD93C004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81589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717F8-FA66-5148-8A67-F4F705A2C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57346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460A3-61AC-D64A-B05B-01D28C552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29616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57AEF-B323-F94C-A3C8-84FC80F92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75709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34E13-8DAF-7843-A69B-229199C5C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43571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57208-B7D1-9D4E-ADAD-240D204CC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20234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010F3-098D-BF49-92C9-9563ED332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70145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13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27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7DC0E-27C6-C44C-9D87-DD5CADB35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38675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6C64A-F186-0F48-B173-9A6D8B01F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7755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0E12F-0B01-2444-980F-75E0E7A13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816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37EE1-064E-6C42-AABE-3B211245B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5749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2B072-CC4A-7B44-BBFC-058826E8A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4886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A74EF-FCEB-FE4D-AE6C-DEF0B3E52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7361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4AAE2-149C-854E-BB52-F712044A8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5537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35979-4167-554C-B76B-B03B78CAA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6308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6F531-8289-444F-A3D1-9F54D2FCB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46600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C942E-94EF-0A46-9D58-823667EA5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5716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B32C-627A-2F45-A84E-C6AA1D10F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2685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060E3-9F84-A049-96E0-119E7334B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1853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E5B0B-69B9-B54B-8282-AE3E3BF19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2134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13BC-CBEE-AA4B-BA6D-D6D2D1F281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3120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C5BE7-9204-0446-9DF7-B427D6AF3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152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1B7D7-0523-2D44-A59E-C64954F7C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1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BBD7C-2B0E-564B-8E5A-F6FAE358E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3960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D4367-52B1-7142-8911-32A14A96C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5910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905D-FCC4-6E48-864D-A145D209B7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1741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851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425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1C750-FE39-6547-835B-38A015ECF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64305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8B699-634A-2A48-BC36-D38970767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7565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C9B4E-BA93-0C4C-981E-8D0D28D07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1446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3983B-C32A-B743-8871-47746883C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0982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803A5-5EDC-C143-BC25-85E55CE19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6193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-266700"/>
            <a:ext cx="2925762" cy="8978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-266700"/>
            <a:ext cx="8624888" cy="89789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A201B-63DD-5A4C-A6D2-529030727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7001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F1AA3-6AA1-3C46-9BAE-F45ADF68D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119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D9F28-84ED-4344-9DCF-023CAFEB5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545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AEC4C-F86F-0942-8E6A-CACA9A69A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5203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8811F-1B07-2541-A5F2-45D9D037D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2891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9928D-61C5-864F-8660-C9A5F02E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5867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1B3CB-F987-DD4F-8975-48BC419F7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38868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1A229-910C-F841-A648-6844A1773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2344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DEAAF-C137-F24B-86A2-A733C8DA2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8380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DB8F0-B981-1C41-9BD1-CF9150940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1691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94E52-BA0A-8543-84D8-DA10381B8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4570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6BC0B-6DFD-4B4C-9953-D2DF30760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3906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-266700"/>
            <a:ext cx="2925762" cy="8978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-266700"/>
            <a:ext cx="8624888" cy="89789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29948-BA87-3946-A2F6-7640F4E6E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8971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937C6-09DE-3444-97B4-447A60E85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7554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FDA56-6EDF-2E4E-8FBE-92A68E433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81777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36E78-C32A-B94E-83E8-BE495A363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38904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A4803-BDAD-034E-B13C-4B56C1D75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95868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BFD64-D488-B64E-8ABB-8B9CFE593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31722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16A91-35B4-8846-9DDC-404BBE5F0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5426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CAFB5-97D8-CE43-BBA3-D730B222A1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55713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15CB4-32C6-2942-A32C-E9D3B246F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14425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A039C-E6CB-284F-B864-018D170FC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74053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3A360-C321-7842-8B13-68AEE78DE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48665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5787F-4413-D045-9126-85477C661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11347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3EB04-16C5-8C48-AC3B-CFDF31FBC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5064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E9F28-7CA3-FA42-8241-54390AE39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13814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7309B-B333-2149-8E9E-C62B3D58E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63299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52168-8A9B-B548-BB2B-E68836101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7203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E07A5-7E9D-874D-99A0-3A7684ACE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2391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68ED4-B6E8-164A-9F8F-2261E6C07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34110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1300" y="-254000"/>
            <a:ext cx="2616200" cy="873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2700" y="-254000"/>
            <a:ext cx="7696200" cy="873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9EBED-25B6-0941-A83C-E8C769D58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79676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18B73-A731-DF4A-9EFD-0CDEA638E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40710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269D1-20F4-3243-B9E3-D97C64FC6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23609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DBAAA-2ACC-F345-AB4B-B5378A48D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52203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1E948-1DB0-0845-B14A-D201C010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27550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27C36-D62E-C948-A018-25B9CA21E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06776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48961-2260-0046-9617-3A84EDF0F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60631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F048E-92AF-5D48-8357-4599CE3F7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4331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8F0BD-D62D-324D-91B8-29EF6A3B5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4760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88565-7FF5-F143-B845-91E88E4A5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03150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63C0D-A1F6-8D40-B459-44BE6FC48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08777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FE10B-CBE8-0346-BDC8-F8B95A24A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34863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78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786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AFEE0-9FDB-9A44-8059-F4AC6A790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10443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E3F81-DADF-7B4A-8780-0A4A4AFF9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684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B49B7-6894-CD40-8B74-93E6B3469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4200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5B705-92ED-A749-9B37-0C4E4460B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0376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8FF88-0E7F-CB4C-8159-300E745A4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5210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76560-F1AA-A34D-A485-850196E3A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203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4C713-7F16-CF4C-8EB3-D85B7474CA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1866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27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EC950-D5B8-3A47-B714-C64325FF6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6320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98729-C77C-F243-91B9-5A6498B0A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1356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3A0CC-5D03-6F4D-ACC3-06C960441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9525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FF159-1CD5-BF4B-A8BD-094E86038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2167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F9DC8-17C6-5C44-92BA-1442DF2E7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8681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-266700"/>
            <a:ext cx="2925762" cy="8978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-266700"/>
            <a:ext cx="8624888" cy="89789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CC44B-9A80-2842-98E3-AC6077033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7448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B76DE-50EA-0B44-92CA-C6457FE48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21715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7E132-38E2-4442-A4EB-B3D15E1E6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91899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0244D-080E-7E45-BD58-14D5ED8B7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45896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4E234-03EF-2B46-9987-C9D28F505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73713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6DEB5-D27B-A942-BE0F-B61961B4C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2360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95A8C-4D71-6D45-9048-DBB444762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147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8DEB-B2A4-2641-8AAA-8DE1267EE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83913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29AEE-945B-3F40-9203-A2D6F4019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65964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1D5DC-C474-D448-B732-B09B81D54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13510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A61AF-CCB4-294E-A763-3248E7011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0482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74681-1B6E-D648-9A3F-397062F686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98161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78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786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96E91-8D14-A14A-839E-0B841281F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19165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91028-E3E5-C941-93F6-CB8E7AD07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38297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9E420-3607-B945-9BF2-1BE8B4635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17151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A953A-AB6B-0342-9777-FC2DB595C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63298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BB409-C8F3-5947-9E34-2D6A8CB1F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245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DE0DB-FED7-E04A-B8AC-449AAB4D8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0296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21237-C49E-454F-947E-99513956F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97580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FDE17-6D08-DE4E-9DF5-4BF6AA2BD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38271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DA160-A73F-2F4B-ADFA-B02444FE4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76872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992E1-467B-2B44-8C1F-D381EC9EE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70998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A23C7-F5C5-7C4D-A862-338093EF2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52882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1E7C8-8C7E-6248-9E14-E52F4F15C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27107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98600"/>
            <a:ext cx="1466850" cy="6705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98600"/>
            <a:ext cx="4248150" cy="6705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B3AD2-1B6E-5843-AE1F-1F4AC6AD8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20336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E2856-264C-CB44-92C3-1A945D1AC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23025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B374A-29C4-4548-B8F0-C5F65D758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27687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8FB63-A171-EE4A-B3A1-CB298E7BF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9939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B5BA-0439-794D-9AA9-799D3FA7E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7797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D3139-8B14-2546-A4E2-D0EED45F5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14967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BC589-F1A5-A447-91C1-41EABD7DD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7356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64B28-F5A2-994B-8028-BB4E56B94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78383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3A05B-B477-9943-A7E1-BF6394D23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99291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F8D5D-7BE4-CB47-9854-487DE941A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54853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1EEE9-77D4-8B4D-B0A6-C2DD8F90A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48295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72889-724D-2140-BA98-5C9C79DF6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9345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98600"/>
            <a:ext cx="1466850" cy="6705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98600"/>
            <a:ext cx="4248150" cy="6705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FCDBE-C9AA-5E4E-9141-401BA9C0A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01250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4D2B1-BA41-CA41-8E92-CE622261F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0320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F7D74-0BDE-924E-A81D-450D270A4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1626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6479E-6848-C645-A8FE-DCA348F1E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9013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4E817-DA3F-0B49-96B1-4E1442F8F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1824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2700" y="5041900"/>
            <a:ext cx="51562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5041900"/>
            <a:ext cx="51562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D6508-16A4-D746-8B46-3CD3556C7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520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2B64B-4DB3-0B4F-B206-609D1D22A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6497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FCD33-36F0-4649-9B39-751A01A38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052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E1C2F-00CC-C24E-B5B3-0EF35CF5E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9341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9F9F1-8C8D-4740-8FC5-81367A096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2503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 Linotyp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3CFA4-B3E1-6A47-8910-6B862B71F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0127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614D2-9A7C-9A4C-9563-16D1E7F40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975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1300" y="1638300"/>
            <a:ext cx="2616200" cy="4546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2700" y="1638300"/>
            <a:ext cx="7696200" cy="4546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BCF7A-C16D-5042-ADC8-8083882C8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2499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5AE9C-CDF2-934F-9DA3-A657362C0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3731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 Linotyp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38373-E7E3-0245-8982-AF583262C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2470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389ED-B5B8-0B4E-A30F-D373EB0C1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91683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3278B-2526-2341-AA5C-A7A4E5F9E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0263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CBF6D-1289-5245-8787-76F8B76AE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68190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BC0B8-8089-2145-A817-A060EB055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45373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3B548-B065-2541-9900-48E728816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54332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3D4BB-7AD3-684D-8A97-FABCDB0C0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61136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F152A-9113-1A47-9125-449966C1E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72331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FF2DF-B474-8544-9D8E-246C0F935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40201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3E326-E008-5844-8601-741D570FE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20026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30E39-ADCA-8749-9B87-FE7AA3DBF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3846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190500"/>
            <a:ext cx="10464800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 Linotype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27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 Linotype" charset="0"/>
              </a:rPr>
              <a:t>Click to edit Master text styles</a:t>
            </a:r>
          </a:p>
          <a:p>
            <a:pPr lvl="1"/>
            <a:r>
              <a:rPr lang="en-US">
                <a:sym typeface="Palatino Linotype" charset="0"/>
              </a:rPr>
              <a:t>Second level</a:t>
            </a:r>
          </a:p>
          <a:p>
            <a:pPr lvl="2"/>
            <a:r>
              <a:rPr lang="en-US">
                <a:sym typeface="Palatino Linotype" charset="0"/>
              </a:rPr>
              <a:t>Third level</a:t>
            </a:r>
          </a:p>
          <a:p>
            <a:pPr lvl="3"/>
            <a:r>
              <a:rPr lang="en-US">
                <a:sym typeface="Palatino Linotype" charset="0"/>
              </a:rPr>
              <a:t>Fourth level</a:t>
            </a:r>
          </a:p>
          <a:p>
            <a:pPr lvl="4"/>
            <a:r>
              <a:rPr lang="en-US">
                <a:sym typeface="Palatino Linotype" charset="0"/>
              </a:rPr>
              <a:t>Fifth level</a:t>
            </a:r>
          </a:p>
        </p:txBody>
      </p:sp>
      <p:sp>
        <p:nvSpPr>
          <p:cNvPr id="1028" name="Line 3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283700"/>
            <a:ext cx="2921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Palatino Linotype" charset="0"/>
                <a:sym typeface="Palatino Linotype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A52E497B-8656-0B48-AC96-899733C0A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xmlns:p14="http://schemas.microsoft.com/office/powerpoint/2010/main">
    <p:dissolv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+mj-lt"/>
          <a:ea typeface="+mj-ea"/>
          <a:cs typeface="+mj-cs"/>
          <a:sym typeface="Palatino Linotyp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9pPr>
    </p:titleStyle>
    <p:bodyStyle>
      <a:lvl1pPr marL="838200" indent="-571500" algn="l" rtl="0" eaLnBrk="0" fontAlgn="base" hangingPunct="0">
        <a:spcBef>
          <a:spcPts val="2600"/>
        </a:spcBef>
        <a:spcAft>
          <a:spcPct val="0"/>
        </a:spcAft>
        <a:buSzPct val="100000"/>
        <a:buFont typeface="Palatino Linotype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1pPr>
      <a:lvl2pPr marL="1282700" indent="-571500" algn="l" rtl="0" eaLnBrk="0" fontAlgn="base" hangingPunct="0">
        <a:spcBef>
          <a:spcPts val="2600"/>
        </a:spcBef>
        <a:spcAft>
          <a:spcPct val="0"/>
        </a:spcAft>
        <a:buSzPct val="100000"/>
        <a:buFont typeface="Palatino Linotype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2pPr>
      <a:lvl3pPr marL="1727200" indent="-571500" algn="l" rtl="0" eaLnBrk="0" fontAlgn="base" hangingPunct="0">
        <a:spcBef>
          <a:spcPts val="2600"/>
        </a:spcBef>
        <a:spcAft>
          <a:spcPct val="0"/>
        </a:spcAft>
        <a:buSzPct val="100000"/>
        <a:buFont typeface="Palatino Linotype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3pPr>
      <a:lvl4pPr marL="2171700" indent="-571500" algn="l" rtl="0" eaLnBrk="0" fontAlgn="base" hangingPunct="0">
        <a:spcBef>
          <a:spcPts val="2600"/>
        </a:spcBef>
        <a:spcAft>
          <a:spcPct val="0"/>
        </a:spcAft>
        <a:buSzPct val="100000"/>
        <a:buFont typeface="Palatino Linotype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4pPr>
      <a:lvl5pPr marL="2616200" indent="-571500" algn="l" rtl="0" eaLnBrk="0" fontAlgn="base" hangingPunct="0">
        <a:spcBef>
          <a:spcPts val="2600"/>
        </a:spcBef>
        <a:spcAft>
          <a:spcPct val="0"/>
        </a:spcAft>
        <a:buSzPct val="100000"/>
        <a:buFont typeface="Palatino Linotype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5pPr>
      <a:lvl6pPr marL="3073400" indent="-571500" algn="l" rtl="0" fontAlgn="base">
        <a:spcBef>
          <a:spcPts val="2600"/>
        </a:spcBef>
        <a:spcAft>
          <a:spcPct val="0"/>
        </a:spcAft>
        <a:buSzPct val="100000"/>
        <a:buFont typeface="Palatino Linotype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6pPr>
      <a:lvl7pPr marL="3530600" indent="-571500" algn="l" rtl="0" fontAlgn="base">
        <a:spcBef>
          <a:spcPts val="2600"/>
        </a:spcBef>
        <a:spcAft>
          <a:spcPct val="0"/>
        </a:spcAft>
        <a:buSzPct val="100000"/>
        <a:buFont typeface="Palatino Linotype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7pPr>
      <a:lvl8pPr marL="3987800" indent="-571500" algn="l" rtl="0" fontAlgn="base">
        <a:spcBef>
          <a:spcPts val="2600"/>
        </a:spcBef>
        <a:spcAft>
          <a:spcPct val="0"/>
        </a:spcAft>
        <a:buSzPct val="100000"/>
        <a:buFont typeface="Palatino Linotype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8pPr>
      <a:lvl9pPr marL="4445000" indent="-571500" algn="l" rtl="0" fontAlgn="base">
        <a:spcBef>
          <a:spcPts val="2600"/>
        </a:spcBef>
        <a:spcAft>
          <a:spcPct val="0"/>
        </a:spcAft>
        <a:buSzPct val="100000"/>
        <a:buFont typeface="Palatino Linotype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-1778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27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11620" name="Line 3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08720D6B-CDB0-394C-B988-A2DFD8F18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 xmlns:p14="http://schemas.microsoft.com/office/powerpoint/2010/main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+mj-lt"/>
          <a:ea typeface="+mj-ea"/>
          <a:cs typeface="+mj-cs"/>
          <a:sym typeface="Helvetica Neu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7604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1pPr>
      <a:lvl2pPr marL="12049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2pPr>
      <a:lvl3pPr marL="16494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3pPr>
      <a:lvl4pPr marL="20939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4pPr>
      <a:lvl5pPr marL="25384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5pPr>
      <a:lvl6pPr marL="2995613" indent="-493713" algn="l" rtl="0" fontAlgn="base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6pPr>
      <a:lvl7pPr marL="3452813" indent="-493713" algn="l" rtl="0" fontAlgn="base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7pPr>
      <a:lvl8pPr marL="3910013" indent="-493713" algn="l" rtl="0" fontAlgn="base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8pPr>
      <a:lvl9pPr marL="4367213" indent="-493713" algn="l" rtl="0" fontAlgn="base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2700" y="1270000"/>
            <a:ext cx="10464800" cy="722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123907" name="Line 2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  <a:ea typeface="ＭＳ Ｐゴシック" charset="0"/>
              </a:defRPr>
            </a:lvl9pPr>
          </a:lstStyle>
          <a:p>
            <a:pPr>
              <a:defRPr/>
            </a:pPr>
            <a:fld id="{F4ED9C76-4308-4444-85F9-2AD0A2603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xmlns:p14="http://schemas.microsoft.com/office/powerpoint/2010/main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5100"/>
        </a:spcBef>
        <a:spcAft>
          <a:spcPct val="0"/>
        </a:spcAft>
        <a:buSzPct val="100000"/>
        <a:buFont typeface="Helvetica Neue Light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1pPr>
      <a:lvl2pPr marL="1282700" indent="-571500" algn="l" rtl="0" eaLnBrk="0" fontAlgn="base" hangingPunct="0">
        <a:spcBef>
          <a:spcPts val="5100"/>
        </a:spcBef>
        <a:spcAft>
          <a:spcPct val="0"/>
        </a:spcAft>
        <a:buSzPct val="100000"/>
        <a:buFont typeface="Helvetica Neue Light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2pPr>
      <a:lvl3pPr marL="1727200" indent="-571500" algn="l" rtl="0" eaLnBrk="0" fontAlgn="base" hangingPunct="0">
        <a:spcBef>
          <a:spcPts val="5100"/>
        </a:spcBef>
        <a:spcAft>
          <a:spcPct val="0"/>
        </a:spcAft>
        <a:buSzPct val="100000"/>
        <a:buFont typeface="Helvetica Neue Light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3pPr>
      <a:lvl4pPr marL="2171700" indent="-571500" algn="l" rtl="0" eaLnBrk="0" fontAlgn="base" hangingPunct="0">
        <a:spcBef>
          <a:spcPts val="5100"/>
        </a:spcBef>
        <a:spcAft>
          <a:spcPct val="0"/>
        </a:spcAft>
        <a:buSzPct val="100000"/>
        <a:buFont typeface="Helvetica Neue Light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4pPr>
      <a:lvl5pPr marL="2616200" indent="-571500" algn="l" rtl="0" eaLnBrk="0" fontAlgn="base" hangingPunct="0">
        <a:spcBef>
          <a:spcPts val="5100"/>
        </a:spcBef>
        <a:spcAft>
          <a:spcPct val="0"/>
        </a:spcAft>
        <a:buSzPct val="100000"/>
        <a:buFont typeface="Helvetica Neue Light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5pPr>
      <a:lvl6pPr marL="3073400" indent="-571500" algn="l" rtl="0" fontAlgn="base">
        <a:spcBef>
          <a:spcPts val="5100"/>
        </a:spcBef>
        <a:spcAft>
          <a:spcPct val="0"/>
        </a:spcAft>
        <a:buSzPct val="100000"/>
        <a:buFont typeface="Helvetica Neue Light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6pPr>
      <a:lvl7pPr marL="3530600" indent="-571500" algn="l" rtl="0" fontAlgn="base">
        <a:spcBef>
          <a:spcPts val="5100"/>
        </a:spcBef>
        <a:spcAft>
          <a:spcPct val="0"/>
        </a:spcAft>
        <a:buSzPct val="100000"/>
        <a:buFont typeface="Helvetica Neue Light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7pPr>
      <a:lvl8pPr marL="3987800" indent="-571500" algn="l" rtl="0" fontAlgn="base">
        <a:spcBef>
          <a:spcPts val="5100"/>
        </a:spcBef>
        <a:spcAft>
          <a:spcPct val="0"/>
        </a:spcAft>
        <a:buSzPct val="100000"/>
        <a:buFont typeface="Helvetica Neue Light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8pPr>
      <a:lvl9pPr marL="4445000" indent="-571500" algn="l" rtl="0" fontAlgn="base">
        <a:spcBef>
          <a:spcPts val="5100"/>
        </a:spcBef>
        <a:spcAft>
          <a:spcPct val="0"/>
        </a:spcAft>
        <a:buSzPct val="100000"/>
        <a:buFont typeface="Helvetica Neue Light" charset="0"/>
        <a:buChar char="•"/>
        <a:defRPr sz="38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27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36196" name="Line 3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446D2F60-5C8A-6844-A095-B836A9302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xmlns:p14="http://schemas.microsoft.com/office/powerpoint/2010/main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+mj-lt"/>
          <a:ea typeface="+mj-ea"/>
          <a:cs typeface="+mj-cs"/>
          <a:sym typeface="Helvetica Neu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7604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 Light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1pPr>
      <a:lvl2pPr marL="12049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 Light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2pPr>
      <a:lvl3pPr marL="16494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 Light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3pPr>
      <a:lvl4pPr marL="20939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 Light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4pPr>
      <a:lvl5pPr marL="25384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 Light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5pPr>
      <a:lvl6pPr marL="2995613" indent="-493713" algn="l" rtl="0" fontAlgn="base">
        <a:spcBef>
          <a:spcPts val="3900"/>
        </a:spcBef>
        <a:spcAft>
          <a:spcPct val="0"/>
        </a:spcAft>
        <a:buSzPct val="100000"/>
        <a:buFont typeface="Helvetica Neue Light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6pPr>
      <a:lvl7pPr marL="3452813" indent="-493713" algn="l" rtl="0" fontAlgn="base">
        <a:spcBef>
          <a:spcPts val="3900"/>
        </a:spcBef>
        <a:spcAft>
          <a:spcPct val="0"/>
        </a:spcAft>
        <a:buSzPct val="100000"/>
        <a:buFont typeface="Helvetica Neue Light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7pPr>
      <a:lvl8pPr marL="3910013" indent="-493713" algn="l" rtl="0" fontAlgn="base">
        <a:spcBef>
          <a:spcPts val="3900"/>
        </a:spcBef>
        <a:spcAft>
          <a:spcPct val="0"/>
        </a:spcAft>
        <a:buSzPct val="100000"/>
        <a:buFont typeface="Helvetica Neue Light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8pPr>
      <a:lvl9pPr marL="4367213" indent="-493713" algn="l" rtl="0" fontAlgn="base">
        <a:spcBef>
          <a:spcPts val="3900"/>
        </a:spcBef>
        <a:spcAft>
          <a:spcPct val="0"/>
        </a:spcAft>
        <a:buSzPct val="100000"/>
        <a:buFont typeface="Helvetica Neue Light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3898900"/>
            <a:ext cx="104648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433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1414F591-A50A-5A44-BC85-EC16F7D91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ransition xmlns:p14="http://schemas.microsoft.com/office/powerpoint/2010/main">
    <p:dissolv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+mj-lt"/>
          <a:ea typeface="+mj-ea"/>
          <a:cs typeface="+mj-cs"/>
          <a:sym typeface="Helvetica Neu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-2667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60771" name="Line 2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27947FB5-EA77-F04D-9436-582D7F0FB5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 xmlns:p14="http://schemas.microsoft.com/office/powerpoint/2010/main">
    <p:dissolv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+mj-lt"/>
          <a:ea typeface="+mj-ea"/>
          <a:cs typeface="+mj-cs"/>
          <a:sym typeface="Helvetica Neu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889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-2667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73059" name="Line 2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5FB222BA-851D-A04A-86DC-809330BCE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 xmlns:p14="http://schemas.microsoft.com/office/powerpoint/2010/main">
    <p:dissolv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+mj-lt"/>
          <a:ea typeface="+mj-ea"/>
          <a:cs typeface="+mj-cs"/>
          <a:sym typeface="Helvetica Neu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889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85348" name="Line 3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2989CB2B-48F4-B947-A6FB-283A6FCB6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 xmlns:p14="http://schemas.microsoft.com/office/powerpoint/2010/main" spd="med">
    <p:fade thruBlk="1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+mj-lt"/>
          <a:ea typeface="+mj-ea"/>
          <a:cs typeface="+mj-cs"/>
          <a:sym typeface="Helvetica Neu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E5E5E5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-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851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3316" name="Line 3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96AA70B1-2186-EE46-ABED-80819D484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xmlns:p14="http://schemas.microsoft.com/office/powerpoint/2010/main" spd="med">
    <p:fade thruBlk="1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+mj-lt"/>
          <a:ea typeface="+mj-ea"/>
          <a:cs typeface="+mj-cs"/>
          <a:sym typeface="Helvetica Neu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7604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CCCCCC"/>
          </a:solidFill>
          <a:latin typeface="+mn-lt"/>
          <a:ea typeface="+mn-ea"/>
          <a:cs typeface="+mn-cs"/>
          <a:sym typeface="Helvetica Neue" charset="0"/>
        </a:defRPr>
      </a:lvl1pPr>
      <a:lvl2pPr marL="12049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CCCCCC"/>
          </a:solidFill>
          <a:latin typeface="+mn-lt"/>
          <a:ea typeface="+mn-ea"/>
          <a:cs typeface="+mn-cs"/>
          <a:sym typeface="Helvetica Neue" charset="0"/>
        </a:defRPr>
      </a:lvl2pPr>
      <a:lvl3pPr marL="16494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CCCCCC"/>
          </a:solidFill>
          <a:latin typeface="+mn-lt"/>
          <a:ea typeface="+mn-ea"/>
          <a:cs typeface="+mn-cs"/>
          <a:sym typeface="Helvetica Neue" charset="0"/>
        </a:defRPr>
      </a:lvl3pPr>
      <a:lvl4pPr marL="20939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CCCCCC"/>
          </a:solidFill>
          <a:latin typeface="+mn-lt"/>
          <a:ea typeface="+mn-ea"/>
          <a:cs typeface="+mn-cs"/>
          <a:sym typeface="Helvetica Neue" charset="0"/>
        </a:defRPr>
      </a:lvl4pPr>
      <a:lvl5pPr marL="2538413" indent="-493713" algn="l" rtl="0" eaLnBrk="0" fontAlgn="base" hangingPunct="0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CCCCCC"/>
          </a:solidFill>
          <a:latin typeface="+mn-lt"/>
          <a:ea typeface="+mn-ea"/>
          <a:cs typeface="+mn-cs"/>
          <a:sym typeface="Helvetica Neue" charset="0"/>
        </a:defRPr>
      </a:lvl5pPr>
      <a:lvl6pPr marL="2995613" indent="-493713" algn="l" rtl="0" fontAlgn="base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CCCCCC"/>
          </a:solidFill>
          <a:latin typeface="+mn-lt"/>
          <a:ea typeface="+mn-ea"/>
          <a:cs typeface="+mn-cs"/>
          <a:sym typeface="Helvetica Neue" charset="0"/>
        </a:defRPr>
      </a:lvl6pPr>
      <a:lvl7pPr marL="3452813" indent="-493713" algn="l" rtl="0" fontAlgn="base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CCCCCC"/>
          </a:solidFill>
          <a:latin typeface="+mn-lt"/>
          <a:ea typeface="+mn-ea"/>
          <a:cs typeface="+mn-cs"/>
          <a:sym typeface="Helvetica Neue" charset="0"/>
        </a:defRPr>
      </a:lvl7pPr>
      <a:lvl8pPr marL="3910013" indent="-493713" algn="l" rtl="0" fontAlgn="base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CCCCCC"/>
          </a:solidFill>
          <a:latin typeface="+mn-lt"/>
          <a:ea typeface="+mn-ea"/>
          <a:cs typeface="+mn-cs"/>
          <a:sym typeface="Helvetica Neue" charset="0"/>
        </a:defRPr>
      </a:lvl8pPr>
      <a:lvl9pPr marL="4367213" indent="-493713" algn="l" rtl="0" fontAlgn="base">
        <a:spcBef>
          <a:spcPts val="3900"/>
        </a:spcBef>
        <a:spcAft>
          <a:spcPct val="0"/>
        </a:spcAft>
        <a:buSzPct val="100000"/>
        <a:buFont typeface="Helvetica Neue" charset="0"/>
        <a:buChar char="•"/>
        <a:defRPr sz="3200">
          <a:solidFill>
            <a:srgbClr val="CCCCCC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7366000"/>
            <a:ext cx="104648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5603" name="Line 2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E9C0D11A-1296-654C-A4C1-DB777BFA8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xmlns:p14="http://schemas.microsoft.com/office/powerpoint/2010/main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+mj-lt"/>
          <a:ea typeface="+mj-ea"/>
          <a:cs typeface="+mj-cs"/>
          <a:sym typeface="Helvetica Neue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999999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-2667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 Linotype" charset="0"/>
              </a:rPr>
              <a:t>Click to edit Master title style</a:t>
            </a:r>
          </a:p>
        </p:txBody>
      </p:sp>
      <p:sp>
        <p:nvSpPr>
          <p:cNvPr id="37891" name="Line 2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283700"/>
            <a:ext cx="2921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j-lt"/>
                <a:ea typeface="ＭＳ Ｐゴシック" charset="0"/>
                <a:cs typeface="Palatino Linotype" charset="0"/>
                <a:sym typeface="Palatino Linotype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48B85AC4-CCE4-4D43-9866-305D71E04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xmlns:p14="http://schemas.microsoft.com/office/powerpoint/2010/main">
    <p:dissolv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+mj-lt"/>
          <a:ea typeface="+mj-ea"/>
          <a:cs typeface="+mj-cs"/>
          <a:sym typeface="Palatino Linotyp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5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9pPr>
    </p:titleStyle>
    <p:bodyStyle>
      <a:lvl1pPr marL="889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7366000"/>
            <a:ext cx="104648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50179" name="Line 2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00394AF9-3650-F04C-A3AA-09E9A1F88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xmlns:p14="http://schemas.microsoft.com/office/powerpoint/2010/main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986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62468" name="Line 3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1F3FBE23-9283-3242-98E2-5BBEE6C33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xmlns:p14="http://schemas.microsoft.com/office/powerpoint/2010/main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+mj-lt"/>
          <a:ea typeface="+mj-ea"/>
          <a:cs typeface="+mj-cs"/>
          <a:sym typeface="Helvetica Neu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986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title style</a:t>
            </a:r>
          </a:p>
        </p:txBody>
      </p:sp>
      <p:sp>
        <p:nvSpPr>
          <p:cNvPr id="74756" name="Line 3"/>
          <p:cNvSpPr>
            <a:spLocks noChangeShapeType="1"/>
          </p:cNvSpPr>
          <p:nvPr/>
        </p:nvSpPr>
        <p:spPr bwMode="auto">
          <a:xfrm rot="10800000" flipH="1">
            <a:off x="914400" y="1485900"/>
            <a:ext cx="11163300" cy="0"/>
          </a:xfrm>
          <a:prstGeom prst="line">
            <a:avLst/>
          </a:prstGeom>
          <a:noFill/>
          <a:ln w="12700">
            <a:solidFill>
              <a:srgbClr val="CDCD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14CC694D-1348-E143-9AA1-BCE328CC5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xmlns:p14="http://schemas.microsoft.com/office/powerpoint/2010/main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+mj-lt"/>
          <a:ea typeface="+mj-ea"/>
          <a:cs typeface="+mj-cs"/>
          <a:sym typeface="Helvetica Neu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rgbClr val="BFBFBF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E5E5E5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827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 Linotype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2700" y="5041900"/>
            <a:ext cx="10464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 Linotype" charset="0"/>
              </a:rPr>
              <a:t>Click to edit Master text styles</a:t>
            </a:r>
          </a:p>
          <a:p>
            <a:pPr lvl="1"/>
            <a:r>
              <a:rPr lang="en-US">
                <a:sym typeface="Palatino Linotype" charset="0"/>
              </a:rPr>
              <a:t>Second level</a:t>
            </a:r>
          </a:p>
          <a:p>
            <a:pPr lvl="2"/>
            <a:r>
              <a:rPr lang="en-US">
                <a:sym typeface="Palatino Linotype" charset="0"/>
              </a:rPr>
              <a:t>Third level</a:t>
            </a:r>
          </a:p>
          <a:p>
            <a:pPr lvl="3"/>
            <a:r>
              <a:rPr lang="en-US">
                <a:sym typeface="Palatino Linotype" charset="0"/>
              </a:rPr>
              <a:t>Fourth level</a:t>
            </a:r>
          </a:p>
          <a:p>
            <a:pPr lvl="4"/>
            <a:r>
              <a:rPr lang="en-US">
                <a:sym typeface="Palatino Linotype" charset="0"/>
              </a:rPr>
              <a:t>Fifth level</a:t>
            </a:r>
          </a:p>
        </p:txBody>
      </p:sp>
      <p:sp>
        <p:nvSpPr>
          <p:cNvPr id="921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283700"/>
            <a:ext cx="2921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Palatino Linotype" charset="0"/>
                <a:sym typeface="Palatino Linotype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00E5002A-A3A4-1740-8A3B-39290DA05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 xmlns:p14="http://schemas.microsoft.com/office/powerpoint/2010/main">
    <p:dissolv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BFBFBF"/>
          </a:solidFill>
          <a:latin typeface="+mj-lt"/>
          <a:ea typeface="+mj-ea"/>
          <a:cs typeface="+mj-cs"/>
          <a:sym typeface="Palatino Linotyp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rgbClr val="BFBFBF"/>
          </a:solidFill>
          <a:latin typeface="Palatino Linotype" charset="0"/>
          <a:ea typeface="ヒラギノ明朝 ProN W3" charset="0"/>
          <a:cs typeface="ヒラギノ明朝 ProN W3" charset="0"/>
          <a:sym typeface="Palatino Linotype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E5E5E5"/>
          </a:solidFill>
          <a:latin typeface="+mn-lt"/>
          <a:ea typeface="+mn-ea"/>
          <a:cs typeface="+mn-cs"/>
          <a:sym typeface="Palatino Linotype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Palatino Linotype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Palatino Linotype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Palatino Linotyp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Palatino Linotyp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Palatino Linotyp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Palatino Linotyp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Palatino Linotyp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51588" y="93218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A1AF70EE-9560-614B-82A0-63A662AEC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xmlns:p14="http://schemas.microsoft.com/office/powerpoint/2010/main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6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pn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r="3992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8" name="Rectangle 2"/>
          <p:cNvSpPr>
            <a:spLocks/>
          </p:cNvSpPr>
          <p:nvPr/>
        </p:nvSpPr>
        <p:spPr bwMode="auto">
          <a:xfrm>
            <a:off x="0" y="-76200"/>
            <a:ext cx="13042900" cy="9880600"/>
          </a:xfrm>
          <a:prstGeom prst="rect">
            <a:avLst/>
          </a:prstGeom>
          <a:solidFill>
            <a:schemeClr val="accent1">
              <a:lumMod val="75000"/>
              <a:alpha val="21000"/>
            </a:schemeClr>
          </a:soli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pic>
        <p:nvPicPr>
          <p:cNvPr id="199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26988"/>
            <a:ext cx="13071475" cy="976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619125" y="3482975"/>
            <a:ext cx="12065000" cy="2425700"/>
          </a:xfrm>
        </p:spPr>
        <p:txBody>
          <a:bodyPr anchor="b"/>
          <a:lstStyle/>
          <a:p>
            <a:pPr algn="r" eaLnBrk="1" hangingPunct="1">
              <a:defRPr/>
            </a:pPr>
            <a:r>
              <a:rPr lang="en-US" sz="4200" b="1" dirty="0" smtClean="0">
                <a:solidFill>
                  <a:srgbClr val="0707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cs typeface="Helvetica Neue" charset="0"/>
                <a:sym typeface="Helvetica Neue" charset="0"/>
              </a:rPr>
              <a:t>Extreme Convection in Subtropical South </a:t>
            </a:r>
            <a:r>
              <a:rPr lang="en-US" sz="4200" b="1" dirty="0" smtClean="0">
                <a:solidFill>
                  <a:srgbClr val="0707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ea typeface="ヒラギノ角ゴ ProN W6" charset="0"/>
                <a:cs typeface="ヒラギノ角ゴ ProN W6" charset="0"/>
                <a:sym typeface="Helvetica Neue" charset="0"/>
              </a:rPr>
              <a:t/>
            </a:r>
            <a:br>
              <a:rPr lang="en-US" sz="4200" b="1" dirty="0" smtClean="0">
                <a:solidFill>
                  <a:srgbClr val="0707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ea typeface="ヒラギノ角ゴ ProN W6" charset="0"/>
                <a:cs typeface="ヒラギノ角ゴ ProN W6" charset="0"/>
                <a:sym typeface="Helvetica Neue" charset="0"/>
              </a:rPr>
            </a:br>
            <a:r>
              <a:rPr lang="en-US" sz="4200" b="1" dirty="0" smtClean="0">
                <a:solidFill>
                  <a:srgbClr val="0707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cs typeface="Helvetica Neue" charset="0"/>
                <a:sym typeface="Helvetica Neue" charset="0"/>
              </a:rPr>
              <a:t>America: TRMM Observations and </a:t>
            </a:r>
            <a:r>
              <a:rPr lang="en-US" sz="4200" b="1" dirty="0" smtClean="0">
                <a:solidFill>
                  <a:srgbClr val="0707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ea typeface="ヒラギノ角ゴ ProN W6" charset="0"/>
                <a:cs typeface="ヒラギノ角ゴ ProN W6" charset="0"/>
                <a:sym typeface="Helvetica Neue" charset="0"/>
              </a:rPr>
              <a:t/>
            </a:r>
            <a:br>
              <a:rPr lang="en-US" sz="4200" b="1" dirty="0" smtClean="0">
                <a:solidFill>
                  <a:srgbClr val="0707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ea typeface="ヒラギノ角ゴ ProN W6" charset="0"/>
                <a:cs typeface="ヒラギノ角ゴ ProN W6" charset="0"/>
                <a:sym typeface="Helvetica Neue" charset="0"/>
              </a:rPr>
            </a:br>
            <a:r>
              <a:rPr lang="en-US" sz="4200" b="1" dirty="0" smtClean="0">
                <a:solidFill>
                  <a:srgbClr val="0707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cs typeface="Helvetica Neue" charset="0"/>
                <a:sym typeface="Helvetica Neue" charset="0"/>
              </a:rPr>
              <a:t>High-Resolution Modeling</a:t>
            </a:r>
            <a:endParaRPr lang="en-US" sz="4200" b="1" dirty="0" smtClean="0">
              <a:solidFill>
                <a:srgbClr val="0707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" charset="0"/>
              <a:ea typeface="ヒラギノ角ゴ ProN W6" charset="0"/>
              <a:cs typeface="ヒラギノ角ゴ ProN W6" charset="0"/>
              <a:sym typeface="Helvetica Neue" charset="0"/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146300" y="6172200"/>
            <a:ext cx="10464800" cy="2819400"/>
          </a:xfrm>
        </p:spPr>
        <p:txBody>
          <a:bodyPr anchor="t"/>
          <a:lstStyle/>
          <a:p>
            <a:pPr marL="0" indent="0" algn="r" eaLnBrk="1" hangingPunct="1">
              <a:lnSpc>
                <a:spcPct val="110000"/>
              </a:lnSpc>
              <a:spcBef>
                <a:spcPct val="0"/>
              </a:spcBef>
              <a:buFont typeface="Palatino Linotype" charset="0"/>
              <a:buNone/>
              <a:defRPr/>
            </a:pPr>
            <a:r>
              <a:rPr lang="en-US" sz="2900" b="1" dirty="0" smtClean="0">
                <a:solidFill>
                  <a:schemeClr val="tx1">
                    <a:lumMod val="85000"/>
                  </a:schemeClr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cs typeface="Helvetica Neue" charset="0"/>
                <a:sym typeface="Helvetica Neue" charset="0"/>
              </a:rPr>
              <a:t>Kristen </a:t>
            </a:r>
            <a:r>
              <a:rPr lang="en-US" sz="2900" b="1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cs typeface="Helvetica Neue" charset="0"/>
                <a:sym typeface="Helvetica Neue" charset="0"/>
              </a:rPr>
              <a:t>Lani</a:t>
            </a:r>
            <a:r>
              <a:rPr lang="en-US" sz="2900" b="1" dirty="0" smtClean="0">
                <a:solidFill>
                  <a:schemeClr val="tx1">
                    <a:lumMod val="85000"/>
                  </a:schemeClr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cs typeface="Helvetica Neue" charset="0"/>
                <a:sym typeface="Helvetica Neue" charset="0"/>
              </a:rPr>
              <a:t> Rasmussen</a:t>
            </a:r>
            <a:endParaRPr lang="en-US" sz="2900" b="1" dirty="0" smtClean="0">
              <a:solidFill>
                <a:schemeClr val="tx1">
                  <a:lumMod val="85000"/>
                </a:schemeClr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 Neue" charset="0"/>
              <a:ea typeface="ヒラギノ角ゴ ProN W6" charset="0"/>
              <a:cs typeface="ヒラギノ角ゴ ProN W6" charset="0"/>
              <a:sym typeface="Helvetica Neue" charset="0"/>
            </a:endParaRPr>
          </a:p>
          <a:p>
            <a:pPr marL="0" indent="0" algn="r" eaLnBrk="1" hangingPunct="1">
              <a:lnSpc>
                <a:spcPct val="110000"/>
              </a:lnSpc>
              <a:spcBef>
                <a:spcPct val="0"/>
              </a:spcBef>
              <a:buFont typeface="Palatino Linotype" charset="0"/>
              <a:buNone/>
              <a:defRPr/>
            </a:pPr>
            <a:r>
              <a:rPr lang="en-US" sz="2900" dirty="0" smtClean="0">
                <a:solidFill>
                  <a:schemeClr val="tx1">
                    <a:lumMod val="85000"/>
                  </a:schemeClr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 Medium" charset="0"/>
                <a:cs typeface="Helvetica Neue Medium" charset="0"/>
                <a:sym typeface="Helvetica Neue Medium" charset="0"/>
              </a:rPr>
              <a:t>Robert A. Houze, Jr. and Anil Kumar</a:t>
            </a:r>
            <a:endParaRPr lang="en-US" sz="2900" dirty="0" smtClean="0">
              <a:solidFill>
                <a:schemeClr val="tx1">
                  <a:lumMod val="85000"/>
                </a:schemeClr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 Neue Medium" charset="0"/>
              <a:ea typeface="ヒラギノ角ゴ ProN W3" charset="0"/>
              <a:cs typeface="ヒラギノ角ゴ ProN W3" charset="0"/>
              <a:sym typeface="Helvetica Neue Medium" charset="0"/>
            </a:endParaRPr>
          </a:p>
          <a:p>
            <a:pPr marL="0" indent="0" algn="r" eaLnBrk="1" hangingPunct="1">
              <a:lnSpc>
                <a:spcPct val="110000"/>
              </a:lnSpc>
              <a:spcBef>
                <a:spcPct val="0"/>
              </a:spcBef>
              <a:buFont typeface="Palatino Linotype" charset="0"/>
              <a:buNone/>
              <a:defRPr/>
            </a:pPr>
            <a:endParaRPr lang="en-US" sz="1600" dirty="0" smtClean="0">
              <a:solidFill>
                <a:schemeClr val="tx1">
                  <a:lumMod val="85000"/>
                </a:schemeClr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 Neue Medium" charset="0"/>
              <a:ea typeface="ヒラギノ角ゴ ProN W3" charset="0"/>
              <a:cs typeface="ヒラギノ角ゴ ProN W3" charset="0"/>
              <a:sym typeface="Helvetica Neue Medium" charset="0"/>
            </a:endParaRPr>
          </a:p>
          <a:p>
            <a:pPr marL="0" indent="0" algn="r" eaLnBrk="1" hangingPunct="1">
              <a:lnSpc>
                <a:spcPct val="110000"/>
              </a:lnSpc>
              <a:spcBef>
                <a:spcPct val="0"/>
              </a:spcBef>
              <a:buFont typeface="Palatino Linotype" charset="0"/>
              <a:buNone/>
              <a:defRPr/>
            </a:pP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 Medium" charset="0"/>
                <a:cs typeface="Helvetica Neue Medium" charset="0"/>
                <a:sym typeface="Helvetica Neue Medium" charset="0"/>
              </a:rPr>
              <a:t>Mountain Meteorology Conference</a:t>
            </a:r>
            <a:endParaRPr lang="en-US" sz="2400" dirty="0" smtClean="0">
              <a:solidFill>
                <a:schemeClr val="tx1">
                  <a:lumMod val="85000"/>
                </a:schemeClr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 Neue Medium" charset="0"/>
              <a:ea typeface="ヒラギノ角ゴ ProN W3" charset="0"/>
              <a:cs typeface="ヒラギノ角ゴ ProN W3" charset="0"/>
              <a:sym typeface="Helvetica Neue Medium" charset="0"/>
            </a:endParaRPr>
          </a:p>
          <a:p>
            <a:pPr marL="0" lvl="2" indent="0" algn="r" eaLnBrk="1" hangingPunct="1">
              <a:lnSpc>
                <a:spcPct val="110000"/>
              </a:lnSpc>
              <a:spcBef>
                <a:spcPct val="0"/>
              </a:spcBef>
              <a:buFont typeface="Palatino Linotype" charset="0"/>
              <a:buNone/>
              <a:defRPr/>
            </a:pP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 Medium" charset="0"/>
                <a:cs typeface="Helvetica Neue Medium" charset="0"/>
                <a:sym typeface="Helvetica Neue Medium" charset="0"/>
              </a:rPr>
              <a:t>Steamboat Springs, CO</a:t>
            </a:r>
            <a:endParaRPr lang="en-US" sz="2400" dirty="0" smtClean="0">
              <a:solidFill>
                <a:schemeClr val="tx1">
                  <a:lumMod val="85000"/>
                </a:schemeClr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 Neue Medium" charset="0"/>
              <a:ea typeface="ヒラギノ角ゴ ProN W3" charset="0"/>
              <a:cs typeface="ヒラギノ角ゴ ProN W3" charset="0"/>
              <a:sym typeface="Helvetica Neue Medium" charset="0"/>
            </a:endParaRPr>
          </a:p>
          <a:p>
            <a:pPr marL="0" indent="0" algn="r" eaLnBrk="1" hangingPunct="1">
              <a:lnSpc>
                <a:spcPct val="110000"/>
              </a:lnSpc>
              <a:spcBef>
                <a:spcPct val="0"/>
              </a:spcBef>
              <a:buFont typeface="Palatino Linotype" charset="0"/>
              <a:buNone/>
              <a:defRPr/>
            </a:pPr>
            <a:r>
              <a:rPr lang="en-US" sz="2400" dirty="0" smtClean="0">
                <a:solidFill>
                  <a:schemeClr val="tx1">
                    <a:lumMod val="85000"/>
                  </a:schemeClr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 Medium" charset="0"/>
                <a:cs typeface="Helvetica Neue Medium" charset="0"/>
                <a:sym typeface="Helvetica Neue Medium" charset="0"/>
              </a:rPr>
              <a:t>23 August 2012</a:t>
            </a:r>
            <a:endParaRPr lang="en-US" sz="2400" dirty="0" smtClean="0">
              <a:solidFill>
                <a:schemeClr val="tx1">
                  <a:lumMod val="85000"/>
                </a:schemeClr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 Neue Medium" charset="0"/>
              <a:ea typeface="ヒラギノ角ゴ ProN W3" charset="0"/>
              <a:cs typeface="ヒラギノ角ゴ ProN W3" charset="0"/>
              <a:sym typeface="Helvetica Neue Medium" charset="0"/>
            </a:endParaRPr>
          </a:p>
          <a:p>
            <a:pPr marL="0" lvl="2" indent="0" algn="r" eaLnBrk="1" hangingPunct="1">
              <a:spcBef>
                <a:spcPct val="0"/>
              </a:spcBef>
              <a:buFont typeface="Palatino Linotype" charset="0"/>
              <a:buNone/>
              <a:defRPr/>
            </a:pPr>
            <a:endParaRPr lang="en-US" sz="2900" dirty="0" smtClean="0">
              <a:solidFill>
                <a:srgbClr val="070707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 Neue Medium" charset="0"/>
              <a:ea typeface="ヒラギノ角ゴ ProN W3" charset="0"/>
              <a:cs typeface="ヒラギノ角ゴ ProN W3" charset="0"/>
              <a:sym typeface="Helvetica Neue Medium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138" y="1892300"/>
            <a:ext cx="825500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4" name="Rectangle 2"/>
          <p:cNvSpPr>
            <a:spLocks/>
          </p:cNvSpPr>
          <p:nvPr/>
        </p:nvSpPr>
        <p:spPr bwMode="auto">
          <a:xfrm>
            <a:off x="952500" y="1625600"/>
            <a:ext cx="11002963" cy="5461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546100" y="-266700"/>
            <a:ext cx="119126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latin typeface="Helvetica Neue" charset="0"/>
                <a:cs typeface="Helvetica Neue" charset="0"/>
                <a:sym typeface="Helvetica Neue" charset="0"/>
              </a:rPr>
              <a:t>Lee subsidence and capping inversion</a:t>
            </a:r>
            <a:endParaRPr lang="en-US" sz="5400" dirty="0" smtClean="0"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7073900"/>
            <a:ext cx="11010900" cy="2235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1440" tIns="45720" rIns="0" bIns="45720" numCol="1" anchor="ctr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spcBef>
                <a:spcPct val="0"/>
              </a:spcBef>
              <a:buFont typeface="Gill Sans" charset="0"/>
              <a:buNone/>
              <a:defRPr/>
            </a:pPr>
            <a:r>
              <a:rPr lang="en-US" sz="3900" smtClean="0">
                <a:solidFill>
                  <a:srgbClr val="CCCCCC"/>
                </a:solidFill>
                <a:latin typeface="Helvetica Neue" charset="0"/>
                <a:cs typeface="Helvetica Neue" charset="0"/>
                <a:sym typeface="Helvetica Neue" charset="0"/>
              </a:rPr>
              <a:t>Strong evidence confirming the hypothesis of lee subsidence and a capping inversion from Rasmussen and Houze (2011)</a:t>
            </a:r>
            <a:endParaRPr lang="en-US" sz="3900" smtClean="0">
              <a:solidFill>
                <a:srgbClr val="CCCCCC"/>
              </a:solidFill>
              <a:latin typeface="Helvetica Neue" charset="0"/>
              <a:sym typeface="Helvetica Neue" charset="0"/>
            </a:endParaRPr>
          </a:p>
        </p:txBody>
      </p:sp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" r="919" b="526"/>
          <a:stretch>
            <a:fillRect/>
          </a:stretch>
        </p:blipFill>
        <p:spPr bwMode="auto">
          <a:xfrm>
            <a:off x="965200" y="1993900"/>
            <a:ext cx="54737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/>
          <a:stretch>
            <a:fillRect/>
          </a:stretch>
        </p:blipFill>
        <p:spPr bwMode="auto">
          <a:xfrm>
            <a:off x="6438900" y="1993900"/>
            <a:ext cx="5029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9" name="Rectangle 7"/>
          <p:cNvSpPr>
            <a:spLocks/>
          </p:cNvSpPr>
          <p:nvPr/>
        </p:nvSpPr>
        <p:spPr bwMode="auto">
          <a:xfrm>
            <a:off x="11226800" y="6642100"/>
            <a:ext cx="736600" cy="4699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RH</a:t>
            </a:r>
          </a:p>
        </p:txBody>
      </p:sp>
      <p:sp>
        <p:nvSpPr>
          <p:cNvPr id="28681" name="Oval 9"/>
          <p:cNvSpPr>
            <a:spLocks/>
          </p:cNvSpPr>
          <p:nvPr/>
        </p:nvSpPr>
        <p:spPr bwMode="auto">
          <a:xfrm>
            <a:off x="2159000" y="4775200"/>
            <a:ext cx="2705100" cy="2095500"/>
          </a:xfrm>
          <a:prstGeom prst="ellips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2" name="Rectangle 10"/>
          <p:cNvSpPr>
            <a:spLocks/>
          </p:cNvSpPr>
          <p:nvPr/>
        </p:nvSpPr>
        <p:spPr bwMode="auto">
          <a:xfrm>
            <a:off x="3786188" y="3508375"/>
            <a:ext cx="2497137" cy="831850"/>
          </a:xfrm>
          <a:prstGeom prst="rect">
            <a:avLst/>
          </a:prstGeom>
          <a:solidFill>
            <a:schemeClr val="accent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Air with high equivalent </a:t>
            </a:r>
          </a:p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potential temperatures</a:t>
            </a:r>
          </a:p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near the Andes foothills</a:t>
            </a:r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 rot="10800000" flipH="1">
            <a:off x="4699000" y="4400550"/>
            <a:ext cx="331788" cy="8445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4" name="Oval 12"/>
          <p:cNvSpPr>
            <a:spLocks/>
          </p:cNvSpPr>
          <p:nvPr/>
        </p:nvSpPr>
        <p:spPr bwMode="auto">
          <a:xfrm>
            <a:off x="1587500" y="3124200"/>
            <a:ext cx="3136900" cy="2463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5" name="Rectangle 13"/>
          <p:cNvSpPr>
            <a:spLocks/>
          </p:cNvSpPr>
          <p:nvPr/>
        </p:nvSpPr>
        <p:spPr bwMode="auto">
          <a:xfrm>
            <a:off x="4014788" y="2171700"/>
            <a:ext cx="2273300" cy="1219200"/>
          </a:xfrm>
          <a:prstGeom prst="rect">
            <a:avLst/>
          </a:prstGeom>
          <a:solidFill>
            <a:schemeClr val="accent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Lee subsidence capping low-level </a:t>
            </a:r>
          </a:p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moist air</a:t>
            </a:r>
          </a:p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➔</a:t>
            </a:r>
            <a:r>
              <a:rPr lang="en-US" sz="18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 Highly unstable!</a:t>
            </a:r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 rot="10800000" flipH="1">
            <a:off x="4648200" y="3365500"/>
            <a:ext cx="357188" cy="520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7" name="Oval 15"/>
          <p:cNvSpPr>
            <a:spLocks/>
          </p:cNvSpPr>
          <p:nvPr/>
        </p:nvSpPr>
        <p:spPr bwMode="auto">
          <a:xfrm>
            <a:off x="7670800" y="2108200"/>
            <a:ext cx="1981200" cy="4711700"/>
          </a:xfrm>
          <a:prstGeom prst="ellips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8" name="Rectangle 16"/>
          <p:cNvSpPr>
            <a:spLocks/>
          </p:cNvSpPr>
          <p:nvPr/>
        </p:nvSpPr>
        <p:spPr bwMode="auto">
          <a:xfrm>
            <a:off x="9309100" y="2557463"/>
            <a:ext cx="2636838" cy="1108075"/>
          </a:xfrm>
          <a:prstGeom prst="rect">
            <a:avLst/>
          </a:prstGeom>
          <a:solidFill>
            <a:schemeClr val="accent1">
              <a:alpha val="8980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Convective initiation on </a:t>
            </a:r>
          </a:p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the eastern foothills of </a:t>
            </a:r>
          </a:p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the Sierras de Córdoba </a:t>
            </a:r>
          </a:p>
          <a:p>
            <a:r>
              <a:rPr lang="en-US" sz="18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Mountains</a:t>
            </a: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 rot="10800000" flipH="1">
            <a:off x="9678988" y="3657600"/>
            <a:ext cx="328612" cy="7937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0" name="Rectangle 18"/>
          <p:cNvSpPr>
            <a:spLocks/>
          </p:cNvSpPr>
          <p:nvPr/>
        </p:nvSpPr>
        <p:spPr bwMode="auto">
          <a:xfrm>
            <a:off x="965200" y="7099300"/>
            <a:ext cx="11010900" cy="2197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3010" name="Rectangle 19"/>
          <p:cNvSpPr>
            <a:spLocks/>
          </p:cNvSpPr>
          <p:nvPr/>
        </p:nvSpPr>
        <p:spPr bwMode="auto">
          <a:xfrm>
            <a:off x="1585913" y="2105025"/>
            <a:ext cx="1014412" cy="307975"/>
          </a:xfrm>
          <a:prstGeom prst="rect">
            <a:avLst/>
          </a:pr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T = 2 hrs</a:t>
            </a:r>
          </a:p>
        </p:txBody>
      </p:sp>
      <p:sp>
        <p:nvSpPr>
          <p:cNvPr id="213011" name="Rectangle 20"/>
          <p:cNvSpPr>
            <a:spLocks/>
          </p:cNvSpPr>
          <p:nvPr/>
        </p:nvSpPr>
        <p:spPr bwMode="auto">
          <a:xfrm>
            <a:off x="6502400" y="2116138"/>
            <a:ext cx="1012825" cy="307975"/>
          </a:xfrm>
          <a:prstGeom prst="rect">
            <a:avLst/>
          </a:pr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T = 8 hrs</a:t>
            </a:r>
          </a:p>
        </p:txBody>
      </p:sp>
      <p:sp>
        <p:nvSpPr>
          <p:cNvPr id="213012" name="Rectangle 8"/>
          <p:cNvSpPr>
            <a:spLocks/>
          </p:cNvSpPr>
          <p:nvPr/>
        </p:nvSpPr>
        <p:spPr bwMode="auto">
          <a:xfrm>
            <a:off x="2435225" y="1746250"/>
            <a:ext cx="81375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1900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Dashed lines - equivalent potential temperature, shading - relative humidity</a:t>
            </a:r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 rot="10800000">
            <a:off x="2676525" y="3873500"/>
            <a:ext cx="390525" cy="738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8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8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8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8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8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8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8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8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8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8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1" grpId="0" animBg="1"/>
      <p:bldP spid="28681" grpId="1" animBg="1"/>
      <p:bldP spid="28682" grpId="0" animBg="1" autoUpdateAnimBg="0"/>
      <p:bldP spid="28682" grpId="1" animBg="1" autoUpdateAnimBg="0"/>
      <p:bldP spid="28683" grpId="0" animBg="1"/>
      <p:bldP spid="28683" grpId="1" animBg="1"/>
      <p:bldP spid="28684" grpId="0" animBg="1"/>
      <p:bldP spid="28684" grpId="1" animBg="1"/>
      <p:bldP spid="28685" grpId="0" animBg="1" autoUpdateAnimBg="0"/>
      <p:bldP spid="28685" grpId="1" animBg="1" autoUpdateAnimBg="0"/>
      <p:bldP spid="28686" grpId="0" animBg="1"/>
      <p:bldP spid="28686" grpId="1" animBg="1"/>
      <p:bldP spid="28687" grpId="0" animBg="1"/>
      <p:bldP spid="28687" grpId="1" animBg="1"/>
      <p:bldP spid="28688" grpId="0" animBg="1" autoUpdateAnimBg="0"/>
      <p:bldP spid="28688" grpId="1" animBg="1" autoUpdateAnimBg="0"/>
      <p:bldP spid="28689" grpId="0" animBg="1"/>
      <p:bldP spid="28689" grpId="1" animBg="1"/>
      <p:bldP spid="28690" grpId="0" animBg="1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 Neue"/>
                <a:cs typeface="Helvetica Neue"/>
              </a:rPr>
              <a:t>Hail reports from local media</a:t>
            </a:r>
            <a:endParaRPr lang="en-US" dirty="0">
              <a:latin typeface="Helvetica Neue"/>
              <a:cs typeface="Helvetica Neue"/>
            </a:endParaRPr>
          </a:p>
        </p:txBody>
      </p:sp>
      <p:pic>
        <p:nvPicPr>
          <p:cNvPr id="2140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" b="446"/>
          <a:stretch>
            <a:fillRect/>
          </a:stretch>
        </p:blipFill>
        <p:spPr bwMode="auto">
          <a:xfrm>
            <a:off x="1338263" y="1676400"/>
            <a:ext cx="10266362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8"/>
          <p:cNvSpPr>
            <a:spLocks noChangeArrowheads="1"/>
          </p:cNvSpPr>
          <p:nvPr/>
        </p:nvSpPr>
        <p:spPr bwMode="auto">
          <a:xfrm>
            <a:off x="330200" y="533400"/>
            <a:ext cx="123444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04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0"/>
            <a:ext cx="11349037" cy="970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Rectangle 6"/>
          <p:cNvSpPr>
            <a:spLocks noChangeArrowheads="1"/>
          </p:cNvSpPr>
          <p:nvPr/>
        </p:nvSpPr>
        <p:spPr bwMode="auto">
          <a:xfrm>
            <a:off x="8864600" y="812800"/>
            <a:ext cx="41148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700">
                <a:solidFill>
                  <a:srgbClr val="E5E5E5"/>
                </a:solidFill>
                <a:latin typeface="Helvetica Neue" charset="0"/>
                <a:cs typeface="Helvetica Neue" charset="0"/>
              </a:rPr>
              <a:t>Lightning Imaging </a:t>
            </a:r>
          </a:p>
          <a:p>
            <a:r>
              <a:rPr lang="en-US" sz="3700">
                <a:solidFill>
                  <a:srgbClr val="E5E5E5"/>
                </a:solidFill>
                <a:latin typeface="Helvetica Neue" charset="0"/>
                <a:cs typeface="Helvetica Neue" charset="0"/>
              </a:rPr>
              <a:t>Sensor (LIS) </a:t>
            </a:r>
          </a:p>
          <a:p>
            <a:r>
              <a:rPr lang="en-US" sz="3700">
                <a:solidFill>
                  <a:srgbClr val="E5E5E5"/>
                </a:solidFill>
                <a:latin typeface="Helvetica Neue" charset="0"/>
                <a:cs typeface="Helvetica Neue" charset="0"/>
              </a:rPr>
              <a:t>aboard the</a:t>
            </a:r>
          </a:p>
          <a:p>
            <a:r>
              <a:rPr lang="en-US" sz="3700">
                <a:solidFill>
                  <a:srgbClr val="E5E5E5"/>
                </a:solidFill>
                <a:latin typeface="Helvetica Neue" charset="0"/>
                <a:cs typeface="Helvetica Neue" charset="0"/>
              </a:rPr>
              <a:t>TRMM satellite</a:t>
            </a:r>
          </a:p>
        </p:txBody>
      </p:sp>
      <p:sp>
        <p:nvSpPr>
          <p:cNvPr id="8" name="Rectangle 7"/>
          <p:cNvSpPr/>
          <p:nvPr/>
        </p:nvSpPr>
        <p:spPr>
          <a:xfrm>
            <a:off x="5940425" y="7138988"/>
            <a:ext cx="2819400" cy="12620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cs typeface="Helvetica Neue"/>
              </a:rPr>
              <a:t>January</a:t>
            </a:r>
          </a:p>
          <a:p>
            <a:pPr>
              <a:defRPr/>
            </a:pP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cs typeface="Helvetica Neue"/>
              </a:rPr>
              <a:t>(1998-2009)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/>
          </p:cNvSpPr>
          <p:nvPr/>
        </p:nvSpPr>
        <p:spPr bwMode="auto">
          <a:xfrm>
            <a:off x="2513013" y="1536700"/>
            <a:ext cx="9502775" cy="6826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905000"/>
            <a:ext cx="60198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latin typeface="Helvetica Neue" charset="0"/>
                <a:cs typeface="Helvetica Neue" charset="0"/>
                <a:sym typeface="Helvetica Neue" charset="0"/>
              </a:rPr>
              <a:t>27 December 2003 </a:t>
            </a:r>
            <a:br>
              <a:rPr lang="en-US" sz="4000" dirty="0" smtClean="0">
                <a:latin typeface="Helvetica Neue" charset="0"/>
                <a:cs typeface="Helvetica Neue" charset="0"/>
                <a:sym typeface="Helvetica Neue" charset="0"/>
              </a:rPr>
            </a:br>
            <a:r>
              <a:rPr lang="en-US" sz="4000" dirty="0" smtClean="0">
                <a:latin typeface="Helvetica Neue" charset="0"/>
                <a:cs typeface="Helvetica Neue" charset="0"/>
                <a:sym typeface="Helvetica Neue" charset="0"/>
              </a:rPr>
              <a:t>GOES IR Loop</a:t>
            </a:r>
            <a:endParaRPr lang="en-US" sz="4000" dirty="0" smtClean="0"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216067" name="Rectangle 7"/>
          <p:cNvSpPr>
            <a:spLocks/>
          </p:cNvSpPr>
          <p:nvPr/>
        </p:nvSpPr>
        <p:spPr bwMode="auto">
          <a:xfrm>
            <a:off x="1320800" y="6019800"/>
            <a:ext cx="34020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500">
                <a:solidFill>
                  <a:srgbClr val="BFBFBF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0.5 km topography outlined in black</a:t>
            </a:r>
          </a:p>
        </p:txBody>
      </p:sp>
      <p:pic>
        <p:nvPicPr>
          <p:cNvPr id="21606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43"/>
          <a:stretch>
            <a:fillRect/>
          </a:stretch>
        </p:blipFill>
        <p:spPr bwMode="auto">
          <a:xfrm>
            <a:off x="6070600" y="306388"/>
            <a:ext cx="6389688" cy="922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9" name="Rectangle 4"/>
          <p:cNvSpPr>
            <a:spLocks noChangeArrowheads="1"/>
          </p:cNvSpPr>
          <p:nvPr/>
        </p:nvSpPr>
        <p:spPr bwMode="auto">
          <a:xfrm>
            <a:off x="635000" y="914400"/>
            <a:ext cx="5440363" cy="12715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500" dirty="0" smtClean="0">
                <a:solidFill>
                  <a:srgbClr val="BFBFBF"/>
                </a:solidFill>
              </a:rPr>
              <a:t>TRMM PR Data</a:t>
            </a:r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22"/>
          <a:stretch>
            <a:fillRect/>
          </a:stretch>
        </p:blipFill>
        <p:spPr bwMode="auto">
          <a:xfrm>
            <a:off x="1808163" y="1651000"/>
            <a:ext cx="4902200" cy="727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91338" y="1651000"/>
            <a:ext cx="5638800" cy="7277100"/>
          </a:xfrm>
        </p:spPr>
        <p:txBody>
          <a:bodyPr/>
          <a:lstStyle/>
          <a:p>
            <a:pPr marL="811213" eaLnBrk="1" hangingPunct="1">
              <a:defRPr/>
            </a:pPr>
            <a:r>
              <a:rPr lang="en-US" dirty="0" smtClean="0"/>
              <a:t>Deep and wide convective core identified by TRMM PR algorithm</a:t>
            </a:r>
          </a:p>
          <a:p>
            <a:pPr marL="811213" eaLnBrk="1" hangingPunct="1">
              <a:defRPr/>
            </a:pPr>
            <a:r>
              <a:rPr lang="en-US" dirty="0" smtClean="0"/>
              <a:t>Feature tied to the Sierras de Córdoba Mountains</a:t>
            </a:r>
          </a:p>
          <a:p>
            <a:pPr marL="811213" eaLnBrk="1" hangingPunct="1">
              <a:defRPr/>
            </a:pPr>
            <a:r>
              <a:rPr lang="en-US" dirty="0" smtClean="0"/>
              <a:t>Convective line in front with trailing stratiform precipitation</a:t>
            </a:r>
          </a:p>
          <a:p>
            <a:pPr marL="811213" eaLnBrk="1" hangingPunct="1">
              <a:defRPr/>
            </a:pPr>
            <a:r>
              <a:rPr lang="en-US" dirty="0" smtClean="0"/>
              <a:t>Cross-section shows a clear </a:t>
            </a:r>
            <a:r>
              <a:rPr lang="en-US" dirty="0" err="1" smtClean="0"/>
              <a:t>brightband</a:t>
            </a:r>
            <a:r>
              <a:rPr lang="en-US" dirty="0" smtClean="0"/>
              <a:t> signature that indicates stratiform echo</a:t>
            </a:r>
          </a:p>
        </p:txBody>
      </p:sp>
      <p:sp>
        <p:nvSpPr>
          <p:cNvPr id="217092" name="Rectangle 4"/>
          <p:cNvSpPr>
            <a:spLocks/>
          </p:cNvSpPr>
          <p:nvPr/>
        </p:nvSpPr>
        <p:spPr bwMode="auto">
          <a:xfrm>
            <a:off x="195263" y="6997700"/>
            <a:ext cx="1801812" cy="698500"/>
          </a:xfrm>
          <a:prstGeom prst="rect">
            <a:avLst/>
          </a:prstGeom>
          <a:solidFill>
            <a:srgbClr val="B3B3B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Cross-section</a:t>
            </a:r>
          </a:p>
          <a:p>
            <a:r>
              <a:rPr lang="en-US" sz="2000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along red line</a:t>
            </a:r>
          </a:p>
        </p:txBody>
      </p:sp>
      <p:sp>
        <p:nvSpPr>
          <p:cNvPr id="217093" name="Rectangle 5"/>
          <p:cNvSpPr>
            <a:spLocks/>
          </p:cNvSpPr>
          <p:nvPr/>
        </p:nvSpPr>
        <p:spPr bwMode="auto">
          <a:xfrm>
            <a:off x="195263" y="3200400"/>
            <a:ext cx="1916112" cy="1003300"/>
          </a:xfrm>
          <a:prstGeom prst="rect">
            <a:avLst/>
          </a:prstGeom>
          <a:solidFill>
            <a:srgbClr val="B3B3B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TRMM PR</a:t>
            </a:r>
          </a:p>
          <a:p>
            <a:r>
              <a:rPr lang="en-US" sz="2000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swath indicated</a:t>
            </a:r>
          </a:p>
          <a:p>
            <a:r>
              <a:rPr lang="en-US" sz="2000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by white lines</a:t>
            </a:r>
          </a:p>
        </p:txBody>
      </p:sp>
      <p:sp>
        <p:nvSpPr>
          <p:cNvPr id="217094" name="Rectangle 6"/>
          <p:cNvSpPr>
            <a:spLocks/>
          </p:cNvSpPr>
          <p:nvPr/>
        </p:nvSpPr>
        <p:spPr bwMode="auto">
          <a:xfrm>
            <a:off x="2171700" y="8928100"/>
            <a:ext cx="4175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>
                <a:solidFill>
                  <a:srgbClr val="CCCCCC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1002 UTC 27 December 2003</a:t>
            </a:r>
          </a:p>
        </p:txBody>
      </p:sp>
      <p:sp>
        <p:nvSpPr>
          <p:cNvPr id="217095" name="Rectangle 7"/>
          <p:cNvSpPr>
            <a:spLocks/>
          </p:cNvSpPr>
          <p:nvPr/>
        </p:nvSpPr>
        <p:spPr bwMode="auto">
          <a:xfrm>
            <a:off x="3014663" y="8712200"/>
            <a:ext cx="2438400" cy="2159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7096" name="Rectangle 8"/>
          <p:cNvSpPr>
            <a:spLocks/>
          </p:cNvSpPr>
          <p:nvPr/>
        </p:nvSpPr>
        <p:spPr bwMode="auto">
          <a:xfrm>
            <a:off x="6189663" y="2654300"/>
            <a:ext cx="482600" cy="3937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7097" name="Rectangle 9"/>
          <p:cNvSpPr>
            <a:spLocks/>
          </p:cNvSpPr>
          <p:nvPr/>
        </p:nvSpPr>
        <p:spPr bwMode="auto">
          <a:xfrm>
            <a:off x="6145213" y="2711450"/>
            <a:ext cx="546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00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dBZ</a:t>
            </a:r>
          </a:p>
        </p:txBody>
      </p:sp>
      <p:sp>
        <p:nvSpPr>
          <p:cNvPr id="217098" name="Rectangle 10"/>
          <p:cNvSpPr>
            <a:spLocks/>
          </p:cNvSpPr>
          <p:nvPr/>
        </p:nvSpPr>
        <p:spPr bwMode="auto">
          <a:xfrm>
            <a:off x="6481763" y="3086100"/>
            <a:ext cx="203200" cy="51943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7099" name="Rectangle 11"/>
          <p:cNvSpPr>
            <a:spLocks/>
          </p:cNvSpPr>
          <p:nvPr/>
        </p:nvSpPr>
        <p:spPr bwMode="auto">
          <a:xfrm>
            <a:off x="6477000" y="7950200"/>
            <a:ext cx="212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solidFill>
                  <a:srgbClr val="262626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3</a:t>
            </a:r>
          </a:p>
        </p:txBody>
      </p:sp>
      <p:sp>
        <p:nvSpPr>
          <p:cNvPr id="217100" name="Rectangle 12"/>
          <p:cNvSpPr>
            <a:spLocks/>
          </p:cNvSpPr>
          <p:nvPr/>
        </p:nvSpPr>
        <p:spPr bwMode="auto">
          <a:xfrm>
            <a:off x="6402388" y="6743700"/>
            <a:ext cx="311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solidFill>
                  <a:srgbClr val="262626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19</a:t>
            </a:r>
          </a:p>
        </p:txBody>
      </p:sp>
      <p:sp>
        <p:nvSpPr>
          <p:cNvPr id="217101" name="Rectangle 13"/>
          <p:cNvSpPr>
            <a:spLocks/>
          </p:cNvSpPr>
          <p:nvPr/>
        </p:nvSpPr>
        <p:spPr bwMode="auto">
          <a:xfrm>
            <a:off x="6415088" y="5524500"/>
            <a:ext cx="311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solidFill>
                  <a:srgbClr val="262626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35</a:t>
            </a:r>
          </a:p>
        </p:txBody>
      </p:sp>
      <p:sp>
        <p:nvSpPr>
          <p:cNvPr id="217102" name="Rectangle 14"/>
          <p:cNvSpPr>
            <a:spLocks/>
          </p:cNvSpPr>
          <p:nvPr/>
        </p:nvSpPr>
        <p:spPr bwMode="auto">
          <a:xfrm>
            <a:off x="6415088" y="4305300"/>
            <a:ext cx="311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solidFill>
                  <a:srgbClr val="262626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51</a:t>
            </a:r>
          </a:p>
        </p:txBody>
      </p:sp>
      <p:sp>
        <p:nvSpPr>
          <p:cNvPr id="217103" name="Rectangle 15"/>
          <p:cNvSpPr>
            <a:spLocks/>
          </p:cNvSpPr>
          <p:nvPr/>
        </p:nvSpPr>
        <p:spPr bwMode="auto">
          <a:xfrm>
            <a:off x="6415088" y="3073400"/>
            <a:ext cx="311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solidFill>
                  <a:srgbClr val="262626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67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342900" y="-266700"/>
            <a:ext cx="121666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sz="5500" dirty="0" smtClean="0">
                <a:solidFill>
                  <a:srgbClr val="BFBFBF"/>
                </a:solidFill>
              </a:rPr>
              <a:t>Oklahoma Archetype</a:t>
            </a:r>
          </a:p>
        </p:txBody>
      </p:sp>
      <p:sp>
        <p:nvSpPr>
          <p:cNvPr id="218114" name="Rectangle 4"/>
          <p:cNvSpPr>
            <a:spLocks/>
          </p:cNvSpPr>
          <p:nvPr/>
        </p:nvSpPr>
        <p:spPr bwMode="auto">
          <a:xfrm>
            <a:off x="2241550" y="9004300"/>
            <a:ext cx="8550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Houze et al. (1990), modified by Rasmussen and Houze (2011)</a:t>
            </a:r>
          </a:p>
        </p:txBody>
      </p:sp>
      <p:pic>
        <p:nvPicPr>
          <p:cNvPr id="218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1600200"/>
            <a:ext cx="7904162" cy="735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Helvetica Neue" charset="0"/>
                <a:cs typeface="Helvetica Neue" charset="0"/>
                <a:sym typeface="Helvetica Neue" charset="0"/>
              </a:rPr>
              <a:t>Mesoscale Organization</a:t>
            </a:r>
            <a:endParaRPr lang="en-US" smtClean="0"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36866" name="Rectangle 2"/>
          <p:cNvSpPr>
            <a:spLocks/>
          </p:cNvSpPr>
          <p:nvPr/>
        </p:nvSpPr>
        <p:spPr bwMode="auto">
          <a:xfrm>
            <a:off x="5918200" y="1917700"/>
            <a:ext cx="6515100" cy="4318000"/>
          </a:xfrm>
          <a:prstGeom prst="rect">
            <a:avLst/>
          </a:prstGeom>
          <a:solidFill>
            <a:srgbClr val="0000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6867" name="Group 3"/>
          <p:cNvGraphicFramePr>
            <a:graphicFrameLocks noGrp="1"/>
          </p:cNvGraphicFramePr>
          <p:nvPr/>
        </p:nvGraphicFramePr>
        <p:xfrm>
          <a:off x="571500" y="1930400"/>
          <a:ext cx="11849100" cy="6985001"/>
        </p:xfrm>
        <a:graphic>
          <a:graphicData uri="http://schemas.openxmlformats.org/drawingml/2006/table">
            <a:tbl>
              <a:tblPr/>
              <a:tblGrid>
                <a:gridCol w="3673475"/>
                <a:gridCol w="1658938"/>
                <a:gridCol w="2501900"/>
                <a:gridCol w="1922462"/>
                <a:gridCol w="2092325"/>
              </a:tblGrid>
              <a:tr h="1673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Degree of Organization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Range of Scores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South America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Oklahoma (Houze et al. 1990)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Switzerland (Schiesser et al. 1995)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Strongly Classifiable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C &gt; 5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11 (20%)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14 (22.2%)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0 (0%)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4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Moderately Classifiable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0 ≤ C ≥ 5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30 (54.5%)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18 (28.6%)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12 (21.4%)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Weakly Classifiable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C &lt; 0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7 (12.7%)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10 (15.9%)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18 (32.1%)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4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All Classifiable Systems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All C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48 (87.3%)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42 (66.7%)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30 (53.6%)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All Unclassifiable Systems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---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7 (12.7%)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21 (33.3%)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26 (46.4%)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Total Number of Storms Analyzed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4980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---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55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63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Palatino Linotype" charset="0"/>
                        <a:buNone/>
                        <a:tabLst>
                          <a:tab pos="9652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5E5E5"/>
                          </a:solidFill>
                          <a:effectLst/>
                          <a:latin typeface="Helvetica Neue" charset="0"/>
                          <a:ea typeface="ヒラギノ明朝 ProN W3" charset="0"/>
                          <a:cs typeface="Helvetica Neue" charset="0"/>
                          <a:sym typeface="Helvetica Neue" charset="0"/>
                        </a:rPr>
                        <a:t>56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5"/>
          <p:cNvSpPr>
            <a:spLocks noChangeArrowheads="1"/>
          </p:cNvSpPr>
          <p:nvPr/>
        </p:nvSpPr>
        <p:spPr bwMode="auto">
          <a:xfrm>
            <a:off x="330200" y="1676400"/>
            <a:ext cx="12393613" cy="75803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2" name="Rectangle 18"/>
          <p:cNvSpPr>
            <a:spLocks noChangeArrowheads="1"/>
          </p:cNvSpPr>
          <p:nvPr/>
        </p:nvSpPr>
        <p:spPr bwMode="auto">
          <a:xfrm>
            <a:off x="419100" y="1765300"/>
            <a:ext cx="12268200" cy="3810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500" dirty="0" smtClean="0">
                <a:solidFill>
                  <a:srgbClr val="BFBFBF"/>
                </a:solidFill>
              </a:rPr>
              <a:t>Model/data comparisons</a:t>
            </a:r>
            <a:endParaRPr lang="en-US" sz="5500" dirty="0">
              <a:solidFill>
                <a:srgbClr val="BFBFBF"/>
              </a:solidFill>
            </a:endParaRPr>
          </a:p>
        </p:txBody>
      </p:sp>
      <p:pic>
        <p:nvPicPr>
          <p:cNvPr id="22016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86"/>
          <a:stretch>
            <a:fillRect/>
          </a:stretch>
        </p:blipFill>
        <p:spPr bwMode="auto">
          <a:xfrm>
            <a:off x="4445000" y="1752600"/>
            <a:ext cx="8229600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5594350"/>
            <a:ext cx="3754437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5588000"/>
            <a:ext cx="28257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t="5417" r="565" b="1331"/>
          <a:stretch>
            <a:fillRect/>
          </a:stretch>
        </p:blipFill>
        <p:spPr bwMode="auto">
          <a:xfrm>
            <a:off x="635000" y="1968500"/>
            <a:ext cx="37623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8" name="Rectangle 9"/>
          <p:cNvSpPr>
            <a:spLocks/>
          </p:cNvSpPr>
          <p:nvPr/>
        </p:nvSpPr>
        <p:spPr bwMode="auto">
          <a:xfrm>
            <a:off x="671513" y="1989138"/>
            <a:ext cx="2465387" cy="646112"/>
          </a:xfrm>
          <a:prstGeom prst="rect">
            <a:avLst/>
          </a:prstGeom>
          <a:solidFill>
            <a:srgbClr val="7F7F7F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l"/>
            <a:r>
              <a:rPr lang="en-US" sz="2100" b="1" i="1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WRF Simulation: </a:t>
            </a:r>
            <a:r>
              <a:rPr lang="en-US" sz="21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Thompson Scheme</a:t>
            </a:r>
            <a:endParaRPr lang="en-US" sz="2100">
              <a:solidFill>
                <a:srgbClr val="000000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  <p:pic>
        <p:nvPicPr>
          <p:cNvPr id="22016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7" t="1208" b="4039"/>
          <a:stretch>
            <a:fillRect/>
          </a:stretch>
        </p:blipFill>
        <p:spPr bwMode="auto">
          <a:xfrm>
            <a:off x="4632325" y="5481638"/>
            <a:ext cx="3275013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62" r="9248" b="34422"/>
          <a:stretch>
            <a:fillRect/>
          </a:stretch>
        </p:blipFill>
        <p:spPr bwMode="auto">
          <a:xfrm>
            <a:off x="8202613" y="6019800"/>
            <a:ext cx="4448175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7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4" t="9851" b="39288"/>
          <a:stretch>
            <a:fillRect/>
          </a:stretch>
        </p:blipFill>
        <p:spPr bwMode="auto">
          <a:xfrm>
            <a:off x="7816850" y="5432425"/>
            <a:ext cx="298450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7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4" t="9851" b="39288"/>
          <a:stretch>
            <a:fillRect/>
          </a:stretch>
        </p:blipFill>
        <p:spPr bwMode="auto">
          <a:xfrm>
            <a:off x="8480425" y="1800225"/>
            <a:ext cx="298450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73" name="TextBox 6"/>
          <p:cNvSpPr txBox="1">
            <a:spLocks noChangeArrowheads="1"/>
          </p:cNvSpPr>
          <p:nvPr/>
        </p:nvSpPr>
        <p:spPr bwMode="auto">
          <a:xfrm>
            <a:off x="9269413" y="5245100"/>
            <a:ext cx="3429000" cy="338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  <a:latin typeface="Helvetica Neue" charset="0"/>
                <a:cs typeface="Helvetica Neue" charset="0"/>
              </a:rPr>
              <a:t>Distance (km)</a:t>
            </a:r>
          </a:p>
        </p:txBody>
      </p:sp>
      <p:sp>
        <p:nvSpPr>
          <p:cNvPr id="220174" name="TextBox 18"/>
          <p:cNvSpPr txBox="1">
            <a:spLocks noChangeArrowheads="1"/>
          </p:cNvSpPr>
          <p:nvPr/>
        </p:nvSpPr>
        <p:spPr bwMode="auto">
          <a:xfrm>
            <a:off x="8883650" y="8740775"/>
            <a:ext cx="3429000" cy="339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  <a:latin typeface="Helvetica Neue" charset="0"/>
                <a:cs typeface="Helvetica Neue" charset="0"/>
              </a:rPr>
              <a:t>Distance (km)</a:t>
            </a:r>
          </a:p>
        </p:txBody>
      </p:sp>
      <p:sp>
        <p:nvSpPr>
          <p:cNvPr id="220175" name="TextBox 19"/>
          <p:cNvSpPr txBox="1">
            <a:spLocks noChangeArrowheads="1"/>
          </p:cNvSpPr>
          <p:nvPr/>
        </p:nvSpPr>
        <p:spPr bwMode="auto">
          <a:xfrm rot="-5400000">
            <a:off x="7421563" y="3319462"/>
            <a:ext cx="3048000" cy="339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  <a:latin typeface="Helvetica Neue" charset="0"/>
                <a:cs typeface="Helvetica Neue" charset="0"/>
              </a:rPr>
              <a:t>Height (km)</a:t>
            </a:r>
          </a:p>
        </p:txBody>
      </p:sp>
      <p:sp>
        <p:nvSpPr>
          <p:cNvPr id="220176" name="TextBox 20"/>
          <p:cNvSpPr txBox="1">
            <a:spLocks noChangeArrowheads="1"/>
          </p:cNvSpPr>
          <p:nvPr/>
        </p:nvSpPr>
        <p:spPr bwMode="auto">
          <a:xfrm rot="-5400000">
            <a:off x="6739732" y="7174706"/>
            <a:ext cx="3048000" cy="338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  <a:latin typeface="Helvetica Neue" charset="0"/>
                <a:cs typeface="Helvetica Neue" charset="0"/>
              </a:rPr>
              <a:t>Height (km)</a:t>
            </a:r>
          </a:p>
        </p:txBody>
      </p:sp>
      <p:sp>
        <p:nvSpPr>
          <p:cNvPr id="220177" name="Rectangle 9"/>
          <p:cNvSpPr>
            <a:spLocks/>
          </p:cNvSpPr>
          <p:nvPr/>
        </p:nvSpPr>
        <p:spPr bwMode="auto">
          <a:xfrm>
            <a:off x="927100" y="5613400"/>
            <a:ext cx="2160588" cy="322263"/>
          </a:xfrm>
          <a:prstGeom prst="rect">
            <a:avLst/>
          </a:prstGeom>
          <a:solidFill>
            <a:srgbClr val="7F7F7F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2100" b="1" i="1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TRMM PR Data</a:t>
            </a:r>
            <a:endParaRPr lang="en-US" sz="2100">
              <a:solidFill>
                <a:srgbClr val="000000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1"/>
          <p:cNvSpPr>
            <a:spLocks/>
          </p:cNvSpPr>
          <p:nvPr/>
        </p:nvSpPr>
        <p:spPr bwMode="auto">
          <a:xfrm>
            <a:off x="1003300" y="1473200"/>
            <a:ext cx="10998200" cy="764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571500" indent="-571500" algn="l">
              <a:lnSpc>
                <a:spcPct val="110000"/>
              </a:lnSpc>
              <a:spcBef>
                <a:spcPts val="3500"/>
              </a:spcBef>
              <a:buClr>
                <a:srgbClr val="E5E5E5"/>
              </a:buClr>
              <a:buSzPct val="100000"/>
              <a:buFont typeface="Helvetica Neue" charset="0"/>
              <a:buChar char="•"/>
            </a:pPr>
            <a:r>
              <a:rPr lang="en-US" sz="300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Deep convection triggers near the Sierras de Córdoba Mountains and Andes foothills, grows upscale into eastward propagating MCSs, and decays into stratiform regions</a:t>
            </a:r>
          </a:p>
          <a:p>
            <a:pPr marL="571500" indent="-571500" algn="l">
              <a:lnSpc>
                <a:spcPct val="110000"/>
              </a:lnSpc>
              <a:spcBef>
                <a:spcPts val="3500"/>
              </a:spcBef>
              <a:buClr>
                <a:srgbClr val="E5E5E5"/>
              </a:buClr>
              <a:buSzPct val="100000"/>
              <a:buFont typeface="Helvetica Neue" charset="0"/>
              <a:buChar char="•"/>
            </a:pPr>
            <a:r>
              <a:rPr lang="en-US" sz="300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Lee subsidence capping low-level moisture is observed in the model results</a:t>
            </a:r>
          </a:p>
          <a:p>
            <a:pPr marL="571500" indent="-571500" algn="l">
              <a:lnSpc>
                <a:spcPct val="110000"/>
              </a:lnSpc>
              <a:spcBef>
                <a:spcPts val="3500"/>
              </a:spcBef>
              <a:buClr>
                <a:srgbClr val="E5E5E5"/>
              </a:buClr>
              <a:buSzPct val="100000"/>
              <a:buFont typeface="Helvetica Neue" charset="0"/>
              <a:buChar char="•"/>
            </a:pPr>
            <a:r>
              <a:rPr lang="en-US" sz="300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Storms with wide convective cores in S. America tend to be line-organized and are similar in organization to squall lines in Oklahoma</a:t>
            </a:r>
          </a:p>
          <a:p>
            <a:pPr marL="571500" indent="-571500" algn="l">
              <a:lnSpc>
                <a:spcPct val="110000"/>
              </a:lnSpc>
              <a:spcBef>
                <a:spcPts val="3500"/>
              </a:spcBef>
              <a:buClr>
                <a:srgbClr val="E5E5E5"/>
              </a:buClr>
              <a:buSzPct val="100000"/>
              <a:buFont typeface="Helvetica Neue" charset="0"/>
              <a:buChar char="•"/>
            </a:pPr>
            <a:r>
              <a:rPr lang="en-US" sz="3000">
                <a:solidFill>
                  <a:srgbClr val="E5E5E5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Choice of microphysics scheme can greatly impact the storm structure and is important for deep convective simulations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177800"/>
            <a:ext cx="12001500" cy="1498600"/>
          </a:xfrm>
        </p:spPr>
        <p:txBody>
          <a:bodyPr/>
          <a:lstStyle/>
          <a:p>
            <a:pPr eaLnBrk="1" hangingPunct="1">
              <a:defRPr/>
            </a:pPr>
            <a:r>
              <a:rPr lang="en-US" sz="5600" dirty="0" smtClean="0">
                <a:latin typeface="Helvetica Neue" charset="0"/>
                <a:cs typeface="Helvetica Neue" charset="0"/>
                <a:sym typeface="Helvetica Neue" charset="0"/>
              </a:rPr>
              <a:t>Summary</a:t>
            </a:r>
            <a:endParaRPr lang="en-US" sz="5600" dirty="0" smtClean="0"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221187" name="TextBox 1"/>
          <p:cNvSpPr txBox="1">
            <a:spLocks noChangeArrowheads="1"/>
          </p:cNvSpPr>
          <p:nvPr/>
        </p:nvSpPr>
        <p:spPr bwMode="auto">
          <a:xfrm>
            <a:off x="-1438275" y="6661150"/>
            <a:ext cx="1841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1"/>
          <p:cNvSpPr>
            <a:spLocks/>
          </p:cNvSpPr>
          <p:nvPr/>
        </p:nvSpPr>
        <p:spPr bwMode="auto">
          <a:xfrm>
            <a:off x="1003300" y="1473200"/>
            <a:ext cx="10998200" cy="764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571500" indent="-571500" algn="l">
              <a:lnSpc>
                <a:spcPct val="110000"/>
              </a:lnSpc>
              <a:spcBef>
                <a:spcPts val="3500"/>
              </a:spcBef>
              <a:buClr>
                <a:srgbClr val="E5E5E5"/>
              </a:buClr>
              <a:buSzPct val="100000"/>
              <a:buFont typeface="Helvetica Neue" charset="0"/>
              <a:buChar char="•"/>
            </a:pPr>
            <a:endParaRPr lang="en-US" sz="3000" dirty="0">
              <a:solidFill>
                <a:srgbClr val="E5E5E5"/>
              </a:solidFill>
              <a:latin typeface="Helvetica Neue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177800"/>
            <a:ext cx="12001500" cy="1498600"/>
          </a:xfrm>
        </p:spPr>
        <p:txBody>
          <a:bodyPr/>
          <a:lstStyle/>
          <a:p>
            <a:pPr eaLnBrk="1" hangingPunct="1">
              <a:defRPr/>
            </a:pPr>
            <a:r>
              <a:rPr lang="en-US" sz="5600" dirty="0" smtClean="0">
                <a:latin typeface="Helvetica Neue" charset="0"/>
                <a:cs typeface="Helvetica Neue" charset="0"/>
                <a:sym typeface="Helvetica Neue" charset="0"/>
              </a:rPr>
              <a:t>Acknowledgments</a:t>
            </a:r>
            <a:endParaRPr lang="en-US" sz="5600" dirty="0" smtClean="0"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221187" name="TextBox 1"/>
          <p:cNvSpPr txBox="1">
            <a:spLocks noChangeArrowheads="1"/>
          </p:cNvSpPr>
          <p:nvPr/>
        </p:nvSpPr>
        <p:spPr bwMode="auto">
          <a:xfrm>
            <a:off x="-1438275" y="6661150"/>
            <a:ext cx="1841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39799" y="3953471"/>
            <a:ext cx="105918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research was supported by NASA Grants NNX10AH70G and NNX11AL65H, and NSF Grant  </a:t>
            </a:r>
            <a:r>
              <a:rPr lang="en-US" dirty="0"/>
              <a:t>AGS-1144105</a:t>
            </a:r>
            <a:r>
              <a:rPr lang="en-US" dirty="0" smtClean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2882589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190500"/>
            <a:ext cx="12039600" cy="1498600"/>
          </a:xfrm>
        </p:spPr>
        <p:txBody>
          <a:bodyPr/>
          <a:lstStyle/>
          <a:p>
            <a:pPr>
              <a:defRPr/>
            </a:pPr>
            <a:r>
              <a:rPr lang="en-US" sz="4500" dirty="0" smtClean="0">
                <a:latin typeface="Helvetica Neue"/>
                <a:cs typeface="Helvetica Neue"/>
              </a:rPr>
              <a:t>Most Extreme Topographic Features on Earth</a:t>
            </a:r>
            <a:endParaRPr lang="en-US" sz="4500" dirty="0">
              <a:latin typeface="Helvetica Neue"/>
              <a:cs typeface="Helvetica Neue"/>
            </a:endParaRPr>
          </a:p>
        </p:txBody>
      </p:sp>
      <p:pic>
        <p:nvPicPr>
          <p:cNvPr id="20070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893888"/>
            <a:ext cx="12179300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87638" y="3348038"/>
            <a:ext cx="18034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600">
                <a:solidFill>
                  <a:schemeClr val="bg1"/>
                </a:solidFill>
                <a:latin typeface="Helvetica Neue Medium" charset="0"/>
                <a:cs typeface="Helvetica Neue Medium" charset="0"/>
              </a:rPr>
              <a:t>Rocky</a:t>
            </a:r>
          </a:p>
          <a:p>
            <a:pPr eaLnBrk="1" hangingPunct="1"/>
            <a:r>
              <a:rPr lang="en-US" sz="2600">
                <a:solidFill>
                  <a:schemeClr val="bg1"/>
                </a:solidFill>
                <a:latin typeface="Helvetica Neue Medium" charset="0"/>
                <a:cs typeface="Helvetica Neue Medium" charset="0"/>
              </a:rPr>
              <a:t>Mountains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89388" y="5883275"/>
            <a:ext cx="11604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600">
                <a:solidFill>
                  <a:schemeClr val="bg1"/>
                </a:solidFill>
                <a:latin typeface="Helvetica Neue Medium" charset="0"/>
                <a:cs typeface="Helvetica Neue Medium" charset="0"/>
              </a:rPr>
              <a:t>Andes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013700" y="3873500"/>
            <a:ext cx="1778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600">
                <a:solidFill>
                  <a:schemeClr val="bg1"/>
                </a:solidFill>
                <a:latin typeface="Helvetica Neue Medium" charset="0"/>
                <a:cs typeface="Helvetica Neue Medium" charset="0"/>
              </a:rPr>
              <a:t>Himalayas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0" name="Rectangle 2"/>
          <p:cNvSpPr>
            <a:spLocks/>
          </p:cNvSpPr>
          <p:nvPr/>
        </p:nvSpPr>
        <p:spPr bwMode="auto">
          <a:xfrm>
            <a:off x="-38100" y="-50800"/>
            <a:ext cx="13042900" cy="9855200"/>
          </a:xfrm>
          <a:prstGeom prst="rect">
            <a:avLst/>
          </a:prstGeom>
          <a:solidFill>
            <a:srgbClr val="3F3F3F">
              <a:alpha val="862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222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13036551" cy="974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270000" y="3200400"/>
            <a:ext cx="10464800" cy="36703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ts val="1700"/>
              </a:spcBef>
              <a:defRPr/>
            </a:pPr>
            <a:r>
              <a:rPr lang="en-US" sz="7100" dirty="0" smtClean="0">
                <a:solidFill>
                  <a:srgbClr val="E5E5E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cs typeface="Helvetica Neue" charset="0"/>
                <a:sym typeface="Helvetica Neue" charset="0"/>
              </a:rPr>
              <a:t>Thank you!</a:t>
            </a:r>
            <a:r>
              <a:rPr lang="en-US" sz="7100" dirty="0" smtClean="0">
                <a:solidFill>
                  <a:srgbClr val="E5E5E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rPr>
              <a:t/>
            </a:r>
            <a:br>
              <a:rPr lang="en-US" sz="7100" dirty="0" smtClean="0">
                <a:solidFill>
                  <a:srgbClr val="E5E5E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ea typeface="ヒラギノ角ゴ ProN W3" charset="0"/>
                <a:cs typeface="ヒラギノ角ゴ ProN W3" charset="0"/>
                <a:sym typeface="Helvetica Neue" charset="0"/>
              </a:rPr>
            </a:br>
            <a:r>
              <a:rPr lang="en-US" sz="5700" dirty="0" smtClean="0">
                <a:solidFill>
                  <a:srgbClr val="E5E5E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 Medium" charset="0"/>
                <a:ea typeface="ヒラギノ角ゴ ProN W3" charset="0"/>
                <a:cs typeface="ヒラギノ角ゴ ProN W3" charset="0"/>
                <a:sym typeface="Helvetica Neue Medium" charset="0"/>
              </a:rPr>
              <a:t/>
            </a:r>
            <a:br>
              <a:rPr lang="en-US" sz="5700" dirty="0" smtClean="0">
                <a:solidFill>
                  <a:srgbClr val="E5E5E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 Medium" charset="0"/>
                <a:ea typeface="ヒラギノ角ゴ ProN W3" charset="0"/>
                <a:cs typeface="ヒラギノ角ゴ ProN W3" charset="0"/>
                <a:sym typeface="Helvetica Neue Medium" charset="0"/>
              </a:rPr>
            </a:br>
            <a:r>
              <a:rPr lang="en-US" sz="7100" i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cs typeface="Helvetica Neue" charset="0"/>
                <a:sym typeface="Helvetica Neue" charset="0"/>
              </a:rPr>
              <a:t>Questions?</a:t>
            </a:r>
            <a:endParaRPr lang="en-US" sz="7100" i="1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29" name="Group 2"/>
          <p:cNvGrpSpPr>
            <a:grpSpLocks noChangeAspect="1"/>
          </p:cNvGrpSpPr>
          <p:nvPr/>
        </p:nvGrpSpPr>
        <p:grpSpPr bwMode="auto">
          <a:xfrm>
            <a:off x="503238" y="3048000"/>
            <a:ext cx="12026900" cy="2717800"/>
            <a:chOff x="998538" y="4135884"/>
            <a:chExt cx="11036300" cy="2493516"/>
          </a:xfrm>
        </p:grpSpPr>
        <p:pic>
          <p:nvPicPr>
            <p:cNvPr id="201745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247" b="-2"/>
            <a:stretch>
              <a:fillRect/>
            </a:stretch>
          </p:blipFill>
          <p:spPr bwMode="auto">
            <a:xfrm>
              <a:off x="998538" y="4137097"/>
              <a:ext cx="11036300" cy="2492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1746" name="Rectangle 1"/>
            <p:cNvSpPr>
              <a:spLocks noChangeArrowheads="1"/>
            </p:cNvSpPr>
            <p:nvPr/>
          </p:nvSpPr>
          <p:spPr bwMode="auto">
            <a:xfrm>
              <a:off x="1549400" y="4135884"/>
              <a:ext cx="9985691" cy="205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57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1193800" y="6083300"/>
            <a:ext cx="10617200" cy="34036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Palatino Linotype" charset="0"/>
              <a:buNone/>
              <a:defRPr/>
            </a:pPr>
            <a:r>
              <a:rPr lang="en-US" altLang="ja-JP" sz="3100" dirty="0" smtClean="0">
                <a:latin typeface="Arial"/>
                <a:cs typeface="Helvetica Neue" charset="0"/>
                <a:sym typeface="Helvetica Neue" charset="0"/>
              </a:rPr>
              <a:t>Convective </a:t>
            </a:r>
            <a:r>
              <a:rPr lang="ja-JP" altLang="en-US" sz="3100" dirty="0" smtClean="0">
                <a:latin typeface="Arial"/>
                <a:cs typeface="Helvetica Neue" charset="0"/>
                <a:sym typeface="Helvetica Neue" charset="0"/>
              </a:rPr>
              <a:t>“</a:t>
            </a:r>
            <a:r>
              <a:rPr lang="en-US" altLang="ja-JP" sz="3100" dirty="0">
                <a:latin typeface="Helvetica Neue" charset="0"/>
                <a:cs typeface="Helvetica Neue" charset="0"/>
                <a:sym typeface="Helvetica Neue" charset="0"/>
              </a:rPr>
              <a:t>h</a:t>
            </a:r>
            <a:r>
              <a:rPr lang="en-US" sz="3100" dirty="0" smtClean="0">
                <a:latin typeface="Helvetica Neue" charset="0"/>
                <a:cs typeface="Helvetica Neue" charset="0"/>
                <a:sym typeface="Helvetica Neue" charset="0"/>
              </a:rPr>
              <a:t>ot spots</a:t>
            </a:r>
            <a:r>
              <a:rPr lang="ja-JP" altLang="en-US" sz="3100" dirty="0" smtClean="0">
                <a:latin typeface="Arial"/>
                <a:cs typeface="Helvetica Neue" charset="0"/>
                <a:sym typeface="Helvetica Neue" charset="0"/>
              </a:rPr>
              <a:t>”</a:t>
            </a:r>
            <a:r>
              <a:rPr lang="en-US" sz="3100" dirty="0" smtClean="0">
                <a:latin typeface="Helvetica Neue" charset="0"/>
                <a:cs typeface="Helvetica Neue" charset="0"/>
                <a:sym typeface="Helvetica Neue" charset="0"/>
              </a:rPr>
              <a:t> occur near major mountain ranges</a:t>
            </a:r>
            <a:endParaRPr lang="en-US" sz="3100" dirty="0" smtClean="0"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201731" name="Rectangle 2"/>
          <p:cNvSpPr>
            <a:spLocks/>
          </p:cNvSpPr>
          <p:nvPr/>
        </p:nvSpPr>
        <p:spPr bwMode="auto">
          <a:xfrm>
            <a:off x="25400" y="514350"/>
            <a:ext cx="129032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5500">
                <a:solidFill>
                  <a:srgbClr val="BFBFBF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Most Intense Thunderstorms on Earth</a:t>
            </a:r>
          </a:p>
        </p:txBody>
      </p:sp>
      <p:sp>
        <p:nvSpPr>
          <p:cNvPr id="201732" name="Rectangle 4"/>
          <p:cNvSpPr>
            <a:spLocks/>
          </p:cNvSpPr>
          <p:nvPr/>
        </p:nvSpPr>
        <p:spPr bwMode="auto">
          <a:xfrm>
            <a:off x="9758363" y="8978900"/>
            <a:ext cx="2632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Zipser et al. (2006)</a:t>
            </a:r>
          </a:p>
        </p:txBody>
      </p:sp>
      <p:sp>
        <p:nvSpPr>
          <p:cNvPr id="201733" name="Rectangle 7"/>
          <p:cNvSpPr>
            <a:spLocks/>
          </p:cNvSpPr>
          <p:nvPr/>
        </p:nvSpPr>
        <p:spPr bwMode="auto">
          <a:xfrm>
            <a:off x="703263" y="5254625"/>
            <a:ext cx="11579225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1734" name="Rectangle 8"/>
          <p:cNvSpPr>
            <a:spLocks/>
          </p:cNvSpPr>
          <p:nvPr/>
        </p:nvSpPr>
        <p:spPr bwMode="auto">
          <a:xfrm>
            <a:off x="715963" y="5480050"/>
            <a:ext cx="11590337" cy="26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5" name="Oval 9"/>
          <p:cNvSpPr>
            <a:spLocks/>
          </p:cNvSpPr>
          <p:nvPr/>
        </p:nvSpPr>
        <p:spPr bwMode="auto">
          <a:xfrm>
            <a:off x="4281488" y="4468813"/>
            <a:ext cx="1060450" cy="1135062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6" name="Oval 10"/>
          <p:cNvSpPr>
            <a:spLocks/>
          </p:cNvSpPr>
          <p:nvPr/>
        </p:nvSpPr>
        <p:spPr bwMode="auto">
          <a:xfrm>
            <a:off x="8402638" y="3122613"/>
            <a:ext cx="1062037" cy="1135062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7" name="Oval 11"/>
          <p:cNvSpPr>
            <a:spLocks/>
          </p:cNvSpPr>
          <p:nvPr/>
        </p:nvSpPr>
        <p:spPr bwMode="auto">
          <a:xfrm>
            <a:off x="3130550" y="2971800"/>
            <a:ext cx="1060450" cy="1135063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1738" name="Rectangle 13"/>
          <p:cNvSpPr>
            <a:spLocks/>
          </p:cNvSpPr>
          <p:nvPr/>
        </p:nvSpPr>
        <p:spPr bwMode="auto">
          <a:xfrm>
            <a:off x="900113" y="4822825"/>
            <a:ext cx="2073275" cy="401638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800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Flash rate (#/min)</a:t>
            </a:r>
          </a:p>
        </p:txBody>
      </p:sp>
      <p:sp>
        <p:nvSpPr>
          <p:cNvPr id="201739" name="Rectangle 19"/>
          <p:cNvSpPr>
            <a:spLocks/>
          </p:cNvSpPr>
          <p:nvPr/>
        </p:nvSpPr>
        <p:spPr bwMode="auto">
          <a:xfrm>
            <a:off x="1749425" y="5486400"/>
            <a:ext cx="596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1600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0-2.9</a:t>
            </a:r>
          </a:p>
        </p:txBody>
      </p:sp>
      <p:sp>
        <p:nvSpPr>
          <p:cNvPr id="201740" name="Rectangle 20"/>
          <p:cNvSpPr>
            <a:spLocks/>
          </p:cNvSpPr>
          <p:nvPr/>
        </p:nvSpPr>
        <p:spPr bwMode="auto">
          <a:xfrm>
            <a:off x="3835400" y="5486400"/>
            <a:ext cx="885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1600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2.9-32.9</a:t>
            </a:r>
          </a:p>
        </p:txBody>
      </p:sp>
      <p:sp>
        <p:nvSpPr>
          <p:cNvPr id="201741" name="Rectangle 21"/>
          <p:cNvSpPr>
            <a:spLocks/>
          </p:cNvSpPr>
          <p:nvPr/>
        </p:nvSpPr>
        <p:spPr bwMode="auto">
          <a:xfrm>
            <a:off x="5929313" y="5486400"/>
            <a:ext cx="11191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1600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32.9-126.7</a:t>
            </a:r>
          </a:p>
        </p:txBody>
      </p:sp>
      <p:sp>
        <p:nvSpPr>
          <p:cNvPr id="201742" name="Rectangle 22"/>
          <p:cNvSpPr>
            <a:spLocks/>
          </p:cNvSpPr>
          <p:nvPr/>
        </p:nvSpPr>
        <p:spPr bwMode="auto">
          <a:xfrm>
            <a:off x="8153400" y="5464175"/>
            <a:ext cx="1231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1600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126.7-314.7</a:t>
            </a:r>
          </a:p>
        </p:txBody>
      </p:sp>
      <p:sp>
        <p:nvSpPr>
          <p:cNvPr id="201743" name="Rectangle 23"/>
          <p:cNvSpPr>
            <a:spLocks/>
          </p:cNvSpPr>
          <p:nvPr/>
        </p:nvSpPr>
        <p:spPr bwMode="auto">
          <a:xfrm>
            <a:off x="10436225" y="5464175"/>
            <a:ext cx="1174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1600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314.7-1389</a:t>
            </a:r>
          </a:p>
        </p:txBody>
      </p:sp>
      <p:sp>
        <p:nvSpPr>
          <p:cNvPr id="19480" name="Oval 24"/>
          <p:cNvSpPr>
            <a:spLocks/>
          </p:cNvSpPr>
          <p:nvPr/>
        </p:nvSpPr>
        <p:spPr bwMode="auto">
          <a:xfrm>
            <a:off x="3324225" y="7315200"/>
            <a:ext cx="2235200" cy="850900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 build="p"/>
      <p:bldP spid="19465" grpId="0" animBg="1"/>
      <p:bldP spid="19466" grpId="0" animBg="1"/>
      <p:bldP spid="19467" grpId="0" animBg="1"/>
      <p:bldP spid="194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41300"/>
            <a:ext cx="13004800" cy="1498600"/>
          </a:xfrm>
        </p:spPr>
        <p:txBody>
          <a:bodyPr/>
          <a:lstStyle/>
          <a:p>
            <a:pPr eaLnBrk="1" hangingPunct="1">
              <a:defRPr/>
            </a:pPr>
            <a:r>
              <a:rPr lang="en-US" sz="5500" dirty="0" smtClean="0">
                <a:solidFill>
                  <a:srgbClr val="BFBFBF"/>
                </a:solidFill>
              </a:rPr>
              <a:t>Convective storms around the world</a:t>
            </a:r>
          </a:p>
        </p:txBody>
      </p:sp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2643188"/>
            <a:ext cx="5945188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9" name="Rectangle 3"/>
          <p:cNvSpPr>
            <a:spLocks/>
          </p:cNvSpPr>
          <p:nvPr/>
        </p:nvSpPr>
        <p:spPr bwMode="auto">
          <a:xfrm>
            <a:off x="7904163" y="8470900"/>
            <a:ext cx="369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>
                <a:solidFill>
                  <a:srgbClr val="D8D8D8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Velasco and Fritsch (1987)</a:t>
            </a:r>
          </a:p>
        </p:txBody>
      </p:sp>
      <p:pic>
        <p:nvPicPr>
          <p:cNvPr id="2037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4356100"/>
            <a:ext cx="5868988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1" name="Rectangle 5"/>
          <p:cNvSpPr>
            <a:spLocks/>
          </p:cNvSpPr>
          <p:nvPr/>
        </p:nvSpPr>
        <p:spPr bwMode="auto">
          <a:xfrm>
            <a:off x="7375525" y="1835150"/>
            <a:ext cx="44005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400">
                <a:solidFill>
                  <a:srgbClr val="D8D8D8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MCSs in the Americas</a:t>
            </a:r>
          </a:p>
        </p:txBody>
      </p:sp>
      <p:sp>
        <p:nvSpPr>
          <p:cNvPr id="203782" name="Rectangle 6"/>
          <p:cNvSpPr>
            <a:spLocks/>
          </p:cNvSpPr>
          <p:nvPr/>
        </p:nvSpPr>
        <p:spPr bwMode="auto">
          <a:xfrm>
            <a:off x="520700" y="2635250"/>
            <a:ext cx="38100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400">
                <a:solidFill>
                  <a:srgbClr val="D8D8D8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Deep convection </a:t>
            </a:r>
          </a:p>
          <a:p>
            <a:r>
              <a:rPr lang="en-US" sz="3400">
                <a:solidFill>
                  <a:srgbClr val="D8D8D8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near the Himalayas</a:t>
            </a:r>
          </a:p>
        </p:txBody>
      </p:sp>
      <p:pic>
        <p:nvPicPr>
          <p:cNvPr id="2037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t="6163" r="45013" b="30252"/>
          <a:stretch>
            <a:fillRect/>
          </a:stretch>
        </p:blipFill>
        <p:spPr bwMode="auto">
          <a:xfrm>
            <a:off x="4584700" y="2643188"/>
            <a:ext cx="18034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4" name="Oval 8"/>
          <p:cNvSpPr>
            <a:spLocks/>
          </p:cNvSpPr>
          <p:nvPr/>
        </p:nvSpPr>
        <p:spPr bwMode="auto">
          <a:xfrm>
            <a:off x="5168900" y="2654300"/>
            <a:ext cx="1041400" cy="1041400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3785" name="Rectangle 9"/>
          <p:cNvSpPr>
            <a:spLocks/>
          </p:cNvSpPr>
          <p:nvPr/>
        </p:nvSpPr>
        <p:spPr bwMode="auto">
          <a:xfrm>
            <a:off x="1077913" y="8470900"/>
            <a:ext cx="4752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>
                <a:solidFill>
                  <a:srgbClr val="D8D8D8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Sawyer (1947), Houze et al. (2007)</a:t>
            </a:r>
          </a:p>
        </p:txBody>
      </p:sp>
      <p:sp>
        <p:nvSpPr>
          <p:cNvPr id="203786" name="TextBox 1"/>
          <p:cNvSpPr txBox="1">
            <a:spLocks noChangeArrowheads="1"/>
          </p:cNvSpPr>
          <p:nvPr/>
        </p:nvSpPr>
        <p:spPr bwMode="auto">
          <a:xfrm>
            <a:off x="3606800" y="5791200"/>
            <a:ext cx="2498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  <a:latin typeface="Helvetica Neue" charset="0"/>
                <a:cs typeface="Helvetica Neue" charset="0"/>
              </a:rPr>
              <a:t>Orographic initiation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3"/>
          <a:stretch>
            <a:fillRect/>
          </a:stretch>
        </p:blipFill>
        <p:spPr bwMode="auto">
          <a:xfrm>
            <a:off x="-12700" y="0"/>
            <a:ext cx="13068300" cy="976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6" name="Rectangle 2"/>
          <p:cNvSpPr>
            <a:spLocks/>
          </p:cNvSpPr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058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2700"/>
            <a:ext cx="13041313" cy="974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427038" y="3886200"/>
            <a:ext cx="12331700" cy="21971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6500" dirty="0" smtClean="0">
                <a:solidFill>
                  <a:srgbClr val="E5E5E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 Medium"/>
                <a:cs typeface="Helvetica Neue Medium"/>
                <a:sym typeface="Helvetica Neue Medium" charset="0"/>
              </a:rPr>
              <a:t>Radar observations from </a:t>
            </a:r>
            <a:br>
              <a:rPr lang="en-US" sz="6500" dirty="0" smtClean="0">
                <a:solidFill>
                  <a:srgbClr val="E5E5E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 Medium"/>
                <a:cs typeface="Helvetica Neue Medium"/>
                <a:sym typeface="Helvetica Neue Medium" charset="0"/>
              </a:rPr>
            </a:br>
            <a:r>
              <a:rPr lang="en-US" sz="6500" dirty="0" smtClean="0">
                <a:solidFill>
                  <a:srgbClr val="E5E5E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 Medium"/>
                <a:cs typeface="Helvetica Neue Medium"/>
                <a:sym typeface="Helvetica Neue Medium" charset="0"/>
              </a:rPr>
              <a:t>the TRMM satellite</a:t>
            </a:r>
            <a:br>
              <a:rPr lang="en-US" sz="6500" dirty="0" smtClean="0">
                <a:solidFill>
                  <a:srgbClr val="E5E5E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 Medium"/>
                <a:cs typeface="Helvetica Neue Medium"/>
                <a:sym typeface="Helvetica Neue Medium" charset="0"/>
              </a:rPr>
            </a:br>
            <a:endParaRPr lang="en-US" sz="6500" dirty="0" smtClean="0">
              <a:solidFill>
                <a:srgbClr val="E5E5E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 Medium"/>
              <a:cs typeface="Helvetica Neue Medium"/>
              <a:sym typeface="Helvetica Neue Medium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482600" y="152400"/>
            <a:ext cx="12026900" cy="14986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Helvetica Neue" charset="0"/>
                <a:cs typeface="Helvetica Neue" charset="0"/>
                <a:sym typeface="Helvetica Neue" charset="0"/>
              </a:rPr>
              <a:t>Radar identification of extreme events</a:t>
            </a:r>
            <a:endParaRPr lang="en-US" smtClean="0"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207874" name="Rectangle 3"/>
          <p:cNvSpPr>
            <a:spLocks/>
          </p:cNvSpPr>
          <p:nvPr/>
        </p:nvSpPr>
        <p:spPr bwMode="auto">
          <a:xfrm>
            <a:off x="2006600" y="8610600"/>
            <a:ext cx="2654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Houze et al. (2007)</a:t>
            </a:r>
          </a:p>
        </p:txBody>
      </p:sp>
      <p:pic>
        <p:nvPicPr>
          <p:cNvPr id="2078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752600"/>
            <a:ext cx="10407650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7876" name="Group 3"/>
          <p:cNvGrpSpPr>
            <a:grpSpLocks/>
          </p:cNvGrpSpPr>
          <p:nvPr/>
        </p:nvGrpSpPr>
        <p:grpSpPr bwMode="auto">
          <a:xfrm>
            <a:off x="7450138" y="7848600"/>
            <a:ext cx="5553075" cy="1863725"/>
            <a:chOff x="7450615" y="7848600"/>
            <a:chExt cx="5552306" cy="1864075"/>
          </a:xfrm>
        </p:grpSpPr>
        <p:pic>
          <p:nvPicPr>
            <p:cNvPr id="20787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0615" y="7901285"/>
              <a:ext cx="5552306" cy="181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10921996" y="7848600"/>
              <a:ext cx="838084" cy="265163"/>
            </a:xfrm>
            <a:prstGeom prst="rect">
              <a:avLst/>
            </a:prstGeom>
            <a:solidFill>
              <a:schemeClr val="bg1">
                <a:lumMod val="95000"/>
                <a:lumOff val="5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7877" name="TextBox 5"/>
          <p:cNvSpPr txBox="1">
            <a:spLocks noChangeArrowheads="1"/>
          </p:cNvSpPr>
          <p:nvPr/>
        </p:nvSpPr>
        <p:spPr bwMode="auto">
          <a:xfrm>
            <a:off x="7994650" y="7610475"/>
            <a:ext cx="4762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3000">
                <a:latin typeface="Helvetica Neue" charset="0"/>
                <a:cs typeface="Helvetica Neue" charset="0"/>
              </a:rPr>
              <a:t>TRMM Precipitation Radar 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28600"/>
            <a:ext cx="12793663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601788"/>
            <a:ext cx="1014888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Helvetica Neue" charset="0"/>
                <a:cs typeface="Helvetica Neue" charset="0"/>
                <a:sym typeface="Helvetica Neue" charset="0"/>
              </a:rPr>
              <a:t>Hypothesis of Storm Life-Cycle</a:t>
            </a: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sp>
        <p:nvSpPr>
          <p:cNvPr id="26627" name="Oval 3"/>
          <p:cNvSpPr>
            <a:spLocks/>
          </p:cNvSpPr>
          <p:nvPr/>
        </p:nvSpPr>
        <p:spPr bwMode="auto">
          <a:xfrm>
            <a:off x="4495800" y="6769100"/>
            <a:ext cx="990600" cy="1409700"/>
          </a:xfrm>
          <a:prstGeom prst="ellipse">
            <a:avLst/>
          </a:prstGeom>
          <a:solidFill>
            <a:srgbClr val="0000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28" name="Rectangle 4"/>
          <p:cNvSpPr>
            <a:spLocks/>
          </p:cNvSpPr>
          <p:nvPr/>
        </p:nvSpPr>
        <p:spPr bwMode="auto">
          <a:xfrm>
            <a:off x="4111625" y="5645150"/>
            <a:ext cx="17335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Deep</a:t>
            </a:r>
          </a:p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Convective</a:t>
            </a:r>
          </a:p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Cores</a:t>
            </a:r>
          </a:p>
        </p:txBody>
      </p:sp>
      <p:sp>
        <p:nvSpPr>
          <p:cNvPr id="26629" name="Oval 5"/>
          <p:cNvSpPr>
            <a:spLocks/>
          </p:cNvSpPr>
          <p:nvPr/>
        </p:nvSpPr>
        <p:spPr bwMode="auto">
          <a:xfrm>
            <a:off x="5245100" y="5638800"/>
            <a:ext cx="2286000" cy="2641600"/>
          </a:xfrm>
          <a:prstGeom prst="ellipse">
            <a:avLst/>
          </a:prstGeom>
          <a:solidFill>
            <a:srgbClr val="0000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0" name="Rectangle 6"/>
          <p:cNvSpPr>
            <a:spLocks/>
          </p:cNvSpPr>
          <p:nvPr/>
        </p:nvSpPr>
        <p:spPr bwMode="auto">
          <a:xfrm>
            <a:off x="5508625" y="4514850"/>
            <a:ext cx="17335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Wide</a:t>
            </a:r>
          </a:p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Convective</a:t>
            </a:r>
          </a:p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Cores</a:t>
            </a: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H="1">
            <a:off x="5207000" y="7277100"/>
            <a:ext cx="571500" cy="38100"/>
          </a:xfrm>
          <a:prstGeom prst="line">
            <a:avLst/>
          </a:prstGeom>
          <a:noFill/>
          <a:ln w="50800">
            <a:solidFill>
              <a:srgbClr val="191919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2" name="Oval 8"/>
          <p:cNvSpPr>
            <a:spLocks/>
          </p:cNvSpPr>
          <p:nvPr/>
        </p:nvSpPr>
        <p:spPr bwMode="auto">
          <a:xfrm>
            <a:off x="6642100" y="4368800"/>
            <a:ext cx="4572000" cy="4787900"/>
          </a:xfrm>
          <a:prstGeom prst="ellipse">
            <a:avLst/>
          </a:prstGeom>
          <a:solidFill>
            <a:srgbClr val="0000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3" name="Rectangle 9"/>
          <p:cNvSpPr>
            <a:spLocks/>
          </p:cNvSpPr>
          <p:nvPr/>
        </p:nvSpPr>
        <p:spPr bwMode="auto">
          <a:xfrm>
            <a:off x="8124825" y="3244850"/>
            <a:ext cx="15811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Broad</a:t>
            </a:r>
          </a:p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Stratiform</a:t>
            </a:r>
          </a:p>
          <a:p>
            <a:pPr>
              <a:lnSpc>
                <a:spcPct val="80000"/>
              </a:lnSpc>
            </a:pPr>
            <a:r>
              <a:rPr lang="en-US" sz="2400" b="1">
                <a:solidFill>
                  <a:srgbClr val="191919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Regions</a:t>
            </a: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 flipH="1">
            <a:off x="6959600" y="7277100"/>
            <a:ext cx="571500" cy="38100"/>
          </a:xfrm>
          <a:prstGeom prst="line">
            <a:avLst/>
          </a:prstGeom>
          <a:noFill/>
          <a:ln w="50800">
            <a:solidFill>
              <a:srgbClr val="191919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55" name="Rectangle 11"/>
          <p:cNvSpPr>
            <a:spLocks/>
          </p:cNvSpPr>
          <p:nvPr/>
        </p:nvSpPr>
        <p:spPr bwMode="auto">
          <a:xfrm>
            <a:off x="2314575" y="8991600"/>
            <a:ext cx="81772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Romatschke and Houze (2010)</a:t>
            </a:r>
          </a:p>
          <a:p>
            <a:r>
              <a:rPr lang="en-US" sz="2000">
                <a:solidFill>
                  <a:schemeClr val="tx1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Suggested by Rasmussen and Houze (2011), Matsudo and Salio (2011)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utoUpdateAnimBg="0"/>
      <p:bldP spid="26629" grpId="0" animBg="1"/>
      <p:bldP spid="26630" grpId="0" autoUpdateAnimBg="0"/>
      <p:bldP spid="26631" grpId="0" animBg="1"/>
      <p:bldP spid="26632" grpId="0" animBg="1"/>
      <p:bldP spid="26633" grpId="0"/>
      <p:bldP spid="266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600200"/>
            <a:ext cx="5829300" cy="750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6959600" y="2590800"/>
            <a:ext cx="5486400" cy="589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l">
              <a:buFont typeface="Arial" charset="0"/>
              <a:buChar char="•"/>
              <a:defRPr/>
            </a:pPr>
            <a:r>
              <a:rPr lang="en-US" sz="2900" dirty="0">
                <a:latin typeface="Helvetica Neue" charset="0"/>
                <a:cs typeface="Helvetica Neue" charset="0"/>
              </a:rPr>
              <a:t>Composite climatology for days when a wide convective core was identified in subtropical South America</a:t>
            </a:r>
          </a:p>
          <a:p>
            <a:pPr algn="l">
              <a:defRPr/>
            </a:pPr>
            <a:endParaRPr lang="en-US" sz="2900" dirty="0">
              <a:latin typeface="Helvetica Neue" charset="0"/>
              <a:cs typeface="Helvetica Neue" charset="0"/>
            </a:endParaRPr>
          </a:p>
          <a:p>
            <a:pPr algn="l">
              <a:defRPr/>
            </a:pPr>
            <a:endParaRPr lang="en-US" sz="2900" dirty="0">
              <a:latin typeface="Helvetica Neue" charset="0"/>
              <a:cs typeface="Helvetica Neue" charset="0"/>
            </a:endParaRPr>
          </a:p>
          <a:p>
            <a:pPr algn="l">
              <a:defRPr/>
            </a:pPr>
            <a:endParaRPr lang="en-US" sz="2900" dirty="0">
              <a:latin typeface="Helvetica Neue" charset="0"/>
              <a:cs typeface="Helvetica Neue" charset="0"/>
            </a:endParaRPr>
          </a:p>
          <a:p>
            <a:pPr algn="l">
              <a:defRPr/>
            </a:pPr>
            <a:endParaRPr lang="en-US" sz="2900" dirty="0">
              <a:latin typeface="Helvetica Neue" charset="0"/>
              <a:cs typeface="Helvetica Neue" charset="0"/>
            </a:endParaRPr>
          </a:p>
          <a:p>
            <a:pPr marL="342900" indent="-342900" algn="l">
              <a:buFont typeface="Arial" charset="0"/>
              <a:buChar char="•"/>
              <a:defRPr/>
            </a:pPr>
            <a:r>
              <a:rPr lang="en-US" sz="2900" dirty="0">
                <a:latin typeface="Helvetica Neue" charset="0"/>
                <a:cs typeface="Helvetica Neue" charset="0"/>
              </a:rPr>
              <a:t>Subsidence on leeward side of Andes helps suppress convective outbreaks prior to reaching the Sierra Cordoba Mountains</a:t>
            </a:r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xfrm>
            <a:off x="1282700" y="-266700"/>
            <a:ext cx="104648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Helvetica Neue" charset="0"/>
                <a:cs typeface="Helvetica Neue" charset="0"/>
                <a:sym typeface="Helvetica Neue" charset="0"/>
              </a:rPr>
              <a:t>Capping and triggering</a:t>
            </a: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  <a:sym typeface="Helvetica Neue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636405">
            <a:off x="3378200" y="5715000"/>
            <a:ext cx="45720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3987800" y="5638800"/>
            <a:ext cx="1828800" cy="685800"/>
          </a:xfrm>
          <a:prstGeom prst="rect">
            <a:avLst/>
          </a:prstGeom>
          <a:solidFill>
            <a:schemeClr val="tx1">
              <a:lumMod val="85000"/>
              <a:alpha val="49000"/>
            </a:schemeClr>
          </a:solidFill>
          <a:ln>
            <a:noFill/>
          </a:ln>
          <a:effectLst/>
        </p:spPr>
        <p:txBody>
          <a:bodyPr/>
          <a:lstStyle/>
          <a:p>
            <a:pPr>
              <a:defRPr/>
            </a:pPr>
            <a:r>
              <a:rPr lang="en-US" sz="1800" b="1" dirty="0">
                <a:solidFill>
                  <a:srgbClr val="0205FE"/>
                </a:solidFill>
                <a:latin typeface="Helvetica Neue"/>
                <a:cs typeface="Helvetica Neue"/>
              </a:rPr>
              <a:t>Moist air from the Amazon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598613" y="6997700"/>
            <a:ext cx="1663700" cy="1295400"/>
          </a:xfrm>
          <a:prstGeom prst="rect">
            <a:avLst/>
          </a:prstGeom>
          <a:solidFill>
            <a:schemeClr val="tx1">
              <a:lumMod val="85000"/>
              <a:alpha val="59000"/>
            </a:schemeClr>
          </a:solidFill>
          <a:ln>
            <a:noFill/>
          </a:ln>
          <a:effectLst/>
        </p:spPr>
        <p:txBody>
          <a:bodyPr/>
          <a:lstStyle/>
          <a:p>
            <a:pPr>
              <a:defRPr/>
            </a:pPr>
            <a:r>
              <a:rPr lang="en-US" sz="1800" b="1" dirty="0">
                <a:solidFill>
                  <a:srgbClr val="FF6600"/>
                </a:solidFill>
                <a:latin typeface="Helvetica Neue"/>
                <a:cs typeface="Helvetica Neue"/>
              </a:rPr>
              <a:t>Upper-level Flow over the Andes;  Dry, subsiding air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6781800"/>
            <a:ext cx="28956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3425" y="1816100"/>
            <a:ext cx="2728913" cy="369888"/>
          </a:xfrm>
          <a:prstGeom prst="rect">
            <a:avLst/>
          </a:prstGeom>
          <a:solidFill>
            <a:schemeClr val="bg2">
              <a:lumMod val="50000"/>
              <a:lumOff val="50000"/>
              <a:alpha val="58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Helvetica Neue"/>
                <a:cs typeface="Helvetica Neue"/>
              </a:rPr>
              <a:t>700 </a:t>
            </a:r>
            <a:r>
              <a:rPr lang="en-US" sz="1800" b="1" dirty="0" err="1">
                <a:solidFill>
                  <a:srgbClr val="000000"/>
                </a:solidFill>
                <a:latin typeface="Helvetica Neue"/>
                <a:cs typeface="Helvetica Neue"/>
              </a:rPr>
              <a:t>mb</a:t>
            </a:r>
            <a:r>
              <a:rPr lang="en-US" sz="1800" b="1" dirty="0">
                <a:solidFill>
                  <a:srgbClr val="000000"/>
                </a:solidFill>
                <a:latin typeface="Helvetica Neue"/>
                <a:cs typeface="Helvetica Neue"/>
              </a:rPr>
              <a:t> vertical motion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7F7F7F"/>
      </a:accent1>
      <a:accent2>
        <a:srgbClr val="333399"/>
      </a:accent2>
      <a:accent3>
        <a:srgbClr val="AAAAAA"/>
      </a:accent3>
      <a:accent4>
        <a:srgbClr val="DADADA"/>
      </a:accent4>
      <a:accent5>
        <a:srgbClr val="C0C0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latino Linotype"/>
        <a:ea typeface="ヒラギノ明朝 ProN W3"/>
        <a:cs typeface="ヒラギノ明朝 ProN W3"/>
      </a:majorFont>
      <a:minorFont>
        <a:latin typeface="Palatino Linotyp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Helvetica Neue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- Center copy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 copy">
      <a:majorFont>
        <a:latin typeface="Helvetica Neue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- Top copy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 copy">
      <a:majorFont>
        <a:latin typeface="Helvetica Neue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- Top copy 1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 copy 1">
      <a:majorFont>
        <a:latin typeface="Helvetica Neue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Helvetica Neue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Helvetica Neue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3F3F3F"/>
      </a:accent1>
      <a:accent2>
        <a:srgbClr val="333399"/>
      </a:accent2>
      <a:accent3>
        <a:srgbClr val="AAAAAA"/>
      </a:accent3>
      <a:accent4>
        <a:srgbClr val="DADADA"/>
      </a:accent4>
      <a:accent5>
        <a:srgbClr val="AFAFA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Helvetica Neue Light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Palatino Linotype"/>
        <a:ea typeface="ヒラギノ明朝 ProN W3"/>
        <a:cs typeface="ヒラギノ明朝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Helvetica Neue Light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Palatino Linotype"/>
        <a:ea typeface="ヒラギノ明朝 ProN W3"/>
        <a:cs typeface="ヒラギノ明朝 ProN W3"/>
      </a:majorFont>
      <a:minorFont>
        <a:latin typeface="Palatino Linotyp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8663</TotalTime>
  <Pages>0</Pages>
  <Words>696</Words>
  <Characters>0</Characters>
  <Application>Microsoft Macintosh PowerPoint</Application>
  <PresentationFormat>Custom</PresentationFormat>
  <Lines>0</Lines>
  <Paragraphs>151</Paragraphs>
  <Slides>20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Title &amp; Bullets</vt:lpstr>
      <vt:lpstr>Title &amp; Bullets - Right</vt:lpstr>
      <vt:lpstr>Photo - Horizontal</vt:lpstr>
      <vt:lpstr>Title - Top</vt:lpstr>
      <vt:lpstr>Photo - Horizontal Reflection</vt:lpstr>
      <vt:lpstr>Photo - Vertical</vt:lpstr>
      <vt:lpstr>Photo - Vertical Reflection</vt:lpstr>
      <vt:lpstr>Title &amp; Subtitle</vt:lpstr>
      <vt:lpstr>Blank</vt:lpstr>
      <vt:lpstr>Title &amp; Bullets - Left</vt:lpstr>
      <vt:lpstr>Bullets</vt:lpstr>
      <vt:lpstr>Title, Bullets &amp; Photo</vt:lpstr>
      <vt:lpstr>Title - Center copy</vt:lpstr>
      <vt:lpstr>Title - Top copy</vt:lpstr>
      <vt:lpstr>Title - Top copy 1</vt:lpstr>
      <vt:lpstr>1_Title &amp; Bullets - Right</vt:lpstr>
      <vt:lpstr>Extreme Convection in Subtropical South  America: TRMM Observations and  High-Resolution Modeling</vt:lpstr>
      <vt:lpstr>Most Extreme Topographic Features on Earth</vt:lpstr>
      <vt:lpstr>PowerPoint Presentation</vt:lpstr>
      <vt:lpstr>Convective storms around the world</vt:lpstr>
      <vt:lpstr>Radar observations from  the TRMM satellite </vt:lpstr>
      <vt:lpstr>Radar identification of extreme events</vt:lpstr>
      <vt:lpstr>PowerPoint Presentation</vt:lpstr>
      <vt:lpstr>Hypothesis of Storm Life-Cycle</vt:lpstr>
      <vt:lpstr>Capping and triggering</vt:lpstr>
      <vt:lpstr>Lee subsidence and capping inversion</vt:lpstr>
      <vt:lpstr>Hail reports from local media</vt:lpstr>
      <vt:lpstr>PowerPoint Presentation</vt:lpstr>
      <vt:lpstr>27 December 2003  GOES IR Loop</vt:lpstr>
      <vt:lpstr>TRMM PR Data</vt:lpstr>
      <vt:lpstr>Oklahoma Archetype</vt:lpstr>
      <vt:lpstr>Mesoscale Organization</vt:lpstr>
      <vt:lpstr>Model/data comparisons</vt:lpstr>
      <vt:lpstr>Summary</vt:lpstr>
      <vt:lpstr>Acknowledgments</vt:lpstr>
      <vt:lpstr>Thank you! 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Extreme Convection in Subtropical South  America: TRMM Observations and  High-Resolution Modeling</dc:title>
  <dc:subject/>
  <dc:creator/>
  <cp:keywords/>
  <dc:description/>
  <cp:lastModifiedBy>Robert Houze</cp:lastModifiedBy>
  <cp:revision>128</cp:revision>
  <dcterms:modified xsi:type="dcterms:W3CDTF">2013-06-13T22:21:27Z</dcterms:modified>
</cp:coreProperties>
</file>