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7355" r:id="rId1"/>
    <p:sldMasterId id="2147488647" r:id="rId2"/>
    <p:sldMasterId id="2147489232" r:id="rId3"/>
    <p:sldMasterId id="2147489249" r:id="rId4"/>
    <p:sldMasterId id="2147489252" r:id="rId5"/>
    <p:sldMasterId id="2147489255" r:id="rId6"/>
    <p:sldMasterId id="2147489258" r:id="rId7"/>
    <p:sldMasterId id="2147489261" r:id="rId8"/>
    <p:sldMasterId id="2147489263" r:id="rId9"/>
  </p:sldMasterIdLst>
  <p:notesMasterIdLst>
    <p:notesMasterId r:id="rId30"/>
  </p:notesMasterIdLst>
  <p:sldIdLst>
    <p:sldId id="403" r:id="rId10"/>
    <p:sldId id="597" r:id="rId11"/>
    <p:sldId id="611" r:id="rId12"/>
    <p:sldId id="599" r:id="rId13"/>
    <p:sldId id="601" r:id="rId14"/>
    <p:sldId id="610" r:id="rId15"/>
    <p:sldId id="609" r:id="rId16"/>
    <p:sldId id="596" r:id="rId17"/>
    <p:sldId id="619" r:id="rId18"/>
    <p:sldId id="605" r:id="rId19"/>
    <p:sldId id="622" r:id="rId20"/>
    <p:sldId id="616" r:id="rId21"/>
    <p:sldId id="618" r:id="rId22"/>
    <p:sldId id="623" r:id="rId23"/>
    <p:sldId id="620" r:id="rId24"/>
    <p:sldId id="629" r:id="rId25"/>
    <p:sldId id="625" r:id="rId26"/>
    <p:sldId id="626" r:id="rId27"/>
    <p:sldId id="630" r:id="rId28"/>
    <p:sldId id="631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61D"/>
    <a:srgbClr val="354C3E"/>
    <a:srgbClr val="192C15"/>
    <a:srgbClr val="171F19"/>
    <a:srgbClr val="323232"/>
    <a:srgbClr val="3F527D"/>
    <a:srgbClr val="38518A"/>
    <a:srgbClr val="2F477C"/>
    <a:srgbClr val="FFFF00"/>
    <a:srgbClr val="FA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9217" autoAdjust="0"/>
    <p:restoredTop sz="99426" autoAdjust="0"/>
  </p:normalViewPr>
  <p:slideViewPr>
    <p:cSldViewPr snapToGrid="0">
      <p:cViewPr varScale="1">
        <p:scale>
          <a:sx n="91" d="100"/>
          <a:sy n="91" d="100"/>
        </p:scale>
        <p:origin x="-152" y="-104"/>
      </p:cViewPr>
      <p:guideLst>
        <p:guide orient="horz" pos="4000"/>
        <p:guide pos="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5E192A5-CFB9-374F-A084-0CDD392BE3BE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95599D7-DA39-D243-B64E-5381FAB9A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26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2B3251-9DA4-524B-AE50-D2131B6525E6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E95EF-89C3-1C42-B79C-912213E96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0373-E56A-5F41-8F0C-308F6E856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475A-ACF1-2447-96AE-0ED05545C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6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D5085-69CB-D645-9272-0F5A12E59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8563-15C1-F947-88D4-07ACF737FC26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79D6-B8C8-9C46-8532-96E0E8D5B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41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69A4E7-9B6A-B540-978E-42B24767B2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3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2434-48B4-CD4A-8B89-875E05086B71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EE29-88BC-BA41-921D-6AB5C2FF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6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D2A0-09C4-EE48-B58A-0ABDB886DBEC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7CFC-B4FB-D147-BD21-1A0DFB299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03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7036-1C1B-5348-A92C-A06A65E96306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5AA3E-37CE-444C-A61C-FF691DEA0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82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0ACC4-16F0-7D4D-AB7F-BB3409F2C7B9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t>1-2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BDBB-D103-E24B-B9B4-1EFF505C2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09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6BBF-6B88-B14A-BB05-27827087A09D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t>1-2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5F46-1EAE-2F42-B407-6987F999B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3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0550-8667-A947-8549-19DA89F77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56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033D-ABB6-DC4A-8B12-E2C8A4860F16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t>1-2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F76A-4D24-1A4F-A1F1-289A2942E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8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66C8-6CDA-A34E-8185-526D5B4BAF6B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t>1-2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EF5C-379B-1C44-9CA1-C6AB35D06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33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6300-4661-C546-B36F-D5E6493351D5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t>1-2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E35A-3CF7-2449-A92E-A5ABBA672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80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D317F-ED6E-9047-8E5C-B58F4A28951C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t>1-2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0D8E-8F49-7640-B600-2BD7EFC60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28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13D3-9A9F-AD46-947D-A28F199421D7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AC86-DC38-CD43-9BB3-F87B7F614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21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E9A7-1EB8-F74C-9EC1-A971948C886B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74EA-A182-1D43-97B3-49E79D320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53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8563-15C1-F947-88D4-07ACF737FC26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79D6-B8C8-9C46-8532-96E0E8D5B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82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69A4E7-9B6A-B540-978E-42B24767B2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71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8563-15C1-F947-88D4-07ACF737FC26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79D6-B8C8-9C46-8532-96E0E8D5B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40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69A4E7-9B6A-B540-978E-42B24767B2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2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4F93-E35B-EF48-A6BA-2C2CF177F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37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2F916A-9C78-0642-A84C-C48C4280D6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14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FBC3-AA68-FB41-8DC6-ADAD77B7988C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EB7C-432D-5549-B2E4-A8572E649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39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2F916A-9C78-0642-A84C-C48C4280D6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77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FBC3-AA68-FB41-8DC6-ADAD77B7988C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EB7C-432D-5549-B2E4-A8572E649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2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2F916A-9C78-0642-A84C-C48C4280D6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01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AE50C7-440A-3948-8334-FDB60523B5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15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6A04-DA7C-FD40-BF58-18E8A709CBA3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BDF2E-A31B-184E-BFE6-BF6474C2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473C-77AC-A249-82C2-9F57E2D03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674B-6F33-1943-A321-816DB2F5A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3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B7C4-AB68-2E4D-8ACF-FF4F2F0CB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4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1EDBB-4B3C-1C48-91A1-AD6E07E30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7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2C96-C0BD-D741-8C96-7E19A61B9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9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C0880-1AD9-974D-8905-DCC9171AD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8C63AB1-FDAC-7B41-927A-0C0137021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18" r:id="rId1"/>
    <p:sldLayoutId id="2147489219" r:id="rId2"/>
    <p:sldLayoutId id="2147489220" r:id="rId3"/>
    <p:sldLayoutId id="2147489221" r:id="rId4"/>
    <p:sldLayoutId id="2147489222" r:id="rId5"/>
    <p:sldLayoutId id="2147489223" r:id="rId6"/>
    <p:sldLayoutId id="2147489224" r:id="rId7"/>
    <p:sldLayoutId id="2147489225" r:id="rId8"/>
    <p:sldLayoutId id="2147489226" r:id="rId9"/>
    <p:sldLayoutId id="2147489227" r:id="rId10"/>
    <p:sldLayoutId id="2147489228" r:id="rId11"/>
    <p:sldLayoutId id="214748922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9448F92-20C2-C24A-A57F-1CDD1261C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9231" r:id="rId1"/>
    <p:sldLayoutId id="214748924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8C62BF49-0256-0A41-B5DE-103C09605EF2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t>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3B97A0EA-9E49-A94C-BD60-CC5FEE213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5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233" r:id="rId1"/>
    <p:sldLayoutId id="2147489234" r:id="rId2"/>
    <p:sldLayoutId id="2147489235" r:id="rId3"/>
    <p:sldLayoutId id="2147489236" r:id="rId4"/>
    <p:sldLayoutId id="2147489237" r:id="rId5"/>
    <p:sldLayoutId id="2147489238" r:id="rId6"/>
    <p:sldLayoutId id="2147489239" r:id="rId7"/>
    <p:sldLayoutId id="2147489240" r:id="rId8"/>
    <p:sldLayoutId id="2147489241" r:id="rId9"/>
    <p:sldLayoutId id="2147489242" r:id="rId10"/>
    <p:sldLayoutId id="2147489243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9448F92-20C2-C24A-A57F-1CDD1261C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971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250" r:id="rId1"/>
    <p:sldLayoutId id="214748925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9448F92-20C2-C24A-A57F-1CDD1261C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054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253" r:id="rId1"/>
    <p:sldLayoutId id="214748925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3A72472-CF94-2042-8FE8-3622E6A14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64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256" r:id="rId1"/>
    <p:sldLayoutId id="214748925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3A72472-CF94-2042-8FE8-3622E6A14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07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259" r:id="rId1"/>
    <p:sldLayoutId id="214748926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3A72472-CF94-2042-8FE8-3622E6A14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251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2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8ED8940-EBE5-5845-B24E-AF85454CF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340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264" r:id="rId1"/>
    <p:sldLayoutId id="214748926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20111016_0414IMG_1404sRAINYDAYsmal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474122"/>
            <a:ext cx="896956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4800" b="1" dirty="0" smtClean="0">
                <a:effectLst>
                  <a:glow>
                    <a:srgbClr val="3F527D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effectLst>
                  <a:glow rad="101600">
                    <a:srgbClr val="3F527D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Indian Ocean Convection Seen by the S-PolKa Radar in DYNAMO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0" y="6439482"/>
            <a:ext cx="89695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dirty="0" smtClean="0">
                <a:effectLst>
                  <a:glow rad="101600">
                    <a:schemeClr val="bg2">
                      <a:alpha val="75000"/>
                    </a:schemeClr>
                  </a:glow>
                </a:effectLst>
              </a:rPr>
              <a:t>AMS Conf. on Hurricanes and Tropical Meteorology, Ponte </a:t>
            </a:r>
            <a:r>
              <a:rPr lang="en-US" sz="1800" dirty="0" err="1" smtClean="0">
                <a:effectLst>
                  <a:glow rad="101600">
                    <a:schemeClr val="bg2">
                      <a:alpha val="75000"/>
                    </a:schemeClr>
                  </a:glow>
                </a:effectLst>
              </a:rPr>
              <a:t>Vedra</a:t>
            </a:r>
            <a:r>
              <a:rPr lang="en-US" sz="1800" dirty="0" smtClean="0">
                <a:effectLst>
                  <a:glow rad="101600">
                    <a:schemeClr val="bg2">
                      <a:alpha val="75000"/>
                    </a:schemeClr>
                  </a:glow>
                </a:effectLst>
              </a:rPr>
              <a:t>, FL, 19 April 2012</a:t>
            </a:r>
            <a:endParaRPr lang="en-US" sz="1800" dirty="0" smtClean="0">
              <a:effectLst>
                <a:glow rad="101600">
                  <a:schemeClr val="bg2">
                    <a:alpha val="75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0" y="3631536"/>
            <a:ext cx="896956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R. Houze</a:t>
            </a:r>
          </a:p>
          <a:p>
            <a:pPr algn="r" eaLnBrk="1" hangingPunct="1"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and</a:t>
            </a:r>
          </a:p>
          <a:p>
            <a:pPr algn="r" eaLnBrk="1" hangingPunct="1">
              <a:spcAft>
                <a:spcPts val="600"/>
              </a:spcAft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D. Hence, S.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Brodzik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, K. Rasmussen,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S.Powell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, H. Barnes, </a:t>
            </a:r>
          </a:p>
          <a:p>
            <a:pPr algn="r" eaLnBrk="1" hangingPunct="1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B. Dolan, K.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Chakravarty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, C.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Burleyson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, Z. Li,</a:t>
            </a:r>
          </a:p>
          <a:p>
            <a:pPr algn="r" eaLnBrk="1" hangingPunct="1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 S. Ellis, T.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Weckwerth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, J.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Vivekanandan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, J.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Hubbert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, W.-C. Lee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  <a:t> </a:t>
            </a:r>
            <a:br>
              <a:rPr lang="en-US" dirty="0" smtClean="0">
                <a:solidFill>
                  <a:srgbClr val="FFFF00"/>
                </a:solidFill>
                <a:effectLst>
                  <a:glow rad="101600">
                    <a:srgbClr val="3F527D">
                      <a:alpha val="75000"/>
                    </a:srgbClr>
                  </a:glow>
                  <a:outerShdw blurRad="50800" dist="50800" dir="5400000" algn="tl" rotWithShape="0">
                    <a:srgbClr val="38518A">
                      <a:alpha val="99000"/>
                    </a:srgbClr>
                  </a:outerShdw>
                </a:effectLst>
              </a:rPr>
            </a:br>
            <a:endParaRPr lang="en-US" dirty="0" smtClean="0">
              <a:solidFill>
                <a:srgbClr val="FFFF00"/>
              </a:solidFill>
              <a:effectLst>
                <a:glow rad="101600">
                  <a:srgbClr val="3F527D">
                    <a:alpha val="75000"/>
                  </a:srgbClr>
                </a:glow>
                <a:outerShdw blurRad="50800" dist="50800" dir="5400000" algn="tl" rotWithShape="0">
                  <a:srgbClr val="38518A">
                    <a:alpha val="99000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37482" y="66848"/>
            <a:ext cx="69175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Moderate cumulonimbus</a:t>
            </a:r>
            <a:endParaRPr lang="en-US" sz="32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91156" y="802153"/>
            <a:ext cx="7761688" cy="5884353"/>
            <a:chOff x="-172412" y="802153"/>
            <a:chExt cx="7761688" cy="5884353"/>
          </a:xfrm>
        </p:grpSpPr>
        <p:grpSp>
          <p:nvGrpSpPr>
            <p:cNvPr id="3" name="Group 2"/>
            <p:cNvGrpSpPr/>
            <p:nvPr/>
          </p:nvGrpSpPr>
          <p:grpSpPr>
            <a:xfrm>
              <a:off x="-172412" y="802153"/>
              <a:ext cx="6889430" cy="5884353"/>
              <a:chOff x="914213" y="1678914"/>
              <a:chExt cx="5657752" cy="483235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914213" y="1678914"/>
                <a:ext cx="5657752" cy="4832354"/>
                <a:chOff x="-650541" y="1678914"/>
                <a:chExt cx="5657752" cy="4832354"/>
              </a:xfrm>
            </p:grpSpPr>
            <p:sp>
              <p:nvSpPr>
                <p:cNvPr id="11" name="Rectangle 10"/>
                <p:cNvSpPr/>
                <p:nvPr/>
              </p:nvSpPr>
              <p:spPr bwMode="auto">
                <a:xfrm>
                  <a:off x="1007282" y="1678914"/>
                  <a:ext cx="3999929" cy="4832354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  <a:latin typeface="Arial" pitchFamily="-110" charset="0"/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1109470" y="1795820"/>
                  <a:ext cx="3492947" cy="4603574"/>
                  <a:chOff x="4177230" y="2353734"/>
                  <a:chExt cx="2930127" cy="3861797"/>
                </a:xfrm>
              </p:grpSpPr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11684"/>
                  <a:stretch/>
                </p:blipFill>
                <p:spPr>
                  <a:xfrm>
                    <a:off x="4177230" y="2353734"/>
                    <a:ext cx="2930127" cy="1937144"/>
                  </a:xfrm>
                  <a:prstGeom prst="rect">
                    <a:avLst/>
                  </a:prstGeom>
                </p:spPr>
              </p:pic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11220"/>
                  <a:stretch/>
                </p:blipFill>
                <p:spPr>
                  <a:xfrm>
                    <a:off x="4177230" y="4268197"/>
                    <a:ext cx="2930127" cy="194733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-650541" y="4643646"/>
                  <a:ext cx="1678428" cy="682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</a:rPr>
                    <a:t>Doppler velocity</a:t>
                  </a: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-650540" y="2445722"/>
                  <a:ext cx="1637262" cy="682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</a:rPr>
                    <a:t>Hydrometeor type</a:t>
                  </a: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 bwMode="auto">
              <a:xfrm flipH="1" flipV="1">
                <a:off x="3460782" y="5376847"/>
                <a:ext cx="451143" cy="626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4" name="Straight Arrow Connector 13"/>
            <p:cNvCxnSpPr/>
            <p:nvPr/>
          </p:nvCxnSpPr>
          <p:spPr bwMode="auto">
            <a:xfrm flipV="1">
              <a:off x="3264732" y="6092562"/>
              <a:ext cx="549356" cy="763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3782711" y="6309812"/>
              <a:ext cx="549356" cy="763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4983900" y="2207137"/>
              <a:ext cx="9540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FFFFFF"/>
                  </a:solidFill>
                </a:rPr>
                <a:t>graupel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4315160" y="2490020"/>
              <a:ext cx="714249" cy="4630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2702694" y="1490137"/>
              <a:ext cx="7894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FFFFFF"/>
                  </a:solidFill>
                </a:rPr>
                <a:t>small ice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3185262" y="1920527"/>
              <a:ext cx="498522" cy="20179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sp>
          <p:nvSpPr>
            <p:cNvPr id="21" name="TextBox 21"/>
            <p:cNvSpPr txBox="1">
              <a:spLocks noChangeArrowheads="1"/>
            </p:cNvSpPr>
            <p:nvPr/>
          </p:nvSpPr>
          <p:spPr bwMode="auto">
            <a:xfrm>
              <a:off x="4687692" y="1197240"/>
              <a:ext cx="139078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FFFFFF"/>
                  </a:solidFill>
                </a:rPr>
                <a:t>Large</a:t>
              </a:r>
            </a:p>
            <a:p>
              <a:pPr eaLnBrk="1" hangingPunct="1"/>
              <a:r>
                <a:rPr lang="en-US" sz="1800" dirty="0" smtClean="0">
                  <a:solidFill>
                    <a:srgbClr val="FFFFFF"/>
                  </a:solidFill>
                </a:rPr>
                <a:t>non</a:t>
              </a:r>
              <a:r>
                <a:rPr lang="en-US" sz="1800" dirty="0">
                  <a:solidFill>
                    <a:srgbClr val="FFFFFF"/>
                  </a:solidFill>
                </a:rPr>
                <a:t>-melting </a:t>
              </a:r>
              <a:endParaRPr lang="en-US" sz="1800" dirty="0" smtClean="0">
                <a:solidFill>
                  <a:srgbClr val="FFFFFF"/>
                </a:solidFill>
              </a:endParaRPr>
            </a:p>
            <a:p>
              <a:pPr eaLnBrk="1" hangingPunct="1"/>
              <a:r>
                <a:rPr lang="en-US" sz="1800" dirty="0" smtClean="0">
                  <a:solidFill>
                    <a:srgbClr val="FFFFFF"/>
                  </a:solidFill>
                </a:rPr>
                <a:t>ice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>
              <a:off x="4072372" y="1821558"/>
              <a:ext cx="639566" cy="57223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6788644" y="2718440"/>
              <a:ext cx="8006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FFFFFF"/>
                  </a:solidFill>
                </a:rPr>
                <a:t>h</a:t>
              </a:r>
              <a:r>
                <a:rPr lang="en-US" sz="1800" dirty="0" smtClean="0">
                  <a:solidFill>
                    <a:srgbClr val="FFFFFF"/>
                  </a:solidFill>
                </a:rPr>
                <a:t>eavy</a:t>
              </a:r>
              <a:br>
                <a:rPr lang="en-US" sz="1800" dirty="0" smtClean="0">
                  <a:solidFill>
                    <a:srgbClr val="FFFFFF"/>
                  </a:solidFill>
                </a:rPr>
              </a:br>
              <a:r>
                <a:rPr lang="en-US" sz="1800" dirty="0" smtClean="0">
                  <a:solidFill>
                    <a:srgbClr val="FFFFFF"/>
                  </a:solidFill>
                </a:rPr>
                <a:t>rain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4020612" y="3074299"/>
              <a:ext cx="2813081" cy="41545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sp>
          <p:nvSpPr>
            <p:cNvPr id="25" name="TextBox 31"/>
            <p:cNvSpPr txBox="1">
              <a:spLocks noChangeArrowheads="1"/>
            </p:cNvSpPr>
            <p:nvPr/>
          </p:nvSpPr>
          <p:spPr bwMode="auto">
            <a:xfrm>
              <a:off x="2311436" y="2865279"/>
              <a:ext cx="928785" cy="646331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FFFFFF"/>
                  </a:solidFill>
                </a:rPr>
                <a:t>m</a:t>
              </a:r>
              <a:r>
                <a:rPr lang="en-US" sz="1800" dirty="0" smtClean="0">
                  <a:solidFill>
                    <a:srgbClr val="FFFFFF"/>
                  </a:solidFill>
                </a:rPr>
                <a:t>elting</a:t>
              </a:r>
              <a:br>
                <a:rPr lang="en-US" sz="1800" dirty="0" smtClean="0">
                  <a:solidFill>
                    <a:srgbClr val="FFFFFF"/>
                  </a:solidFill>
                </a:rPr>
              </a:br>
              <a:r>
                <a:rPr lang="en-US" sz="1800" dirty="0" smtClean="0">
                  <a:solidFill>
                    <a:srgbClr val="FFFFFF"/>
                  </a:solidFill>
                </a:rPr>
                <a:t>ice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3158001" y="2995260"/>
              <a:ext cx="855580" cy="17993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56760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"/>
          <p:cNvGrpSpPr>
            <a:grpSpLocks/>
          </p:cNvGrpSpPr>
          <p:nvPr/>
        </p:nvGrpSpPr>
        <p:grpSpPr bwMode="auto">
          <a:xfrm>
            <a:off x="2765425" y="0"/>
            <a:ext cx="6378575" cy="6858000"/>
            <a:chOff x="1382713" y="0"/>
            <a:chExt cx="6378575" cy="6858000"/>
          </a:xfrm>
        </p:grpSpPr>
        <p:grpSp>
          <p:nvGrpSpPr>
            <p:cNvPr id="21507" name="Group 4"/>
            <p:cNvGrpSpPr>
              <a:grpSpLocks/>
            </p:cNvGrpSpPr>
            <p:nvPr/>
          </p:nvGrpSpPr>
          <p:grpSpPr bwMode="auto">
            <a:xfrm>
              <a:off x="1382713" y="0"/>
              <a:ext cx="6378575" cy="6858000"/>
              <a:chOff x="846635" y="0"/>
              <a:chExt cx="6377074" cy="6858000"/>
            </a:xfrm>
          </p:grpSpPr>
          <p:sp>
            <p:nvSpPr>
              <p:cNvPr id="21513" name="Rectangle 3"/>
              <p:cNvSpPr>
                <a:spLocks noChangeArrowheads="1"/>
              </p:cNvSpPr>
              <p:nvPr/>
            </p:nvSpPr>
            <p:spPr bwMode="auto">
              <a:xfrm>
                <a:off x="846635" y="0"/>
                <a:ext cx="6377074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800" b="1">
                  <a:solidFill>
                    <a:srgbClr val="FFFFFF"/>
                  </a:solidFill>
                </a:endParaRPr>
              </a:p>
            </p:txBody>
          </p:sp>
          <p:pic>
            <p:nvPicPr>
              <p:cNvPr id="21514" name="Picture 2" descr="20111016_0702spolkabrightbandrhipidcidd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1883" y="2893900"/>
                <a:ext cx="4950779" cy="3630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5" name="Picture 1" descr="20111016_0702spolkabrightbandrhi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252" y="0"/>
                <a:ext cx="5853963" cy="367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08" name="Rectangle 1"/>
            <p:cNvSpPr>
              <a:spLocks noChangeArrowheads="1"/>
            </p:cNvSpPr>
            <p:nvPr/>
          </p:nvSpPr>
          <p:spPr bwMode="auto">
            <a:xfrm>
              <a:off x="1577989" y="3091472"/>
              <a:ext cx="1834574" cy="5900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sz="1800" b="1">
                <a:solidFill>
                  <a:srgbClr val="FFFFFF"/>
                </a:solidFill>
              </a:endParaRPr>
            </a:p>
          </p:txBody>
        </p:sp>
        <p:sp>
          <p:nvSpPr>
            <p:cNvPr id="21509" name="TextBox 6"/>
            <p:cNvSpPr txBox="1">
              <a:spLocks noChangeArrowheads="1"/>
            </p:cNvSpPr>
            <p:nvPr/>
          </p:nvSpPr>
          <p:spPr bwMode="auto">
            <a:xfrm>
              <a:off x="2461656" y="5270647"/>
              <a:ext cx="6848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5 km </a:t>
              </a:r>
            </a:p>
          </p:txBody>
        </p:sp>
        <p:cxnSp>
          <p:nvCxnSpPr>
            <p:cNvPr id="21510" name="Straight Connector 7"/>
            <p:cNvCxnSpPr>
              <a:cxnSpLocks noChangeShapeType="1"/>
            </p:cNvCxnSpPr>
            <p:nvPr/>
          </p:nvCxnSpPr>
          <p:spPr bwMode="auto">
            <a:xfrm>
              <a:off x="2243557" y="5506624"/>
              <a:ext cx="2177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1" name="TextBox 8"/>
            <p:cNvSpPr txBox="1">
              <a:spLocks noChangeArrowheads="1"/>
            </p:cNvSpPr>
            <p:nvPr/>
          </p:nvSpPr>
          <p:spPr bwMode="auto">
            <a:xfrm>
              <a:off x="2434447" y="4384005"/>
              <a:ext cx="813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10 km </a:t>
              </a:r>
            </a:p>
          </p:txBody>
        </p:sp>
        <p:cxnSp>
          <p:nvCxnSpPr>
            <p:cNvPr id="21512" name="Straight Connector 9"/>
            <p:cNvCxnSpPr>
              <a:cxnSpLocks noChangeShapeType="1"/>
            </p:cNvCxnSpPr>
            <p:nvPr/>
          </p:nvCxnSpPr>
          <p:spPr bwMode="auto">
            <a:xfrm>
              <a:off x="2242007" y="4568671"/>
              <a:ext cx="2177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0" y="398524"/>
            <a:ext cx="275748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Broad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stratiform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region of a mesoscale system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28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5349" y="2255336"/>
            <a:ext cx="7181078" cy="3756697"/>
            <a:chOff x="605349" y="2255336"/>
            <a:chExt cx="7181078" cy="3756697"/>
          </a:xfrm>
        </p:grpSpPr>
        <p:grpSp>
          <p:nvGrpSpPr>
            <p:cNvPr id="19" name="Group 18"/>
            <p:cNvGrpSpPr/>
            <p:nvPr/>
          </p:nvGrpSpPr>
          <p:grpSpPr>
            <a:xfrm>
              <a:off x="605349" y="5057926"/>
              <a:ext cx="3691426" cy="954107"/>
              <a:chOff x="605349" y="5057926"/>
              <a:chExt cx="3691426" cy="954107"/>
            </a:xfrm>
          </p:grpSpPr>
          <p:sp>
            <p:nvSpPr>
              <p:cNvPr id="14" name="TextBox 31"/>
              <p:cNvSpPr txBox="1">
                <a:spLocks noChangeArrowheads="1"/>
              </p:cNvSpPr>
              <p:nvPr/>
            </p:nvSpPr>
            <p:spPr bwMode="auto">
              <a:xfrm>
                <a:off x="605349" y="5057926"/>
                <a:ext cx="1593976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800" dirty="0">
                    <a:solidFill>
                      <a:srgbClr val="FFFFFF"/>
                    </a:solidFill>
                  </a:rPr>
                  <a:t>m</a:t>
                </a:r>
                <a:r>
                  <a:rPr lang="en-US" sz="2800" dirty="0" smtClean="0">
                    <a:solidFill>
                      <a:srgbClr val="FFFFFF"/>
                    </a:solidFill>
                  </a:rPr>
                  <a:t>elting snow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V="1">
                <a:off x="2077170" y="5604128"/>
                <a:ext cx="2219605" cy="1047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5365036" y="4108271"/>
              <a:ext cx="2421391" cy="1636899"/>
              <a:chOff x="5365036" y="4108271"/>
              <a:chExt cx="2421391" cy="1636899"/>
            </a:xfrm>
          </p:grpSpPr>
          <p:sp>
            <p:nvSpPr>
              <p:cNvPr id="20" name="TextBox 31"/>
              <p:cNvSpPr txBox="1">
                <a:spLocks noChangeArrowheads="1"/>
              </p:cNvSpPr>
              <p:nvPr/>
            </p:nvSpPr>
            <p:spPr bwMode="auto">
              <a:xfrm>
                <a:off x="6787483" y="4108271"/>
                <a:ext cx="9989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 smtClean="0">
                    <a:solidFill>
                      <a:srgbClr val="FFFFFF"/>
                    </a:solidFill>
                  </a:rPr>
                  <a:t>graupel</a:t>
                </a: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5495599" y="4451320"/>
                <a:ext cx="1566780" cy="96148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H="1">
                <a:off x="5365036" y="4463190"/>
                <a:ext cx="1697343" cy="128198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622058" y="2255336"/>
              <a:ext cx="5063454" cy="1939431"/>
              <a:chOff x="622058" y="2255336"/>
              <a:chExt cx="5063454" cy="1939431"/>
            </a:xfrm>
          </p:grpSpPr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622058" y="3240660"/>
                <a:ext cx="114137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800" dirty="0" smtClean="0">
                    <a:solidFill>
                      <a:srgbClr val="FFFFFF"/>
                    </a:solidFill>
                  </a:rPr>
                  <a:t>50 dBZ</a:t>
                </a:r>
                <a:r>
                  <a:rPr lang="en-US" sz="2800" b="1" dirty="0" smtClean="0">
                    <a:solidFill>
                      <a:srgbClr val="FFFFFF"/>
                    </a:solidFill>
                  </a:rPr>
                  <a:t>!</a:t>
                </a:r>
                <a:endParaRPr lang="en-US" sz="2800" b="1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 flipV="1">
                <a:off x="1537228" y="2255336"/>
                <a:ext cx="4148284" cy="12540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54339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20111016_03_ref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0"/>
            <a:ext cx="3600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3" descr="20111016_03_convs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 descr="20111016_12_ref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424238"/>
            <a:ext cx="3600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5" descr="20111016_12_convsf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429000"/>
            <a:ext cx="3600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Box 1"/>
          <p:cNvSpPr txBox="1">
            <a:spLocks noChangeArrowheads="1"/>
          </p:cNvSpPr>
          <p:nvPr/>
        </p:nvSpPr>
        <p:spPr bwMode="auto">
          <a:xfrm>
            <a:off x="-112954" y="2736503"/>
            <a:ext cx="22182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Large mesoscale system </a:t>
            </a:r>
          </a:p>
        </p:txBody>
      </p:sp>
      <p:sp>
        <p:nvSpPr>
          <p:cNvPr id="70662" name="TextBox 6"/>
          <p:cNvSpPr txBox="1">
            <a:spLocks noChangeArrowheads="1"/>
          </p:cNvSpPr>
          <p:nvPr/>
        </p:nvSpPr>
        <p:spPr bwMode="auto">
          <a:xfrm>
            <a:off x="5059363" y="2438400"/>
            <a:ext cx="1185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smtClean="0">
                <a:solidFill>
                  <a:srgbClr val="FFFFFF"/>
                </a:solidFill>
              </a:rPr>
              <a:t>Stratiform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635625" y="2155825"/>
            <a:ext cx="833438" cy="3714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70664" name="TextBox 12"/>
          <p:cNvSpPr txBox="1">
            <a:spLocks noChangeArrowheads="1"/>
          </p:cNvSpPr>
          <p:nvPr/>
        </p:nvSpPr>
        <p:spPr bwMode="auto">
          <a:xfrm>
            <a:off x="7232650" y="2898775"/>
            <a:ext cx="132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smtClean="0">
                <a:solidFill>
                  <a:srgbClr val="FFFFFF"/>
                </a:solidFill>
              </a:rPr>
              <a:t>Convective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7158038" y="2590800"/>
            <a:ext cx="628650" cy="4111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6521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 descr="20111021_2000_DZ_2km_19kmTOPq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5788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4" descr="20111021_2000_DZ_2km_19kmTOP_xsectq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8"/>
          <a:stretch>
            <a:fillRect/>
          </a:stretch>
        </p:blipFill>
        <p:spPr bwMode="auto">
          <a:xfrm>
            <a:off x="3203575" y="3638550"/>
            <a:ext cx="59404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1"/>
          <p:cNvSpPr txBox="1">
            <a:spLocks noChangeArrowheads="1"/>
          </p:cNvSpPr>
          <p:nvPr/>
        </p:nvSpPr>
        <p:spPr bwMode="auto">
          <a:xfrm>
            <a:off x="5791873" y="541708"/>
            <a:ext cx="29019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Convection feeding into a large MCS</a:t>
            </a:r>
          </a:p>
          <a:p>
            <a:pPr algn="ctr" eaLnBrk="1" hangingPunct="1"/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sheared environment </a:t>
            </a:r>
          </a:p>
        </p:txBody>
      </p:sp>
      <p:sp>
        <p:nvSpPr>
          <p:cNvPr id="72708" name="Oval 2"/>
          <p:cNvSpPr>
            <a:spLocks noChangeArrowheads="1"/>
          </p:cNvSpPr>
          <p:nvPr/>
        </p:nvSpPr>
        <p:spPr bwMode="auto">
          <a:xfrm>
            <a:off x="3452813" y="3929063"/>
            <a:ext cx="488950" cy="3571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lang="en-US" sz="1800" b="1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105334" y="1654443"/>
            <a:ext cx="551397" cy="6016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138752" y="534769"/>
            <a:ext cx="952414" cy="6684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2556478" y="651933"/>
            <a:ext cx="17389" cy="8340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33272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1" name="Group 5"/>
          <p:cNvGrpSpPr>
            <a:grpSpLocks/>
          </p:cNvGrpSpPr>
          <p:nvPr/>
        </p:nvGrpSpPr>
        <p:grpSpPr bwMode="auto">
          <a:xfrm>
            <a:off x="0" y="831425"/>
            <a:ext cx="9144000" cy="5949950"/>
            <a:chOff x="0" y="634531"/>
            <a:chExt cx="9144000" cy="5950332"/>
          </a:xfrm>
        </p:grpSpPr>
        <p:pic>
          <p:nvPicPr>
            <p:cNvPr id="92162" name="Picture 2" descr="20111031_0716rhivel064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64"/>
            <a:stretch>
              <a:fillRect/>
            </a:stretch>
          </p:blipFill>
          <p:spPr bwMode="auto">
            <a:xfrm>
              <a:off x="4566929" y="634531"/>
              <a:ext cx="4577071" cy="2991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3" name="Picture 3" descr="20111031_0716rhipid064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69"/>
            <a:stretch>
              <a:fillRect/>
            </a:stretch>
          </p:blipFill>
          <p:spPr bwMode="auto">
            <a:xfrm>
              <a:off x="4566929" y="3613297"/>
              <a:ext cx="4577071" cy="297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4" name="Picture 1" descr="20111031_0716ppidbz064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57"/>
            <a:stretch>
              <a:fillRect/>
            </a:stretch>
          </p:blipFill>
          <p:spPr bwMode="auto">
            <a:xfrm>
              <a:off x="0" y="1554630"/>
              <a:ext cx="4551535" cy="430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Straight Arrow Connector 6"/>
          <p:cNvCxnSpPr/>
          <p:nvPr/>
        </p:nvCxnSpPr>
        <p:spPr bwMode="auto">
          <a:xfrm flipV="1">
            <a:off x="6382838" y="3564639"/>
            <a:ext cx="660980" cy="116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411288" y="3367789"/>
            <a:ext cx="660980" cy="116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116984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Momentum transport</a:t>
            </a:r>
          </a:p>
        </p:txBody>
      </p:sp>
    </p:spTree>
    <p:extLst>
      <p:ext uri="{BB962C8B-B14F-4D97-AF65-F5344CB8AC3E}">
        <p14:creationId xmlns:p14="http://schemas.microsoft.com/office/powerpoint/2010/main" val="222622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20111027_2200_satMedium_i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3"/>
            <a:ext cx="9144000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1576579" y="115287"/>
            <a:ext cx="59908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Biggest MCS of first active phase: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weak unidirectional shear</a:t>
            </a:r>
          </a:p>
        </p:txBody>
      </p:sp>
    </p:spTree>
    <p:extLst>
      <p:ext uri="{BB962C8B-B14F-4D97-AF65-F5344CB8AC3E}">
        <p14:creationId xmlns:p14="http://schemas.microsoft.com/office/powerpoint/2010/main" val="162826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MONEX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5" b="2872"/>
          <a:stretch>
            <a:fillRect/>
          </a:stretch>
        </p:blipFill>
        <p:spPr bwMode="auto">
          <a:xfrm>
            <a:off x="6350" y="-17463"/>
            <a:ext cx="91376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506" y="188132"/>
            <a:ext cx="8626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Larger than mesoscale organization</a:t>
            </a:r>
            <a:endParaRPr lang="en-US" sz="44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16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74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20111108_0910research.SAT_MEDIUM.201111080910.i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7"/>
          <a:stretch>
            <a:fillRect/>
          </a:stretch>
        </p:blipFill>
        <p:spPr bwMode="auto">
          <a:xfrm>
            <a:off x="1852613" y="3784600"/>
            <a:ext cx="5199062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1" descr="20111108_0010research.SAT_MEDIUM.201111080010.i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>
            <a:fillRect/>
          </a:stretch>
        </p:blipFill>
        <p:spPr bwMode="auto">
          <a:xfrm>
            <a:off x="1852613" y="804863"/>
            <a:ext cx="520065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Box 1"/>
          <p:cNvSpPr txBox="1">
            <a:spLocks noChangeArrowheads="1"/>
          </p:cNvSpPr>
          <p:nvPr/>
        </p:nvSpPr>
        <p:spPr bwMode="auto">
          <a:xfrm>
            <a:off x="2692400" y="204788"/>
            <a:ext cx="375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Giant Rings of Convection</a:t>
            </a:r>
          </a:p>
        </p:txBody>
      </p:sp>
    </p:spTree>
    <p:extLst>
      <p:ext uri="{BB962C8B-B14F-4D97-AF65-F5344CB8AC3E}">
        <p14:creationId xmlns:p14="http://schemas.microsoft.com/office/powerpoint/2010/main" val="140095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 descr="20111027_0040research.SAT_MEDIUM.201110270040.i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3"/>
          <a:stretch>
            <a:fillRect/>
          </a:stretch>
        </p:blipFill>
        <p:spPr bwMode="auto">
          <a:xfrm>
            <a:off x="2151063" y="725488"/>
            <a:ext cx="4841875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1" descr="20111127_0110research.SAT_MEDIUM.201111270110.i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7"/>
          <a:stretch>
            <a:fillRect/>
          </a:stretch>
        </p:blipFill>
        <p:spPr bwMode="auto">
          <a:xfrm>
            <a:off x="4284663" y="3724275"/>
            <a:ext cx="4859337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2" descr="20111125_1210research.SAT_MEDIUM.201111251210.i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9"/>
          <a:stretch>
            <a:fillRect/>
          </a:stretch>
        </p:blipFill>
        <p:spPr bwMode="auto">
          <a:xfrm>
            <a:off x="0" y="3721100"/>
            <a:ext cx="48609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Box 1"/>
          <p:cNvSpPr txBox="1">
            <a:spLocks noChangeArrowheads="1"/>
          </p:cNvSpPr>
          <p:nvPr/>
        </p:nvSpPr>
        <p:spPr bwMode="auto">
          <a:xfrm>
            <a:off x="3425825" y="204788"/>
            <a:ext cx="2436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Westerly Surges</a:t>
            </a:r>
          </a:p>
        </p:txBody>
      </p:sp>
    </p:spTree>
    <p:extLst>
      <p:ext uri="{BB962C8B-B14F-4D97-AF65-F5344CB8AC3E}">
        <p14:creationId xmlns:p14="http://schemas.microsoft.com/office/powerpoint/2010/main" val="124701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MONEX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5" b="2872"/>
          <a:stretch>
            <a:fillRect/>
          </a:stretch>
        </p:blipFill>
        <p:spPr bwMode="auto">
          <a:xfrm>
            <a:off x="6350" y="-2864"/>
            <a:ext cx="91376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753" y="1133264"/>
            <a:ext cx="8626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Moist layer</a:t>
            </a:r>
            <a:endParaRPr lang="en-US" sz="44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16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68325" indent="-342900">
              <a:buFont typeface="Arial"/>
              <a:buChar char="•"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Humidity layers</a:t>
            </a:r>
          </a:p>
          <a:p>
            <a:pPr marL="568325" indent="-342900">
              <a:buFont typeface="Arial"/>
              <a:buChar char="•"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Cumulus lines and cold pools</a:t>
            </a:r>
          </a:p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Deep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convection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16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68325" indent="-342900">
              <a:buFont typeface="Arial"/>
              <a:buChar char="•"/>
            </a:pPr>
            <a:r>
              <a:rPr lang="en-US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Microphysics</a:t>
            </a:r>
          </a:p>
          <a:p>
            <a:pPr marL="568325" indent="-342900">
              <a:buFont typeface="Arial"/>
              <a:buChar char="•"/>
            </a:pPr>
            <a:r>
              <a:rPr lang="en-US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Anvil clouds of deep convection</a:t>
            </a:r>
          </a:p>
          <a:p>
            <a:pPr marL="568325" indent="-342900">
              <a:buFont typeface="Arial"/>
              <a:buChar char="•"/>
            </a:pPr>
            <a:r>
              <a:rPr lang="en-US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Mesoscale systems</a:t>
            </a:r>
          </a:p>
          <a:p>
            <a:pPr marL="568325" indent="-342900">
              <a:buFont typeface="Arial"/>
              <a:buChar char="•"/>
            </a:pPr>
            <a:r>
              <a:rPr lang="en-US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Effects of shear</a:t>
            </a:r>
          </a:p>
          <a:p>
            <a:pPr marL="568325" indent="-342900">
              <a:buFont typeface="Arial"/>
              <a:buChar char="•"/>
            </a:pPr>
            <a:r>
              <a:rPr lang="en-US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Larger than mesoscale </a:t>
            </a:r>
            <a:r>
              <a:rPr lang="en-US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organization</a:t>
            </a:r>
            <a:endParaRPr lang="en-US" sz="32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810" y="306506"/>
            <a:ext cx="3048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SUMMARY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46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-85"/>
          <a:stretch/>
        </p:blipFill>
        <p:spPr bwMode="auto">
          <a:xfrm>
            <a:off x="-292358" y="0"/>
            <a:ext cx="95905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282950" y="4079658"/>
            <a:ext cx="328613" cy="296862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525" y="167120"/>
            <a:ext cx="8577118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DYNAMO Radar experiment goal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10481" y="1467689"/>
            <a:ext cx="7653867" cy="1545400"/>
          </a:xfrm>
        </p:spPr>
        <p:txBody>
          <a:bodyPr/>
          <a:lstStyle/>
          <a:p>
            <a:pPr marL="509588" indent="-509588"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  <a:sym typeface="Wingdings"/>
              </a:rPr>
              <a:t>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Characteristics and evolution of the MJO cloud population in the region where the disturbance builds up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820988" y="4307573"/>
            <a:ext cx="1342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Addu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Atoll</a:t>
            </a:r>
          </a:p>
        </p:txBody>
      </p:sp>
    </p:spTree>
    <p:extLst>
      <p:ext uri="{BB962C8B-B14F-4D97-AF65-F5344CB8AC3E}">
        <p14:creationId xmlns:p14="http://schemas.microsoft.com/office/powerpoint/2010/main" val="173343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20111016_0414IMG_1404sRAINYDAY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9484" y="5052656"/>
            <a:ext cx="16378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effectLst>
                  <a:glow rad="101600">
                    <a:srgbClr val="354C3E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End</a:t>
            </a:r>
            <a:endParaRPr lang="en-US" sz="6000" b="1" dirty="0">
              <a:solidFill>
                <a:schemeClr val="tx2"/>
              </a:solidFill>
              <a:effectLst>
                <a:glow rad="101600">
                  <a:srgbClr val="354C3E">
                    <a:alpha val="75000"/>
                  </a:srgb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2441" y="6029487"/>
            <a:ext cx="9021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rgbClr val="354C3E">
                      <a:alpha val="75000"/>
                    </a:srgbClr>
                  </a:glow>
                </a:effectLst>
                <a:latin typeface="Arial"/>
                <a:cs typeface="Arial"/>
              </a:rPr>
              <a:t>This research was sponsored by NSF grants AGS-1059611 and DOE grant DE-sc0001164/er-64752.</a:t>
            </a:r>
            <a:endParaRPr lang="en-US" sz="2000" dirty="0">
              <a:solidFill>
                <a:srgbClr val="FFFF00"/>
              </a:solidFill>
              <a:effectLst>
                <a:glow rad="101600">
                  <a:srgbClr val="354C3E">
                    <a:alpha val="75000"/>
                  </a:srgb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94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MONEX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5" b="2872"/>
          <a:stretch>
            <a:fillRect/>
          </a:stretch>
        </p:blipFill>
        <p:spPr bwMode="auto">
          <a:xfrm>
            <a:off x="6350" y="-17463"/>
            <a:ext cx="91376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653" y="4479203"/>
            <a:ext cx="690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Clouds in the moist layer</a:t>
            </a:r>
            <a:endParaRPr lang="en-US" sz="44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88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20103_0000_dbzrhi_bragg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7"/>
          <a:stretch/>
        </p:blipFill>
        <p:spPr>
          <a:xfrm>
            <a:off x="1085475" y="1835920"/>
            <a:ext cx="6973051" cy="4470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4825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Humidity gradient layers and nonprecipitating clouds</a:t>
            </a:r>
            <a:endParaRPr lang="en-US" sz="40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73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1229_0300_dbzvis(3)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/>
          <a:stretch/>
        </p:blipFill>
        <p:spPr>
          <a:xfrm>
            <a:off x="1126097" y="0"/>
            <a:ext cx="6891806" cy="6857999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700" y="649667"/>
            <a:ext cx="913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FFFF"/>
                </a:solidFill>
              </a:rPr>
              <a:t>Long lines of cumulus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6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20111013_1637_ZDR_SUR_0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0"/>
            <a:ext cx="6700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459504"/>
            <a:ext cx="2510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Cold pool examples seen in differential reflectivity (ZDR)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60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MONEX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5" b="2872"/>
          <a:stretch>
            <a:fillRect/>
          </a:stretch>
        </p:blipFill>
        <p:spPr bwMode="auto">
          <a:xfrm>
            <a:off x="6350" y="-17463"/>
            <a:ext cx="91376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9186" y="1878823"/>
            <a:ext cx="58531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Deep precipitating convection</a:t>
            </a:r>
            <a:endParaRPr lang="en-US" sz="44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endParaRPr lang="en-US" sz="16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25425" algn="r"/>
            <a:endParaRPr lang="en-US" sz="4000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96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3" descr="research.SPOL_Derived.201201140000.daily_rainf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Rain over area scanned by S-PolKa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531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4811" y="1086250"/>
            <a:ext cx="8214379" cy="5049442"/>
            <a:chOff x="1055688" y="1453904"/>
            <a:chExt cx="7032625" cy="4323009"/>
          </a:xfrm>
        </p:grpSpPr>
        <p:pic>
          <p:nvPicPr>
            <p:cNvPr id="68609" name="Picture 1" descr="20111009_1058_PID_RHI_130_portstorm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39"/>
            <a:stretch/>
          </p:blipFill>
          <p:spPr bwMode="auto">
            <a:xfrm>
              <a:off x="1055688" y="1453904"/>
              <a:ext cx="7032625" cy="432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0" name="TextBox 10"/>
            <p:cNvSpPr txBox="1">
              <a:spLocks noChangeArrowheads="1"/>
            </p:cNvSpPr>
            <p:nvPr/>
          </p:nvSpPr>
          <p:spPr bwMode="auto">
            <a:xfrm>
              <a:off x="1422400" y="4154488"/>
              <a:ext cx="7493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FFFFFF"/>
                  </a:solidFill>
                </a:rPr>
                <a:t>4  km </a:t>
              </a:r>
            </a:p>
          </p:txBody>
        </p:sp>
        <p:cxnSp>
          <p:nvCxnSpPr>
            <p:cNvPr id="68611" name="Straight Connector 11"/>
            <p:cNvCxnSpPr>
              <a:cxnSpLocks noChangeShapeType="1"/>
            </p:cNvCxnSpPr>
            <p:nvPr/>
          </p:nvCxnSpPr>
          <p:spPr bwMode="auto">
            <a:xfrm>
              <a:off x="1230313" y="4338638"/>
              <a:ext cx="2174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12" name="TextBox 13"/>
            <p:cNvSpPr txBox="1">
              <a:spLocks noChangeArrowheads="1"/>
            </p:cNvSpPr>
            <p:nvPr/>
          </p:nvSpPr>
          <p:spPr bwMode="auto">
            <a:xfrm>
              <a:off x="1420813" y="2870200"/>
              <a:ext cx="7493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FFFFFF"/>
                  </a:solidFill>
                </a:rPr>
                <a:t>8  km </a:t>
              </a:r>
            </a:p>
          </p:txBody>
        </p:sp>
        <p:cxnSp>
          <p:nvCxnSpPr>
            <p:cNvPr id="68613" name="Straight Connector 14"/>
            <p:cNvCxnSpPr>
              <a:cxnSpLocks noChangeShapeType="1"/>
            </p:cNvCxnSpPr>
            <p:nvPr/>
          </p:nvCxnSpPr>
          <p:spPr bwMode="auto">
            <a:xfrm>
              <a:off x="1228725" y="3054350"/>
              <a:ext cx="217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14" name="TextBox 12"/>
            <p:cNvSpPr txBox="1">
              <a:spLocks noChangeArrowheads="1"/>
            </p:cNvSpPr>
            <p:nvPr/>
          </p:nvSpPr>
          <p:spPr bwMode="auto">
            <a:xfrm>
              <a:off x="3605213" y="2398713"/>
              <a:ext cx="9540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FFFFFF"/>
                  </a:solidFill>
                </a:rPr>
                <a:t>graupel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>
              <a:off x="3694113" y="2719388"/>
              <a:ext cx="373062" cy="13604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sp>
          <p:nvSpPr>
            <p:cNvPr id="68616" name="TextBox 18"/>
            <p:cNvSpPr txBox="1">
              <a:spLocks noChangeArrowheads="1"/>
            </p:cNvSpPr>
            <p:nvPr/>
          </p:nvSpPr>
          <p:spPr bwMode="auto">
            <a:xfrm>
              <a:off x="4449763" y="2063750"/>
              <a:ext cx="11207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FFFFFF"/>
                  </a:solidFill>
                </a:rPr>
                <a:t>small ice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4464050" y="2384425"/>
              <a:ext cx="409575" cy="1193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sp>
          <p:nvSpPr>
            <p:cNvPr id="68618" name="TextBox 21"/>
            <p:cNvSpPr txBox="1">
              <a:spLocks noChangeArrowheads="1"/>
            </p:cNvSpPr>
            <p:nvPr/>
          </p:nvSpPr>
          <p:spPr bwMode="auto">
            <a:xfrm>
              <a:off x="5129213" y="2292350"/>
              <a:ext cx="2327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FFFFFF"/>
                  </a:solidFill>
                </a:rPr>
                <a:t>large non-melting ice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4772025" y="2613025"/>
              <a:ext cx="625475" cy="133826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sp>
          <p:nvSpPr>
            <p:cNvPr id="68620" name="TextBox 25"/>
            <p:cNvSpPr txBox="1">
              <a:spLocks noChangeArrowheads="1"/>
            </p:cNvSpPr>
            <p:nvPr/>
          </p:nvSpPr>
          <p:spPr bwMode="auto">
            <a:xfrm>
              <a:off x="6435725" y="4522788"/>
              <a:ext cx="12493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FFFFFF"/>
                  </a:solidFill>
                </a:rPr>
                <a:t>heavy rain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H="1" flipV="1">
              <a:off x="4745038" y="4719638"/>
              <a:ext cx="1708150" cy="52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sp>
          <p:nvSpPr>
            <p:cNvPr id="68623" name="TextBox 31"/>
            <p:cNvSpPr txBox="1">
              <a:spLocks noChangeArrowheads="1"/>
            </p:cNvSpPr>
            <p:nvPr/>
          </p:nvSpPr>
          <p:spPr bwMode="auto">
            <a:xfrm>
              <a:off x="5294313" y="3113088"/>
              <a:ext cx="15430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FFFFFF"/>
                  </a:solidFill>
                </a:rPr>
                <a:t>melting snow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H="1">
              <a:off x="4733925" y="3476625"/>
              <a:ext cx="962025" cy="7175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</p:grpSp>
      <p:sp>
        <p:nvSpPr>
          <p:cNvPr id="19" name="TextBox 18"/>
          <p:cNvSpPr txBox="1"/>
          <p:nvPr/>
        </p:nvSpPr>
        <p:spPr>
          <a:xfrm>
            <a:off x="0" y="21725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Small cumulonimbus</a:t>
            </a:r>
            <a:endParaRPr lang="en-US" sz="32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52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12936</TotalTime>
  <Words>288</Words>
  <Application>Microsoft Macintosh PowerPoint</Application>
  <PresentationFormat>On-screen Show (4:3)</PresentationFormat>
  <Paragraphs>66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Default Design</vt:lpstr>
      <vt:lpstr>10_Default Design</vt:lpstr>
      <vt:lpstr>2_Office Theme</vt:lpstr>
      <vt:lpstr>12_Default Design</vt:lpstr>
      <vt:lpstr>13_Default Design</vt:lpstr>
      <vt:lpstr>9_Default Design</vt:lpstr>
      <vt:lpstr>14_Default Design</vt:lpstr>
      <vt:lpstr>15_Default Design</vt:lpstr>
      <vt:lpstr>16_Default Design</vt:lpstr>
      <vt:lpstr>PowerPoint Presentation</vt:lpstr>
      <vt:lpstr>DYNAMO Radar experiment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 Department of Atmospheric 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Houze</dc:creator>
  <cp:lastModifiedBy>Robert Houze</cp:lastModifiedBy>
  <cp:revision>359</cp:revision>
  <dcterms:created xsi:type="dcterms:W3CDTF">2010-04-08T22:31:49Z</dcterms:created>
  <dcterms:modified xsi:type="dcterms:W3CDTF">2012-04-22T19:33:31Z</dcterms:modified>
</cp:coreProperties>
</file>