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6"/>
  </p:notesMasterIdLst>
  <p:sldIdLst>
    <p:sldId id="256" r:id="rId2"/>
    <p:sldId id="283" r:id="rId3"/>
    <p:sldId id="347" r:id="rId4"/>
    <p:sldId id="286" r:id="rId5"/>
    <p:sldId id="295" r:id="rId6"/>
    <p:sldId id="299" r:id="rId7"/>
    <p:sldId id="346" r:id="rId8"/>
    <p:sldId id="300" r:id="rId9"/>
    <p:sldId id="301" r:id="rId10"/>
    <p:sldId id="302" r:id="rId11"/>
    <p:sldId id="360" r:id="rId12"/>
    <p:sldId id="362" r:id="rId13"/>
    <p:sldId id="288" r:id="rId14"/>
    <p:sldId id="364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00"/>
    <a:srgbClr val="0000FF"/>
    <a:srgbClr val="2D5FFF"/>
    <a:srgbClr val="66FF33"/>
    <a:srgbClr val="003366"/>
    <a:srgbClr val="800000"/>
    <a:srgbClr val="FFFF66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05" autoAdjust="0"/>
    <p:restoredTop sz="93844" autoAdjust="0"/>
  </p:normalViewPr>
  <p:slideViewPr>
    <p:cSldViewPr>
      <p:cViewPr>
        <p:scale>
          <a:sx n="70" d="100"/>
          <a:sy n="70" d="100"/>
        </p:scale>
        <p:origin x="-144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24F597-870F-4040-9549-07D18B895971}" type="datetimeFigureOut">
              <a:rPr lang="en-US" smtClean="0"/>
              <a:pPr/>
              <a:t>4/27/12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DF3D92-19E5-4506-AB13-E173CBBD1D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015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0EA1-66DA-4759-BBCE-F2ED1106E264}" type="datetimeFigureOut">
              <a:rPr lang="en-US" smtClean="0"/>
              <a:pPr/>
              <a:t>4/27/12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26244-DC46-4D7C-B6A2-738DE402EC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0EA1-66DA-4759-BBCE-F2ED1106E264}" type="datetimeFigureOut">
              <a:rPr lang="en-US" smtClean="0"/>
              <a:pPr/>
              <a:t>4/27/12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26244-DC46-4D7C-B6A2-738DE402EC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0EA1-66DA-4759-BBCE-F2ED1106E264}" type="datetimeFigureOut">
              <a:rPr lang="en-US" smtClean="0"/>
              <a:pPr/>
              <a:t>4/27/12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26244-DC46-4D7C-B6A2-738DE402EC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0EA1-66DA-4759-BBCE-F2ED1106E264}" type="datetimeFigureOut">
              <a:rPr lang="en-US" smtClean="0"/>
              <a:pPr/>
              <a:t>4/27/12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26244-DC46-4D7C-B6A2-738DE402EC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0EA1-66DA-4759-BBCE-F2ED1106E264}" type="datetimeFigureOut">
              <a:rPr lang="en-US" smtClean="0"/>
              <a:pPr/>
              <a:t>4/27/12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26244-DC46-4D7C-B6A2-738DE402EC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0EA1-66DA-4759-BBCE-F2ED1106E264}" type="datetimeFigureOut">
              <a:rPr lang="en-US" smtClean="0"/>
              <a:pPr/>
              <a:t>4/27/12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26244-DC46-4D7C-B6A2-738DE402EC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0EA1-66DA-4759-BBCE-F2ED1106E264}" type="datetimeFigureOut">
              <a:rPr lang="en-US" smtClean="0"/>
              <a:pPr/>
              <a:t>4/27/12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26244-DC46-4D7C-B6A2-738DE402EC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0EA1-66DA-4759-BBCE-F2ED1106E264}" type="datetimeFigureOut">
              <a:rPr lang="en-US" smtClean="0"/>
              <a:pPr/>
              <a:t>4/27/12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626244-DC46-4D7C-B6A2-738DE402ECB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0EA1-66DA-4759-BBCE-F2ED1106E264}" type="datetimeFigureOut">
              <a:rPr lang="en-US" smtClean="0"/>
              <a:pPr/>
              <a:t>4/27/12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26244-DC46-4D7C-B6A2-738DE402EC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70EA1-66DA-4759-BBCE-F2ED1106E264}" type="datetimeFigureOut">
              <a:rPr lang="en-US" smtClean="0"/>
              <a:pPr/>
              <a:t>4/27/12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18626244-DC46-4D7C-B6A2-738DE402EC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C1D70EA1-66DA-4759-BBCE-F2ED1106E264}" type="datetimeFigureOut">
              <a:rPr lang="en-US" smtClean="0"/>
              <a:pPr/>
              <a:t>4/27/12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26244-DC46-4D7C-B6A2-738DE402EC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C1D70EA1-66DA-4759-BBCE-F2ED1106E264}" type="datetimeFigureOut">
              <a:rPr lang="en-US" smtClean="0"/>
              <a:pPr/>
              <a:t>4/27/12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18626244-DC46-4D7C-B6A2-738DE402ECB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9.tiff"/><Relationship Id="rId5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4" Type="http://schemas.openxmlformats.org/officeDocument/2006/relationships/image" Target="../media/image22.gif"/><Relationship Id="rId5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Relationship Id="rId3" Type="http://schemas.openxmlformats.org/officeDocument/2006/relationships/image" Target="../media/image2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Relationship Id="rId3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tiff"/><Relationship Id="rId5" Type="http://schemas.openxmlformats.org/officeDocument/2006/relationships/image" Target="../media/image12.tiff"/><Relationship Id="rId6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tiff"/><Relationship Id="rId5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4478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Convective-scale variations in the inner-core rainbands of tropical cyclones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1390650" y="5902304"/>
            <a:ext cx="6400800" cy="99695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Anthony C. Didlake, Jr. and Robert A.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Houze, Jr.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30</a:t>
            </a:r>
            <a:r>
              <a:rPr kumimoji="0" lang="en-US" sz="14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Conference on Hurricanes and Tropical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Meteorology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April 17,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2012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-254000" y="5861050"/>
            <a:ext cx="1752600" cy="1377950"/>
            <a:chOff x="0" y="518"/>
            <a:chExt cx="5760" cy="4284"/>
          </a:xfrm>
        </p:grpSpPr>
        <p:pic>
          <p:nvPicPr>
            <p:cNvPr id="7" name="Picture 7" descr="3bRAINEX_log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5" y="518"/>
              <a:ext cx="3792" cy="2943"/>
            </a:xfrm>
            <a:prstGeom prst="rect">
              <a:avLst/>
            </a:prstGeom>
            <a:noFill/>
            <a:ln w="57150">
              <a:solidFill>
                <a:srgbClr val="8C211E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2499" y="1016"/>
              <a:ext cx="605" cy="1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endParaRPr lang="en-US" sz="1600">
                <a:latin typeface="Arial" charset="0"/>
                <a:ea typeface="ＭＳ Ｐゴシック" charset="-128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2802" y="1150"/>
              <a:ext cx="605" cy="1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endParaRPr lang="en-US" sz="1600"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0" y="3568"/>
              <a:ext cx="5760" cy="1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/>
              <a:endParaRPr lang="en-US" sz="2000">
                <a:latin typeface="Arial" charset="0"/>
                <a:ea typeface="ＭＳ Ｐゴシック" charset="-128"/>
              </a:endParaRPr>
            </a:p>
          </p:txBody>
        </p:sp>
      </p:grpSp>
      <p:pic>
        <p:nvPicPr>
          <p:cNvPr id="13" name="Picture 4" descr="hair2.tif"/>
          <p:cNvPicPr>
            <a:picLocks noChangeAspect="1"/>
          </p:cNvPicPr>
          <p:nvPr/>
        </p:nvPicPr>
        <p:blipFill rotWithShape="1">
          <a:blip r:embed="rId3" cstate="print"/>
          <a:srcRect t="20746" r="9157" b="19848"/>
          <a:stretch/>
        </p:blipFill>
        <p:spPr bwMode="auto">
          <a:xfrm>
            <a:off x="1600200" y="1295400"/>
            <a:ext cx="5943600" cy="448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7"/>
          <p:cNvGrpSpPr>
            <a:grpSpLocks/>
          </p:cNvGrpSpPr>
          <p:nvPr/>
        </p:nvGrpSpPr>
        <p:grpSpPr bwMode="auto">
          <a:xfrm>
            <a:off x="7864475" y="5803900"/>
            <a:ext cx="1254125" cy="1028700"/>
            <a:chOff x="4970" y="3672"/>
            <a:chExt cx="790" cy="648"/>
          </a:xfrm>
        </p:grpSpPr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4970" y="3672"/>
              <a:ext cx="790" cy="648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272E7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9" name="Picture 5" descr="UW_log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2" y="3774"/>
              <a:ext cx="642" cy="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Oval 1"/>
          <p:cNvSpPr/>
          <p:nvPr/>
        </p:nvSpPr>
        <p:spPr>
          <a:xfrm>
            <a:off x="2971800" y="2057400"/>
            <a:ext cx="3048000" cy="3048000"/>
          </a:xfrm>
          <a:prstGeom prst="ellipse">
            <a:avLst/>
          </a:prstGeom>
          <a:solidFill>
            <a:srgbClr val="FFFF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533587" y="5491836"/>
            <a:ext cx="1010213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Houze 2010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1447800"/>
            <a:ext cx="9144000" cy="411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1205301" y="2833300"/>
            <a:ext cx="18288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Altitude (km)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3254" name="Picture 6" descr="C:\Documents and Settings\Anthony\Desktop\equation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5638800"/>
            <a:ext cx="4724400" cy="1038105"/>
          </a:xfrm>
          <a:prstGeom prst="rect">
            <a:avLst/>
          </a:prstGeom>
          <a:noFill/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0" y="715962"/>
            <a:ext cx="9144000" cy="762000"/>
          </a:xfrm>
          <a:prstGeom prst="rect">
            <a:avLst/>
          </a:prstGeom>
          <a:solidFill>
            <a:schemeClr val="tx1"/>
          </a:solidFill>
        </p:spPr>
        <p:txBody>
          <a:bodyPr vert="horz" lIns="45720" rIns="4572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	          			  Total tendency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0" y="258762"/>
            <a:ext cx="9144000" cy="762000"/>
          </a:xfrm>
          <a:prstGeom prst="rect">
            <a:avLst/>
          </a:prstGeom>
          <a:solidFill>
            <a:schemeClr val="tx1"/>
          </a:solidFill>
        </p:spPr>
        <p:txBody>
          <a:bodyPr vert="horz" lIns="45720" rIns="4572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Tangential momentum tendency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62400" y="5257800"/>
            <a:ext cx="243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acceleration (m s</a:t>
            </a:r>
            <a:r>
              <a:rPr lang="en-US" sz="1200" baseline="30000" dirty="0" smtClean="0">
                <a:solidFill>
                  <a:schemeClr val="bg1"/>
                </a:solidFill>
              </a:rPr>
              <a:t>-2</a:t>
            </a:r>
            <a:r>
              <a:rPr lang="en-US" sz="1200" dirty="0" smtClean="0">
                <a:solidFill>
                  <a:schemeClr val="bg1"/>
                </a:solidFill>
              </a:rPr>
              <a:t>)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1" name="Picture 3" descr="C:\Documents and Settings\Anthony\My Documents\downdraft\Documents\Presentation_figures\Fig03b.tif"/>
          <p:cNvPicPr>
            <a:picLocks noChangeAspect="1" noChangeArrowheads="1"/>
          </p:cNvPicPr>
          <p:nvPr/>
        </p:nvPicPr>
        <p:blipFill>
          <a:blip r:embed="rId3" cstate="print"/>
          <a:srcRect l="28856" t="8744" r="31794" b="10807"/>
          <a:stretch>
            <a:fillRect/>
          </a:stretch>
        </p:blipFill>
        <p:spPr bwMode="auto">
          <a:xfrm>
            <a:off x="0" y="1600200"/>
            <a:ext cx="2286000" cy="3505200"/>
          </a:xfrm>
          <a:prstGeom prst="rect">
            <a:avLst/>
          </a:prstGeom>
          <a:noFill/>
        </p:spPr>
      </p:pic>
      <p:pic>
        <p:nvPicPr>
          <p:cNvPr id="16385" name="Picture 1" descr="C:\Documents and Settings\Anthony\My Documents\downdraft\Documents\Presentation_figures\dvdt_convA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1219200"/>
            <a:ext cx="5791200" cy="4343400"/>
          </a:xfrm>
          <a:prstGeom prst="rect">
            <a:avLst/>
          </a:prstGeom>
          <a:noFill/>
        </p:spPr>
      </p:pic>
      <p:cxnSp>
        <p:nvCxnSpPr>
          <p:cNvPr id="19" name="Straight Arrow Connector 18"/>
          <p:cNvCxnSpPr/>
          <p:nvPr/>
        </p:nvCxnSpPr>
        <p:spPr>
          <a:xfrm flipH="1">
            <a:off x="1752600" y="4800600"/>
            <a:ext cx="1371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5" descr="C:\Documents and Settings\Anthony\My Documents\downdraft\Documents\Presentation_figures\Fig04b.tif"/>
          <p:cNvPicPr>
            <a:picLocks noChangeAspect="1" noChangeArrowheads="1"/>
          </p:cNvPicPr>
          <p:nvPr/>
        </p:nvPicPr>
        <p:blipFill>
          <a:blip r:embed="rId5" cstate="print"/>
          <a:srcRect l="30938" t="7026" r="37444" b="10417"/>
          <a:stretch>
            <a:fillRect/>
          </a:stretch>
        </p:blipFill>
        <p:spPr bwMode="auto">
          <a:xfrm>
            <a:off x="7315200" y="1524000"/>
            <a:ext cx="1828800" cy="3581400"/>
          </a:xfrm>
          <a:prstGeom prst="rect">
            <a:avLst/>
          </a:prstGeom>
          <a:noFill/>
        </p:spPr>
      </p:pic>
      <p:cxnSp>
        <p:nvCxnSpPr>
          <p:cNvPr id="22" name="Straight Arrow Connector 21"/>
          <p:cNvCxnSpPr/>
          <p:nvPr/>
        </p:nvCxnSpPr>
        <p:spPr>
          <a:xfrm>
            <a:off x="5943600" y="4495800"/>
            <a:ext cx="1219200" cy="0"/>
          </a:xfrm>
          <a:prstGeom prst="straightConnector1">
            <a:avLst/>
          </a:prstGeom>
          <a:ln w="38100">
            <a:solidFill>
              <a:schemeClr val="bg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943600" y="4191000"/>
            <a:ext cx="1219200" cy="0"/>
          </a:xfrm>
          <a:prstGeom prst="straightConnector1">
            <a:avLst/>
          </a:prstGeom>
          <a:ln w="38100">
            <a:solidFill>
              <a:schemeClr val="bg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943600" y="3733800"/>
            <a:ext cx="1219200" cy="0"/>
          </a:xfrm>
          <a:prstGeom prst="straightConnector1">
            <a:avLst/>
          </a:prstGeom>
          <a:ln w="38100">
            <a:solidFill>
              <a:schemeClr val="bg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2209800" y="1266825"/>
            <a:ext cx="4714875" cy="4095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    </a:t>
            </a:r>
            <a:r>
              <a:rPr lang="en-US" dirty="0" smtClean="0">
                <a:solidFill>
                  <a:srgbClr val="FF0000"/>
                </a:solidFill>
              </a:rPr>
              <a:t>red</a:t>
            </a:r>
            <a:r>
              <a:rPr lang="en-US" dirty="0" smtClean="0">
                <a:solidFill>
                  <a:schemeClr val="bg1"/>
                </a:solidFill>
              </a:rPr>
              <a:t> – inner                 black – outer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62400" y="5334000"/>
            <a:ext cx="243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acceleration (m s</a:t>
            </a:r>
            <a:r>
              <a:rPr lang="en-US" sz="1200" baseline="30000" dirty="0" smtClean="0">
                <a:solidFill>
                  <a:schemeClr val="bg1"/>
                </a:solidFill>
              </a:rPr>
              <a:t>-2</a:t>
            </a:r>
            <a:r>
              <a:rPr lang="en-US" sz="1200" dirty="0" smtClean="0">
                <a:solidFill>
                  <a:schemeClr val="bg1"/>
                </a:solidFill>
              </a:rPr>
              <a:t>)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1129100" y="2909500"/>
            <a:ext cx="18288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Altitude (km)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home\disk\cat4\didlake\mypapers\intermed2011\figures_rnd2\schematic_v04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32026"/>
            <a:ext cx="4191000" cy="236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Z:\home\disk\cat4\didlake\documents\seceye.xwd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6" t="14346" r="22955" b="16249"/>
          <a:stretch/>
        </p:blipFill>
        <p:spPr bwMode="auto">
          <a:xfrm>
            <a:off x="0" y="3405002"/>
            <a:ext cx="4062829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Z:\home\disk\cat4\didlake\documents\rainb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5" t="13749" r="22743" b="17569"/>
          <a:stretch/>
        </p:blipFill>
        <p:spPr bwMode="auto">
          <a:xfrm>
            <a:off x="-1" y="0"/>
            <a:ext cx="4062829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own Arrow 5"/>
          <p:cNvSpPr/>
          <p:nvPr/>
        </p:nvSpPr>
        <p:spPr>
          <a:xfrm>
            <a:off x="5781675" y="2971801"/>
            <a:ext cx="381000" cy="685800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953000" y="3733799"/>
            <a:ext cx="3905025" cy="3000009"/>
            <a:chOff x="4953000" y="3733799"/>
            <a:chExt cx="3905025" cy="3000009"/>
          </a:xfrm>
        </p:grpSpPr>
        <p:pic>
          <p:nvPicPr>
            <p:cNvPr id="15" name="Picture 3" descr="Z:\home\cat4\didlake\mypapers\seceyewall2011\final_tiffs\F16_v5.tif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6" t="45320" r="3735" b="3590"/>
            <a:stretch/>
          </p:blipFill>
          <p:spPr bwMode="auto">
            <a:xfrm>
              <a:off x="4953000" y="3733799"/>
              <a:ext cx="3905025" cy="3000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4953000" y="3886200"/>
              <a:ext cx="457201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" name="Straight Connector 8"/>
          <p:cNvCxnSpPr/>
          <p:nvPr/>
        </p:nvCxnSpPr>
        <p:spPr>
          <a:xfrm>
            <a:off x="2362200" y="2667000"/>
            <a:ext cx="533400" cy="8382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031414" y="5538603"/>
            <a:ext cx="330786" cy="7620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-2" y="1"/>
            <a:ext cx="1828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9/21/2005 2010 Z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-1" y="3657601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9/22/2005 1800 Z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545447" y="2678751"/>
            <a:ext cx="15792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solidFill>
                  <a:schemeClr val="bg1"/>
                </a:solidFill>
              </a:rPr>
              <a:t>Didlake</a:t>
            </a:r>
            <a:r>
              <a:rPr lang="en-US" sz="1000" dirty="0" smtClean="0">
                <a:solidFill>
                  <a:schemeClr val="bg1"/>
                </a:solidFill>
              </a:rPr>
              <a:t> and Houze 2012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78747" y="6497909"/>
            <a:ext cx="15792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solidFill>
                  <a:schemeClr val="bg1"/>
                </a:solidFill>
              </a:rPr>
              <a:t>Didlake</a:t>
            </a:r>
            <a:r>
              <a:rPr lang="en-US" sz="1000" dirty="0" smtClean="0">
                <a:solidFill>
                  <a:schemeClr val="bg1"/>
                </a:solidFill>
              </a:rPr>
              <a:t> and Houze 2011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953000" y="532026"/>
            <a:ext cx="25523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Rainband convective cells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933950" y="3733799"/>
            <a:ext cx="19030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Secondary eyewall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58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0" grpId="0"/>
      <p:bldP spid="35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home\disk\cat4\didlake\mypapers\intermed2011\figures_rnd2\schematic_v04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32026"/>
            <a:ext cx="4191000" cy="236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own Arrow 5"/>
          <p:cNvSpPr/>
          <p:nvPr/>
        </p:nvSpPr>
        <p:spPr>
          <a:xfrm>
            <a:off x="5781675" y="2971801"/>
            <a:ext cx="381000" cy="685800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953000" y="3733799"/>
            <a:ext cx="3905025" cy="3000009"/>
            <a:chOff x="4953000" y="3733799"/>
            <a:chExt cx="3905025" cy="3000009"/>
          </a:xfrm>
        </p:grpSpPr>
        <p:pic>
          <p:nvPicPr>
            <p:cNvPr id="15" name="Picture 3" descr="Z:\home\cat4\didlake\mypapers\seceyewall2011\final_tiffs\F16_v5.tif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6" t="45320" r="3735" b="3590"/>
            <a:stretch/>
          </p:blipFill>
          <p:spPr bwMode="auto">
            <a:xfrm>
              <a:off x="4953000" y="3733799"/>
              <a:ext cx="3905025" cy="3000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4953000" y="3886200"/>
              <a:ext cx="457201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617043"/>
            <a:ext cx="4724400" cy="1096962"/>
          </a:xfrm>
        </p:spPr>
        <p:txBody>
          <a:bodyPr>
            <a:noAutofit/>
          </a:bodyPr>
          <a:lstStyle/>
          <a:p>
            <a:r>
              <a:rPr lang="en-US" sz="3200" dirty="0" smtClean="0"/>
              <a:t>Critical zone for secondary eyewall formation</a:t>
            </a:r>
            <a:endParaRPr lang="en-US" sz="3200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28600" y="2209800"/>
            <a:ext cx="4781551" cy="3962400"/>
          </a:xfrm>
        </p:spPr>
        <p:txBody>
          <a:bodyPr>
            <a:noAutofit/>
          </a:bodyPr>
          <a:lstStyle/>
          <a:p>
            <a:r>
              <a:rPr lang="en-US" sz="2700" dirty="0" smtClean="0"/>
              <a:t>Strong winds and low CAPE</a:t>
            </a:r>
          </a:p>
          <a:p>
            <a:r>
              <a:rPr lang="en-US" sz="2700" dirty="0" smtClean="0"/>
              <a:t>Confinement of jet</a:t>
            </a:r>
          </a:p>
          <a:p>
            <a:r>
              <a:rPr lang="en-US" sz="2700" dirty="0" smtClean="0"/>
              <a:t>Amplification via WISHE feedback</a:t>
            </a:r>
          </a:p>
          <a:p>
            <a:r>
              <a:rPr lang="en-US" sz="2700" dirty="0" smtClean="0"/>
              <a:t>Inner edge subsidence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45447" y="2678751"/>
            <a:ext cx="15792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solidFill>
                  <a:schemeClr val="bg1"/>
                </a:solidFill>
              </a:rPr>
              <a:t>Didlake</a:t>
            </a:r>
            <a:r>
              <a:rPr lang="en-US" sz="1000" dirty="0" smtClean="0">
                <a:solidFill>
                  <a:schemeClr val="bg1"/>
                </a:solidFill>
              </a:rPr>
              <a:t> and Houze 2012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78747" y="6497909"/>
            <a:ext cx="15792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solidFill>
                  <a:schemeClr val="bg1"/>
                </a:solidFill>
              </a:rPr>
              <a:t>Didlake</a:t>
            </a:r>
            <a:r>
              <a:rPr lang="en-US" sz="1000" dirty="0" smtClean="0">
                <a:solidFill>
                  <a:schemeClr val="bg1"/>
                </a:solidFill>
              </a:rPr>
              <a:t> and Houze 2011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53000" y="532026"/>
            <a:ext cx="25523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Rainband convective cells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33950" y="3733799"/>
            <a:ext cx="19030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Secondary eyewall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77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7924800" cy="5105400"/>
          </a:xfrm>
        </p:spPr>
        <p:txBody>
          <a:bodyPr>
            <a:normAutofit/>
          </a:bodyPr>
          <a:lstStyle/>
          <a:p>
            <a:r>
              <a:rPr lang="en-US" dirty="0" smtClean="0"/>
              <a:t>Kinematic structure varies with radius </a:t>
            </a:r>
          </a:p>
          <a:p>
            <a:r>
              <a:rPr lang="en-US" dirty="0" smtClean="0"/>
              <a:t>Tangential jet depends on radial and vertical advection</a:t>
            </a:r>
          </a:p>
          <a:p>
            <a:pPr lvl="1"/>
            <a:r>
              <a:rPr lang="en-US" dirty="0" smtClean="0"/>
              <a:t>Inner cell jets constrained to low levels</a:t>
            </a:r>
          </a:p>
          <a:p>
            <a:pPr lvl="1"/>
            <a:r>
              <a:rPr lang="en-US" dirty="0" smtClean="0"/>
              <a:t>Outer cell jets occur within large range of altitudes</a:t>
            </a:r>
          </a:p>
          <a:p>
            <a:r>
              <a:rPr lang="en-US" dirty="0" smtClean="0"/>
              <a:t>Convective cells can reach critical zone of secondary eyewall formation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66800"/>
            <a:ext cx="7467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33600"/>
            <a:ext cx="7924800" cy="3048000"/>
          </a:xfrm>
        </p:spPr>
        <p:txBody>
          <a:bodyPr>
            <a:normAutofit/>
          </a:bodyPr>
          <a:lstStyle/>
          <a:p>
            <a:r>
              <a:rPr lang="en-US" dirty="0" smtClean="0"/>
              <a:t>Michael Bell</a:t>
            </a:r>
          </a:p>
          <a:p>
            <a:r>
              <a:rPr lang="en-US" dirty="0" smtClean="0"/>
              <a:t>Wen-</a:t>
            </a:r>
            <a:r>
              <a:rPr lang="en-US" dirty="0" err="1" smtClean="0"/>
              <a:t>Chau</a:t>
            </a:r>
            <a:r>
              <a:rPr lang="en-US" dirty="0" smtClean="0"/>
              <a:t> Lee</a:t>
            </a:r>
          </a:p>
          <a:p>
            <a:r>
              <a:rPr lang="en-US" dirty="0" smtClean="0"/>
              <a:t>Stacy </a:t>
            </a:r>
            <a:r>
              <a:rPr lang="en-US" dirty="0" err="1" smtClean="0"/>
              <a:t>Brodzik</a:t>
            </a:r>
            <a:endParaRPr lang="en-US" dirty="0" smtClean="0"/>
          </a:p>
          <a:p>
            <a:r>
              <a:rPr lang="en-US" dirty="0" smtClean="0"/>
              <a:t>NDSEG Fellowship Program</a:t>
            </a:r>
          </a:p>
          <a:p>
            <a:r>
              <a:rPr lang="en-US" dirty="0" smtClean="0"/>
              <a:t>NSF grant </a:t>
            </a:r>
            <a:r>
              <a:rPr lang="en-US" dirty="0"/>
              <a:t>ATM-</a:t>
            </a:r>
            <a:r>
              <a:rPr lang="en-US" dirty="0" smtClean="0"/>
              <a:t>0743180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45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C:\Documents and Settings\Anthony\My Documents\downdraft\Documents\Presentation_figures\Fig01.gif"/>
          <p:cNvPicPr>
            <a:picLocks noChangeAspect="1" noChangeArrowheads="1"/>
          </p:cNvPicPr>
          <p:nvPr/>
        </p:nvPicPr>
        <p:blipFill>
          <a:blip r:embed="rId2" cstate="print"/>
          <a:srcRect l="3918" t="7395" r="17134" b="8728"/>
          <a:stretch>
            <a:fillRect/>
          </a:stretch>
        </p:blipFill>
        <p:spPr bwMode="auto">
          <a:xfrm>
            <a:off x="1009650" y="0"/>
            <a:ext cx="6976865" cy="6858000"/>
          </a:xfrm>
          <a:prstGeom prst="rect">
            <a:avLst/>
          </a:prstGeom>
          <a:noFill/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838200"/>
            <a:ext cx="2819400" cy="762000"/>
          </a:xfrm>
          <a:solidFill>
            <a:schemeClr val="tx1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NCAR ELDORA radar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676400"/>
            <a:ext cx="2819400" cy="584775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9/21/2005 1845-1927 Z</a:t>
            </a:r>
          </a:p>
          <a:p>
            <a:pPr algn="ctr"/>
            <a:r>
              <a:rPr lang="en-US" sz="1600" dirty="0" smtClean="0"/>
              <a:t>2 km reflectivity</a:t>
            </a:r>
            <a:endParaRPr lang="en-US" dirty="0"/>
          </a:p>
        </p:txBody>
      </p:sp>
      <p:pic>
        <p:nvPicPr>
          <p:cNvPr id="6" name="Picture 2" descr="C:\Documents and Settings\Anthony\My Documents\downdraft\Documents\Presentation_figures\Fig12.gif"/>
          <p:cNvPicPr>
            <a:picLocks noChangeAspect="1" noChangeArrowheads="1"/>
          </p:cNvPicPr>
          <p:nvPr/>
        </p:nvPicPr>
        <p:blipFill>
          <a:blip r:embed="rId3" cstate="print"/>
          <a:srcRect l="83854" t="58066" r="5729" b="7187"/>
          <a:stretch>
            <a:fillRect/>
          </a:stretch>
        </p:blipFill>
        <p:spPr bwMode="auto">
          <a:xfrm>
            <a:off x="990600" y="4724400"/>
            <a:ext cx="762000" cy="21336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 rot="19439201">
            <a:off x="5241406" y="5610751"/>
            <a:ext cx="3175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C o n v e c t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i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 v e</a:t>
            </a:r>
            <a:endParaRPr lang="en-US" sz="2800" b="1" dirty="0"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5600" y="0"/>
            <a:ext cx="3175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S t r a t </a:t>
            </a:r>
            <a:r>
              <a:rPr lang="en-US" sz="2800" b="1" dirty="0" err="1" smtClean="0">
                <a:solidFill>
                  <a:srgbClr val="FFC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i</a:t>
            </a:r>
            <a:r>
              <a:rPr lang="en-US" sz="2800" b="1" dirty="0" smtClean="0">
                <a:solidFill>
                  <a:srgbClr val="FFC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 f o r m</a:t>
            </a:r>
            <a:endParaRPr lang="en-US" sz="2800" b="1" dirty="0">
              <a:solidFill>
                <a:srgbClr val="FFC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90600" y="4495800"/>
            <a:ext cx="762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dBZ</a:t>
            </a:r>
            <a:endParaRPr lang="en-US" sz="1400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0" y="0"/>
            <a:ext cx="2819400" cy="762000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vert="horz" lIns="45720" rIns="4572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Hurricane Rita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C:\Documents and Settings\Anthony\My Documents\downdraft\Documents\Presentation_figures\Fig01.gif"/>
          <p:cNvPicPr>
            <a:picLocks noChangeAspect="1" noChangeArrowheads="1"/>
          </p:cNvPicPr>
          <p:nvPr/>
        </p:nvPicPr>
        <p:blipFill>
          <a:blip r:embed="rId2" cstate="print"/>
          <a:srcRect l="19252" t="51319" r="19488" b="8728"/>
          <a:stretch>
            <a:fillRect/>
          </a:stretch>
        </p:blipFill>
        <p:spPr bwMode="auto">
          <a:xfrm>
            <a:off x="1207008" y="2057400"/>
            <a:ext cx="7936992" cy="478920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Method of analysis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5257800" cy="1142999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Divide into “inner” and “outer” regions</a:t>
            </a:r>
          </a:p>
          <a:p>
            <a:r>
              <a:rPr lang="en-US" dirty="0" smtClean="0"/>
              <a:t>Classify pixels as “convective” or “stratiform”</a:t>
            </a:r>
          </a:p>
          <a:p>
            <a:r>
              <a:rPr lang="en-US" dirty="0" smtClean="0"/>
              <a:t>Take radial cross sections across convective regions</a:t>
            </a:r>
          </a:p>
          <a:p>
            <a:pPr lvl="1"/>
            <a:endParaRPr lang="en-US" dirty="0"/>
          </a:p>
        </p:txBody>
      </p:sp>
      <p:sp>
        <p:nvSpPr>
          <p:cNvPr id="5" name="Arc 4"/>
          <p:cNvSpPr/>
          <p:nvPr/>
        </p:nvSpPr>
        <p:spPr>
          <a:xfrm rot="4490439">
            <a:off x="190038" y="-1773370"/>
            <a:ext cx="6874956" cy="7390784"/>
          </a:xfrm>
          <a:prstGeom prst="arc">
            <a:avLst>
              <a:gd name="adj1" fmla="val 17482269"/>
              <a:gd name="adj2" fmla="val 2875553"/>
            </a:avLst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26670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Inner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6324600" y="57912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Outer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Method of analysis</a:t>
            </a:r>
            <a:endParaRPr lang="en-US" sz="3600" dirty="0"/>
          </a:p>
        </p:txBody>
      </p:sp>
      <p:pic>
        <p:nvPicPr>
          <p:cNvPr id="4" name="Picture 2" descr="C:\Documents and Settings\Anthony\My Documents\downdraft\Documents\Presentation_figures\Fig02.gif"/>
          <p:cNvPicPr>
            <a:picLocks noChangeAspect="1" noChangeArrowheads="1"/>
          </p:cNvPicPr>
          <p:nvPr/>
        </p:nvPicPr>
        <p:blipFill>
          <a:blip r:embed="rId2" cstate="print"/>
          <a:srcRect l="19266" t="51264" r="19434" b="8681"/>
          <a:stretch>
            <a:fillRect/>
          </a:stretch>
        </p:blipFill>
        <p:spPr bwMode="auto">
          <a:xfrm>
            <a:off x="1203253" y="2057400"/>
            <a:ext cx="7940747" cy="4800600"/>
          </a:xfrm>
          <a:prstGeom prst="rect">
            <a:avLst/>
          </a:prstGeom>
          <a:noFill/>
        </p:spPr>
      </p:pic>
      <p:sp>
        <p:nvSpPr>
          <p:cNvPr id="5" name="Arc 4"/>
          <p:cNvSpPr/>
          <p:nvPr/>
        </p:nvSpPr>
        <p:spPr>
          <a:xfrm rot="4490439">
            <a:off x="190038" y="-1773370"/>
            <a:ext cx="6874956" cy="7390784"/>
          </a:xfrm>
          <a:prstGeom prst="arc">
            <a:avLst>
              <a:gd name="adj1" fmla="val 17482269"/>
              <a:gd name="adj2" fmla="val 2875553"/>
            </a:avLst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26670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Inner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6324600" y="57912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Outer</a:t>
            </a:r>
            <a:endParaRPr lang="en-US" sz="36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914400"/>
            <a:ext cx="5257800" cy="1142999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Divide into “inner” and “outer” regions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Classify pixels as “convective” or “stratiform”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Take radial cross sections across convective regions</a:t>
            </a:r>
          </a:p>
          <a:p>
            <a:pPr marL="722376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 2"/>
              <a:buChar char="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Documents and Settings\Anthony\My Documents\downdraft\Documents\Presentation_figures\vecs_s1.tif"/>
          <p:cNvPicPr>
            <a:picLocks noChangeAspect="1" noChangeArrowheads="1"/>
          </p:cNvPicPr>
          <p:nvPr/>
        </p:nvPicPr>
        <p:blipFill>
          <a:blip r:embed="rId2" cstate="print"/>
          <a:srcRect r="8333"/>
          <a:stretch>
            <a:fillRect/>
          </a:stretch>
        </p:blipFill>
        <p:spPr bwMode="auto">
          <a:xfrm>
            <a:off x="-381001" y="1676400"/>
            <a:ext cx="5308601" cy="4343401"/>
          </a:xfrm>
          <a:prstGeom prst="rect">
            <a:avLst/>
          </a:prstGeom>
          <a:noFill/>
        </p:spPr>
      </p:pic>
      <p:pic>
        <p:nvPicPr>
          <p:cNvPr id="49155" name="Picture 3" descr="C:\Documents and Settings\Anthony\My Documents\downdraft\Documents\Presentation_figures\vecs_s2.tif"/>
          <p:cNvPicPr>
            <a:picLocks noChangeAspect="1" noChangeArrowheads="1"/>
          </p:cNvPicPr>
          <p:nvPr/>
        </p:nvPicPr>
        <p:blipFill>
          <a:blip r:embed="rId3" cstate="print"/>
          <a:srcRect l="10069"/>
          <a:stretch>
            <a:fillRect/>
          </a:stretch>
        </p:blipFill>
        <p:spPr bwMode="auto">
          <a:xfrm>
            <a:off x="4393143" y="1676401"/>
            <a:ext cx="5208058" cy="4343400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1524000"/>
            <a:ext cx="9144000" cy="457200"/>
          </a:xfrm>
          <a:prstGeom prst="rect">
            <a:avLst/>
          </a:prstGeom>
          <a:solidFill>
            <a:schemeClr val="tx1"/>
          </a:solidFill>
        </p:spPr>
        <p:txBody>
          <a:bodyPr vert="horz" lIns="45720" rIns="4572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	          </a:t>
            </a:r>
            <a:r>
              <a:rPr lang="en-US" sz="2000" b="1" dirty="0" err="1" smtClean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i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nner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region		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          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outer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region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7" name="Circular Arrow 26"/>
          <p:cNvSpPr/>
          <p:nvPr/>
        </p:nvSpPr>
        <p:spPr>
          <a:xfrm rot="16200000">
            <a:off x="2518948" y="3511766"/>
            <a:ext cx="1537131" cy="2286000"/>
          </a:xfrm>
          <a:prstGeom prst="circularArrow">
            <a:avLst>
              <a:gd name="adj1" fmla="val 7508"/>
              <a:gd name="adj2" fmla="val 1111048"/>
              <a:gd name="adj3" fmla="val 20369169"/>
              <a:gd name="adj4" fmla="val 10800000"/>
              <a:gd name="adj5" fmla="val 12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Circular Arrow 27"/>
          <p:cNvSpPr/>
          <p:nvPr/>
        </p:nvSpPr>
        <p:spPr>
          <a:xfrm rot="16019883">
            <a:off x="6622834" y="2978563"/>
            <a:ext cx="2070533" cy="2971799"/>
          </a:xfrm>
          <a:prstGeom prst="circularArrow">
            <a:avLst>
              <a:gd name="adj1" fmla="val 6037"/>
              <a:gd name="adj2" fmla="val 1111048"/>
              <a:gd name="adj3" fmla="val 20325048"/>
              <a:gd name="adj4" fmla="val 10800000"/>
              <a:gd name="adj5" fmla="val 12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0" y="1600200"/>
            <a:ext cx="1257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v (m/s)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533400"/>
            <a:ext cx="9144000" cy="990600"/>
          </a:xfrm>
          <a:prstGeom prst="rect">
            <a:avLst/>
          </a:prstGeom>
          <a:solidFill>
            <a:schemeClr val="tx1"/>
          </a:solidFill>
        </p:spPr>
        <p:txBody>
          <a:bodyPr vert="horz" lIns="45720" rIns="4572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Tangential wind (m/s) – Shaded contours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Reflectivity (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dBZ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) – Contour lines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Secondary circulation – Vectors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 Composite cross sections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0" y="6172200"/>
            <a:ext cx="1219200" cy="457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>
                <a:solidFill>
                  <a:schemeClr val="bg1"/>
                </a:solidFill>
                <a:sym typeface="Wingdings" pitchFamily="2" charset="2"/>
              </a:rPr>
              <a:t>eye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Left Arrow 11"/>
          <p:cNvSpPr/>
          <p:nvPr/>
        </p:nvSpPr>
        <p:spPr>
          <a:xfrm>
            <a:off x="1600200" y="6324600"/>
            <a:ext cx="533400" cy="228600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Documents and Settings\Anthony\My Documents\downdraft\Documents\Presentation_figures\Fig03a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3429000"/>
            <a:ext cx="4681728" cy="3511296"/>
          </a:xfrm>
          <a:prstGeom prst="rect">
            <a:avLst/>
          </a:prstGeom>
          <a:noFill/>
        </p:spPr>
      </p:pic>
      <p:pic>
        <p:nvPicPr>
          <p:cNvPr id="51203" name="Picture 3" descr="C:\Documents and Settings\Anthony\My Documents\downdraft\Documents\Presentation_figures\Fig03b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52400"/>
            <a:ext cx="4681728" cy="3511296"/>
          </a:xfrm>
          <a:prstGeom prst="rect">
            <a:avLst/>
          </a:prstGeom>
          <a:noFill/>
        </p:spPr>
      </p:pic>
      <p:pic>
        <p:nvPicPr>
          <p:cNvPr id="51204" name="Picture 4" descr="C:\Documents and Settings\Anthony\My Documents\downdraft\Documents\Presentation_figures\Fig04a.tif"/>
          <p:cNvPicPr>
            <a:picLocks noChangeAspect="1" noChangeArrowheads="1"/>
          </p:cNvPicPr>
          <p:nvPr/>
        </p:nvPicPr>
        <p:blipFill>
          <a:blip r:embed="rId4" cstate="print"/>
          <a:srcRect l="10387"/>
          <a:stretch>
            <a:fillRect/>
          </a:stretch>
        </p:blipFill>
        <p:spPr bwMode="auto">
          <a:xfrm>
            <a:off x="4953001" y="3426605"/>
            <a:ext cx="4191000" cy="3507595"/>
          </a:xfrm>
          <a:prstGeom prst="rect">
            <a:avLst/>
          </a:prstGeom>
          <a:noFill/>
        </p:spPr>
      </p:pic>
      <p:pic>
        <p:nvPicPr>
          <p:cNvPr id="51205" name="Picture 5" descr="C:\Documents and Settings\Anthony\My Documents\downdraft\Documents\Presentation_figures\Fig04b.tif"/>
          <p:cNvPicPr>
            <a:picLocks noChangeAspect="1" noChangeArrowheads="1"/>
          </p:cNvPicPr>
          <p:nvPr/>
        </p:nvPicPr>
        <p:blipFill>
          <a:blip r:embed="rId5" cstate="print"/>
          <a:srcRect l="9859"/>
          <a:stretch>
            <a:fillRect/>
          </a:stretch>
        </p:blipFill>
        <p:spPr bwMode="auto">
          <a:xfrm>
            <a:off x="4953000" y="152400"/>
            <a:ext cx="4191000" cy="3487043"/>
          </a:xfrm>
          <a:prstGeom prst="rect">
            <a:avLst/>
          </a:prstGeom>
          <a:noFill/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066800" y="0"/>
            <a:ext cx="8077200" cy="381000"/>
          </a:xfrm>
          <a:prstGeom prst="rect">
            <a:avLst/>
          </a:prstGeom>
          <a:solidFill>
            <a:schemeClr val="tx1"/>
          </a:solidFill>
        </p:spPr>
        <p:txBody>
          <a:bodyPr vert="horz" lIns="45720" rIns="4572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	          </a:t>
            </a:r>
            <a:r>
              <a:rPr lang="en-US" sz="2000" b="1" dirty="0" err="1" smtClean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i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nner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region		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outer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region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248400" y="1905000"/>
            <a:ext cx="1219200" cy="609600"/>
          </a:xfrm>
          <a:prstGeom prst="ellipse">
            <a:avLst/>
          </a:prstGeom>
          <a:noFill/>
          <a:ln w="57150">
            <a:solidFill>
              <a:schemeClr val="tx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1447800"/>
            <a:ext cx="1219200" cy="762000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Tangential wind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4648200"/>
            <a:ext cx="1143000" cy="762000"/>
          </a:xfrm>
          <a:prstGeom prst="rect">
            <a:avLst/>
          </a:prstGeom>
          <a:solidFill>
            <a:schemeClr val="tx1"/>
          </a:solidFill>
        </p:spPr>
        <p:txBody>
          <a:bodyPr vert="horz" lIns="45720" rIns="4572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Radial wind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53400" y="73222"/>
            <a:ext cx="1257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v (m/s)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53400" y="3331664"/>
            <a:ext cx="1257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u (m/s)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43000" y="1143000"/>
            <a:ext cx="3851481" cy="2579879"/>
            <a:chOff x="1143000" y="1143000"/>
            <a:chExt cx="3851481" cy="2579879"/>
          </a:xfrm>
        </p:grpSpPr>
        <p:pic>
          <p:nvPicPr>
            <p:cNvPr id="19" name="Picture 6" descr="C:\Documents and Settings\Anthony\Desktop\Hencefigure.TI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43000" y="1143000"/>
              <a:ext cx="3776624" cy="2579879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3200400" y="3429000"/>
              <a:ext cx="17940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Hence and Houze 2008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143000" y="1143000"/>
              <a:ext cx="5334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Documents and Settings\Anthony\My Documents\downdraft\Documents\Presentation_figures\Fig03a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3429000"/>
            <a:ext cx="4681728" cy="3511296"/>
          </a:xfrm>
          <a:prstGeom prst="rect">
            <a:avLst/>
          </a:prstGeom>
          <a:noFill/>
        </p:spPr>
      </p:pic>
      <p:pic>
        <p:nvPicPr>
          <p:cNvPr id="51203" name="Picture 3" descr="C:\Documents and Settings\Anthony\My Documents\downdraft\Documents\Presentation_figures\Fig03b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52400"/>
            <a:ext cx="4681728" cy="3511296"/>
          </a:xfrm>
          <a:prstGeom prst="rect">
            <a:avLst/>
          </a:prstGeom>
          <a:noFill/>
        </p:spPr>
      </p:pic>
      <p:pic>
        <p:nvPicPr>
          <p:cNvPr id="51204" name="Picture 4" descr="C:\Documents and Settings\Anthony\My Documents\downdraft\Documents\Presentation_figures\Fig04a.tif"/>
          <p:cNvPicPr>
            <a:picLocks noChangeAspect="1" noChangeArrowheads="1"/>
          </p:cNvPicPr>
          <p:nvPr/>
        </p:nvPicPr>
        <p:blipFill>
          <a:blip r:embed="rId4" cstate="print"/>
          <a:srcRect l="10387"/>
          <a:stretch>
            <a:fillRect/>
          </a:stretch>
        </p:blipFill>
        <p:spPr bwMode="auto">
          <a:xfrm>
            <a:off x="4953001" y="3426605"/>
            <a:ext cx="4191000" cy="3507595"/>
          </a:xfrm>
          <a:prstGeom prst="rect">
            <a:avLst/>
          </a:prstGeom>
          <a:noFill/>
        </p:spPr>
      </p:pic>
      <p:pic>
        <p:nvPicPr>
          <p:cNvPr id="51205" name="Picture 5" descr="C:\Documents and Settings\Anthony\My Documents\downdraft\Documents\Presentation_figures\Fig04b.tif"/>
          <p:cNvPicPr>
            <a:picLocks noChangeAspect="1" noChangeArrowheads="1"/>
          </p:cNvPicPr>
          <p:nvPr/>
        </p:nvPicPr>
        <p:blipFill>
          <a:blip r:embed="rId5" cstate="print"/>
          <a:srcRect l="9859"/>
          <a:stretch>
            <a:fillRect/>
          </a:stretch>
        </p:blipFill>
        <p:spPr bwMode="auto">
          <a:xfrm>
            <a:off x="4953000" y="152400"/>
            <a:ext cx="4191000" cy="3487043"/>
          </a:xfrm>
          <a:prstGeom prst="rect">
            <a:avLst/>
          </a:prstGeom>
          <a:noFill/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066800" y="0"/>
            <a:ext cx="8077200" cy="381000"/>
          </a:xfrm>
          <a:prstGeom prst="rect">
            <a:avLst/>
          </a:prstGeom>
          <a:solidFill>
            <a:schemeClr val="tx1"/>
          </a:solidFill>
        </p:spPr>
        <p:txBody>
          <a:bodyPr vert="horz" lIns="45720" rIns="4572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	          </a:t>
            </a:r>
            <a:r>
              <a:rPr lang="en-US" sz="2000" b="1" dirty="0" err="1" smtClean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i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nner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region		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outer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region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1447800"/>
            <a:ext cx="1219200" cy="762000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Tangential wind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4648200"/>
            <a:ext cx="1143000" cy="762000"/>
          </a:xfrm>
          <a:prstGeom prst="rect">
            <a:avLst/>
          </a:prstGeom>
          <a:solidFill>
            <a:schemeClr val="tx1"/>
          </a:solidFill>
        </p:spPr>
        <p:txBody>
          <a:bodyPr vert="horz" lIns="45720" rIns="4572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Radial wind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Up Arrow 8"/>
          <p:cNvSpPr/>
          <p:nvPr/>
        </p:nvSpPr>
        <p:spPr>
          <a:xfrm>
            <a:off x="3200400" y="5562600"/>
            <a:ext cx="304800" cy="838200"/>
          </a:xfrm>
          <a:prstGeom prst="upArrow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/>
          <p:cNvSpPr/>
          <p:nvPr/>
        </p:nvSpPr>
        <p:spPr>
          <a:xfrm>
            <a:off x="6629400" y="5181600"/>
            <a:ext cx="304800" cy="1219200"/>
          </a:xfrm>
          <a:prstGeom prst="upArrow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153400" y="73222"/>
            <a:ext cx="1257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v (m/s)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53400" y="3331664"/>
            <a:ext cx="1257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u (m/s)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66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Documents and Settings\Anthony\My Documents\downdraft\Documents\Presentation_figures\wto-thick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1143000"/>
            <a:ext cx="5384800" cy="4572000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524000"/>
            <a:ext cx="513715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" y="447675"/>
            <a:ext cx="5153025" cy="990600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</a:rPr>
              <a:t>Vertical velocity (m/s)</a:t>
            </a:r>
            <a:endParaRPr lang="en-US" sz="26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7300" y="5809506"/>
            <a:ext cx="2514600" cy="89255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chemeClr val="bg1"/>
                </a:solidFill>
              </a:rPr>
              <a:t>solid – inner</a:t>
            </a:r>
          </a:p>
          <a:p>
            <a:pPr algn="ctr"/>
            <a:r>
              <a:rPr lang="en-US" sz="2600" dirty="0" smtClean="0">
                <a:solidFill>
                  <a:schemeClr val="bg1"/>
                </a:solidFill>
              </a:rPr>
              <a:t>dashed – outer 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981575" y="1143000"/>
            <a:ext cx="4162425" cy="685800"/>
          </a:xfrm>
          <a:prstGeom prst="rect">
            <a:avLst/>
          </a:prstGeom>
          <a:solidFill>
            <a:schemeClr val="tx1"/>
          </a:solidFill>
        </p:spPr>
        <p:txBody>
          <a:bodyPr vert="horz" lIns="45720" rIns="4572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CAPE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as a function of radius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72200" y="5638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99"/>
                </a:solidFill>
              </a:rPr>
              <a:t>Bogner</a:t>
            </a:r>
            <a:r>
              <a:rPr lang="en-US" dirty="0" smtClean="0">
                <a:solidFill>
                  <a:srgbClr val="FFFF99"/>
                </a:solidFill>
              </a:rPr>
              <a:t> et al. 2000</a:t>
            </a: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838200" y="1733550"/>
            <a:ext cx="838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FF"/>
                </a:solidFill>
              </a:rPr>
              <a:t>down</a:t>
            </a: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3543300" y="1847850"/>
            <a:ext cx="838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</a:rPr>
              <a:t>up</a:t>
            </a:r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2667000" y="1819275"/>
            <a:ext cx="838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bg1"/>
                </a:solidFill>
              </a:rPr>
              <a:t>total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C:\Documents and Settings\Anthony\My Documents\downdraft\Documents\Presentation_figures\Fig07a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1219201"/>
            <a:ext cx="5486400" cy="4331368"/>
          </a:xfrm>
          <a:prstGeom prst="rect">
            <a:avLst/>
          </a:prstGeom>
          <a:noFill/>
        </p:spPr>
      </p:pic>
      <p:pic>
        <p:nvPicPr>
          <p:cNvPr id="53253" name="Picture 5" descr="C:\Documents and Settings\Anthony\My Documents\downdraft\Documents\Presentation_figures\Fig07b.tif"/>
          <p:cNvPicPr>
            <a:picLocks noChangeAspect="1" noChangeArrowheads="1"/>
          </p:cNvPicPr>
          <p:nvPr/>
        </p:nvPicPr>
        <p:blipFill>
          <a:blip r:embed="rId3" cstate="print"/>
          <a:srcRect l="9375"/>
          <a:stretch>
            <a:fillRect/>
          </a:stretch>
        </p:blipFill>
        <p:spPr bwMode="auto">
          <a:xfrm>
            <a:off x="4752974" y="1219200"/>
            <a:ext cx="4886325" cy="4331677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 rot="16200000">
            <a:off x="-775899" y="2376101"/>
            <a:ext cx="18288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Altitude (km)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0" y="715962"/>
            <a:ext cx="9144000" cy="762000"/>
          </a:xfrm>
          <a:prstGeom prst="rect">
            <a:avLst/>
          </a:prstGeom>
          <a:solidFill>
            <a:schemeClr val="tx1"/>
          </a:solidFill>
        </p:spPr>
        <p:txBody>
          <a:bodyPr vert="horz" lIns="45720" rIns="4572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	          </a:t>
            </a:r>
            <a:r>
              <a:rPr lang="en-US" sz="2000" b="1" dirty="0" err="1" smtClean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i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nner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region		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          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outer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region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0" y="258762"/>
            <a:ext cx="9144000" cy="762000"/>
          </a:xfrm>
          <a:prstGeom prst="rect">
            <a:avLst/>
          </a:prstGeom>
          <a:solidFill>
            <a:schemeClr val="tx1"/>
          </a:solidFill>
        </p:spPr>
        <p:txBody>
          <a:bodyPr vert="horz" lIns="45720" rIns="4572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Tangential momentum tendency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67075" y="1476375"/>
            <a:ext cx="2743200" cy="90024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750" dirty="0" smtClean="0">
                <a:solidFill>
                  <a:srgbClr val="0000FF"/>
                </a:solidFill>
              </a:rPr>
              <a:t>blue </a:t>
            </a:r>
            <a:r>
              <a:rPr lang="en-US" sz="1750" dirty="0" smtClean="0">
                <a:solidFill>
                  <a:schemeClr val="bg1"/>
                </a:solidFill>
              </a:rPr>
              <a:t>– radial advection</a:t>
            </a:r>
          </a:p>
          <a:p>
            <a:r>
              <a:rPr lang="en-US" sz="1750" dirty="0" smtClean="0">
                <a:solidFill>
                  <a:srgbClr val="FF0000"/>
                </a:solidFill>
              </a:rPr>
              <a:t>red</a:t>
            </a:r>
            <a:r>
              <a:rPr lang="en-US" sz="1750" dirty="0" smtClean="0">
                <a:solidFill>
                  <a:schemeClr val="bg1"/>
                </a:solidFill>
              </a:rPr>
              <a:t> – vertical advection</a:t>
            </a:r>
          </a:p>
          <a:p>
            <a:r>
              <a:rPr lang="en-US" sz="1750" dirty="0" smtClean="0">
                <a:solidFill>
                  <a:srgbClr val="33CC33"/>
                </a:solidFill>
              </a:rPr>
              <a:t>green</a:t>
            </a:r>
            <a:r>
              <a:rPr lang="en-US" sz="1750" dirty="0" smtClean="0">
                <a:solidFill>
                  <a:schemeClr val="bg1"/>
                </a:solidFill>
              </a:rPr>
              <a:t> – Coriolis term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962400" y="5638800"/>
            <a:ext cx="4724400" cy="1066800"/>
            <a:chOff x="4419600" y="5638800"/>
            <a:chExt cx="4724400" cy="1066800"/>
          </a:xfrm>
        </p:grpSpPr>
        <p:pic>
          <p:nvPicPr>
            <p:cNvPr id="53254" name="Picture 6" descr="C:\Documents and Settings\Anthony\Desktop\equation.T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19600" y="5638800"/>
              <a:ext cx="4724400" cy="1038105"/>
            </a:xfrm>
            <a:prstGeom prst="rect">
              <a:avLst/>
            </a:prstGeom>
            <a:noFill/>
          </p:spPr>
        </p:pic>
        <p:sp>
          <p:nvSpPr>
            <p:cNvPr id="20" name="Rectangle 19"/>
            <p:cNvSpPr/>
            <p:nvPr/>
          </p:nvSpPr>
          <p:spPr>
            <a:xfrm flipV="1">
              <a:off x="5257800" y="6553200"/>
              <a:ext cx="1295400" cy="15240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 flipV="1">
              <a:off x="7543800" y="6553200"/>
              <a:ext cx="838200" cy="1524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 flipV="1">
              <a:off x="8382000" y="6553200"/>
              <a:ext cx="762000" cy="152400"/>
            </a:xfrm>
            <a:prstGeom prst="rect">
              <a:avLst/>
            </a:prstGeom>
            <a:solidFill>
              <a:srgbClr val="66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905000" y="5257800"/>
            <a:ext cx="243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acceleration (m s</a:t>
            </a:r>
            <a:r>
              <a:rPr lang="en-US" sz="1200" baseline="30000" dirty="0" smtClean="0">
                <a:solidFill>
                  <a:schemeClr val="bg1"/>
                </a:solidFill>
              </a:rPr>
              <a:t>-2</a:t>
            </a:r>
            <a:r>
              <a:rPr lang="en-US" sz="1200" dirty="0" smtClean="0">
                <a:solidFill>
                  <a:schemeClr val="bg1"/>
                </a:solidFill>
              </a:rPr>
              <a:t>)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48400" y="5257800"/>
            <a:ext cx="243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acceleration (m s</a:t>
            </a:r>
            <a:r>
              <a:rPr lang="en-US" sz="1200" baseline="30000" dirty="0" smtClean="0">
                <a:solidFill>
                  <a:schemeClr val="bg1"/>
                </a:solidFill>
              </a:rPr>
              <a:t>-2</a:t>
            </a:r>
            <a:r>
              <a:rPr lang="en-US" sz="1200" dirty="0" smtClean="0">
                <a:solidFill>
                  <a:schemeClr val="bg1"/>
                </a:solidFill>
              </a:rPr>
              <a:t>)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5641</TotalTime>
  <Words>421</Words>
  <Application>Microsoft Macintosh PowerPoint</Application>
  <PresentationFormat>On-screen Show (4:3)</PresentationFormat>
  <Paragraphs>92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Technic</vt:lpstr>
      <vt:lpstr>Convective-scale variations in the inner-core rainbands of tropical cyclones</vt:lpstr>
      <vt:lpstr>NCAR ELDORA radar</vt:lpstr>
      <vt:lpstr>Method of analysis</vt:lpstr>
      <vt:lpstr>Method of analysis</vt:lpstr>
      <vt:lpstr> Composite cross sections</vt:lpstr>
      <vt:lpstr>Tangential wind</vt:lpstr>
      <vt:lpstr>Tangential wind</vt:lpstr>
      <vt:lpstr>Vertical velocity (m/s)</vt:lpstr>
      <vt:lpstr>PowerPoint Presentation</vt:lpstr>
      <vt:lpstr>PowerPoint Presentation</vt:lpstr>
      <vt:lpstr>PowerPoint Presentation</vt:lpstr>
      <vt:lpstr>Critical zone for secondary eyewall formation</vt:lpstr>
      <vt:lpstr>Conclusions</vt:lpstr>
      <vt:lpstr>Acknowledgments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didlake</dc:creator>
  <cp:lastModifiedBy>Robert Houze</cp:lastModifiedBy>
  <cp:revision>333</cp:revision>
  <dcterms:created xsi:type="dcterms:W3CDTF">2012-02-05T01:59:31Z</dcterms:created>
  <dcterms:modified xsi:type="dcterms:W3CDTF">2012-04-27T21:32:19Z</dcterms:modified>
</cp:coreProperties>
</file>