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7355" r:id="rId1"/>
    <p:sldMasterId id="2147488647" r:id="rId2"/>
    <p:sldMasterId id="2147489233" r:id="rId3"/>
    <p:sldMasterId id="2147489246" r:id="rId4"/>
    <p:sldMasterId id="2147489259" r:id="rId5"/>
    <p:sldMasterId id="2147489262" r:id="rId6"/>
  </p:sldMasterIdLst>
  <p:notesMasterIdLst>
    <p:notesMasterId r:id="rId61"/>
  </p:notesMasterIdLst>
  <p:sldIdLst>
    <p:sldId id="403" r:id="rId7"/>
    <p:sldId id="665" r:id="rId8"/>
    <p:sldId id="667" r:id="rId9"/>
    <p:sldId id="679" r:id="rId10"/>
    <p:sldId id="681" r:id="rId11"/>
    <p:sldId id="640" r:id="rId12"/>
    <p:sldId id="672" r:id="rId13"/>
    <p:sldId id="671" r:id="rId14"/>
    <p:sldId id="682" r:id="rId15"/>
    <p:sldId id="639" r:id="rId16"/>
    <p:sldId id="596" r:id="rId17"/>
    <p:sldId id="635" r:id="rId18"/>
    <p:sldId id="636" r:id="rId19"/>
    <p:sldId id="654" r:id="rId20"/>
    <p:sldId id="575" r:id="rId21"/>
    <p:sldId id="655" r:id="rId22"/>
    <p:sldId id="656" r:id="rId23"/>
    <p:sldId id="657" r:id="rId24"/>
    <p:sldId id="658" r:id="rId25"/>
    <p:sldId id="579" r:id="rId26"/>
    <p:sldId id="626" r:id="rId27"/>
    <p:sldId id="514" r:id="rId28"/>
    <p:sldId id="513" r:id="rId29"/>
    <p:sldId id="546" r:id="rId30"/>
    <p:sldId id="585" r:id="rId31"/>
    <p:sldId id="583" r:id="rId32"/>
    <p:sldId id="645" r:id="rId33"/>
    <p:sldId id="666" r:id="rId34"/>
    <p:sldId id="515" r:id="rId35"/>
    <p:sldId id="582" r:id="rId36"/>
    <p:sldId id="581" r:id="rId37"/>
    <p:sldId id="619" r:id="rId38"/>
    <p:sldId id="586" r:id="rId39"/>
    <p:sldId id="620" r:id="rId40"/>
    <p:sldId id="516" r:id="rId41"/>
    <p:sldId id="591" r:id="rId42"/>
    <p:sldId id="621" r:id="rId43"/>
    <p:sldId id="506" r:id="rId44"/>
    <p:sldId id="595" r:id="rId45"/>
    <p:sldId id="623" r:id="rId46"/>
    <p:sldId id="520" r:id="rId47"/>
    <p:sldId id="631" r:id="rId48"/>
    <p:sldId id="593" r:id="rId49"/>
    <p:sldId id="592" r:id="rId50"/>
    <p:sldId id="599" r:id="rId51"/>
    <p:sldId id="602" r:id="rId52"/>
    <p:sldId id="624" r:id="rId53"/>
    <p:sldId id="508" r:id="rId54"/>
    <p:sldId id="521" r:id="rId55"/>
    <p:sldId id="625" r:id="rId56"/>
    <p:sldId id="509" r:id="rId57"/>
    <p:sldId id="510" r:id="rId58"/>
    <p:sldId id="643" r:id="rId59"/>
    <p:sldId id="573" r:id="rId6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2C15"/>
    <a:srgbClr val="3F527D"/>
    <a:srgbClr val="38518A"/>
    <a:srgbClr val="2F477C"/>
    <a:srgbClr val="FFFF00"/>
    <a:srgbClr val="FAD700"/>
    <a:srgbClr val="5573A2"/>
    <a:srgbClr val="121E3D"/>
    <a:srgbClr val="1D2A46"/>
    <a:srgbClr val="131F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9217" autoAdjust="0"/>
    <p:restoredTop sz="94660"/>
  </p:normalViewPr>
  <p:slideViewPr>
    <p:cSldViewPr snapToGrid="0">
      <p:cViewPr varScale="1">
        <p:scale>
          <a:sx n="83" d="100"/>
          <a:sy n="83" d="100"/>
        </p:scale>
        <p:origin x="-624" y="-96"/>
      </p:cViewPr>
      <p:guideLst>
        <p:guide orient="horz" pos="4000"/>
        <p:guide pos="53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60" Type="http://schemas.openxmlformats.org/officeDocument/2006/relationships/slide" Target="slides/slide54.xml"/><Relationship Id="rId61" Type="http://schemas.openxmlformats.org/officeDocument/2006/relationships/notesMaster" Target="notesMasters/notes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35E192A5-CFB9-374F-A084-0CDD392BE3BE}" type="datetime1">
              <a:rPr lang="en-US"/>
              <a:pPr>
                <a:defRPr/>
              </a:pPr>
              <a:t>4/7/12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895599D7-DA39-D243-B64E-5381FAB9A9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5263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ＭＳ Ｐゴシック" pitchFamily="-111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D2B3251-9DA4-524B-AE50-D2131B6525E6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493" tIns="43247" rIns="86493" bIns="4324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5599D7-DA39-D243-B64E-5381FAB9A9E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357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Westerlies moist up to 500 mb, dry </a:t>
            </a:r>
            <a:r>
              <a:rPr lang="en-US" dirty="0" err="1" smtClean="0"/>
              <a:t>aboe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5599D7-DA39-D243-B64E-5381FAB9A9E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07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E95EF-89C3-1C42-B79C-912213E966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95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B0373-E56A-5F41-8F0C-308F6E8561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79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B475A-ACF1-2447-96AE-0ED05545C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962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D5085-69CB-D645-9272-0F5A12E59B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10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A8563-15C1-F947-88D4-07ACF737FC26}" type="datetime1">
              <a:rPr lang="en-US"/>
              <a:pPr>
                <a:defRPr/>
              </a:pPr>
              <a:t>4/7/12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1-2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F79D6-B8C8-9C46-8532-96E0E8D5B9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41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469A4E7-9B6A-B540-978E-42B24767B2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12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62434-48B4-CD4A-8B89-875E05086B71}" type="datetime1">
              <a:rPr lang="en-US"/>
              <a:pPr>
                <a:defRPr/>
              </a:pPr>
              <a:t>4/7/12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9EE29-88BC-BA41-921D-6AB5C2FF7E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2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6D2A0-09C4-EE48-B58A-0ABDB886DBEC}" type="datetime1">
              <a:rPr lang="en-US"/>
              <a:pPr>
                <a:defRPr/>
              </a:pPr>
              <a:t>4/7/12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47CFC-B4FB-D147-BD21-1A0DFB299D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01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17036-1C1B-5348-A92C-A06A65E96306}" type="datetime1">
              <a:rPr lang="en-US"/>
              <a:pPr>
                <a:defRPr/>
              </a:pPr>
              <a:t>4/7/12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5AA3E-37CE-444C-A61C-FF691DEA05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08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0ACC4-16F0-7D4D-AB7F-BB3409F2C7B9}" type="datetime1">
              <a:rPr lang="en-US"/>
              <a:pPr>
                <a:defRPr/>
              </a:pPr>
              <a:t>4/7/12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4BDBB-D103-E24B-B9B4-1EFF505C22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180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26BBF-6B88-B14A-BB05-27827087A09D}" type="datetime1">
              <a:rPr lang="en-US"/>
              <a:pPr>
                <a:defRPr/>
              </a:pPr>
              <a:t>4/7/12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E5F46-1EAE-2F42-B407-6987F999B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621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50550-8667-A947-8549-19DA89F777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56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7033D-ABB6-DC4A-8B12-E2C8A4860F16}" type="datetime1">
              <a:rPr lang="en-US"/>
              <a:pPr>
                <a:defRPr/>
              </a:pPr>
              <a:t>4/7/12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DF76A-4D24-1A4F-A1F1-289A2942E9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63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766C8-6CDA-A34E-8185-526D5B4BAF6B}" type="datetime1">
              <a:rPr lang="en-US"/>
              <a:pPr>
                <a:defRPr/>
              </a:pPr>
              <a:t>4/7/12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9EF5C-379B-1C44-9CA1-C6AB35D06E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49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96300-4661-C546-B36F-D5E6493351D5}" type="datetime1">
              <a:rPr lang="en-US"/>
              <a:pPr>
                <a:defRPr/>
              </a:pPr>
              <a:t>4/7/12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CE35A-3CF7-2449-A92E-A5ABBA672A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4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D317F-ED6E-9047-8E5C-B58F4A28951C}" type="datetime1">
              <a:rPr lang="en-US"/>
              <a:pPr>
                <a:defRPr/>
              </a:pPr>
              <a:t>4/7/12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F0D8E-8F49-7640-B600-2BD7EFC600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415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813D3-9A9F-AD46-947D-A28F199421D7}" type="datetime1">
              <a:rPr lang="en-US"/>
              <a:pPr>
                <a:defRPr/>
              </a:pPr>
              <a:t>4/7/12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7AC86-DC38-CD43-9BB3-F87B7F614E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781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2E9A7-1EB8-F74C-9EC1-A971948C886B}" type="datetime1">
              <a:rPr lang="en-US"/>
              <a:pPr>
                <a:defRPr/>
              </a:pPr>
              <a:t>4/7/12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874EA-A182-1D43-97B3-49E79D3204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052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736773E-60A7-A342-9846-FB1014324A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957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62434-48B4-CD4A-8B89-875E05086B71}" type="datetime1">
              <a:rPr lang="en-US"/>
              <a:pPr>
                <a:defRPr/>
              </a:pPr>
              <a:t>4/7/12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9EE29-88BC-BA41-921D-6AB5C2FF7E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162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6D2A0-09C4-EE48-B58A-0ABDB886DBEC}" type="datetime1">
              <a:rPr lang="en-US"/>
              <a:pPr>
                <a:defRPr/>
              </a:pPr>
              <a:t>4/7/12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47CFC-B4FB-D147-BD21-1A0DFB299D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3648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17036-1C1B-5348-A92C-A06A65E96306}" type="datetime1">
              <a:rPr lang="en-US"/>
              <a:pPr>
                <a:defRPr/>
              </a:pPr>
              <a:t>4/7/12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5AA3E-37CE-444C-A61C-FF691DEA05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09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A4F93-E35B-EF48-A6BA-2C2CF177F0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378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0ACC4-16F0-7D4D-AB7F-BB3409F2C7B9}" type="datetime1">
              <a:rPr lang="en-US"/>
              <a:pPr>
                <a:defRPr/>
              </a:pPr>
              <a:t>4/7/12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4BDBB-D103-E24B-B9B4-1EFF505C22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090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26BBF-6B88-B14A-BB05-27827087A09D}" type="datetime1">
              <a:rPr lang="en-US"/>
              <a:pPr>
                <a:defRPr/>
              </a:pPr>
              <a:t>4/7/12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E5F46-1EAE-2F42-B407-6987F999B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327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7033D-ABB6-DC4A-8B12-E2C8A4860F16}" type="datetime1">
              <a:rPr lang="en-US"/>
              <a:pPr>
                <a:defRPr/>
              </a:pPr>
              <a:t>4/7/12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DF76A-4D24-1A4F-A1F1-289A2942E9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309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766C8-6CDA-A34E-8185-526D5B4BAF6B}" type="datetime1">
              <a:rPr lang="en-US"/>
              <a:pPr>
                <a:defRPr/>
              </a:pPr>
              <a:t>4/7/12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9EF5C-379B-1C44-9CA1-C6AB35D06E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3598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96300-4661-C546-B36F-D5E6493351D5}" type="datetime1">
              <a:rPr lang="en-US"/>
              <a:pPr>
                <a:defRPr/>
              </a:pPr>
              <a:t>4/7/12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CE35A-3CF7-2449-A92E-A5ABBA672A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657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D317F-ED6E-9047-8E5C-B58F4A28951C}" type="datetime1">
              <a:rPr lang="en-US"/>
              <a:pPr>
                <a:defRPr/>
              </a:pPr>
              <a:t>4/7/12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F0D8E-8F49-7640-B600-2BD7EFC600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21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813D3-9A9F-AD46-947D-A28F199421D7}" type="datetime1">
              <a:rPr lang="en-US"/>
              <a:pPr>
                <a:defRPr/>
              </a:pPr>
              <a:t>4/7/12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7AC86-DC38-CD43-9BB3-F87B7F614E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639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2E9A7-1EB8-F74C-9EC1-A971948C886B}" type="datetime1">
              <a:rPr lang="en-US"/>
              <a:pPr>
                <a:defRPr/>
              </a:pPr>
              <a:t>4/7/12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1-2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874EA-A182-1D43-97B3-49E79D3204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718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736773E-60A7-A342-9846-FB1014324A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762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43E50B9-17C6-D743-8EA7-75F255B8C60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243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5473C-77AC-A249-82C2-9F57E2D03D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4753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388F5-CB8B-DB4F-AED9-E501AA8A0EEF}" type="datetime1">
              <a:rPr lang="en-US"/>
              <a:pPr>
                <a:defRPr/>
              </a:pPr>
              <a:t>4/7/12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1-2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7DBEE-3003-AF46-9D2A-45D563F9E3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1586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1BD7D3-4401-5F46-969B-86615AA8CE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7705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06EDC-AE58-1E4B-BAD7-9CDFA96386BE}" type="datetime1">
              <a:rPr lang="en-US"/>
              <a:pPr>
                <a:defRPr/>
              </a:pPr>
              <a:t>4/7/12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1-2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F2EE6-7930-8E45-A619-B44D0F38CB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47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0674B-6F33-1943-A321-816DB2F5A3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32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9B7C4-AB68-2E4D-8ACF-FF4F2F0CB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4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1EDBB-4B3C-1C48-91A1-AD6E07E30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17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E2C96-C0BD-D741-8C96-7E19A61B91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395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C0880-1AD9-974D-8905-DCC9171ADE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135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2.xml"/><Relationship Id="rId3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5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A8C63AB1-FDAC-7B41-927A-0C0137021F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18" r:id="rId1"/>
    <p:sldLayoutId id="2147489219" r:id="rId2"/>
    <p:sldLayoutId id="2147489220" r:id="rId3"/>
    <p:sldLayoutId id="2147489221" r:id="rId4"/>
    <p:sldLayoutId id="2147489222" r:id="rId5"/>
    <p:sldLayoutId id="2147489223" r:id="rId6"/>
    <p:sldLayoutId id="2147489224" r:id="rId7"/>
    <p:sldLayoutId id="2147489225" r:id="rId8"/>
    <p:sldLayoutId id="2147489226" r:id="rId9"/>
    <p:sldLayoutId id="2147489227" r:id="rId10"/>
    <p:sldLayoutId id="2147489228" r:id="rId11"/>
    <p:sldLayoutId id="2147489229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5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29448F92-20C2-C24A-A57F-1CDD1261C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9231" r:id="rId1"/>
    <p:sldLayoutId id="2147489232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5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Calibri" charset="0"/>
              </a:defRPr>
            </a:lvl1pPr>
          </a:lstStyle>
          <a:p>
            <a:pPr>
              <a:defRPr/>
            </a:pPr>
            <a:fld id="{8C62BF49-0256-0A41-B5DE-103C09605EF2}" type="datetime1">
              <a:rPr lang="en-US"/>
              <a:pPr>
                <a:defRPr/>
              </a:pPr>
              <a:t>4/7/12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Calibri" charset="0"/>
              </a:defRPr>
            </a:lvl1pPr>
          </a:lstStyle>
          <a:p>
            <a:pPr>
              <a:defRPr/>
            </a:pPr>
            <a:fld id="{3B97A0EA-9E49-A94C-BD60-CC5FEE2135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046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234" r:id="rId1"/>
    <p:sldLayoutId id="2147489235" r:id="rId2"/>
    <p:sldLayoutId id="2147489236" r:id="rId3"/>
    <p:sldLayoutId id="2147489237" r:id="rId4"/>
    <p:sldLayoutId id="2147489238" r:id="rId5"/>
    <p:sldLayoutId id="2147489239" r:id="rId6"/>
    <p:sldLayoutId id="2147489240" r:id="rId7"/>
    <p:sldLayoutId id="2147489241" r:id="rId8"/>
    <p:sldLayoutId id="2147489242" r:id="rId9"/>
    <p:sldLayoutId id="2147489243" r:id="rId10"/>
    <p:sldLayoutId id="2147489244" r:id="rId11"/>
    <p:sldLayoutId id="2147489245" r:id="rId12"/>
  </p:sldLayoutIdLst>
  <p:hf sldNum="0"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3" charset="-128"/>
          <a:cs typeface="ＭＳ Ｐゴシック" pitchFamily="33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33" charset="-128"/>
          <a:cs typeface="ＭＳ Ｐゴシック" pitchFamily="3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33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3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33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3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5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Calibri" charset="0"/>
              </a:defRPr>
            </a:lvl1pPr>
          </a:lstStyle>
          <a:p>
            <a:pPr>
              <a:defRPr/>
            </a:pPr>
            <a:fld id="{8C62BF49-0256-0A41-B5DE-103C09605EF2}" type="datetime1">
              <a:rPr lang="en-US"/>
              <a:pPr>
                <a:defRPr/>
              </a:pPr>
              <a:t>4/7/12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Calibri" charset="0"/>
              </a:defRPr>
            </a:lvl1pPr>
          </a:lstStyle>
          <a:p>
            <a:pPr>
              <a:defRPr/>
            </a:pPr>
            <a:fld id="{3B97A0EA-9E49-A94C-BD60-CC5FEE2135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869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247" r:id="rId1"/>
    <p:sldLayoutId id="2147489248" r:id="rId2"/>
    <p:sldLayoutId id="2147489249" r:id="rId3"/>
    <p:sldLayoutId id="2147489250" r:id="rId4"/>
    <p:sldLayoutId id="2147489251" r:id="rId5"/>
    <p:sldLayoutId id="2147489252" r:id="rId6"/>
    <p:sldLayoutId id="2147489253" r:id="rId7"/>
    <p:sldLayoutId id="2147489254" r:id="rId8"/>
    <p:sldLayoutId id="2147489255" r:id="rId9"/>
    <p:sldLayoutId id="2147489256" r:id="rId10"/>
    <p:sldLayoutId id="2147489257" r:id="rId11"/>
    <p:sldLayoutId id="2147489258" r:id="rId12"/>
  </p:sldLayoutIdLst>
  <p:hf sldNum="0"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3" charset="-128"/>
          <a:cs typeface="ＭＳ Ｐゴシック" pitchFamily="33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3" charset="0"/>
          <a:ea typeface="ＭＳ Ｐゴシック" pitchFamily="33" charset="-128"/>
          <a:cs typeface="ＭＳ Ｐゴシック" pitchFamily="3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33" charset="-128"/>
          <a:cs typeface="ＭＳ Ｐゴシック" pitchFamily="3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33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3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33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3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5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A6190082-4DF1-0B4E-A15C-8F479EF931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32122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9260" r:id="rId1"/>
    <p:sldLayoutId id="2147489261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5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D3709657-236A-0049-BC2C-66B0A2CEB1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6830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9263" r:id="rId1"/>
    <p:sldLayoutId id="2147489264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jpe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gif"/><Relationship Id="rId3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0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1.g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2.gi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3.gi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4.gif"/><Relationship Id="rId3" Type="http://schemas.openxmlformats.org/officeDocument/2006/relationships/image" Target="../media/image55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4" Type="http://schemas.openxmlformats.org/officeDocument/2006/relationships/image" Target="../media/image60.gi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8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2.gi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20111016_0414IMG_1404sRAINYDAYsmal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402860" y="226684"/>
            <a:ext cx="856670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4800" b="1" dirty="0" smtClean="0">
                <a:effectLst>
                  <a:glow>
                    <a:srgbClr val="3F527D"/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effectLst>
                  <a:glow rad="101600">
                    <a:srgbClr val="3F527D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Cloud Population of the Madden-Julian Oscillation</a:t>
            </a:r>
          </a:p>
        </p:txBody>
      </p:sp>
      <p:sp>
        <p:nvSpPr>
          <p:cNvPr id="48131" name="TextBox 4"/>
          <p:cNvSpPr txBox="1">
            <a:spLocks noChangeArrowheads="1"/>
          </p:cNvSpPr>
          <p:nvPr/>
        </p:nvSpPr>
        <p:spPr bwMode="auto">
          <a:xfrm>
            <a:off x="79565" y="6439482"/>
            <a:ext cx="889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2000" dirty="0" smtClean="0">
                <a:effectLst>
                  <a:glow rad="101600">
                    <a:srgbClr val="3F527D">
                      <a:alpha val="75000"/>
                    </a:srgbClr>
                  </a:glow>
                  <a:outerShdw blurRad="50800" dist="38100" dir="2700000" algn="tl" rotWithShape="0">
                    <a:schemeClr val="bg2">
                      <a:alpha val="43000"/>
                    </a:schemeClr>
                  </a:outerShdw>
                </a:effectLst>
              </a:rPr>
              <a:t>Atmos. Sci. Colloquium, Seattle, 6 April 2012</a:t>
            </a:r>
            <a:endParaRPr lang="en-US" sz="2000" dirty="0" smtClean="0">
              <a:effectLst>
                <a:glow rad="101600">
                  <a:srgbClr val="3F527D">
                    <a:alpha val="75000"/>
                  </a:srgbClr>
                </a:glow>
                <a:outerShdw blurRad="50800" dist="38100" dir="2700000" algn="tl" rotWithShape="0">
                  <a:schemeClr val="bg2">
                    <a:alpha val="43000"/>
                  </a:schemeClr>
                </a:outerShdw>
              </a:effectLst>
              <a:cs typeface="Arial" charset="0"/>
            </a:endParaRPr>
          </a:p>
        </p:txBody>
      </p:sp>
      <p:sp>
        <p:nvSpPr>
          <p:cNvPr id="48132" name="TextBox 1"/>
          <p:cNvSpPr txBox="1">
            <a:spLocks noChangeArrowheads="1"/>
          </p:cNvSpPr>
          <p:nvPr/>
        </p:nvSpPr>
        <p:spPr bwMode="auto">
          <a:xfrm>
            <a:off x="1039138" y="3886200"/>
            <a:ext cx="793042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Aft>
                <a:spcPts val="600"/>
              </a:spcAft>
              <a:defRPr/>
            </a:pPr>
            <a:r>
              <a:rPr lang="en-US" sz="2800" b="1" dirty="0" smtClean="0">
                <a:solidFill>
                  <a:srgbClr val="FFFF00"/>
                </a:solidFill>
                <a:effectLst>
                  <a:glow rad="101600">
                    <a:srgbClr val="3F527D">
                      <a:alpha val="75000"/>
                    </a:srgbClr>
                  </a:glow>
                  <a:outerShdw blurRad="50800" dist="50800" dir="5400000" algn="tl" rotWithShape="0">
                    <a:srgbClr val="38518A">
                      <a:alpha val="99000"/>
                    </a:srgbClr>
                  </a:outerShdw>
                </a:effectLst>
              </a:rPr>
              <a:t>R. Houze</a:t>
            </a:r>
          </a:p>
          <a:p>
            <a:pPr algn="r" eaLnBrk="1" hangingPunct="1">
              <a:spcAft>
                <a:spcPts val="600"/>
              </a:spcAft>
              <a:defRPr/>
            </a:pPr>
            <a:r>
              <a:rPr lang="en-US" sz="2800" b="1" dirty="0" smtClean="0">
                <a:solidFill>
                  <a:srgbClr val="FFFF00"/>
                </a:solidFill>
                <a:effectLst>
                  <a:glow rad="101600">
                    <a:srgbClr val="3F527D">
                      <a:alpha val="75000"/>
                    </a:srgbClr>
                  </a:glow>
                  <a:outerShdw blurRad="50800" dist="50800" dir="5400000" algn="tl" rotWithShape="0">
                    <a:srgbClr val="38518A">
                      <a:alpha val="99000"/>
                    </a:srgbClr>
                  </a:outerShdw>
                </a:effectLst>
              </a:rPr>
              <a:t>and</a:t>
            </a:r>
          </a:p>
          <a:p>
            <a:pPr algn="r" eaLnBrk="1" hangingPunct="1">
              <a:spcAft>
                <a:spcPts val="600"/>
              </a:spcAft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glow rad="101600">
                    <a:srgbClr val="3F527D">
                      <a:alpha val="75000"/>
                    </a:srgbClr>
                  </a:glow>
                  <a:outerShdw blurRad="50800" dist="50800" dir="5400000" algn="tl" rotWithShape="0">
                    <a:srgbClr val="38518A">
                      <a:alpha val="99000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effectLst>
                  <a:glow rad="101600">
                    <a:srgbClr val="3F527D">
                      <a:alpha val="75000"/>
                    </a:srgbClr>
                  </a:glow>
                  <a:outerShdw blurRad="50800" dist="50800" dir="5400000" algn="tl" rotWithShape="0">
                    <a:srgbClr val="38518A">
                      <a:alpha val="99000"/>
                    </a:srgbClr>
                  </a:outerShdw>
                </a:effectLst>
              </a:rPr>
              <a:t>D. Hence, S.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glow rad="101600">
                    <a:srgbClr val="3F527D">
                      <a:alpha val="75000"/>
                    </a:srgbClr>
                  </a:glow>
                  <a:outerShdw blurRad="50800" dist="50800" dir="5400000" algn="tl" rotWithShape="0">
                    <a:srgbClr val="38518A">
                      <a:alpha val="99000"/>
                    </a:srgbClr>
                  </a:outerShdw>
                </a:effectLst>
              </a:rPr>
              <a:t>Brodzik</a:t>
            </a:r>
            <a:r>
              <a:rPr lang="en-US" sz="2000" b="1" dirty="0" smtClean="0">
                <a:solidFill>
                  <a:srgbClr val="FFFF00"/>
                </a:solidFill>
                <a:effectLst>
                  <a:glow rad="101600">
                    <a:srgbClr val="3F527D">
                      <a:alpha val="75000"/>
                    </a:srgbClr>
                  </a:glow>
                  <a:outerShdw blurRad="50800" dist="50800" dir="5400000" algn="tl" rotWithShape="0">
                    <a:srgbClr val="38518A">
                      <a:alpha val="99000"/>
                    </a:srgbClr>
                  </a:outerShdw>
                </a:effectLst>
              </a:rPr>
              <a:t>, K. Rasmussen, S. Powell, H. Barnes, </a:t>
            </a:r>
          </a:p>
          <a:p>
            <a:pPr algn="r" eaLnBrk="1" hangingPunct="1">
              <a:spcAft>
                <a:spcPts val="600"/>
              </a:spcAft>
              <a:defRPr/>
            </a:pPr>
            <a:r>
              <a:rPr lang="en-US" sz="2000" b="1" dirty="0" smtClean="0">
                <a:solidFill>
                  <a:srgbClr val="FFFF00"/>
                </a:solidFill>
                <a:effectLst>
                  <a:glow rad="101600">
                    <a:srgbClr val="3F527D">
                      <a:alpha val="75000"/>
                    </a:srgbClr>
                  </a:glow>
                  <a:outerShdw blurRad="50800" dist="50800" dir="5400000" algn="tl" rotWithShape="0">
                    <a:srgbClr val="38518A">
                      <a:alpha val="99000"/>
                    </a:srgbClr>
                  </a:outerShdw>
                </a:effectLst>
              </a:rPr>
              <a:t>B. Dolan, K.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glow rad="101600">
                    <a:srgbClr val="3F527D">
                      <a:alpha val="75000"/>
                    </a:srgbClr>
                  </a:glow>
                  <a:outerShdw blurRad="50800" dist="50800" dir="5400000" algn="tl" rotWithShape="0">
                    <a:srgbClr val="38518A">
                      <a:alpha val="99000"/>
                    </a:srgbClr>
                  </a:outerShdw>
                </a:effectLst>
              </a:rPr>
              <a:t>Chakravarty</a:t>
            </a:r>
            <a:r>
              <a:rPr lang="en-US" sz="2000" b="1" dirty="0" smtClean="0">
                <a:solidFill>
                  <a:srgbClr val="FFFF00"/>
                </a:solidFill>
                <a:effectLst>
                  <a:glow rad="101600">
                    <a:srgbClr val="3F527D">
                      <a:alpha val="75000"/>
                    </a:srgbClr>
                  </a:glow>
                  <a:outerShdw blurRad="50800" dist="50800" dir="5400000" algn="tl" rotWithShape="0">
                    <a:srgbClr val="38518A">
                      <a:alpha val="99000"/>
                    </a:srgbClr>
                  </a:outerShdw>
                </a:effectLst>
              </a:rPr>
              <a:t>, C.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glow rad="101600">
                    <a:srgbClr val="3F527D">
                      <a:alpha val="75000"/>
                    </a:srgbClr>
                  </a:glow>
                  <a:outerShdw blurRad="50800" dist="50800" dir="5400000" algn="tl" rotWithShape="0">
                    <a:srgbClr val="38518A">
                      <a:alpha val="99000"/>
                    </a:srgbClr>
                  </a:outerShdw>
                </a:effectLst>
              </a:rPr>
              <a:t>Burleyson</a:t>
            </a:r>
            <a:r>
              <a:rPr lang="en-US" sz="2000" b="1" dirty="0" smtClean="0">
                <a:solidFill>
                  <a:srgbClr val="FFFF00"/>
                </a:solidFill>
                <a:effectLst>
                  <a:glow rad="101600">
                    <a:srgbClr val="3F527D">
                      <a:alpha val="75000"/>
                    </a:srgbClr>
                  </a:glow>
                  <a:outerShdw blurRad="50800" dist="50800" dir="5400000" algn="tl" rotWithShape="0">
                    <a:srgbClr val="38518A">
                      <a:alpha val="99000"/>
                    </a:srgbClr>
                  </a:outerShdw>
                </a:effectLst>
              </a:rPr>
              <a:t>, Z. Li,</a:t>
            </a:r>
          </a:p>
          <a:p>
            <a:pPr algn="r" eaLnBrk="1" hangingPunct="1">
              <a:spcAft>
                <a:spcPts val="600"/>
              </a:spcAft>
              <a:defRPr/>
            </a:pPr>
            <a:r>
              <a:rPr lang="en-US" sz="2000" b="1" dirty="0" smtClean="0">
                <a:solidFill>
                  <a:srgbClr val="FFFF00"/>
                </a:solidFill>
                <a:effectLst>
                  <a:glow rad="101600">
                    <a:srgbClr val="3F527D">
                      <a:alpha val="75000"/>
                    </a:srgbClr>
                  </a:glow>
                  <a:outerShdw blurRad="50800" dist="50800" dir="5400000" algn="tl" rotWithShape="0">
                    <a:srgbClr val="38518A">
                      <a:alpha val="99000"/>
                    </a:srgbClr>
                  </a:outerShdw>
                </a:effectLst>
              </a:rPr>
              <a:t> S. Ellis, T.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glow rad="101600">
                    <a:srgbClr val="3F527D">
                      <a:alpha val="75000"/>
                    </a:srgbClr>
                  </a:glow>
                  <a:outerShdw blurRad="50800" dist="50800" dir="5400000" algn="tl" rotWithShape="0">
                    <a:srgbClr val="38518A">
                      <a:alpha val="99000"/>
                    </a:srgbClr>
                  </a:outerShdw>
                </a:effectLst>
              </a:rPr>
              <a:t>Weckwerth</a:t>
            </a:r>
            <a:r>
              <a:rPr lang="en-US" sz="2000" b="1" dirty="0" smtClean="0">
                <a:solidFill>
                  <a:srgbClr val="FFFF00"/>
                </a:solidFill>
                <a:effectLst>
                  <a:glow rad="101600">
                    <a:srgbClr val="3F527D">
                      <a:alpha val="75000"/>
                    </a:srgbClr>
                  </a:glow>
                  <a:outerShdw blurRad="50800" dist="50800" dir="5400000" algn="tl" rotWithShape="0">
                    <a:srgbClr val="38518A">
                      <a:alpha val="99000"/>
                    </a:srgbClr>
                  </a:outerShdw>
                </a:effectLst>
              </a:rPr>
              <a:t>, J.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glow rad="101600">
                    <a:srgbClr val="3F527D">
                      <a:alpha val="75000"/>
                    </a:srgbClr>
                  </a:glow>
                  <a:outerShdw blurRad="50800" dist="50800" dir="5400000" algn="tl" rotWithShape="0">
                    <a:srgbClr val="38518A">
                      <a:alpha val="99000"/>
                    </a:srgbClr>
                  </a:outerShdw>
                </a:effectLst>
              </a:rPr>
              <a:t>Vivekanandan</a:t>
            </a:r>
            <a:r>
              <a:rPr lang="en-US" sz="2000" b="1" dirty="0" smtClean="0">
                <a:solidFill>
                  <a:srgbClr val="FFFF00"/>
                </a:solidFill>
                <a:effectLst>
                  <a:glow rad="101600">
                    <a:srgbClr val="3F527D">
                      <a:alpha val="75000"/>
                    </a:srgbClr>
                  </a:glow>
                  <a:outerShdw blurRad="50800" dist="50800" dir="5400000" algn="tl" rotWithShape="0">
                    <a:srgbClr val="38518A">
                      <a:alpha val="99000"/>
                    </a:srgbClr>
                  </a:outerShdw>
                </a:effectLst>
              </a:rPr>
              <a:t>, J.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glow rad="101600">
                    <a:srgbClr val="3F527D">
                      <a:alpha val="75000"/>
                    </a:srgbClr>
                  </a:glow>
                  <a:outerShdw blurRad="50800" dist="50800" dir="5400000" algn="tl" rotWithShape="0">
                    <a:srgbClr val="38518A">
                      <a:alpha val="99000"/>
                    </a:srgbClr>
                  </a:outerShdw>
                </a:effectLst>
              </a:rPr>
              <a:t>Hubbert</a:t>
            </a:r>
            <a:r>
              <a:rPr lang="en-US" sz="2000" b="1" dirty="0" smtClean="0">
                <a:solidFill>
                  <a:srgbClr val="FFFF00"/>
                </a:solidFill>
                <a:effectLst>
                  <a:glow rad="101600">
                    <a:srgbClr val="3F527D">
                      <a:alpha val="75000"/>
                    </a:srgbClr>
                  </a:glow>
                  <a:outerShdw blurRad="50800" dist="50800" dir="5400000" algn="tl" rotWithShape="0">
                    <a:srgbClr val="38518A">
                      <a:alpha val="99000"/>
                    </a:srgbClr>
                  </a:outerShdw>
                </a:effectLst>
              </a:rPr>
              <a:t>, W.-C. Lee</a:t>
            </a:r>
            <a:r>
              <a:rPr lang="en-US" sz="2000" dirty="0" smtClean="0">
                <a:solidFill>
                  <a:srgbClr val="FFFF00"/>
                </a:solidFill>
                <a:effectLst>
                  <a:glow rad="101600">
                    <a:srgbClr val="3F527D">
                      <a:alpha val="75000"/>
                    </a:srgbClr>
                  </a:glow>
                  <a:outerShdw blurRad="50800" dist="50800" dir="5400000" algn="tl" rotWithShape="0">
                    <a:srgbClr val="38518A">
                      <a:alpha val="99000"/>
                    </a:srgbClr>
                  </a:outerShdw>
                </a:effectLst>
              </a:rPr>
              <a:t>  </a:t>
            </a:r>
            <a:r>
              <a:rPr lang="en-US" dirty="0" smtClean="0">
                <a:solidFill>
                  <a:srgbClr val="FFFF00"/>
                </a:solidFill>
                <a:effectLst>
                  <a:glow rad="101600">
                    <a:srgbClr val="3F527D">
                      <a:alpha val="75000"/>
                    </a:srgbClr>
                  </a:glow>
                  <a:outerShdw blurRad="50800" dist="50800" dir="5400000" algn="tl" rotWithShape="0">
                    <a:srgbClr val="38518A">
                      <a:alpha val="99000"/>
                    </a:srgbClr>
                  </a:outerShdw>
                </a:effectLst>
              </a:rPr>
              <a:t/>
            </a:r>
            <a:br>
              <a:rPr lang="en-US" dirty="0" smtClean="0">
                <a:solidFill>
                  <a:srgbClr val="FFFF00"/>
                </a:solidFill>
                <a:effectLst>
                  <a:glow rad="101600">
                    <a:srgbClr val="3F527D">
                      <a:alpha val="75000"/>
                    </a:srgbClr>
                  </a:glow>
                  <a:outerShdw blurRad="50800" dist="50800" dir="5400000" algn="tl" rotWithShape="0">
                    <a:srgbClr val="38518A">
                      <a:alpha val="99000"/>
                    </a:srgbClr>
                  </a:outerShdw>
                </a:effectLst>
              </a:rPr>
            </a:br>
            <a:endParaRPr lang="en-US" dirty="0" smtClean="0">
              <a:solidFill>
                <a:srgbClr val="FFFF00"/>
              </a:solidFill>
              <a:effectLst>
                <a:glow rad="101600">
                  <a:srgbClr val="3F527D">
                    <a:alpha val="75000"/>
                  </a:srgbClr>
                </a:glow>
                <a:outerShdw blurRad="50800" dist="50800" dir="5400000" algn="tl" rotWithShape="0">
                  <a:srgbClr val="38518A">
                    <a:alpha val="99000"/>
                  </a:srgbClr>
                </a:outerShdw>
              </a:effectLst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909990" y="2143820"/>
            <a:ext cx="605957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4800" b="1" dirty="0" smtClean="0">
                <a:effectLst>
                  <a:glow>
                    <a:srgbClr val="3F527D"/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4000" b="1" dirty="0" smtClean="0">
                <a:effectLst>
                  <a:glow rad="101600">
                    <a:srgbClr val="3F527D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Early Results </a:t>
            </a:r>
          </a:p>
          <a:p>
            <a:pPr algn="r">
              <a:defRPr/>
            </a:pPr>
            <a:r>
              <a:rPr lang="en-US" sz="4000" b="1" dirty="0" smtClean="0">
                <a:effectLst>
                  <a:glow rad="101600">
                    <a:srgbClr val="3F527D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from DYNAMO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" r="-85"/>
          <a:stretch/>
        </p:blipFill>
        <p:spPr bwMode="auto">
          <a:xfrm>
            <a:off x="-225522" y="0"/>
            <a:ext cx="959059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3282950" y="4079658"/>
            <a:ext cx="328613" cy="296862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525" y="0"/>
            <a:ext cx="6241673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Radar experiment goal</a:t>
            </a:r>
            <a:endParaRPr lang="en-US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41867" y="1333997"/>
            <a:ext cx="7653867" cy="1545400"/>
          </a:xfrm>
        </p:spPr>
        <p:txBody>
          <a:bodyPr/>
          <a:lstStyle/>
          <a:p>
            <a:pPr marL="509588" indent="-509588">
              <a:buNone/>
            </a:pPr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  <a:sym typeface="Wingdings"/>
              </a:rPr>
              <a:t> </a:t>
            </a:r>
            <a:r>
              <a:rPr lang="en-US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Characteristics and evolution of the MJO cloud population in the region where the disturbance builds up</a:t>
            </a:r>
            <a:endParaRPr lang="en-US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2820988" y="4307573"/>
            <a:ext cx="13427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Addu</a:t>
            </a:r>
            <a:r>
              <a:rPr lang="en-US" sz="1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Atoll</a:t>
            </a:r>
          </a:p>
        </p:txBody>
      </p:sp>
    </p:spTree>
    <p:extLst>
      <p:ext uri="{BB962C8B-B14F-4D97-AF65-F5344CB8AC3E}">
        <p14:creationId xmlns:p14="http://schemas.microsoft.com/office/powerpoint/2010/main" val="1044388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3" descr="research.SPOL_Derived.201201140000.daily_rainf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23825" y="5638800"/>
            <a:ext cx="8267698" cy="400050"/>
            <a:chOff x="123825" y="5638800"/>
            <a:chExt cx="8267698" cy="400050"/>
          </a:xfrm>
        </p:grpSpPr>
        <p:grpSp>
          <p:nvGrpSpPr>
            <p:cNvPr id="25" name="Group 24"/>
            <p:cNvGrpSpPr>
              <a:grpSpLocks/>
            </p:cNvGrpSpPr>
            <p:nvPr/>
          </p:nvGrpSpPr>
          <p:grpSpPr bwMode="auto">
            <a:xfrm>
              <a:off x="123825" y="5638800"/>
              <a:ext cx="8267698" cy="400050"/>
              <a:chOff x="123206" y="5638800"/>
              <a:chExt cx="8269091" cy="400110"/>
            </a:xfrm>
          </p:grpSpPr>
          <p:sp>
            <p:nvSpPr>
              <p:cNvPr id="93204" name="TextBox 14"/>
              <p:cNvSpPr txBox="1">
                <a:spLocks noChangeArrowheads="1"/>
              </p:cNvSpPr>
              <p:nvPr/>
            </p:nvSpPr>
            <p:spPr bwMode="auto">
              <a:xfrm>
                <a:off x="123206" y="5638800"/>
                <a:ext cx="85492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dirty="0">
                    <a:solidFill>
                      <a:srgbClr val="FF0000"/>
                    </a:solidFill>
                  </a:rPr>
                  <a:t>Supp.</a:t>
                </a:r>
              </a:p>
            </p:txBody>
          </p:sp>
          <p:sp>
            <p:nvSpPr>
              <p:cNvPr id="93205" name="TextBox 15"/>
              <p:cNvSpPr txBox="1">
                <a:spLocks noChangeArrowheads="1"/>
              </p:cNvSpPr>
              <p:nvPr/>
            </p:nvSpPr>
            <p:spPr bwMode="auto">
              <a:xfrm>
                <a:off x="2742714" y="5638800"/>
                <a:ext cx="85492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dirty="0">
                    <a:solidFill>
                      <a:srgbClr val="FF0000"/>
                    </a:solidFill>
                  </a:rPr>
                  <a:t>Supp.</a:t>
                </a:r>
              </a:p>
            </p:txBody>
          </p:sp>
          <p:sp>
            <p:nvSpPr>
              <p:cNvPr id="93206" name="TextBox 16"/>
              <p:cNvSpPr txBox="1">
                <a:spLocks noChangeArrowheads="1"/>
              </p:cNvSpPr>
              <p:nvPr/>
            </p:nvSpPr>
            <p:spPr bwMode="auto">
              <a:xfrm>
                <a:off x="7537375" y="5638800"/>
                <a:ext cx="85492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dirty="0">
                    <a:solidFill>
                      <a:srgbClr val="FF0000"/>
                    </a:solidFill>
                  </a:rPr>
                  <a:t>Supp.</a:t>
                </a:r>
              </a:p>
            </p:txBody>
          </p:sp>
        </p:grpSp>
        <p:grpSp>
          <p:nvGrpSpPr>
            <p:cNvPr id="26" name="Group 25"/>
            <p:cNvGrpSpPr>
              <a:grpSpLocks/>
            </p:cNvGrpSpPr>
            <p:nvPr/>
          </p:nvGrpSpPr>
          <p:grpSpPr bwMode="auto">
            <a:xfrm>
              <a:off x="1255712" y="5638800"/>
              <a:ext cx="5827715" cy="400050"/>
              <a:chOff x="1255452" y="5638800"/>
              <a:chExt cx="5828379" cy="400110"/>
            </a:xfrm>
          </p:grpSpPr>
          <p:sp>
            <p:nvSpPr>
              <p:cNvPr id="93201" name="TextBox 17"/>
              <p:cNvSpPr txBox="1">
                <a:spLocks noChangeArrowheads="1"/>
              </p:cNvSpPr>
              <p:nvPr/>
            </p:nvSpPr>
            <p:spPr bwMode="auto">
              <a:xfrm>
                <a:off x="4035543" y="5638800"/>
                <a:ext cx="895923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dirty="0">
                    <a:solidFill>
                      <a:srgbClr val="008000"/>
                    </a:solidFill>
                  </a:rPr>
                  <a:t>Active</a:t>
                </a:r>
              </a:p>
            </p:txBody>
          </p:sp>
          <p:sp>
            <p:nvSpPr>
              <p:cNvPr id="93202" name="TextBox 13"/>
              <p:cNvSpPr txBox="1">
                <a:spLocks noChangeArrowheads="1"/>
              </p:cNvSpPr>
              <p:nvPr/>
            </p:nvSpPr>
            <p:spPr bwMode="auto">
              <a:xfrm>
                <a:off x="1255452" y="5638800"/>
                <a:ext cx="895923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dirty="0">
                    <a:solidFill>
                      <a:srgbClr val="008000"/>
                    </a:solidFill>
                  </a:rPr>
                  <a:t>Active</a:t>
                </a:r>
              </a:p>
            </p:txBody>
          </p:sp>
          <p:sp>
            <p:nvSpPr>
              <p:cNvPr id="93203" name="TextBox 18"/>
              <p:cNvSpPr txBox="1">
                <a:spLocks noChangeArrowheads="1"/>
              </p:cNvSpPr>
              <p:nvPr/>
            </p:nvSpPr>
            <p:spPr bwMode="auto">
              <a:xfrm>
                <a:off x="6187908" y="5638800"/>
                <a:ext cx="895923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dirty="0">
                    <a:solidFill>
                      <a:srgbClr val="008000"/>
                    </a:solidFill>
                  </a:rPr>
                  <a:t>Active</a:t>
                </a:r>
              </a:p>
            </p:txBody>
          </p:sp>
        </p:grpSp>
        <p:sp>
          <p:nvSpPr>
            <p:cNvPr id="20" name="TextBox 19"/>
            <p:cNvSpPr txBox="1">
              <a:spLocks noChangeArrowheads="1"/>
            </p:cNvSpPr>
            <p:nvPr/>
          </p:nvSpPr>
          <p:spPr bwMode="auto">
            <a:xfrm>
              <a:off x="5245100" y="5638800"/>
              <a:ext cx="584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0000FF"/>
                  </a:solidFill>
                </a:rPr>
                <a:t>Lull</a:t>
              </a:r>
            </a:p>
          </p:txBody>
        </p:sp>
      </p:grp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846138" y="5329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1408113" y="24145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2406650" y="46402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3070225" y="5391150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4464050" y="14271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724650" y="3805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7516283" y="53456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1081088" y="481171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4805363" y="3551238"/>
            <a:ext cx="146050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2659063" y="48085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1827213" y="43830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6199717" y="5187421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7973483" y="54472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" name="TextBox 2"/>
          <p:cNvSpPr txBox="1"/>
          <p:nvPr/>
        </p:nvSpPr>
        <p:spPr>
          <a:xfrm>
            <a:off x="0" y="15240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Rain over area scanned by S-PolKa</a:t>
            </a:r>
            <a:endParaRPr lang="en-US" b="1" dirty="0"/>
          </a:p>
        </p:txBody>
      </p:sp>
      <p:sp>
        <p:nvSpPr>
          <p:cNvPr id="27" name="Oval 26"/>
          <p:cNvSpPr/>
          <p:nvPr/>
        </p:nvSpPr>
        <p:spPr bwMode="auto">
          <a:xfrm>
            <a:off x="7764150" y="5050096"/>
            <a:ext cx="605347" cy="91400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318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24" grpId="0" animBg="1"/>
      <p:bldP spid="29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20103_0000_dbzppi_brag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97680" cy="4960471"/>
          </a:xfrm>
          <a:prstGeom prst="rect">
            <a:avLst/>
          </a:prstGeom>
        </p:spPr>
      </p:pic>
      <p:pic>
        <p:nvPicPr>
          <p:cNvPr id="4" name="Picture 3" descr="20120103_0000_dbzrhi_bragg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7"/>
          <a:stretch/>
        </p:blipFill>
        <p:spPr>
          <a:xfrm>
            <a:off x="3178498" y="3033059"/>
            <a:ext cx="5965502" cy="38249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53164" y="676600"/>
            <a:ext cx="3144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Suppressed condition</a:t>
            </a:r>
            <a:br>
              <a:rPr lang="en-US" dirty="0" smtClean="0"/>
            </a:br>
            <a:r>
              <a:rPr lang="en-US" dirty="0" smtClean="0"/>
              <a:t>echoes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842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3" descr="research.SPOL_Derived.201201140000.daily_rainf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123825" y="5638800"/>
            <a:ext cx="8267700" cy="400050"/>
            <a:chOff x="123204" y="5638800"/>
            <a:chExt cx="8269093" cy="400110"/>
          </a:xfrm>
        </p:grpSpPr>
        <p:sp>
          <p:nvSpPr>
            <p:cNvPr id="93204" name="TextBox 14"/>
            <p:cNvSpPr txBox="1">
              <a:spLocks noChangeArrowheads="1"/>
            </p:cNvSpPr>
            <p:nvPr/>
          </p:nvSpPr>
          <p:spPr bwMode="auto">
            <a:xfrm>
              <a:off x="12320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5" name="TextBox 15"/>
            <p:cNvSpPr txBox="1">
              <a:spLocks noChangeArrowheads="1"/>
            </p:cNvSpPr>
            <p:nvPr/>
          </p:nvSpPr>
          <p:spPr bwMode="auto">
            <a:xfrm>
              <a:off x="274271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6" name="TextBox 16"/>
            <p:cNvSpPr txBox="1">
              <a:spLocks noChangeArrowheads="1"/>
            </p:cNvSpPr>
            <p:nvPr/>
          </p:nvSpPr>
          <p:spPr bwMode="auto">
            <a:xfrm>
              <a:off x="7537375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1255713" y="5638800"/>
            <a:ext cx="5827712" cy="400050"/>
            <a:chOff x="1255453" y="5638800"/>
            <a:chExt cx="5828378" cy="400110"/>
          </a:xfrm>
        </p:grpSpPr>
        <p:sp>
          <p:nvSpPr>
            <p:cNvPr id="93201" name="TextBox 17"/>
            <p:cNvSpPr txBox="1">
              <a:spLocks noChangeArrowheads="1"/>
            </p:cNvSpPr>
            <p:nvPr/>
          </p:nvSpPr>
          <p:spPr bwMode="auto">
            <a:xfrm>
              <a:off x="4035544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2" name="TextBox 13"/>
            <p:cNvSpPr txBox="1">
              <a:spLocks noChangeArrowheads="1"/>
            </p:cNvSpPr>
            <p:nvPr/>
          </p:nvSpPr>
          <p:spPr bwMode="auto">
            <a:xfrm>
              <a:off x="1255453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3" name="TextBox 18"/>
            <p:cNvSpPr txBox="1">
              <a:spLocks noChangeArrowheads="1"/>
            </p:cNvSpPr>
            <p:nvPr/>
          </p:nvSpPr>
          <p:spPr bwMode="auto">
            <a:xfrm>
              <a:off x="6187908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245100" y="5638800"/>
            <a:ext cx="58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</a:rPr>
              <a:t>Lull</a:t>
            </a: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846138" y="5329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1408113" y="24145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2406650" y="46402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3070225" y="5391150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4464050" y="14271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724650" y="3805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7516283" y="53456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1081088" y="481171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4805363" y="3551238"/>
            <a:ext cx="146050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2659063" y="48085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1827213" y="43830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6199717" y="5187421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" name="Oval 1"/>
          <p:cNvSpPr/>
          <p:nvPr/>
        </p:nvSpPr>
        <p:spPr bwMode="auto">
          <a:xfrm rot="834859">
            <a:off x="838090" y="3950677"/>
            <a:ext cx="713549" cy="181124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7973483" y="54472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3327898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20111006_100107_DBZ_SUR_0.5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8"/>
          <a:stretch/>
        </p:blipFill>
        <p:spPr bwMode="auto">
          <a:xfrm>
            <a:off x="2054158" y="0"/>
            <a:ext cx="7089842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TextBox 1"/>
          <p:cNvSpPr txBox="1">
            <a:spLocks noChangeArrowheads="1"/>
          </p:cNvSpPr>
          <p:nvPr/>
        </p:nvSpPr>
        <p:spPr bwMode="auto">
          <a:xfrm>
            <a:off x="12700" y="1555750"/>
            <a:ext cx="201699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Suppressed phases:</a:t>
            </a:r>
          </a:p>
          <a:p>
            <a:pPr algn="ctr" eaLnBrk="1" hangingPunct="1"/>
            <a:endParaRPr lang="en-US" dirty="0"/>
          </a:p>
          <a:p>
            <a:pPr algn="ctr" eaLnBrk="1" hangingPunct="1"/>
            <a:r>
              <a:rPr lang="en-US" dirty="0"/>
              <a:t>Lines of non-precipitating clouds</a:t>
            </a:r>
          </a:p>
        </p:txBody>
      </p:sp>
    </p:spTree>
    <p:extLst>
      <p:ext uri="{BB962C8B-B14F-4D97-AF65-F5344CB8AC3E}">
        <p14:creationId xmlns:p14="http://schemas.microsoft.com/office/powerpoint/2010/main" val="983968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 descr="20111004_sband_0942Z_122de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8"/>
          <a:stretch/>
        </p:blipFill>
        <p:spPr bwMode="auto">
          <a:xfrm>
            <a:off x="762000" y="982231"/>
            <a:ext cx="7620000" cy="4893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0" y="226289"/>
            <a:ext cx="9131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Suppressed </a:t>
            </a:r>
            <a:r>
              <a:rPr lang="en-US" dirty="0" smtClean="0"/>
              <a:t>phases: The “worm echo”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 descr="20111008_0832_DZ_PPI_0.5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50" y="0"/>
            <a:ext cx="6711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Box 2"/>
          <p:cNvSpPr txBox="1">
            <a:spLocks noChangeArrowheads="1"/>
          </p:cNvSpPr>
          <p:nvPr/>
        </p:nvSpPr>
        <p:spPr bwMode="auto">
          <a:xfrm>
            <a:off x="12700" y="1555750"/>
            <a:ext cx="2438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/>
              <a:t>Slightly active moist layer</a:t>
            </a:r>
            <a:endParaRPr lang="en-US" dirty="0"/>
          </a:p>
          <a:p>
            <a:pPr algn="ctr" eaLnBrk="1" hangingPunct="1"/>
            <a:endParaRPr lang="en-US" dirty="0"/>
          </a:p>
          <a:p>
            <a:pPr algn="ctr" eaLnBrk="1" hangingPunct="1"/>
            <a:r>
              <a:rPr lang="en-US" dirty="0"/>
              <a:t>Clouds </a:t>
            </a:r>
            <a:r>
              <a:rPr lang="en-US" dirty="0" smtClean="0"/>
              <a:t>building at </a:t>
            </a:r>
            <a:r>
              <a:rPr lang="en-US" dirty="0"/>
              <a:t>cold pool boundaries</a:t>
            </a:r>
          </a:p>
        </p:txBody>
      </p:sp>
    </p:spTree>
    <p:extLst>
      <p:ext uri="{BB962C8B-B14F-4D97-AF65-F5344CB8AC3E}">
        <p14:creationId xmlns:p14="http://schemas.microsoft.com/office/powerpoint/2010/main" val="4095499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3" descr="20111010_1201_DZ_SUR_0.5_nocturnalboundsS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88" y="0"/>
            <a:ext cx="6716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2700" y="1555750"/>
            <a:ext cx="2438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/>
              <a:t>Slightly active moist layer</a:t>
            </a:r>
            <a:endParaRPr lang="en-US" dirty="0"/>
          </a:p>
          <a:p>
            <a:pPr algn="ctr" eaLnBrk="1" hangingPunct="1"/>
            <a:endParaRPr lang="en-US" dirty="0"/>
          </a:p>
          <a:p>
            <a:pPr algn="ctr" eaLnBrk="1" hangingPunct="1"/>
            <a:r>
              <a:rPr lang="en-US" dirty="0"/>
              <a:t>Clouds </a:t>
            </a:r>
            <a:r>
              <a:rPr lang="en-US" dirty="0" smtClean="0"/>
              <a:t>building at </a:t>
            </a:r>
            <a:r>
              <a:rPr lang="en-US" dirty="0"/>
              <a:t>cold pool boundaries</a:t>
            </a:r>
          </a:p>
        </p:txBody>
      </p:sp>
    </p:spTree>
    <p:extLst>
      <p:ext uri="{BB962C8B-B14F-4D97-AF65-F5344CB8AC3E}">
        <p14:creationId xmlns:p14="http://schemas.microsoft.com/office/powerpoint/2010/main" val="3743729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 descr="20111013_1637_ZDR_SUR_0.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63" y="0"/>
            <a:ext cx="6700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Box 4"/>
          <p:cNvSpPr txBox="1">
            <a:spLocks noChangeArrowheads="1"/>
          </p:cNvSpPr>
          <p:nvPr/>
        </p:nvSpPr>
        <p:spPr bwMode="auto">
          <a:xfrm>
            <a:off x="12700" y="1555750"/>
            <a:ext cx="24384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/>
              <a:t>Cold </a:t>
            </a:r>
            <a:r>
              <a:rPr lang="en-US" dirty="0"/>
              <a:t>pool boundaries seen in differential reflectivity (ZDR)</a:t>
            </a:r>
          </a:p>
          <a:p>
            <a:pPr algn="ctr" eaLnBrk="1" hangingPunct="1"/>
            <a:endParaRPr lang="en-US" dirty="0"/>
          </a:p>
          <a:p>
            <a:pPr algn="ctr" eaLnBrk="1" hangingPunct="1"/>
            <a:r>
              <a:rPr lang="en-US" dirty="0"/>
              <a:t>Birds?</a:t>
            </a:r>
          </a:p>
          <a:p>
            <a:pPr algn="ctr" eaLnBrk="1" hangingPunct="1"/>
            <a:r>
              <a:rPr lang="en-US" dirty="0"/>
              <a:t>Dragonflies?</a:t>
            </a:r>
          </a:p>
          <a:p>
            <a:pPr algn="ctr" eaLnBrk="1" hangingPunct="1"/>
            <a:r>
              <a:rPr lang="en-US" dirty="0"/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506860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20111020_0741IMG_1790birdsZOO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50" y="0"/>
            <a:ext cx="6051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419600" y="260350"/>
            <a:ext cx="2157413" cy="5980113"/>
            <a:chOff x="2872727" y="260865"/>
            <a:chExt cx="2158009" cy="5980344"/>
          </a:xfrm>
        </p:grpSpPr>
        <p:sp>
          <p:nvSpPr>
            <p:cNvPr id="49155" name="Oval 2"/>
            <p:cNvSpPr>
              <a:spLocks noChangeArrowheads="1"/>
            </p:cNvSpPr>
            <p:nvPr/>
          </p:nvSpPr>
          <p:spPr bwMode="auto">
            <a:xfrm rot="-3418303">
              <a:off x="2520286" y="613306"/>
              <a:ext cx="1308100" cy="603217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/>
              <a:endParaRPr lang="en-US" sz="1800" b="1"/>
            </a:p>
          </p:txBody>
        </p:sp>
        <p:sp>
          <p:nvSpPr>
            <p:cNvPr id="49156" name="Oval 4"/>
            <p:cNvSpPr>
              <a:spLocks noChangeArrowheads="1"/>
            </p:cNvSpPr>
            <p:nvPr/>
          </p:nvSpPr>
          <p:spPr bwMode="auto">
            <a:xfrm rot="3803360">
              <a:off x="3932915" y="5143388"/>
              <a:ext cx="1530126" cy="665516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/>
              <a:endParaRPr lang="en-US" sz="1800" b="1"/>
            </a:p>
          </p:txBody>
        </p:sp>
      </p:grp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28600" y="3013502"/>
            <a:ext cx="2438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/>
              <a:t>Birds caught on camera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665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C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" descr="20111016_0414IMG_1404sRAINYDAYsmal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1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0" y="-9525"/>
            <a:ext cx="584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068231" y="0"/>
            <a:ext cx="1350433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0000"/>
                </a:solidFill>
                <a:effectLst>
                  <a:glow rad="101600">
                    <a:srgbClr val="FFFFFF">
                      <a:alpha val="75000"/>
                    </a:srgbClr>
                  </a:glow>
                </a:effectLst>
                <a:latin typeface="Arial"/>
              </a:rPr>
              <a:t>Indian</a:t>
            </a:r>
          </a:p>
          <a:p>
            <a:pPr algn="ctr">
              <a:defRPr/>
            </a:pPr>
            <a:r>
              <a:rPr lang="en-US" b="1" dirty="0">
                <a:solidFill>
                  <a:srgbClr val="000000"/>
                </a:solidFill>
                <a:effectLst>
                  <a:glow rad="101600">
                    <a:srgbClr val="FFFFFF">
                      <a:alpha val="75000"/>
                    </a:srgbClr>
                  </a:glow>
                </a:effectLst>
                <a:latin typeface="Arial"/>
              </a:rPr>
              <a:t>Ocean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40700" y="371445"/>
            <a:ext cx="4826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ysClr val="windowText" lastClr="000000"/>
                </a:solidFill>
                <a:effectLst>
                  <a:glow rad="101600">
                    <a:srgbClr val="FFFFFF">
                      <a:alpha val="75000"/>
                    </a:srgbClr>
                  </a:glow>
                </a:effectLst>
                <a:latin typeface="Arial"/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140700" y="1089055"/>
            <a:ext cx="4826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ysClr val="windowText" lastClr="000000"/>
                </a:solidFill>
                <a:effectLst>
                  <a:glow rad="101600">
                    <a:srgbClr val="FFFFFF">
                      <a:alpha val="75000"/>
                    </a:srgbClr>
                  </a:glow>
                </a:effectLst>
                <a:latin typeface="Arial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53400" y="1802202"/>
            <a:ext cx="4826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ysClr val="windowText" lastClr="000000"/>
                </a:solidFill>
                <a:effectLst>
                  <a:glow rad="101600">
                    <a:srgbClr val="FFFFFF">
                      <a:alpha val="75000"/>
                    </a:srgbClr>
                  </a:glow>
                </a:effectLst>
                <a:latin typeface="Arial"/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40700" y="2593657"/>
            <a:ext cx="4826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ysClr val="windowText" lastClr="000000"/>
                </a:solidFill>
                <a:effectLst>
                  <a:glow rad="101600">
                    <a:srgbClr val="FFFFFF">
                      <a:alpha val="75000"/>
                    </a:srgbClr>
                  </a:glow>
                </a:effectLst>
                <a:latin typeface="Arial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140700" y="3312467"/>
            <a:ext cx="4826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ysClr val="windowText" lastClr="000000"/>
                </a:solidFill>
                <a:effectLst>
                  <a:glow rad="101600">
                    <a:srgbClr val="FFFFFF">
                      <a:alpha val="75000"/>
                    </a:srgbClr>
                  </a:glow>
                </a:effectLst>
                <a:latin typeface="Arial"/>
              </a:rPr>
              <a:t>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40700" y="4108510"/>
            <a:ext cx="4826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ysClr val="windowText" lastClr="000000"/>
                </a:solidFill>
                <a:effectLst>
                  <a:glow rad="101600">
                    <a:srgbClr val="FFFFFF">
                      <a:alpha val="75000"/>
                    </a:srgbClr>
                  </a:glow>
                </a:effectLst>
                <a:latin typeface="Arial"/>
              </a:rPr>
              <a:t>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122661" y="4841845"/>
            <a:ext cx="4826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ysClr val="windowText" lastClr="000000"/>
                </a:solidFill>
                <a:effectLst>
                  <a:glow rad="101600">
                    <a:srgbClr val="FFFFFF">
                      <a:alpha val="75000"/>
                    </a:srgbClr>
                  </a:glow>
                </a:effectLst>
                <a:latin typeface="Arial"/>
              </a:rPr>
              <a:t>7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140700" y="5629245"/>
            <a:ext cx="4826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ysClr val="windowText" lastClr="000000"/>
                </a:solidFill>
                <a:effectLst>
                  <a:glow rad="101600">
                    <a:srgbClr val="FFFFFF">
                      <a:alpha val="75000"/>
                    </a:srgbClr>
                  </a:glow>
                </a:effectLst>
                <a:latin typeface="Arial"/>
              </a:rPr>
              <a:t>8</a:t>
            </a:r>
          </a:p>
        </p:txBody>
      </p:sp>
      <p:grpSp>
        <p:nvGrpSpPr>
          <p:cNvPr id="30731" name="Group 29"/>
          <p:cNvGrpSpPr>
            <a:grpSpLocks/>
          </p:cNvGrpSpPr>
          <p:nvPr/>
        </p:nvGrpSpPr>
        <p:grpSpPr bwMode="auto">
          <a:xfrm>
            <a:off x="0" y="2396331"/>
            <a:ext cx="3302000" cy="2065338"/>
            <a:chOff x="0" y="1134629"/>
            <a:chExt cx="3302000" cy="2065771"/>
          </a:xfrm>
        </p:grpSpPr>
        <p:sp>
          <p:nvSpPr>
            <p:cNvPr id="30735" name="TextBox 1"/>
            <p:cNvSpPr txBox="1">
              <a:spLocks noChangeArrowheads="1"/>
            </p:cNvSpPr>
            <p:nvPr/>
          </p:nvSpPr>
          <p:spPr bwMode="auto">
            <a:xfrm>
              <a:off x="0" y="2353734"/>
              <a:ext cx="3302000" cy="846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dirty="0" smtClean="0">
                  <a:solidFill>
                    <a:srgbClr val="FFFFFF"/>
                  </a:solidFill>
                </a:rPr>
                <a:t>Wheeler and Hendon 2004</a:t>
              </a:r>
            </a:p>
          </p:txBody>
        </p:sp>
        <p:sp>
          <p:nvSpPr>
            <p:cNvPr id="30736" name="TextBox 28"/>
            <p:cNvSpPr txBox="1">
              <a:spLocks noChangeArrowheads="1"/>
            </p:cNvSpPr>
            <p:nvPr/>
          </p:nvSpPr>
          <p:spPr bwMode="auto">
            <a:xfrm>
              <a:off x="135466" y="1134629"/>
              <a:ext cx="3031066" cy="708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4000" b="1" dirty="0" smtClean="0">
                  <a:solidFill>
                    <a:srgbClr val="FFFFFF"/>
                  </a:solidFill>
                </a:rPr>
                <a:t>The MJO</a:t>
              </a:r>
            </a:p>
          </p:txBody>
        </p:sp>
      </p:grpSp>
      <p:cxnSp>
        <p:nvCxnSpPr>
          <p:cNvPr id="30732" name="Straight Connector 2"/>
          <p:cNvCxnSpPr>
            <a:cxnSpLocks noChangeShapeType="1"/>
          </p:cNvCxnSpPr>
          <p:nvPr/>
        </p:nvCxnSpPr>
        <p:spPr bwMode="auto">
          <a:xfrm flipH="1" flipV="1">
            <a:off x="4743450" y="830263"/>
            <a:ext cx="3175" cy="53657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33" name="Straight Connector 16"/>
          <p:cNvCxnSpPr>
            <a:cxnSpLocks noChangeShapeType="1"/>
          </p:cNvCxnSpPr>
          <p:nvPr/>
        </p:nvCxnSpPr>
        <p:spPr bwMode="auto">
          <a:xfrm flipH="1" flipV="1">
            <a:off x="4537075" y="830263"/>
            <a:ext cx="3175" cy="53657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3822926" y="6130098"/>
            <a:ext cx="1744939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b="1" dirty="0">
                <a:solidFill>
                  <a:srgbClr val="FF0000"/>
                </a:solidFill>
                <a:effectLst>
                  <a:glow rad="101600">
                    <a:srgbClr val="FFFFFF">
                      <a:alpha val="75000"/>
                    </a:srgbClr>
                  </a:glow>
                </a:effectLst>
                <a:latin typeface="Arial"/>
              </a:rPr>
              <a:t>DYNAMO</a:t>
            </a:r>
          </a:p>
        </p:txBody>
      </p:sp>
    </p:spTree>
    <p:extLst>
      <p:ext uri="{BB962C8B-B14F-4D97-AF65-F5344CB8AC3E}">
        <p14:creationId xmlns:p14="http://schemas.microsoft.com/office/powerpoint/2010/main" val="1835425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29" name="Group 86028"/>
          <p:cNvGrpSpPr/>
          <p:nvPr/>
        </p:nvGrpSpPr>
        <p:grpSpPr>
          <a:xfrm>
            <a:off x="453122" y="445329"/>
            <a:ext cx="8308975" cy="6283326"/>
            <a:chOff x="453122" y="445329"/>
            <a:chExt cx="8308975" cy="6283326"/>
          </a:xfrm>
        </p:grpSpPr>
        <p:grpSp>
          <p:nvGrpSpPr>
            <p:cNvPr id="86017" name="Group 3"/>
            <p:cNvGrpSpPr>
              <a:grpSpLocks/>
            </p:cNvGrpSpPr>
            <p:nvPr/>
          </p:nvGrpSpPr>
          <p:grpSpPr bwMode="auto">
            <a:xfrm>
              <a:off x="453122" y="445329"/>
              <a:ext cx="8308975" cy="6283326"/>
              <a:chOff x="0" y="558756"/>
              <a:chExt cx="8308196" cy="6284130"/>
            </a:xfrm>
          </p:grpSpPr>
          <p:pic>
            <p:nvPicPr>
              <p:cNvPr id="86018" name="Picture 1" descr="20111012_1451_PID_RHI_6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069365"/>
                <a:ext cx="8308196" cy="37735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6019" name="Picture 2" descr="20111012_1451_VE_RHI_6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004"/>
              <a:stretch/>
            </p:blipFill>
            <p:spPr bwMode="auto">
              <a:xfrm>
                <a:off x="0" y="558756"/>
                <a:ext cx="8308196" cy="3433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" name="TextBox 12"/>
            <p:cNvSpPr txBox="1">
              <a:spLocks noChangeArrowheads="1"/>
            </p:cNvSpPr>
            <p:nvPr/>
          </p:nvSpPr>
          <p:spPr bwMode="auto">
            <a:xfrm>
              <a:off x="756523" y="4630308"/>
              <a:ext cx="95408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/>
                <a:t>graupel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 bwMode="auto">
            <a:xfrm>
              <a:off x="1305650" y="4937997"/>
              <a:ext cx="1388737" cy="60538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sp>
          <p:nvSpPr>
            <p:cNvPr id="7" name="TextBox 18"/>
            <p:cNvSpPr txBox="1">
              <a:spLocks noChangeArrowheads="1"/>
            </p:cNvSpPr>
            <p:nvPr/>
          </p:nvSpPr>
          <p:spPr bwMode="auto">
            <a:xfrm>
              <a:off x="948248" y="3879888"/>
              <a:ext cx="112077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/>
                <a:t>small ice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>
              <a:off x="1982214" y="4059604"/>
              <a:ext cx="498522" cy="20179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sp>
          <p:nvSpPr>
            <p:cNvPr id="9" name="TextBox 21"/>
            <p:cNvSpPr txBox="1">
              <a:spLocks noChangeArrowheads="1"/>
            </p:cNvSpPr>
            <p:nvPr/>
          </p:nvSpPr>
          <p:spPr bwMode="auto">
            <a:xfrm>
              <a:off x="3384390" y="3871084"/>
              <a:ext cx="232727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/>
                <a:t>large non-melting ice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flipH="1">
              <a:off x="3002995" y="4237656"/>
              <a:ext cx="688433" cy="99709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sp>
          <p:nvSpPr>
            <p:cNvPr id="11" name="TextBox 25"/>
            <p:cNvSpPr txBox="1">
              <a:spLocks noChangeArrowheads="1"/>
            </p:cNvSpPr>
            <p:nvPr/>
          </p:nvSpPr>
          <p:spPr bwMode="auto">
            <a:xfrm>
              <a:off x="5201289" y="5709806"/>
              <a:ext cx="80063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/>
                <a:t>h</a:t>
              </a:r>
              <a:r>
                <a:rPr lang="en-US" sz="1800" dirty="0" smtClean="0"/>
                <a:t>eavy</a:t>
              </a:r>
              <a:br>
                <a:rPr lang="en-US" sz="1800" dirty="0" smtClean="0"/>
              </a:br>
              <a:r>
                <a:rPr lang="en-US" sz="1800" dirty="0" smtClean="0"/>
                <a:t>rain</a:t>
              </a:r>
              <a:endParaRPr lang="en-US" sz="1800" dirty="0"/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flipH="1">
              <a:off x="2433257" y="6065665"/>
              <a:ext cx="2813081" cy="41545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sp>
          <p:nvSpPr>
            <p:cNvPr id="13" name="TextBox 31"/>
            <p:cNvSpPr txBox="1">
              <a:spLocks noChangeArrowheads="1"/>
            </p:cNvSpPr>
            <p:nvPr/>
          </p:nvSpPr>
          <p:spPr bwMode="auto">
            <a:xfrm>
              <a:off x="807626" y="5154760"/>
              <a:ext cx="92878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/>
                <a:t>m</a:t>
              </a:r>
              <a:r>
                <a:rPr lang="en-US" sz="1800" dirty="0" smtClean="0"/>
                <a:t>elting</a:t>
              </a:r>
              <a:br>
                <a:rPr lang="en-US" sz="1800" dirty="0" smtClean="0"/>
              </a:br>
              <a:r>
                <a:rPr lang="en-US" sz="1800" dirty="0" smtClean="0"/>
                <a:t>ice</a:t>
              </a:r>
              <a:endParaRPr lang="en-US" sz="1800" dirty="0"/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>
              <a:off x="1234433" y="5602728"/>
              <a:ext cx="1175084" cy="8309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cxnSp>
          <p:nvCxnSpPr>
            <p:cNvPr id="31" name="Straight Arrow Connector 30"/>
            <p:cNvCxnSpPr/>
            <p:nvPr/>
          </p:nvCxnSpPr>
          <p:spPr bwMode="auto">
            <a:xfrm>
              <a:off x="3691428" y="4273267"/>
              <a:ext cx="367957" cy="89026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</p:grpSp>
      <p:sp>
        <p:nvSpPr>
          <p:cNvPr id="86030" name="TextBox 86029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Moderate cumulonimbus begin to grow upscale </a:t>
            </a:r>
            <a:endParaRPr lang="en-US" dirty="0"/>
          </a:p>
        </p:txBody>
      </p:sp>
      <p:sp>
        <p:nvSpPr>
          <p:cNvPr id="86031" name="TextBox 86030"/>
          <p:cNvSpPr txBox="1"/>
          <p:nvPr/>
        </p:nvSpPr>
        <p:spPr>
          <a:xfrm>
            <a:off x="5768593" y="914400"/>
            <a:ext cx="2582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Doppler velocity</a:t>
            </a:r>
            <a:endParaRPr lang="en-US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5754819" y="4152649"/>
            <a:ext cx="2818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Hydrometeor type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3" descr="research.SPOL_Derived.201201140000.daily_rainf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123825" y="5638800"/>
            <a:ext cx="8267700" cy="400050"/>
            <a:chOff x="123204" y="5638800"/>
            <a:chExt cx="8269093" cy="400110"/>
          </a:xfrm>
        </p:grpSpPr>
        <p:sp>
          <p:nvSpPr>
            <p:cNvPr id="93204" name="TextBox 14"/>
            <p:cNvSpPr txBox="1">
              <a:spLocks noChangeArrowheads="1"/>
            </p:cNvSpPr>
            <p:nvPr/>
          </p:nvSpPr>
          <p:spPr bwMode="auto">
            <a:xfrm>
              <a:off x="12320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5" name="TextBox 15"/>
            <p:cNvSpPr txBox="1">
              <a:spLocks noChangeArrowheads="1"/>
            </p:cNvSpPr>
            <p:nvPr/>
          </p:nvSpPr>
          <p:spPr bwMode="auto">
            <a:xfrm>
              <a:off x="274271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6" name="TextBox 16"/>
            <p:cNvSpPr txBox="1">
              <a:spLocks noChangeArrowheads="1"/>
            </p:cNvSpPr>
            <p:nvPr/>
          </p:nvSpPr>
          <p:spPr bwMode="auto">
            <a:xfrm>
              <a:off x="7537375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1255713" y="5638800"/>
            <a:ext cx="5827712" cy="400050"/>
            <a:chOff x="1255453" y="5638800"/>
            <a:chExt cx="5828378" cy="400110"/>
          </a:xfrm>
        </p:grpSpPr>
        <p:sp>
          <p:nvSpPr>
            <p:cNvPr id="93201" name="TextBox 17"/>
            <p:cNvSpPr txBox="1">
              <a:spLocks noChangeArrowheads="1"/>
            </p:cNvSpPr>
            <p:nvPr/>
          </p:nvSpPr>
          <p:spPr bwMode="auto">
            <a:xfrm>
              <a:off x="4035544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2" name="TextBox 13"/>
            <p:cNvSpPr txBox="1">
              <a:spLocks noChangeArrowheads="1"/>
            </p:cNvSpPr>
            <p:nvPr/>
          </p:nvSpPr>
          <p:spPr bwMode="auto">
            <a:xfrm>
              <a:off x="1255453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3" name="TextBox 18"/>
            <p:cNvSpPr txBox="1">
              <a:spLocks noChangeArrowheads="1"/>
            </p:cNvSpPr>
            <p:nvPr/>
          </p:nvSpPr>
          <p:spPr bwMode="auto">
            <a:xfrm>
              <a:off x="6187908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245100" y="5638800"/>
            <a:ext cx="58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</a:rPr>
              <a:t>Lull</a:t>
            </a: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846138" y="5329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1408113" y="24145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2406650" y="46402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3070225" y="5391150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4464050" y="14271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724650" y="3805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7516283" y="53456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1081088" y="481171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4805363" y="3551238"/>
            <a:ext cx="146050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2659063" y="48085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1827213" y="43830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6199717" y="5187421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" name="Oval 1"/>
          <p:cNvSpPr/>
          <p:nvPr/>
        </p:nvSpPr>
        <p:spPr bwMode="auto">
          <a:xfrm rot="20258289">
            <a:off x="1286984" y="2103799"/>
            <a:ext cx="1119556" cy="301457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7973483" y="54472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2118138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1" descr="20111016_0414IMG_1404sRAINYDAY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7315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 descr="20111016_0414IMG_1404sRAINYDAYsmal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8605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October 16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1"/>
          <a:stretch>
            <a:fillRect/>
          </a:stretch>
        </p:blipFill>
        <p:spPr bwMode="auto">
          <a:xfrm>
            <a:off x="1960563" y="2268538"/>
            <a:ext cx="7183437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0" y="0"/>
            <a:ext cx="7188200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83996" y="1576827"/>
            <a:ext cx="817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Refl.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71131" y="1576827"/>
            <a:ext cx="817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Rain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51985" y="308628"/>
            <a:ext cx="96582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Conv.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61951" y="1576827"/>
            <a:ext cx="92014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Strat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217" y="3198168"/>
            <a:ext cx="1827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October </a:t>
            </a:r>
            <a:r>
              <a:rPr lang="en-US" b="1" dirty="0" smtClean="0"/>
              <a:t>16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" name="Group 2"/>
          <p:cNvGrpSpPr>
            <a:grpSpLocks/>
          </p:cNvGrpSpPr>
          <p:nvPr/>
        </p:nvGrpSpPr>
        <p:grpSpPr bwMode="auto">
          <a:xfrm>
            <a:off x="2765425" y="0"/>
            <a:ext cx="6378575" cy="6858000"/>
            <a:chOff x="1382713" y="0"/>
            <a:chExt cx="6378575" cy="6858000"/>
          </a:xfrm>
        </p:grpSpPr>
        <p:grpSp>
          <p:nvGrpSpPr>
            <p:cNvPr id="21507" name="Group 4"/>
            <p:cNvGrpSpPr>
              <a:grpSpLocks/>
            </p:cNvGrpSpPr>
            <p:nvPr/>
          </p:nvGrpSpPr>
          <p:grpSpPr bwMode="auto">
            <a:xfrm>
              <a:off x="1382713" y="0"/>
              <a:ext cx="6378575" cy="6858000"/>
              <a:chOff x="846635" y="0"/>
              <a:chExt cx="6377074" cy="6858000"/>
            </a:xfrm>
          </p:grpSpPr>
          <p:sp>
            <p:nvSpPr>
              <p:cNvPr id="21513" name="Rectangle 3"/>
              <p:cNvSpPr>
                <a:spLocks noChangeArrowheads="1"/>
              </p:cNvSpPr>
              <p:nvPr/>
            </p:nvSpPr>
            <p:spPr bwMode="auto">
              <a:xfrm>
                <a:off x="846635" y="0"/>
                <a:ext cx="6377074" cy="68580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/>
                <a:endParaRPr lang="en-US" sz="1800" b="1"/>
              </a:p>
            </p:txBody>
          </p:sp>
          <p:pic>
            <p:nvPicPr>
              <p:cNvPr id="21514" name="Picture 2" descr="20111016_0702spolkabrightbandrhipidcidd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1883" y="2893900"/>
                <a:ext cx="4950779" cy="36305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15" name="Picture 1" descr="20111016_0702spolkabrightbandrhi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6252" y="0"/>
                <a:ext cx="5853963" cy="3673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1508" name="Rectangle 1"/>
            <p:cNvSpPr>
              <a:spLocks noChangeArrowheads="1"/>
            </p:cNvSpPr>
            <p:nvPr/>
          </p:nvSpPr>
          <p:spPr bwMode="auto">
            <a:xfrm>
              <a:off x="1577989" y="3091472"/>
              <a:ext cx="1834574" cy="59007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/>
              <a:endParaRPr lang="en-US" sz="1800" b="1"/>
            </a:p>
          </p:txBody>
        </p:sp>
        <p:sp>
          <p:nvSpPr>
            <p:cNvPr id="21509" name="TextBox 6"/>
            <p:cNvSpPr txBox="1">
              <a:spLocks noChangeArrowheads="1"/>
            </p:cNvSpPr>
            <p:nvPr/>
          </p:nvSpPr>
          <p:spPr bwMode="auto">
            <a:xfrm>
              <a:off x="2461656" y="5270647"/>
              <a:ext cx="6848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chemeClr val="bg2"/>
                  </a:solidFill>
                </a:rPr>
                <a:t>5 km </a:t>
              </a:r>
            </a:p>
          </p:txBody>
        </p:sp>
        <p:cxnSp>
          <p:nvCxnSpPr>
            <p:cNvPr id="21510" name="Straight Connector 7"/>
            <p:cNvCxnSpPr>
              <a:cxnSpLocks noChangeShapeType="1"/>
            </p:cNvCxnSpPr>
            <p:nvPr/>
          </p:nvCxnSpPr>
          <p:spPr bwMode="auto">
            <a:xfrm>
              <a:off x="2243557" y="5506624"/>
              <a:ext cx="2177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511" name="TextBox 8"/>
            <p:cNvSpPr txBox="1">
              <a:spLocks noChangeArrowheads="1"/>
            </p:cNvSpPr>
            <p:nvPr/>
          </p:nvSpPr>
          <p:spPr bwMode="auto">
            <a:xfrm>
              <a:off x="2434447" y="4384005"/>
              <a:ext cx="8132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chemeClr val="bg2"/>
                  </a:solidFill>
                </a:rPr>
                <a:t>10 km </a:t>
              </a:r>
            </a:p>
          </p:txBody>
        </p:sp>
        <p:cxnSp>
          <p:nvCxnSpPr>
            <p:cNvPr id="21512" name="Straight Connector 9"/>
            <p:cNvCxnSpPr>
              <a:cxnSpLocks noChangeShapeType="1"/>
            </p:cNvCxnSpPr>
            <p:nvPr/>
          </p:nvCxnSpPr>
          <p:spPr bwMode="auto">
            <a:xfrm>
              <a:off x="2242007" y="4568671"/>
              <a:ext cx="2177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1506" name="TextBox 3"/>
          <p:cNvSpPr txBox="1">
            <a:spLocks noChangeArrowheads="1"/>
          </p:cNvSpPr>
          <p:nvPr/>
        </p:nvSpPr>
        <p:spPr bwMode="auto">
          <a:xfrm>
            <a:off x="0" y="331676"/>
            <a:ext cx="2757488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 smtClean="0"/>
              <a:t>Intense </a:t>
            </a:r>
            <a:r>
              <a:rPr lang="en-US" b="1" dirty="0"/>
              <a:t>melting layer</a:t>
            </a:r>
            <a:br>
              <a:rPr lang="en-US" b="1" dirty="0"/>
            </a:br>
            <a:endParaRPr lang="en-US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605349" y="2255336"/>
            <a:ext cx="7181078" cy="3506162"/>
            <a:chOff x="605349" y="2255336"/>
            <a:chExt cx="7181078" cy="3506162"/>
          </a:xfrm>
        </p:grpSpPr>
        <p:grpSp>
          <p:nvGrpSpPr>
            <p:cNvPr id="19" name="Group 18"/>
            <p:cNvGrpSpPr/>
            <p:nvPr/>
          </p:nvGrpSpPr>
          <p:grpSpPr>
            <a:xfrm>
              <a:off x="605349" y="5392166"/>
              <a:ext cx="3691426" cy="369332"/>
              <a:chOff x="605349" y="5392166"/>
              <a:chExt cx="3691426" cy="369332"/>
            </a:xfrm>
          </p:grpSpPr>
          <p:sp>
            <p:nvSpPr>
              <p:cNvPr id="14" name="TextBox 31"/>
              <p:cNvSpPr txBox="1">
                <a:spLocks noChangeArrowheads="1"/>
              </p:cNvSpPr>
              <p:nvPr/>
            </p:nvSpPr>
            <p:spPr bwMode="auto">
              <a:xfrm>
                <a:off x="605349" y="5392166"/>
                <a:ext cx="159397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dirty="0"/>
                  <a:t>m</a:t>
                </a:r>
                <a:r>
                  <a:rPr lang="en-US" sz="1800" dirty="0" smtClean="0"/>
                  <a:t>elting snow</a:t>
                </a:r>
                <a:endParaRPr lang="en-US" sz="1800" dirty="0"/>
              </a:p>
            </p:txBody>
          </p:sp>
          <p:cxnSp>
            <p:nvCxnSpPr>
              <p:cNvPr id="15" name="Straight Arrow Connector 14"/>
              <p:cNvCxnSpPr/>
              <p:nvPr/>
            </p:nvCxnSpPr>
            <p:spPr bwMode="auto">
              <a:xfrm flipV="1">
                <a:off x="2077170" y="5604128"/>
                <a:ext cx="2219605" cy="1047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cxnSp>
        </p:grpSp>
        <p:grpSp>
          <p:nvGrpSpPr>
            <p:cNvPr id="18" name="Group 17"/>
            <p:cNvGrpSpPr/>
            <p:nvPr/>
          </p:nvGrpSpPr>
          <p:grpSpPr>
            <a:xfrm>
              <a:off x="5365036" y="4108271"/>
              <a:ext cx="2421391" cy="1636899"/>
              <a:chOff x="5365036" y="4108271"/>
              <a:chExt cx="2421391" cy="1636899"/>
            </a:xfrm>
          </p:grpSpPr>
          <p:sp>
            <p:nvSpPr>
              <p:cNvPr id="20" name="TextBox 31"/>
              <p:cNvSpPr txBox="1">
                <a:spLocks noChangeArrowheads="1"/>
              </p:cNvSpPr>
              <p:nvPr/>
            </p:nvSpPr>
            <p:spPr bwMode="auto">
              <a:xfrm>
                <a:off x="6787483" y="4108271"/>
                <a:ext cx="99894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dirty="0" smtClean="0"/>
                  <a:t>graupel</a:t>
                </a:r>
                <a:endParaRPr lang="en-US" sz="1800" dirty="0"/>
              </a:p>
            </p:txBody>
          </p:sp>
          <p:cxnSp>
            <p:nvCxnSpPr>
              <p:cNvPr id="21" name="Straight Arrow Connector 20"/>
              <p:cNvCxnSpPr/>
              <p:nvPr/>
            </p:nvCxnSpPr>
            <p:spPr bwMode="auto">
              <a:xfrm flipH="1">
                <a:off x="5495599" y="4451320"/>
                <a:ext cx="1566780" cy="96148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cxnSp>
          <p:cxnSp>
            <p:nvCxnSpPr>
              <p:cNvPr id="24" name="Straight Arrow Connector 23"/>
              <p:cNvCxnSpPr/>
              <p:nvPr/>
            </p:nvCxnSpPr>
            <p:spPr bwMode="auto">
              <a:xfrm flipH="1">
                <a:off x="5365036" y="4463190"/>
                <a:ext cx="1697343" cy="128198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cxnSp>
        </p:grpSp>
        <p:grpSp>
          <p:nvGrpSpPr>
            <p:cNvPr id="27" name="Group 26"/>
            <p:cNvGrpSpPr/>
            <p:nvPr/>
          </p:nvGrpSpPr>
          <p:grpSpPr>
            <a:xfrm>
              <a:off x="605349" y="2255336"/>
              <a:ext cx="5080163" cy="1304524"/>
              <a:chOff x="605349" y="2255336"/>
              <a:chExt cx="5080163" cy="1304524"/>
            </a:xfrm>
          </p:grpSpPr>
          <p:sp>
            <p:nvSpPr>
              <p:cNvPr id="35" name="TextBox 31"/>
              <p:cNvSpPr txBox="1">
                <a:spLocks noChangeArrowheads="1"/>
              </p:cNvSpPr>
              <p:nvPr/>
            </p:nvSpPr>
            <p:spPr bwMode="auto">
              <a:xfrm>
                <a:off x="605349" y="3190528"/>
                <a:ext cx="114137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dirty="0" smtClean="0"/>
                  <a:t>50 dBZ!</a:t>
                </a:r>
                <a:endParaRPr lang="en-US" sz="1800" dirty="0"/>
              </a:p>
            </p:txBody>
          </p:sp>
          <p:cxnSp>
            <p:nvCxnSpPr>
              <p:cNvPr id="36" name="Straight Arrow Connector 35"/>
              <p:cNvCxnSpPr/>
              <p:nvPr/>
            </p:nvCxnSpPr>
            <p:spPr bwMode="auto">
              <a:xfrm flipV="1">
                <a:off x="1514332" y="2255336"/>
                <a:ext cx="4171180" cy="112711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cxn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 descr="20111021_2000_DZ_2km_19kmTOPq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65788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4" descr="20111021_2000_DZ_2km_19kmTOP_xsectq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28"/>
          <a:stretch>
            <a:fillRect/>
          </a:stretch>
        </p:blipFill>
        <p:spPr bwMode="auto">
          <a:xfrm>
            <a:off x="3203575" y="3638550"/>
            <a:ext cx="5940425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1"/>
          <p:cNvSpPr txBox="1">
            <a:spLocks noChangeArrowheads="1"/>
          </p:cNvSpPr>
          <p:nvPr/>
        </p:nvSpPr>
        <p:spPr bwMode="auto">
          <a:xfrm>
            <a:off x="5948826" y="638679"/>
            <a:ext cx="29019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/>
              <a:t>Active phase few days later</a:t>
            </a:r>
          </a:p>
          <a:p>
            <a:pPr algn="ctr" eaLnBrk="1" hangingPunct="1"/>
            <a:endParaRPr lang="en-US" dirty="0"/>
          </a:p>
          <a:p>
            <a:pPr algn="ctr" eaLnBrk="1" hangingPunct="1"/>
            <a:r>
              <a:rPr lang="en-US" dirty="0" smtClean="0"/>
              <a:t>Convection </a:t>
            </a:r>
            <a:r>
              <a:rPr lang="en-US" dirty="0"/>
              <a:t>feeding into a large MCS </a:t>
            </a:r>
          </a:p>
        </p:txBody>
      </p:sp>
      <p:sp>
        <p:nvSpPr>
          <p:cNvPr id="22532" name="Oval 2"/>
          <p:cNvSpPr>
            <a:spLocks noChangeArrowheads="1"/>
          </p:cNvSpPr>
          <p:nvPr/>
        </p:nvSpPr>
        <p:spPr bwMode="auto">
          <a:xfrm>
            <a:off x="3452813" y="3929063"/>
            <a:ext cx="488950" cy="357187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/>
            <a:endParaRPr lang="en-US" sz="1800" b="1"/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2065576" y="2034833"/>
            <a:ext cx="367214" cy="27539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3044812" y="626684"/>
            <a:ext cx="534913" cy="311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flipH="1">
            <a:off x="2555194" y="657878"/>
            <a:ext cx="15301" cy="88737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20111027_2200_satMedium_ir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1"/>
          <a:stretch/>
        </p:blipFill>
        <p:spPr bwMode="auto">
          <a:xfrm>
            <a:off x="0" y="1384831"/>
            <a:ext cx="9144000" cy="5473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extBox 1"/>
          <p:cNvSpPr txBox="1">
            <a:spLocks noChangeArrowheads="1"/>
          </p:cNvSpPr>
          <p:nvPr/>
        </p:nvSpPr>
        <p:spPr bwMode="auto">
          <a:xfrm>
            <a:off x="0" y="135057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/>
              <a:t>Biggest MCS of first active phase: 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weak </a:t>
            </a:r>
            <a:r>
              <a:rPr lang="en-US" sz="2800" b="1" dirty="0"/>
              <a:t>unidirectional shear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0" y="6456388"/>
            <a:ext cx="2065576" cy="401612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558478" y="6241596"/>
            <a:ext cx="1585521" cy="401612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787382" y="1483456"/>
            <a:ext cx="1356618" cy="401612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3" descr="research.SPOL_Derived.201201140000.daily_rainf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123825" y="5638800"/>
            <a:ext cx="8267700" cy="400050"/>
            <a:chOff x="123204" y="5638800"/>
            <a:chExt cx="8269093" cy="400110"/>
          </a:xfrm>
        </p:grpSpPr>
        <p:sp>
          <p:nvSpPr>
            <p:cNvPr id="93204" name="TextBox 14"/>
            <p:cNvSpPr txBox="1">
              <a:spLocks noChangeArrowheads="1"/>
            </p:cNvSpPr>
            <p:nvPr/>
          </p:nvSpPr>
          <p:spPr bwMode="auto">
            <a:xfrm>
              <a:off x="12320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5" name="TextBox 15"/>
            <p:cNvSpPr txBox="1">
              <a:spLocks noChangeArrowheads="1"/>
            </p:cNvSpPr>
            <p:nvPr/>
          </p:nvSpPr>
          <p:spPr bwMode="auto">
            <a:xfrm>
              <a:off x="274271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6" name="TextBox 16"/>
            <p:cNvSpPr txBox="1">
              <a:spLocks noChangeArrowheads="1"/>
            </p:cNvSpPr>
            <p:nvPr/>
          </p:nvSpPr>
          <p:spPr bwMode="auto">
            <a:xfrm>
              <a:off x="7537375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1255713" y="5638800"/>
            <a:ext cx="5827712" cy="400050"/>
            <a:chOff x="1255453" y="5638800"/>
            <a:chExt cx="5828378" cy="400110"/>
          </a:xfrm>
        </p:grpSpPr>
        <p:sp>
          <p:nvSpPr>
            <p:cNvPr id="93201" name="TextBox 17"/>
            <p:cNvSpPr txBox="1">
              <a:spLocks noChangeArrowheads="1"/>
            </p:cNvSpPr>
            <p:nvPr/>
          </p:nvSpPr>
          <p:spPr bwMode="auto">
            <a:xfrm>
              <a:off x="4035544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2" name="TextBox 13"/>
            <p:cNvSpPr txBox="1">
              <a:spLocks noChangeArrowheads="1"/>
            </p:cNvSpPr>
            <p:nvPr/>
          </p:nvSpPr>
          <p:spPr bwMode="auto">
            <a:xfrm>
              <a:off x="1255453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3" name="TextBox 18"/>
            <p:cNvSpPr txBox="1">
              <a:spLocks noChangeArrowheads="1"/>
            </p:cNvSpPr>
            <p:nvPr/>
          </p:nvSpPr>
          <p:spPr bwMode="auto">
            <a:xfrm>
              <a:off x="6187908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245100" y="5638800"/>
            <a:ext cx="58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</a:rPr>
              <a:t>Lull</a:t>
            </a: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846138" y="5329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1408113" y="24145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2406650" y="46402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3070225" y="5391150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4464050" y="14271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724650" y="3805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7516283" y="53456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1081088" y="481171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4805363" y="3551238"/>
            <a:ext cx="146050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2659063" y="48085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1827213" y="43830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6199717" y="5187421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" name="Oval 1"/>
          <p:cNvSpPr/>
          <p:nvPr/>
        </p:nvSpPr>
        <p:spPr bwMode="auto">
          <a:xfrm>
            <a:off x="2421387" y="4736201"/>
            <a:ext cx="605347" cy="91400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7973483" y="54472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1760565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20111108_0910research.SAT_MEDIUM.201111080910.i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17"/>
          <a:stretch>
            <a:fillRect/>
          </a:stretch>
        </p:blipFill>
        <p:spPr bwMode="auto">
          <a:xfrm>
            <a:off x="1852613" y="3784600"/>
            <a:ext cx="5199062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1" descr="20111108_0010research.SAT_MEDIUM.201111080010.i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47"/>
          <a:stretch>
            <a:fillRect/>
          </a:stretch>
        </p:blipFill>
        <p:spPr bwMode="auto">
          <a:xfrm>
            <a:off x="1852613" y="804863"/>
            <a:ext cx="5200650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TextBox 1"/>
          <p:cNvSpPr txBox="1">
            <a:spLocks noChangeArrowheads="1"/>
          </p:cNvSpPr>
          <p:nvPr/>
        </p:nvSpPr>
        <p:spPr bwMode="auto">
          <a:xfrm>
            <a:off x="2692400" y="204788"/>
            <a:ext cx="40490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FFFFFF"/>
                </a:solidFill>
              </a:rPr>
              <a:t>Giant Rings of Convection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38262" y="4261397"/>
            <a:ext cx="21364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Larger than mesoscale organization of deep convection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3401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1" descr="model.IMD_WRF_ARW_27km.201111010000.000_850mb_Height_Win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0"/>
            <a:ext cx="8858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114" name="Group 2"/>
          <p:cNvGrpSpPr>
            <a:grpSpLocks/>
          </p:cNvGrpSpPr>
          <p:nvPr/>
        </p:nvGrpSpPr>
        <p:grpSpPr bwMode="auto">
          <a:xfrm>
            <a:off x="3825875" y="4495800"/>
            <a:ext cx="190500" cy="171450"/>
            <a:chOff x="3825875" y="4495800"/>
            <a:chExt cx="190500" cy="171450"/>
          </a:xfrm>
        </p:grpSpPr>
        <p:cxnSp>
          <p:nvCxnSpPr>
            <p:cNvPr id="90115" name="Straight Connector 3"/>
            <p:cNvCxnSpPr>
              <a:cxnSpLocks noChangeShapeType="1"/>
            </p:cNvCxnSpPr>
            <p:nvPr/>
          </p:nvCxnSpPr>
          <p:spPr bwMode="auto">
            <a:xfrm>
              <a:off x="3825875" y="4584700"/>
              <a:ext cx="1905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90116" name="Straight Connector 4"/>
            <p:cNvCxnSpPr>
              <a:cxnSpLocks noChangeShapeType="1"/>
            </p:cNvCxnSpPr>
            <p:nvPr/>
          </p:nvCxnSpPr>
          <p:spPr bwMode="auto">
            <a:xfrm flipV="1">
              <a:off x="3915833" y="4495800"/>
              <a:ext cx="0" cy="1714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IndianOce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610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17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1" descr="20111031_research.SkewT.201110310900.G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0" y="0"/>
            <a:ext cx="64897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1" name="Group 5"/>
          <p:cNvGrpSpPr>
            <a:grpSpLocks/>
          </p:cNvGrpSpPr>
          <p:nvPr/>
        </p:nvGrpSpPr>
        <p:grpSpPr bwMode="auto">
          <a:xfrm>
            <a:off x="0" y="454025"/>
            <a:ext cx="9144000" cy="5949950"/>
            <a:chOff x="0" y="257107"/>
            <a:chExt cx="9144000" cy="5950332"/>
          </a:xfrm>
        </p:grpSpPr>
        <p:pic>
          <p:nvPicPr>
            <p:cNvPr id="92162" name="Picture 2" descr="20111031_0716rhivel064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64"/>
            <a:stretch>
              <a:fillRect/>
            </a:stretch>
          </p:blipFill>
          <p:spPr bwMode="auto">
            <a:xfrm>
              <a:off x="4566929" y="257107"/>
              <a:ext cx="4577071" cy="2991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163" name="Picture 3" descr="20111031_0716rhipid064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69"/>
            <a:stretch>
              <a:fillRect/>
            </a:stretch>
          </p:blipFill>
          <p:spPr bwMode="auto">
            <a:xfrm>
              <a:off x="4566929" y="3235873"/>
              <a:ext cx="4577071" cy="297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164" name="Picture 1" descr="20111031_0716ppidbz064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57"/>
            <a:stretch>
              <a:fillRect/>
            </a:stretch>
          </p:blipFill>
          <p:spPr bwMode="auto">
            <a:xfrm>
              <a:off x="0" y="1177206"/>
              <a:ext cx="4551535" cy="4306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462912" y="344236"/>
            <a:ext cx="3845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Squall line in late active phase westerlies 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5393985" y="3017960"/>
            <a:ext cx="61609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5915883" y="1251126"/>
            <a:ext cx="2807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Doppler velocity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5915883" y="4008542"/>
            <a:ext cx="2807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Hydrometeor type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3" descr="research.SPOL_Derived.201201140000.daily_rainf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123825" y="5638800"/>
            <a:ext cx="8267700" cy="400050"/>
            <a:chOff x="123204" y="5638800"/>
            <a:chExt cx="8269093" cy="400110"/>
          </a:xfrm>
        </p:grpSpPr>
        <p:sp>
          <p:nvSpPr>
            <p:cNvPr id="93204" name="TextBox 14"/>
            <p:cNvSpPr txBox="1">
              <a:spLocks noChangeArrowheads="1"/>
            </p:cNvSpPr>
            <p:nvPr/>
          </p:nvSpPr>
          <p:spPr bwMode="auto">
            <a:xfrm>
              <a:off x="12320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5" name="TextBox 15"/>
            <p:cNvSpPr txBox="1">
              <a:spLocks noChangeArrowheads="1"/>
            </p:cNvSpPr>
            <p:nvPr/>
          </p:nvSpPr>
          <p:spPr bwMode="auto">
            <a:xfrm>
              <a:off x="274271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6" name="TextBox 16"/>
            <p:cNvSpPr txBox="1">
              <a:spLocks noChangeArrowheads="1"/>
            </p:cNvSpPr>
            <p:nvPr/>
          </p:nvSpPr>
          <p:spPr bwMode="auto">
            <a:xfrm>
              <a:off x="7537375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1255713" y="5638800"/>
            <a:ext cx="5827712" cy="400050"/>
            <a:chOff x="1255453" y="5638800"/>
            <a:chExt cx="5828378" cy="400110"/>
          </a:xfrm>
        </p:grpSpPr>
        <p:sp>
          <p:nvSpPr>
            <p:cNvPr id="93201" name="TextBox 17"/>
            <p:cNvSpPr txBox="1">
              <a:spLocks noChangeArrowheads="1"/>
            </p:cNvSpPr>
            <p:nvPr/>
          </p:nvSpPr>
          <p:spPr bwMode="auto">
            <a:xfrm>
              <a:off x="4035544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2" name="TextBox 13"/>
            <p:cNvSpPr txBox="1">
              <a:spLocks noChangeArrowheads="1"/>
            </p:cNvSpPr>
            <p:nvPr/>
          </p:nvSpPr>
          <p:spPr bwMode="auto">
            <a:xfrm>
              <a:off x="1255453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3" name="TextBox 18"/>
            <p:cNvSpPr txBox="1">
              <a:spLocks noChangeArrowheads="1"/>
            </p:cNvSpPr>
            <p:nvPr/>
          </p:nvSpPr>
          <p:spPr bwMode="auto">
            <a:xfrm>
              <a:off x="6187908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245100" y="5638800"/>
            <a:ext cx="58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</a:rPr>
              <a:t>Lull</a:t>
            </a: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846138" y="5329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1408113" y="24145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2406650" y="46402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3070225" y="5391150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4464050" y="14271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724650" y="3805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7516283" y="53456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1081088" y="481171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4805363" y="3551238"/>
            <a:ext cx="146050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2659063" y="48085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1827213" y="43830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6199717" y="5187421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" name="Oval 1"/>
          <p:cNvSpPr/>
          <p:nvPr/>
        </p:nvSpPr>
        <p:spPr bwMode="auto">
          <a:xfrm>
            <a:off x="2860560" y="5116050"/>
            <a:ext cx="605347" cy="91400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7973483" y="54472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2279119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 descr="20111104_0446ppidbz046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7" t="13390"/>
          <a:stretch>
            <a:fillRect/>
          </a:stretch>
        </p:blipFill>
        <p:spPr bwMode="auto">
          <a:xfrm>
            <a:off x="0" y="1158875"/>
            <a:ext cx="3997325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8" name="Picture 3" descr="20111104_0446rhidbz046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8"/>
          <a:stretch>
            <a:fillRect/>
          </a:stretch>
        </p:blipFill>
        <p:spPr bwMode="auto">
          <a:xfrm>
            <a:off x="3932237" y="-6350"/>
            <a:ext cx="5211763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4" descr="20111104_0724IMG_2606ssssLITT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2" y="3395663"/>
            <a:ext cx="5170488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1695" y="94962"/>
            <a:ext cx="2836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Suppressed condition clouds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3" descr="research.SPOL_Derived.201201140000.daily_rainf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123825" y="5638800"/>
            <a:ext cx="8267700" cy="400050"/>
            <a:chOff x="123204" y="5638800"/>
            <a:chExt cx="8269093" cy="400110"/>
          </a:xfrm>
        </p:grpSpPr>
        <p:sp>
          <p:nvSpPr>
            <p:cNvPr id="93204" name="TextBox 14"/>
            <p:cNvSpPr txBox="1">
              <a:spLocks noChangeArrowheads="1"/>
            </p:cNvSpPr>
            <p:nvPr/>
          </p:nvSpPr>
          <p:spPr bwMode="auto">
            <a:xfrm>
              <a:off x="12320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5" name="TextBox 15"/>
            <p:cNvSpPr txBox="1">
              <a:spLocks noChangeArrowheads="1"/>
            </p:cNvSpPr>
            <p:nvPr/>
          </p:nvSpPr>
          <p:spPr bwMode="auto">
            <a:xfrm>
              <a:off x="274271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6" name="TextBox 16"/>
            <p:cNvSpPr txBox="1">
              <a:spLocks noChangeArrowheads="1"/>
            </p:cNvSpPr>
            <p:nvPr/>
          </p:nvSpPr>
          <p:spPr bwMode="auto">
            <a:xfrm>
              <a:off x="7537375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1255713" y="5638800"/>
            <a:ext cx="5827712" cy="400050"/>
            <a:chOff x="1255453" y="5638800"/>
            <a:chExt cx="5828378" cy="400110"/>
          </a:xfrm>
        </p:grpSpPr>
        <p:sp>
          <p:nvSpPr>
            <p:cNvPr id="93201" name="TextBox 17"/>
            <p:cNvSpPr txBox="1">
              <a:spLocks noChangeArrowheads="1"/>
            </p:cNvSpPr>
            <p:nvPr/>
          </p:nvSpPr>
          <p:spPr bwMode="auto">
            <a:xfrm>
              <a:off x="4035544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2" name="TextBox 13"/>
            <p:cNvSpPr txBox="1">
              <a:spLocks noChangeArrowheads="1"/>
            </p:cNvSpPr>
            <p:nvPr/>
          </p:nvSpPr>
          <p:spPr bwMode="auto">
            <a:xfrm>
              <a:off x="1255453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3" name="TextBox 18"/>
            <p:cNvSpPr txBox="1">
              <a:spLocks noChangeArrowheads="1"/>
            </p:cNvSpPr>
            <p:nvPr/>
          </p:nvSpPr>
          <p:spPr bwMode="auto">
            <a:xfrm>
              <a:off x="6187908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245100" y="5638800"/>
            <a:ext cx="58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</a:rPr>
              <a:t>Lull</a:t>
            </a: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846138" y="5329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1408113" y="24145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2406650" y="46402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3070225" y="5391150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4464050" y="14271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724650" y="3805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7516283" y="53456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1081088" y="481171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4805363" y="3551238"/>
            <a:ext cx="146050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2659063" y="48085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1827213" y="43830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6199717" y="5187421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" name="Oval 1"/>
          <p:cNvSpPr/>
          <p:nvPr/>
        </p:nvSpPr>
        <p:spPr bwMode="auto">
          <a:xfrm>
            <a:off x="4261166" y="1092057"/>
            <a:ext cx="605347" cy="91400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7973483" y="54472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2279119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1" descr="20111123_0001_fou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613"/>
            <a:ext cx="9144000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6988" y="479588"/>
            <a:ext cx="9117012" cy="5898824"/>
            <a:chOff x="26988" y="676601"/>
            <a:chExt cx="9117012" cy="5898824"/>
          </a:xfrm>
        </p:grpSpPr>
        <p:pic>
          <p:nvPicPr>
            <p:cNvPr id="100356" name="Picture 5" descr="20111123_0146_rhipid_8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8" y="3232225"/>
              <a:ext cx="4558073" cy="33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" descr="20111123_0331_rhipid_10(2)(2)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3222625"/>
              <a:ext cx="4572000" cy="3352800"/>
            </a:xfrm>
            <a:prstGeom prst="rect">
              <a:avLst/>
            </a:prstGeom>
          </p:spPr>
        </p:pic>
        <p:pic>
          <p:nvPicPr>
            <p:cNvPr id="100355" name="Picture 3" descr="20111123_0331_rhidbz_10.gi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61" b="1"/>
            <a:stretch/>
          </p:blipFill>
          <p:spPr bwMode="auto">
            <a:xfrm>
              <a:off x="4585927" y="676601"/>
              <a:ext cx="4558073" cy="2939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357" name="Picture 1" descr="20111123_0146_rhidbz_8.gi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85"/>
            <a:stretch/>
          </p:blipFill>
          <p:spPr bwMode="auto">
            <a:xfrm>
              <a:off x="26988" y="676601"/>
              <a:ext cx="4558073" cy="2949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3" descr="research.SPOL_Derived.201201140000.daily_rainf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123825" y="5638800"/>
            <a:ext cx="8267700" cy="400050"/>
            <a:chOff x="123204" y="5638800"/>
            <a:chExt cx="8269093" cy="400110"/>
          </a:xfrm>
        </p:grpSpPr>
        <p:sp>
          <p:nvSpPr>
            <p:cNvPr id="93204" name="TextBox 14"/>
            <p:cNvSpPr txBox="1">
              <a:spLocks noChangeArrowheads="1"/>
            </p:cNvSpPr>
            <p:nvPr/>
          </p:nvSpPr>
          <p:spPr bwMode="auto">
            <a:xfrm>
              <a:off x="12320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5" name="TextBox 15"/>
            <p:cNvSpPr txBox="1">
              <a:spLocks noChangeArrowheads="1"/>
            </p:cNvSpPr>
            <p:nvPr/>
          </p:nvSpPr>
          <p:spPr bwMode="auto">
            <a:xfrm>
              <a:off x="274271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6" name="TextBox 16"/>
            <p:cNvSpPr txBox="1">
              <a:spLocks noChangeArrowheads="1"/>
            </p:cNvSpPr>
            <p:nvPr/>
          </p:nvSpPr>
          <p:spPr bwMode="auto">
            <a:xfrm>
              <a:off x="7537375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1255713" y="5638800"/>
            <a:ext cx="5827712" cy="400050"/>
            <a:chOff x="1255453" y="5638800"/>
            <a:chExt cx="5828378" cy="400110"/>
          </a:xfrm>
        </p:grpSpPr>
        <p:sp>
          <p:nvSpPr>
            <p:cNvPr id="93201" name="TextBox 17"/>
            <p:cNvSpPr txBox="1">
              <a:spLocks noChangeArrowheads="1"/>
            </p:cNvSpPr>
            <p:nvPr/>
          </p:nvSpPr>
          <p:spPr bwMode="auto">
            <a:xfrm>
              <a:off x="4035544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2" name="TextBox 13"/>
            <p:cNvSpPr txBox="1">
              <a:spLocks noChangeArrowheads="1"/>
            </p:cNvSpPr>
            <p:nvPr/>
          </p:nvSpPr>
          <p:spPr bwMode="auto">
            <a:xfrm>
              <a:off x="1255453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3" name="TextBox 18"/>
            <p:cNvSpPr txBox="1">
              <a:spLocks noChangeArrowheads="1"/>
            </p:cNvSpPr>
            <p:nvPr/>
          </p:nvSpPr>
          <p:spPr bwMode="auto">
            <a:xfrm>
              <a:off x="6187908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245100" y="5638800"/>
            <a:ext cx="58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</a:rPr>
              <a:t>Lull</a:t>
            </a: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846138" y="5329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1408113" y="24145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2406650" y="46402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3070225" y="5391150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4464050" y="14271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724650" y="3805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7516283" y="53456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1081088" y="481171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4805363" y="3551238"/>
            <a:ext cx="146050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2659063" y="48085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1827213" y="43830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6199717" y="5187421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" name="Oval 1"/>
          <p:cNvSpPr/>
          <p:nvPr/>
        </p:nvSpPr>
        <p:spPr bwMode="auto">
          <a:xfrm>
            <a:off x="4629122" y="3181209"/>
            <a:ext cx="605347" cy="91400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7973483" y="54472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2279119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1" descr="model.IMD_WRF_ARW_27km.201111250000.000_850mb_Height_Wind (1)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0"/>
            <a:ext cx="8858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1378" name="Group 2"/>
          <p:cNvGrpSpPr>
            <a:grpSpLocks/>
          </p:cNvGrpSpPr>
          <p:nvPr/>
        </p:nvGrpSpPr>
        <p:grpSpPr bwMode="auto">
          <a:xfrm>
            <a:off x="3825875" y="4495800"/>
            <a:ext cx="190500" cy="171450"/>
            <a:chOff x="3825875" y="4495800"/>
            <a:chExt cx="190500" cy="171450"/>
          </a:xfrm>
        </p:grpSpPr>
        <p:cxnSp>
          <p:nvCxnSpPr>
            <p:cNvPr id="101379" name="Straight Connector 3"/>
            <p:cNvCxnSpPr>
              <a:cxnSpLocks noChangeShapeType="1"/>
            </p:cNvCxnSpPr>
            <p:nvPr/>
          </p:nvCxnSpPr>
          <p:spPr bwMode="auto">
            <a:xfrm>
              <a:off x="3825875" y="4584700"/>
              <a:ext cx="1905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01380" name="Straight Connector 4"/>
            <p:cNvCxnSpPr>
              <a:cxnSpLocks noChangeShapeType="1"/>
            </p:cNvCxnSpPr>
            <p:nvPr/>
          </p:nvCxnSpPr>
          <p:spPr bwMode="auto">
            <a:xfrm flipV="1">
              <a:off x="3915833" y="4495800"/>
              <a:ext cx="0" cy="1714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2" descr="20111125_1210research.SAT_MEDIUM.201111251210.i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19"/>
          <a:stretch>
            <a:fillRect/>
          </a:stretch>
        </p:blipFill>
        <p:spPr bwMode="auto">
          <a:xfrm>
            <a:off x="0" y="945592"/>
            <a:ext cx="486092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Box 1"/>
          <p:cNvSpPr txBox="1">
            <a:spLocks noChangeArrowheads="1"/>
          </p:cNvSpPr>
          <p:nvPr/>
        </p:nvSpPr>
        <p:spPr bwMode="auto">
          <a:xfrm>
            <a:off x="0" y="204788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/>
              <a:t>Westerly Surges</a:t>
            </a:r>
          </a:p>
        </p:txBody>
      </p:sp>
      <p:pic>
        <p:nvPicPr>
          <p:cNvPr id="61442" name="Picture 1" descr="20111127_0110research.SAT_MEDIUM.201111270110.i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77"/>
          <a:stretch>
            <a:fillRect/>
          </a:stretch>
        </p:blipFill>
        <p:spPr bwMode="auto">
          <a:xfrm>
            <a:off x="4284663" y="948767"/>
            <a:ext cx="4859337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943995" y="3051720"/>
            <a:ext cx="1689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November</a:t>
            </a:r>
            <a:endParaRPr lang="en-US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85533" y="3863136"/>
            <a:ext cx="4841875" cy="2713037"/>
            <a:chOff x="2285533" y="3863136"/>
            <a:chExt cx="4841875" cy="2713037"/>
          </a:xfrm>
        </p:grpSpPr>
        <p:pic>
          <p:nvPicPr>
            <p:cNvPr id="61441" name="Picture 1" descr="20111027_0040research.SAT_MEDIUM.201110270040.ir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43"/>
            <a:stretch>
              <a:fillRect/>
            </a:stretch>
          </p:blipFill>
          <p:spPr bwMode="auto">
            <a:xfrm>
              <a:off x="2285533" y="3863136"/>
              <a:ext cx="4841875" cy="2713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1"/>
            <p:cNvSpPr txBox="1">
              <a:spLocks noChangeArrowheads="1"/>
            </p:cNvSpPr>
            <p:nvPr/>
          </p:nvSpPr>
          <p:spPr bwMode="auto">
            <a:xfrm>
              <a:off x="2734457" y="5981744"/>
              <a:ext cx="136467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 dirty="0" smtClean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October</a:t>
              </a:r>
              <a:endParaRPr lang="en-US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038262" y="4261397"/>
            <a:ext cx="21364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Larger than mesoscale organization of deep convection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53921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slandchain-nogri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7444" cy="707963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838200" y="5218556"/>
            <a:ext cx="829844" cy="0"/>
          </a:xfrm>
          <a:prstGeom prst="line">
            <a:avLst/>
          </a:prstGeom>
          <a:ln w="9525" cmpd="sng">
            <a:solidFill>
              <a:srgbClr val="C6D9F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38200" y="1045213"/>
            <a:ext cx="829844" cy="0"/>
          </a:xfrm>
          <a:prstGeom prst="line">
            <a:avLst/>
          </a:prstGeom>
          <a:ln w="9525" cmpd="sng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648426" y="855090"/>
            <a:ext cx="446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7N</a:t>
            </a:r>
            <a:endParaRPr lang="en-US" sz="1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2227" y="5018862"/>
            <a:ext cx="903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Equator</a:t>
            </a:r>
            <a:endParaRPr lang="en-US" sz="1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679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3" descr="research.SPOL_Derived.201201140000.daily_rainf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123825" y="5638800"/>
            <a:ext cx="8267700" cy="400050"/>
            <a:chOff x="123204" y="5638800"/>
            <a:chExt cx="8269093" cy="400110"/>
          </a:xfrm>
        </p:grpSpPr>
        <p:sp>
          <p:nvSpPr>
            <p:cNvPr id="93204" name="TextBox 14"/>
            <p:cNvSpPr txBox="1">
              <a:spLocks noChangeArrowheads="1"/>
            </p:cNvSpPr>
            <p:nvPr/>
          </p:nvSpPr>
          <p:spPr bwMode="auto">
            <a:xfrm>
              <a:off x="12320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5" name="TextBox 15"/>
            <p:cNvSpPr txBox="1">
              <a:spLocks noChangeArrowheads="1"/>
            </p:cNvSpPr>
            <p:nvPr/>
          </p:nvSpPr>
          <p:spPr bwMode="auto">
            <a:xfrm>
              <a:off x="274271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6" name="TextBox 16"/>
            <p:cNvSpPr txBox="1">
              <a:spLocks noChangeArrowheads="1"/>
            </p:cNvSpPr>
            <p:nvPr/>
          </p:nvSpPr>
          <p:spPr bwMode="auto">
            <a:xfrm>
              <a:off x="7537375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1255713" y="5638800"/>
            <a:ext cx="5827712" cy="400050"/>
            <a:chOff x="1255453" y="5638800"/>
            <a:chExt cx="5828378" cy="400110"/>
          </a:xfrm>
        </p:grpSpPr>
        <p:sp>
          <p:nvSpPr>
            <p:cNvPr id="93201" name="TextBox 17"/>
            <p:cNvSpPr txBox="1">
              <a:spLocks noChangeArrowheads="1"/>
            </p:cNvSpPr>
            <p:nvPr/>
          </p:nvSpPr>
          <p:spPr bwMode="auto">
            <a:xfrm>
              <a:off x="4035544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2" name="TextBox 13"/>
            <p:cNvSpPr txBox="1">
              <a:spLocks noChangeArrowheads="1"/>
            </p:cNvSpPr>
            <p:nvPr/>
          </p:nvSpPr>
          <p:spPr bwMode="auto">
            <a:xfrm>
              <a:off x="1255453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3" name="TextBox 18"/>
            <p:cNvSpPr txBox="1">
              <a:spLocks noChangeArrowheads="1"/>
            </p:cNvSpPr>
            <p:nvPr/>
          </p:nvSpPr>
          <p:spPr bwMode="auto">
            <a:xfrm>
              <a:off x="6187908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245100" y="5638800"/>
            <a:ext cx="58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</a:rPr>
              <a:t>Lull</a:t>
            </a: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846138" y="5329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1408113" y="24145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2406650" y="46402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3070225" y="5391150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4464050" y="14271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724650" y="3805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7516283" y="53456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1081088" y="481171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4805363" y="3551238"/>
            <a:ext cx="146050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2659063" y="48085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1827213" y="43830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6199717" y="5187421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" name="Oval 1"/>
          <p:cNvSpPr/>
          <p:nvPr/>
        </p:nvSpPr>
        <p:spPr bwMode="auto">
          <a:xfrm>
            <a:off x="5994119" y="4759944"/>
            <a:ext cx="605347" cy="91400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7973483" y="54472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2279119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del.IMD_WRF_ARW_27km.201112120000.000_850mb_Height_Win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86" y="0"/>
            <a:ext cx="8857829" cy="6858000"/>
          </a:xfrm>
          <a:prstGeom prst="rect">
            <a:avLst/>
          </a:prstGeom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825875" y="4495800"/>
            <a:ext cx="190500" cy="171450"/>
            <a:chOff x="3825875" y="4495800"/>
            <a:chExt cx="190500" cy="171450"/>
          </a:xfrm>
        </p:grpSpPr>
        <p:cxnSp>
          <p:nvCxnSpPr>
            <p:cNvPr id="4" name="Straight Connector 3"/>
            <p:cNvCxnSpPr>
              <a:cxnSpLocks noChangeShapeType="1"/>
            </p:cNvCxnSpPr>
            <p:nvPr/>
          </p:nvCxnSpPr>
          <p:spPr bwMode="auto">
            <a:xfrm>
              <a:off x="3825875" y="4584700"/>
              <a:ext cx="1905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5" name="Straight Connector 4"/>
            <p:cNvCxnSpPr>
              <a:cxnSpLocks noChangeShapeType="1"/>
            </p:cNvCxnSpPr>
            <p:nvPr/>
          </p:nvCxnSpPr>
          <p:spPr bwMode="auto">
            <a:xfrm flipV="1">
              <a:off x="3915833" y="4495800"/>
              <a:ext cx="0" cy="1714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1209_0835_vi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046"/>
            <a:ext cx="9144000" cy="56919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92338" y="997095"/>
            <a:ext cx="1947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 arc line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4189949" y="1471903"/>
            <a:ext cx="1851649" cy="123449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218972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1209_0801_076_ppidbz_merge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734" y="0"/>
            <a:ext cx="670026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829388"/>
            <a:ext cx="216066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Long arc line</a:t>
            </a:r>
            <a:br>
              <a:rPr lang="en-US" dirty="0" smtClean="0"/>
            </a:br>
            <a:r>
              <a:rPr lang="en-US" dirty="0" smtClean="0"/>
              <a:t>segment on radar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55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1208_0930_dbzppi(2)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2" r="4024"/>
          <a:stretch/>
        </p:blipFill>
        <p:spPr>
          <a:xfrm>
            <a:off x="2139833" y="0"/>
            <a:ext cx="700416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304" y="2828836"/>
            <a:ext cx="195847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Squall line</a:t>
            </a:r>
            <a:br>
              <a:rPr lang="en-US" dirty="0" smtClean="0"/>
            </a:br>
            <a:r>
              <a:rPr lang="en-US" dirty="0" smtClean="0"/>
              <a:t>in the strong westerlies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55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11210_2216_pidrhi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9"/>
          <a:stretch/>
        </p:blipFill>
        <p:spPr>
          <a:xfrm>
            <a:off x="3731012" y="3376706"/>
            <a:ext cx="5412987" cy="3481294"/>
          </a:xfrm>
          <a:prstGeom prst="rect">
            <a:avLst/>
          </a:prstGeom>
        </p:spPr>
      </p:pic>
      <p:pic>
        <p:nvPicPr>
          <p:cNvPr id="2" name="Picture 1" descr="20111210_2216_dbzppi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1053"/>
          <a:stretch/>
        </p:blipFill>
        <p:spPr>
          <a:xfrm>
            <a:off x="118695" y="35611"/>
            <a:ext cx="4973340" cy="4554102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422286" y="1044576"/>
            <a:ext cx="3431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Weak stratiform in the strong westerlies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448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rot="16200000">
            <a:off x="-921954" y="3051188"/>
            <a:ext cx="3534184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tx1">
                    <a:lumMod val="85000"/>
                  </a:schemeClr>
                </a:solidFill>
              </a:rPr>
              <a:t>Stratiform Rain Fraction</a:t>
            </a:r>
            <a:endParaRPr lang="en-US" sz="1800" dirty="0">
              <a:solidFill>
                <a:schemeClr val="tx1">
                  <a:lumMod val="85000"/>
                </a:scheme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08000" y="1016000"/>
            <a:ext cx="8128000" cy="4826000"/>
            <a:chOff x="508000" y="1016000"/>
            <a:chExt cx="8128000" cy="4826000"/>
          </a:xfrm>
        </p:grpSpPr>
        <p:pic>
          <p:nvPicPr>
            <p:cNvPr id="80897" name="Picture 1" descr="dynamo_stra_frac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000" y="1016000"/>
              <a:ext cx="8128000" cy="482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Freeform 1"/>
            <p:cNvSpPr/>
            <p:nvPr/>
          </p:nvSpPr>
          <p:spPr>
            <a:xfrm>
              <a:off x="7051983" y="1270000"/>
              <a:ext cx="1090957" cy="3780118"/>
            </a:xfrm>
            <a:custGeom>
              <a:avLst/>
              <a:gdLst>
                <a:gd name="connsiteX0" fmla="*/ 418353 w 1090706"/>
                <a:gd name="connsiteY0" fmla="*/ 313765 h 3780118"/>
                <a:gd name="connsiteX1" fmla="*/ 776941 w 1090706"/>
                <a:gd name="connsiteY1" fmla="*/ 0 h 3780118"/>
                <a:gd name="connsiteX2" fmla="*/ 1090706 w 1090706"/>
                <a:gd name="connsiteY2" fmla="*/ 732118 h 3780118"/>
                <a:gd name="connsiteX3" fmla="*/ 926353 w 1090706"/>
                <a:gd name="connsiteY3" fmla="*/ 3570941 h 3780118"/>
                <a:gd name="connsiteX4" fmla="*/ 478118 w 1090706"/>
                <a:gd name="connsiteY4" fmla="*/ 3780118 h 3780118"/>
                <a:gd name="connsiteX5" fmla="*/ 0 w 1090706"/>
                <a:gd name="connsiteY5" fmla="*/ 836706 h 3780118"/>
                <a:gd name="connsiteX6" fmla="*/ 0 w 1090706"/>
                <a:gd name="connsiteY6" fmla="*/ 836706 h 3780118"/>
                <a:gd name="connsiteX0" fmla="*/ 418604 w 1090957"/>
                <a:gd name="connsiteY0" fmla="*/ 313765 h 3780118"/>
                <a:gd name="connsiteX1" fmla="*/ 777192 w 1090957"/>
                <a:gd name="connsiteY1" fmla="*/ 0 h 3780118"/>
                <a:gd name="connsiteX2" fmla="*/ 1090957 w 1090957"/>
                <a:gd name="connsiteY2" fmla="*/ 732118 h 3780118"/>
                <a:gd name="connsiteX3" fmla="*/ 926604 w 1090957"/>
                <a:gd name="connsiteY3" fmla="*/ 3570941 h 3780118"/>
                <a:gd name="connsiteX4" fmla="*/ 478369 w 1090957"/>
                <a:gd name="connsiteY4" fmla="*/ 3780118 h 3780118"/>
                <a:gd name="connsiteX5" fmla="*/ 251 w 1090957"/>
                <a:gd name="connsiteY5" fmla="*/ 836706 h 3780118"/>
                <a:gd name="connsiteX6" fmla="*/ 418604 w 1090957"/>
                <a:gd name="connsiteY6" fmla="*/ 298824 h 3780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0957" h="3780118">
                  <a:moveTo>
                    <a:pt x="418604" y="313765"/>
                  </a:moveTo>
                  <a:lnTo>
                    <a:pt x="777192" y="0"/>
                  </a:lnTo>
                  <a:lnTo>
                    <a:pt x="1090957" y="732118"/>
                  </a:lnTo>
                  <a:lnTo>
                    <a:pt x="926604" y="3570941"/>
                  </a:lnTo>
                  <a:lnTo>
                    <a:pt x="478369" y="3780118"/>
                  </a:lnTo>
                  <a:cubicBezTo>
                    <a:pt x="318996" y="2798981"/>
                    <a:pt x="10212" y="1416922"/>
                    <a:pt x="251" y="836706"/>
                  </a:cubicBezTo>
                  <a:cubicBezTo>
                    <a:pt x="-9710" y="256490"/>
                    <a:pt x="279153" y="478118"/>
                    <a:pt x="418604" y="29882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0" y="304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S-PolKa S-band Stratiform Rain Fraction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2861206" y="1040366"/>
            <a:ext cx="3978146" cy="183594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489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3" descr="research.SPOL_Derived.201201140000.daily_rainf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123825" y="5638800"/>
            <a:ext cx="8267700" cy="400050"/>
            <a:chOff x="123204" y="5638800"/>
            <a:chExt cx="8269093" cy="400110"/>
          </a:xfrm>
        </p:grpSpPr>
        <p:sp>
          <p:nvSpPr>
            <p:cNvPr id="93204" name="TextBox 14"/>
            <p:cNvSpPr txBox="1">
              <a:spLocks noChangeArrowheads="1"/>
            </p:cNvSpPr>
            <p:nvPr/>
          </p:nvSpPr>
          <p:spPr bwMode="auto">
            <a:xfrm>
              <a:off x="12320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5" name="TextBox 15"/>
            <p:cNvSpPr txBox="1">
              <a:spLocks noChangeArrowheads="1"/>
            </p:cNvSpPr>
            <p:nvPr/>
          </p:nvSpPr>
          <p:spPr bwMode="auto">
            <a:xfrm>
              <a:off x="274271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6" name="TextBox 16"/>
            <p:cNvSpPr txBox="1">
              <a:spLocks noChangeArrowheads="1"/>
            </p:cNvSpPr>
            <p:nvPr/>
          </p:nvSpPr>
          <p:spPr bwMode="auto">
            <a:xfrm>
              <a:off x="7537375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1255713" y="5638800"/>
            <a:ext cx="5827712" cy="400050"/>
            <a:chOff x="1255453" y="5638800"/>
            <a:chExt cx="5828378" cy="400110"/>
          </a:xfrm>
        </p:grpSpPr>
        <p:sp>
          <p:nvSpPr>
            <p:cNvPr id="93201" name="TextBox 17"/>
            <p:cNvSpPr txBox="1">
              <a:spLocks noChangeArrowheads="1"/>
            </p:cNvSpPr>
            <p:nvPr/>
          </p:nvSpPr>
          <p:spPr bwMode="auto">
            <a:xfrm>
              <a:off x="4035544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2" name="TextBox 13"/>
            <p:cNvSpPr txBox="1">
              <a:spLocks noChangeArrowheads="1"/>
            </p:cNvSpPr>
            <p:nvPr/>
          </p:nvSpPr>
          <p:spPr bwMode="auto">
            <a:xfrm>
              <a:off x="1255453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3" name="TextBox 18"/>
            <p:cNvSpPr txBox="1">
              <a:spLocks noChangeArrowheads="1"/>
            </p:cNvSpPr>
            <p:nvPr/>
          </p:nvSpPr>
          <p:spPr bwMode="auto">
            <a:xfrm>
              <a:off x="6187908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245100" y="5638800"/>
            <a:ext cx="58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</a:rPr>
              <a:t>Lull</a:t>
            </a: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846138" y="5329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1408113" y="24145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2406650" y="46402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3070225" y="5391150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4464050" y="14271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724650" y="3805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7516283" y="53456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1081088" y="481171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4805363" y="3551238"/>
            <a:ext cx="146050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2659063" y="48085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1827213" y="43830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6199717" y="5187421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" name="Oval 1"/>
          <p:cNvSpPr/>
          <p:nvPr/>
        </p:nvSpPr>
        <p:spPr bwMode="auto">
          <a:xfrm>
            <a:off x="6492638" y="3501704"/>
            <a:ext cx="605347" cy="91400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7973483" y="54472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2279119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1" descr="model.IMD_WRF_ARW_27km.201112200000.000_850mb_Height_Wind (1)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0"/>
            <a:ext cx="8858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7522" name="Group 2"/>
          <p:cNvGrpSpPr>
            <a:grpSpLocks/>
          </p:cNvGrpSpPr>
          <p:nvPr/>
        </p:nvGrpSpPr>
        <p:grpSpPr bwMode="auto">
          <a:xfrm>
            <a:off x="3825875" y="4495800"/>
            <a:ext cx="190500" cy="171450"/>
            <a:chOff x="3825875" y="4495800"/>
            <a:chExt cx="190500" cy="171450"/>
          </a:xfrm>
        </p:grpSpPr>
        <p:cxnSp>
          <p:nvCxnSpPr>
            <p:cNvPr id="107523" name="Straight Connector 3"/>
            <p:cNvCxnSpPr>
              <a:cxnSpLocks noChangeShapeType="1"/>
            </p:cNvCxnSpPr>
            <p:nvPr/>
          </p:nvCxnSpPr>
          <p:spPr bwMode="auto">
            <a:xfrm>
              <a:off x="3825875" y="4584700"/>
              <a:ext cx="1905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07524" name="Straight Connector 4"/>
            <p:cNvCxnSpPr>
              <a:cxnSpLocks noChangeShapeType="1"/>
            </p:cNvCxnSpPr>
            <p:nvPr/>
          </p:nvCxnSpPr>
          <p:spPr bwMode="auto">
            <a:xfrm flipV="1">
              <a:off x="3915833" y="4495800"/>
              <a:ext cx="0" cy="1714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184418" y="213663"/>
            <a:ext cx="5634653" cy="6430674"/>
            <a:chOff x="3184418" y="88468"/>
            <a:chExt cx="5802202" cy="6710182"/>
          </a:xfrm>
        </p:grpSpPr>
        <p:pic>
          <p:nvPicPr>
            <p:cNvPr id="3" name="Picture 2" descr="20111223_1901_pidrhi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4418" y="2543702"/>
              <a:ext cx="5802202" cy="4254948"/>
            </a:xfrm>
            <a:prstGeom prst="rect">
              <a:avLst/>
            </a:prstGeom>
          </p:spPr>
        </p:pic>
        <p:pic>
          <p:nvPicPr>
            <p:cNvPr id="4" name="Picture 3" descr="20111223_1901_velrhi_squallmomentum.gi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24"/>
            <a:stretch/>
          </p:blipFill>
          <p:spPr>
            <a:xfrm>
              <a:off x="3184418" y="88468"/>
              <a:ext cx="5802202" cy="375182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30570" y="1904546"/>
            <a:ext cx="3051557" cy="3460778"/>
            <a:chOff x="18780" y="1780527"/>
            <a:chExt cx="3197865" cy="3665531"/>
          </a:xfrm>
        </p:grpSpPr>
        <p:pic>
          <p:nvPicPr>
            <p:cNvPr id="2" name="Picture 1" descr="20111223_1901_dbzppi_squallmomentum.gi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6" t="5229"/>
            <a:stretch/>
          </p:blipFill>
          <p:spPr>
            <a:xfrm>
              <a:off x="18780" y="1780527"/>
              <a:ext cx="3197865" cy="3665531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cxnSp>
          <p:nvCxnSpPr>
            <p:cNvPr id="6" name="Straight Connector 5"/>
            <p:cNvCxnSpPr/>
            <p:nvPr/>
          </p:nvCxnSpPr>
          <p:spPr bwMode="auto">
            <a:xfrm flipV="1">
              <a:off x="1339034" y="3368845"/>
              <a:ext cx="1670361" cy="24436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" name="TextBox 4"/>
          <p:cNvSpPr txBox="1"/>
          <p:nvPr/>
        </p:nvSpPr>
        <p:spPr>
          <a:xfrm>
            <a:off x="134337" y="415174"/>
            <a:ext cx="291875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The most robust squall line in the strong westerlies…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85215" y="3792458"/>
            <a:ext cx="4562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…only moderate stratiform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685215" y="609853"/>
            <a:ext cx="4438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…robust momentum transport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4777890" y="3017960"/>
            <a:ext cx="93043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oll-nogri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707696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797995" y="3043110"/>
            <a:ext cx="251468" cy="226347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9929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3" descr="research.SPOL_Derived.201201140000.daily_rainf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123825" y="5638800"/>
            <a:ext cx="8267700" cy="400050"/>
            <a:chOff x="123204" y="5638800"/>
            <a:chExt cx="8269093" cy="400110"/>
          </a:xfrm>
        </p:grpSpPr>
        <p:sp>
          <p:nvSpPr>
            <p:cNvPr id="93204" name="TextBox 14"/>
            <p:cNvSpPr txBox="1">
              <a:spLocks noChangeArrowheads="1"/>
            </p:cNvSpPr>
            <p:nvPr/>
          </p:nvSpPr>
          <p:spPr bwMode="auto">
            <a:xfrm>
              <a:off x="12320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5" name="TextBox 15"/>
            <p:cNvSpPr txBox="1">
              <a:spLocks noChangeArrowheads="1"/>
            </p:cNvSpPr>
            <p:nvPr/>
          </p:nvSpPr>
          <p:spPr bwMode="auto">
            <a:xfrm>
              <a:off x="2742714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  <p:sp>
          <p:nvSpPr>
            <p:cNvPr id="93206" name="TextBox 16"/>
            <p:cNvSpPr txBox="1">
              <a:spLocks noChangeArrowheads="1"/>
            </p:cNvSpPr>
            <p:nvPr/>
          </p:nvSpPr>
          <p:spPr bwMode="auto">
            <a:xfrm>
              <a:off x="7537375" y="5638800"/>
              <a:ext cx="8549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Supp.</a:t>
              </a: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1255713" y="5638800"/>
            <a:ext cx="5827712" cy="400050"/>
            <a:chOff x="1255453" y="5638800"/>
            <a:chExt cx="5828378" cy="400110"/>
          </a:xfrm>
        </p:grpSpPr>
        <p:sp>
          <p:nvSpPr>
            <p:cNvPr id="93201" name="TextBox 17"/>
            <p:cNvSpPr txBox="1">
              <a:spLocks noChangeArrowheads="1"/>
            </p:cNvSpPr>
            <p:nvPr/>
          </p:nvSpPr>
          <p:spPr bwMode="auto">
            <a:xfrm>
              <a:off x="4035544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2" name="TextBox 13"/>
            <p:cNvSpPr txBox="1">
              <a:spLocks noChangeArrowheads="1"/>
            </p:cNvSpPr>
            <p:nvPr/>
          </p:nvSpPr>
          <p:spPr bwMode="auto">
            <a:xfrm>
              <a:off x="1255453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  <p:sp>
          <p:nvSpPr>
            <p:cNvPr id="93203" name="TextBox 18"/>
            <p:cNvSpPr txBox="1">
              <a:spLocks noChangeArrowheads="1"/>
            </p:cNvSpPr>
            <p:nvPr/>
          </p:nvSpPr>
          <p:spPr bwMode="auto">
            <a:xfrm>
              <a:off x="6187908" y="5638800"/>
              <a:ext cx="8959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8000"/>
                  </a:solidFill>
                </a:rPr>
                <a:t>Active</a:t>
              </a:r>
            </a:p>
          </p:txBody>
        </p: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245100" y="5638800"/>
            <a:ext cx="58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</a:rPr>
              <a:t>Lull</a:t>
            </a: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846138" y="5329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1408113" y="24145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2406650" y="46402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3070225" y="5391150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4464050" y="142716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724650" y="38052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7516283" y="53456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1081088" y="4811713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4805363" y="3551238"/>
            <a:ext cx="146050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2659063" y="480853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1827213" y="4383088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6199717" y="5187421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  <p:sp>
        <p:nvSpPr>
          <p:cNvPr id="2" name="Oval 1"/>
          <p:cNvSpPr/>
          <p:nvPr/>
        </p:nvSpPr>
        <p:spPr bwMode="auto">
          <a:xfrm>
            <a:off x="7287900" y="4878646"/>
            <a:ext cx="605347" cy="91400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7973483" y="5447242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2279119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1" descr="model.IMD_WRF_ARW_27km.201112290000.000_850mb_Height_Wind (1)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0"/>
            <a:ext cx="8858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0594" name="Group 2"/>
          <p:cNvGrpSpPr>
            <a:grpSpLocks/>
          </p:cNvGrpSpPr>
          <p:nvPr/>
        </p:nvGrpSpPr>
        <p:grpSpPr bwMode="auto">
          <a:xfrm>
            <a:off x="3825875" y="4495800"/>
            <a:ext cx="190500" cy="171450"/>
            <a:chOff x="3825875" y="4495800"/>
            <a:chExt cx="190500" cy="171450"/>
          </a:xfrm>
        </p:grpSpPr>
        <p:cxnSp>
          <p:nvCxnSpPr>
            <p:cNvPr id="110595" name="Straight Connector 3"/>
            <p:cNvCxnSpPr>
              <a:cxnSpLocks noChangeShapeType="1"/>
            </p:cNvCxnSpPr>
            <p:nvPr/>
          </p:nvCxnSpPr>
          <p:spPr bwMode="auto">
            <a:xfrm>
              <a:off x="3825875" y="4584700"/>
              <a:ext cx="1905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10596" name="Straight Connector 4"/>
            <p:cNvCxnSpPr>
              <a:cxnSpLocks noChangeShapeType="1"/>
            </p:cNvCxnSpPr>
            <p:nvPr/>
          </p:nvCxnSpPr>
          <p:spPr bwMode="auto">
            <a:xfrm flipV="1">
              <a:off x="3915833" y="4495800"/>
              <a:ext cx="0" cy="1714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1229_0300_dbzvis(3)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6"/>
          <a:stretch/>
        </p:blipFill>
        <p:spPr>
          <a:xfrm>
            <a:off x="1126097" y="0"/>
            <a:ext cx="6891806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" r="-76"/>
          <a:stretch/>
        </p:blipFill>
        <p:spPr bwMode="auto">
          <a:xfrm>
            <a:off x="0" y="-30930"/>
            <a:ext cx="9160937" cy="688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50000"/>
              <a:alpha val="3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9194" y="-1"/>
            <a:ext cx="8746139" cy="1998133"/>
          </a:xfrm>
        </p:spPr>
        <p:txBody>
          <a:bodyPr/>
          <a:lstStyle/>
          <a:p>
            <a:pPr marL="287338" indent="-287338" algn="l"/>
            <a:r>
              <a:rPr lang="en-US" sz="4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Summary of MJO cloud population characteristics &amp; evolution seen by the S-PolKa radar</a:t>
            </a:r>
            <a:endParaRPr lang="en-US" sz="40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37070" y="2146792"/>
            <a:ext cx="8923866" cy="5354670"/>
          </a:xfrm>
        </p:spPr>
        <p:txBody>
          <a:bodyPr/>
          <a:lstStyle/>
          <a:p>
            <a:pPr>
              <a:buFont typeface="Wingdings" charset="0"/>
              <a:buChar char="à"/>
            </a:pPr>
            <a:r>
              <a:rPr lang="en-US" sz="2400" b="1" dirty="0" smtClean="0">
                <a:effectLst>
                  <a:outerShdw blurRad="50800" dist="38100" dir="2700000" algn="tl" rotWithShape="0">
                    <a:srgbClr val="000000">
                      <a:alpha val="74000"/>
                    </a:srgbClr>
                  </a:outerShdw>
                </a:effectLst>
                <a:latin typeface="Arial"/>
                <a:cs typeface="Arial"/>
                <a:sym typeface="Wingdings"/>
              </a:rPr>
              <a:t>Humidity gradient layers monitored &amp; measured</a:t>
            </a:r>
          </a:p>
          <a:p>
            <a:pPr>
              <a:buFont typeface="Wingdings" charset="0"/>
              <a:buChar char="à"/>
            </a:pPr>
            <a:r>
              <a:rPr lang="en-US" sz="2400" b="1" dirty="0" smtClean="0">
                <a:effectLst>
                  <a:outerShdw blurRad="50800" dist="38100" dir="2700000" algn="tl" rotWithShape="0">
                    <a:srgbClr val="000000">
                      <a:alpha val="74000"/>
                    </a:srgbClr>
                  </a:outerShdw>
                </a:effectLst>
                <a:latin typeface="Arial"/>
                <a:cs typeface="Arial"/>
                <a:sym typeface="Wingdings"/>
              </a:rPr>
              <a:t>Cloud lines dominate in highly suppressed period</a:t>
            </a:r>
          </a:p>
          <a:p>
            <a:pPr>
              <a:buFont typeface="Wingdings" charset="0"/>
              <a:buChar char="à"/>
            </a:pPr>
            <a:r>
              <a:rPr lang="en-US" sz="2400" b="1" dirty="0" smtClean="0">
                <a:effectLst>
                  <a:outerShdw blurRad="50800" dist="38100" dir="2700000" algn="tl" rotWithShape="0">
                    <a:srgbClr val="000000">
                      <a:alpha val="74000"/>
                    </a:srgbClr>
                  </a:outerShdw>
                </a:effectLst>
                <a:latin typeface="Arial"/>
                <a:cs typeface="Arial"/>
                <a:sym typeface="Wingdings"/>
              </a:rPr>
              <a:t>Cold pools are first stage of convective population </a:t>
            </a:r>
          </a:p>
          <a:p>
            <a:pPr>
              <a:buFont typeface="Wingdings" charset="0"/>
              <a:buChar char="à"/>
            </a:pPr>
            <a:r>
              <a:rPr lang="en-US" sz="2400" b="1" dirty="0" smtClean="0">
                <a:effectLst>
                  <a:outerShdw blurRad="50800" dist="38100" dir="2700000" algn="tl" rotWithShape="0">
                    <a:srgbClr val="000000">
                      <a:alpha val="74000"/>
                    </a:srgbClr>
                  </a:outerShdw>
                </a:effectLst>
                <a:latin typeface="Arial"/>
                <a:cs typeface="Arial"/>
                <a:sym typeface="Wingdings"/>
              </a:rPr>
              <a:t>Graupel &amp; other ice lofted &amp; input into stratiform regions</a:t>
            </a:r>
          </a:p>
          <a:p>
            <a:pPr>
              <a:buFont typeface="Wingdings" charset="0"/>
              <a:buChar char="à"/>
            </a:pPr>
            <a:r>
              <a:rPr lang="en-US" sz="2400" b="1" dirty="0" smtClean="0">
                <a:effectLst>
                  <a:outerShdw blurRad="50800" dist="38100" dir="2700000" algn="tl" rotWithShape="0">
                    <a:srgbClr val="000000">
                      <a:alpha val="74000"/>
                    </a:srgbClr>
                  </a:outerShdw>
                </a:effectLst>
                <a:latin typeface="Arial"/>
                <a:cs typeface="Arial"/>
                <a:sym typeface="Wingdings"/>
              </a:rPr>
              <a:t>Convection enhanced inside stratiform regions</a:t>
            </a:r>
          </a:p>
          <a:p>
            <a:pPr>
              <a:buFont typeface="Wingdings" charset="0"/>
              <a:buChar char="à"/>
            </a:pPr>
            <a:r>
              <a:rPr lang="en-US" sz="2400" b="1" dirty="0" smtClean="0">
                <a:effectLst>
                  <a:outerShdw blurRad="50800" dist="38100" dir="2700000" algn="tl" rotWithShape="0">
                    <a:srgbClr val="000000">
                      <a:alpha val="74000"/>
                    </a:srgbClr>
                  </a:outerShdw>
                </a:effectLst>
                <a:latin typeface="Arial"/>
                <a:cs typeface="Arial"/>
                <a:sym typeface="Wingdings"/>
              </a:rPr>
              <a:t>MCS development strongest in weak shear</a:t>
            </a:r>
          </a:p>
          <a:p>
            <a:pPr>
              <a:buFont typeface="Wingdings" charset="0"/>
              <a:buChar char="à"/>
            </a:pPr>
            <a:r>
              <a:rPr lang="en-US" sz="2400" b="1" dirty="0" smtClean="0">
                <a:effectLst>
                  <a:outerShdw blurRad="50800" dist="38100" dir="2700000" algn="tl" rotWithShape="0">
                    <a:srgbClr val="000000">
                      <a:alpha val="74000"/>
                    </a:srgbClr>
                  </a:outerShdw>
                </a:effectLst>
                <a:latin typeface="Arial"/>
                <a:cs typeface="Arial"/>
                <a:sym typeface="Wingdings"/>
              </a:rPr>
              <a:t>Shear inhibits stratiform region formation </a:t>
            </a:r>
          </a:p>
          <a:p>
            <a:pPr>
              <a:buFont typeface="Wingdings" charset="0"/>
              <a:buChar char="à"/>
            </a:pPr>
            <a:r>
              <a:rPr lang="en-US" sz="2400" b="1" dirty="0" smtClean="0">
                <a:effectLst>
                  <a:outerShdw blurRad="50800" dist="38100" dir="2700000" algn="tl" rotWithShape="0">
                    <a:srgbClr val="000000">
                      <a:alpha val="74000"/>
                    </a:srgbClr>
                  </a:outerShdw>
                </a:effectLst>
                <a:latin typeface="Arial"/>
                <a:cs typeface="Arial"/>
                <a:sym typeface="Wingdings"/>
              </a:rPr>
              <a:t>Westerlies organize convection on larger than mesoscale</a:t>
            </a:r>
          </a:p>
          <a:p>
            <a:pPr>
              <a:buFont typeface="Wingdings" charset="0"/>
              <a:buChar char="à"/>
            </a:pPr>
            <a:r>
              <a:rPr lang="en-US" sz="2400" b="1" dirty="0" smtClean="0">
                <a:effectLst>
                  <a:outerShdw blurRad="50800" dist="38100" dir="2700000" algn="tl" rotWithShape="0">
                    <a:srgbClr val="000000">
                      <a:alpha val="74000"/>
                    </a:srgbClr>
                  </a:outerShdw>
                </a:effectLst>
                <a:latin typeface="Arial"/>
                <a:cs typeface="Arial"/>
                <a:sym typeface="Wingdings"/>
              </a:rPr>
              <a:t>Squall lines form in westerlies at back of active zone</a:t>
            </a:r>
          </a:p>
          <a:p>
            <a:pPr>
              <a:buFont typeface="Wingdings" charset="0"/>
              <a:buChar char="à"/>
            </a:pPr>
            <a:r>
              <a:rPr lang="en-US" sz="2400" b="1" dirty="0" smtClean="0">
                <a:effectLst>
                  <a:outerShdw blurRad="50800" dist="38100" dir="2700000" algn="tl" rotWithShape="0">
                    <a:srgbClr val="000000">
                      <a:alpha val="74000"/>
                    </a:srgbClr>
                  </a:outerShdw>
                </a:effectLst>
                <a:latin typeface="Arial"/>
                <a:cs typeface="Arial"/>
                <a:sym typeface="Wingdings"/>
              </a:rPr>
              <a:t>Squall lines transport </a:t>
            </a:r>
            <a:r>
              <a:rPr lang="en-US" sz="2400" b="1" dirty="0" err="1" smtClean="0">
                <a:effectLst>
                  <a:outerShdw blurRad="50800" dist="38100" dir="2700000" algn="tl" rotWithShape="0">
                    <a:srgbClr val="000000">
                      <a:alpha val="74000"/>
                    </a:srgbClr>
                  </a:outerShdw>
                </a:effectLst>
                <a:latin typeface="Arial"/>
                <a:cs typeface="Arial"/>
                <a:sym typeface="Wingdings"/>
              </a:rPr>
              <a:t>momemtum</a:t>
            </a:r>
            <a:r>
              <a:rPr lang="en-US" sz="2400" b="1" dirty="0" smtClean="0">
                <a:effectLst>
                  <a:outerShdw blurRad="50800" dist="38100" dir="2700000" algn="tl" rotWithShape="0">
                    <a:srgbClr val="000000">
                      <a:alpha val="74000"/>
                    </a:srgbClr>
                  </a:outerShdw>
                </a:effectLst>
                <a:latin typeface="Arial"/>
                <a:cs typeface="Arial"/>
                <a:sym typeface="Wingdings"/>
              </a:rPr>
              <a:t> downward</a:t>
            </a:r>
          </a:p>
          <a:p>
            <a:pPr>
              <a:buFont typeface="Wingdings" charset="0"/>
              <a:buChar char="à"/>
            </a:pPr>
            <a:endParaRPr lang="en-US" sz="2400" b="1" dirty="0">
              <a:effectLst>
                <a:outerShdw blurRad="50800" dist="38100" dir="2700000" algn="tl" rotWithShape="0">
                  <a:srgbClr val="000000">
                    <a:alpha val="74000"/>
                  </a:srgbClr>
                </a:outerShdw>
              </a:effectLst>
              <a:latin typeface="Arial"/>
              <a:cs typeface="Arial"/>
              <a:sym typeface="Wingdings"/>
            </a:endParaRPr>
          </a:p>
          <a:p>
            <a:pPr marL="0" indent="0">
              <a:buNone/>
            </a:pPr>
            <a:endParaRPr lang="en-US" sz="2400" b="1" dirty="0" smtClean="0">
              <a:effectLst>
                <a:outerShdw blurRad="50800" dist="38100" dir="2700000" algn="tl" rotWithShape="0">
                  <a:srgbClr val="000000">
                    <a:alpha val="74000"/>
                  </a:srgbClr>
                </a:outerShdw>
              </a:effectLst>
              <a:latin typeface="Arial"/>
              <a:cs typeface="Arial"/>
              <a:sym typeface="Wingdings"/>
            </a:endParaRPr>
          </a:p>
          <a:p>
            <a:pPr>
              <a:buFont typeface="Wingdings" charset="0"/>
              <a:buChar char="à"/>
            </a:pPr>
            <a:endParaRPr lang="en-US" sz="2400" b="1" dirty="0" smtClean="0">
              <a:effectLst>
                <a:outerShdw blurRad="50800" dist="38100" dir="2700000" algn="tl" rotWithShape="0">
                  <a:srgbClr val="000000">
                    <a:alpha val="74000"/>
                  </a:srgbClr>
                </a:outerShdw>
              </a:effectLst>
              <a:latin typeface="Arial"/>
              <a:cs typeface="Arial"/>
              <a:sym typeface="Wingdings"/>
            </a:endParaRPr>
          </a:p>
          <a:p>
            <a:pPr>
              <a:buFont typeface="Wingdings" charset="0"/>
              <a:buChar char="à"/>
            </a:pPr>
            <a:endParaRPr lang="en-US" sz="2400" b="1" dirty="0" smtClean="0">
              <a:effectLst>
                <a:outerShdw blurRad="50800" dist="38100" dir="2700000" algn="tl" rotWithShape="0">
                  <a:srgbClr val="000000">
                    <a:alpha val="74000"/>
                  </a:srgbClr>
                </a:outerShdw>
              </a:effectLst>
              <a:latin typeface="Arial"/>
              <a:cs typeface="Arial"/>
              <a:sym typeface="Wingdings"/>
            </a:endParaRPr>
          </a:p>
          <a:p>
            <a:pPr>
              <a:buFont typeface="Wingdings" charset="0"/>
              <a:buChar char="à"/>
            </a:pPr>
            <a:endParaRPr lang="en-US" sz="2400" b="1" dirty="0">
              <a:effectLst>
                <a:outerShdw blurRad="50800" dist="38100" dir="2700000" algn="tl" rotWithShape="0">
                  <a:srgbClr val="000000">
                    <a:alpha val="74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4156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" r="-76"/>
          <a:stretch/>
        </p:blipFill>
        <p:spPr bwMode="auto">
          <a:xfrm>
            <a:off x="0" y="-30930"/>
            <a:ext cx="9160937" cy="688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5" name="Group 2"/>
          <p:cNvGrpSpPr>
            <a:grpSpLocks/>
          </p:cNvGrpSpPr>
          <p:nvPr/>
        </p:nvGrpSpPr>
        <p:grpSpPr bwMode="auto">
          <a:xfrm>
            <a:off x="0" y="2057400"/>
            <a:ext cx="9144000" cy="2932331"/>
            <a:chOff x="0" y="2459484"/>
            <a:chExt cx="9144000" cy="2930094"/>
          </a:xfrm>
        </p:grpSpPr>
        <p:sp>
          <p:nvSpPr>
            <p:cNvPr id="26626" name="TextBox 2"/>
            <p:cNvSpPr txBox="1">
              <a:spLocks noChangeArrowheads="1"/>
            </p:cNvSpPr>
            <p:nvPr/>
          </p:nvSpPr>
          <p:spPr bwMode="auto">
            <a:xfrm>
              <a:off x="0" y="2459484"/>
              <a:ext cx="9144000" cy="922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5400" dirty="0">
                  <a:solidFill>
                    <a:srgbClr val="FFFF00"/>
                  </a:solidFill>
                  <a:latin typeface="Arial Black" charset="0"/>
                  <a:cs typeface="Arial Black" charset="0"/>
                </a:rPr>
                <a:t>End</a:t>
              </a:r>
            </a:p>
          </p:txBody>
        </p:sp>
        <p:sp>
          <p:nvSpPr>
            <p:cNvPr id="26627" name="TextBox 1"/>
            <p:cNvSpPr txBox="1">
              <a:spLocks noChangeArrowheads="1"/>
            </p:cNvSpPr>
            <p:nvPr/>
          </p:nvSpPr>
          <p:spPr bwMode="auto">
            <a:xfrm>
              <a:off x="190834" y="4743740"/>
              <a:ext cx="8762332" cy="645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dirty="0">
                  <a:solidFill>
                    <a:srgbClr val="FFFF00"/>
                  </a:solidFill>
                </a:rPr>
                <a:t>This research is supported by NSF grant ATM AGS-1059611, DOE grant DE-SC0001164/ER-64752, and NASA grants NNX10AM28G and NNX10AH70G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413271577_4bd9feb57d_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6"/>
          <a:stretch/>
        </p:blipFill>
        <p:spPr>
          <a:xfrm>
            <a:off x="0" y="-30206"/>
            <a:ext cx="4749800" cy="3422204"/>
          </a:xfrm>
          <a:prstGeom prst="rect">
            <a:avLst/>
          </a:prstGeom>
        </p:spPr>
      </p:pic>
      <p:pic>
        <p:nvPicPr>
          <p:cNvPr id="4" name="Picture 3" descr="6413468777_2901c70952_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8354"/>
            <a:ext cx="4652861" cy="3489646"/>
          </a:xfrm>
          <a:prstGeom prst="rect">
            <a:avLst/>
          </a:prstGeom>
        </p:spPr>
      </p:pic>
      <p:pic>
        <p:nvPicPr>
          <p:cNvPr id="6" name="Picture 5" descr="6413428581_21b58dcbfd_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95" y="-30206"/>
            <a:ext cx="5178805" cy="3454223"/>
          </a:xfrm>
          <a:prstGeom prst="rect">
            <a:avLst/>
          </a:prstGeom>
        </p:spPr>
      </p:pic>
      <p:pic>
        <p:nvPicPr>
          <p:cNvPr id="5" name="Picture 4" descr="6413458635_c68ea9f486_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815" y="3368520"/>
            <a:ext cx="5231665" cy="348948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318006" y="1341331"/>
            <a:ext cx="1275449" cy="1818646"/>
            <a:chOff x="1318006" y="1341331"/>
            <a:chExt cx="1275449" cy="1818646"/>
          </a:xfrm>
        </p:grpSpPr>
        <p:sp>
          <p:nvSpPr>
            <p:cNvPr id="7" name="TextBox 6"/>
            <p:cNvSpPr txBox="1"/>
            <p:nvPr/>
          </p:nvSpPr>
          <p:spPr>
            <a:xfrm>
              <a:off x="2169290" y="1341331"/>
              <a:ext cx="4241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S</a:t>
              </a:r>
              <a:endPara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18006" y="2636757"/>
              <a:ext cx="6436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Ka</a:t>
              </a:r>
              <a:endPara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25521" y="356106"/>
            <a:ext cx="305744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NCAR S-PolKa</a:t>
            </a:r>
            <a:b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Radar</a:t>
            </a:r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5363903" y="2042992"/>
            <a:ext cx="498521" cy="498548"/>
          </a:xfrm>
          <a:prstGeom prst="ellipse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638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0"/>
            <a:ext cx="8286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35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9866" y="957884"/>
            <a:ext cx="1005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Satellite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9866" y="1399506"/>
            <a:ext cx="1660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Global models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9866" y="1803402"/>
            <a:ext cx="127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Soundings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9866" y="2169574"/>
            <a:ext cx="2147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Other island radars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9866" y="2573471"/>
            <a:ext cx="1160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Ship data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9866" y="3307666"/>
            <a:ext cx="13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Ship radars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9866" y="2966294"/>
            <a:ext cx="1441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Aircraft data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0959" y="4763224"/>
            <a:ext cx="1031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S-PolKa</a:t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radar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75019" y="4608621"/>
            <a:ext cx="11981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NCAR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radar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processor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03229" y="488562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UW server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53355" y="4873045"/>
            <a:ext cx="1916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UW workstations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94435" y="5805465"/>
            <a:ext cx="15830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Daily Science 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Summaries</a:t>
            </a:r>
          </a:p>
        </p:txBody>
      </p:sp>
      <p:cxnSp>
        <p:nvCxnSpPr>
          <p:cNvPr id="18" name="Straight Arrow Connector 17"/>
          <p:cNvCxnSpPr>
            <a:stCxn id="11" idx="3"/>
          </p:cNvCxnSpPr>
          <p:nvPr/>
        </p:nvCxnSpPr>
        <p:spPr>
          <a:xfrm flipV="1">
            <a:off x="1712424" y="5070286"/>
            <a:ext cx="762595" cy="161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673184" y="5070286"/>
            <a:ext cx="96776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173186" y="2815645"/>
            <a:ext cx="2134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NCAR field catalog</a:t>
            </a:r>
          </a:p>
        </p:txBody>
      </p:sp>
      <p:cxnSp>
        <p:nvCxnSpPr>
          <p:cNvPr id="28" name="Straight Arrow Connector 27"/>
          <p:cNvCxnSpPr>
            <a:stCxn id="58" idx="6"/>
            <a:endCxn id="27" idx="1"/>
          </p:cNvCxnSpPr>
          <p:nvPr/>
        </p:nvCxnSpPr>
        <p:spPr>
          <a:xfrm>
            <a:off x="2953008" y="2545353"/>
            <a:ext cx="1220178" cy="4549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7" idx="2"/>
            <a:endCxn id="13" idx="0"/>
          </p:cNvCxnSpPr>
          <p:nvPr/>
        </p:nvCxnSpPr>
        <p:spPr>
          <a:xfrm>
            <a:off x="5240583" y="3184977"/>
            <a:ext cx="0" cy="17006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5" idx="2"/>
            <a:endCxn id="16" idx="0"/>
          </p:cNvCxnSpPr>
          <p:nvPr/>
        </p:nvCxnSpPr>
        <p:spPr>
          <a:xfrm>
            <a:off x="7511479" y="5242377"/>
            <a:ext cx="574493" cy="563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13" idx="3"/>
            <a:endCxn id="15" idx="1"/>
          </p:cNvCxnSpPr>
          <p:nvPr/>
        </p:nvCxnSpPr>
        <p:spPr>
          <a:xfrm flipV="1">
            <a:off x="5877937" y="5057711"/>
            <a:ext cx="675418" cy="125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244809" y="715715"/>
            <a:ext cx="2708199" cy="3659276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3634050" y="905772"/>
            <a:ext cx="3827941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Project Data Flow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29866" y="3674259"/>
            <a:ext cx="113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chemeClr val="bg1"/>
                </a:solidFill>
              </a:rPr>
              <a:t>LIghtning</a:t>
            </a:r>
            <a:endParaRPr lang="en-US" sz="1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335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424" b="39984"/>
          <a:stretch/>
        </p:blipFill>
        <p:spPr>
          <a:xfrm>
            <a:off x="0" y="0"/>
            <a:ext cx="9216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51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13095</TotalTime>
  <Words>605</Words>
  <Application>Microsoft Macintosh PowerPoint</Application>
  <PresentationFormat>On-screen Show (4:3)</PresentationFormat>
  <Paragraphs>199</Paragraphs>
  <Slides>54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Default Design</vt:lpstr>
      <vt:lpstr>10_Default Design</vt:lpstr>
      <vt:lpstr>1_Office Theme</vt:lpstr>
      <vt:lpstr>2_Office Theme</vt:lpstr>
      <vt:lpstr>9_Default Design</vt:lpstr>
      <vt:lpstr>11_Default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Radar experiment goal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MJO cloud population characteristics &amp; evolution seen by the S-PolKa radar</vt:lpstr>
      <vt:lpstr>PowerPoint Presentation</vt:lpstr>
    </vt:vector>
  </TitlesOfParts>
  <Company>University of Washington Department of Atmospheric 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Robert Houze</dc:creator>
  <cp:lastModifiedBy>Robert Houze</cp:lastModifiedBy>
  <cp:revision>348</cp:revision>
  <dcterms:created xsi:type="dcterms:W3CDTF">2010-04-08T22:31:49Z</dcterms:created>
  <dcterms:modified xsi:type="dcterms:W3CDTF">2012-04-07T21:29:05Z</dcterms:modified>
</cp:coreProperties>
</file>