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7355" r:id="rId1"/>
    <p:sldMasterId id="2147488647" r:id="rId2"/>
    <p:sldMasterId id="2147489233" r:id="rId3"/>
  </p:sldMasterIdLst>
  <p:notesMasterIdLst>
    <p:notesMasterId r:id="rId30"/>
  </p:notesMasterIdLst>
  <p:sldIdLst>
    <p:sldId id="403" r:id="rId4"/>
    <p:sldId id="681" r:id="rId5"/>
    <p:sldId id="635" r:id="rId6"/>
    <p:sldId id="687" r:id="rId7"/>
    <p:sldId id="676" r:id="rId8"/>
    <p:sldId id="674" r:id="rId9"/>
    <p:sldId id="655" r:id="rId10"/>
    <p:sldId id="710" r:id="rId11"/>
    <p:sldId id="685" r:id="rId12"/>
    <p:sldId id="684" r:id="rId13"/>
    <p:sldId id="659" r:id="rId14"/>
    <p:sldId id="679" r:id="rId15"/>
    <p:sldId id="680" r:id="rId16"/>
    <p:sldId id="640" r:id="rId17"/>
    <p:sldId id="678" r:id="rId18"/>
    <p:sldId id="709" r:id="rId19"/>
    <p:sldId id="660" r:id="rId20"/>
    <p:sldId id="657" r:id="rId21"/>
    <p:sldId id="661" r:id="rId22"/>
    <p:sldId id="575" r:id="rId23"/>
    <p:sldId id="662" r:id="rId24"/>
    <p:sldId id="656" r:id="rId25"/>
    <p:sldId id="711" r:id="rId26"/>
    <p:sldId id="693" r:id="rId27"/>
    <p:sldId id="694" r:id="rId28"/>
    <p:sldId id="596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A87"/>
    <a:srgbClr val="FFFF00"/>
    <a:srgbClr val="FAD700"/>
    <a:srgbClr val="5573A2"/>
    <a:srgbClr val="121E3D"/>
    <a:srgbClr val="1D2A46"/>
    <a:srgbClr val="131F3E"/>
    <a:srgbClr val="415A86"/>
    <a:srgbClr val="FFF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217" autoAdjust="0"/>
    <p:restoredTop sz="99635" autoAdjust="0"/>
  </p:normalViewPr>
  <p:slideViewPr>
    <p:cSldViewPr snapToGrid="0">
      <p:cViewPr varScale="1">
        <p:scale>
          <a:sx n="83" d="100"/>
          <a:sy n="83" d="100"/>
        </p:scale>
        <p:origin x="-760" y="-96"/>
      </p:cViewPr>
      <p:guideLst>
        <p:guide orient="horz" pos="4000"/>
        <p:guide pos="5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5E192A5-CFB9-374F-A084-0CDD392BE3BE}" type="datetime1">
              <a:rPr lang="en-US"/>
              <a:pPr>
                <a:defRPr/>
              </a:pPr>
              <a:t>3/15/12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895599D7-DA39-D243-B64E-5381FAB9A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26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2B3251-9DA4-524B-AE50-D2131B6525E6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E95EF-89C3-1C42-B79C-912213E96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9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0373-E56A-5F41-8F0C-308F6E856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7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B475A-ACF1-2447-96AE-0ED05545C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62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D5085-69CB-D645-9272-0F5A12E59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0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8563-15C1-F947-88D4-07ACF737FC26}" type="datetime1">
              <a:rPr lang="en-US"/>
              <a:pPr>
                <a:defRPr/>
              </a:pPr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F79D6-B8C8-9C46-8532-96E0E8D5B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41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69A4E7-9B6A-B540-978E-42B24767B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12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E95EF-89C3-1C42-B79C-912213E96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77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50550-8667-A947-8549-19DA89F77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39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A4F93-E35B-EF48-A6BA-2C2CF177F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94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5473C-77AC-A249-82C2-9F57E2D03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09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0674B-6F33-1943-A321-816DB2F5A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9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50550-8667-A947-8549-19DA89F77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56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9B7C4-AB68-2E4D-8ACF-FF4F2F0CB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3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1EDBB-4B3C-1C48-91A1-AD6E07E30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9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E2C96-C0BD-D741-8C96-7E19A61B9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07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C0880-1AD9-974D-8905-DCC9171AD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70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0373-E56A-5F41-8F0C-308F6E856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18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B475A-ACF1-2447-96AE-0ED05545C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95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D5085-69CB-D645-9272-0F5A12E59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72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resentation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NNL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pic>
        <p:nvPicPr>
          <p:cNvPr id="14" name="Picture 9" descr="Proudly_Operated_by_Battelle_Ony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886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88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fld id="{8457C75D-B952-2644-B5C0-C7C0612A6D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8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A4F93-E35B-EF48-A6BA-2C2CF177F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3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5473C-77AC-A249-82C2-9F57E2D03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7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0674B-6F33-1943-A321-816DB2F5A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3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9B7C4-AB68-2E4D-8ACF-FF4F2F0CB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4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1EDBB-4B3C-1C48-91A1-AD6E07E30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7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E2C96-C0BD-D741-8C96-7E19A61B9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9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C0880-1AD9-974D-8905-DCC9171AD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3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A8C63AB1-FDAC-7B41-927A-0C0137021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218" r:id="rId1"/>
    <p:sldLayoutId id="2147489219" r:id="rId2"/>
    <p:sldLayoutId id="2147489220" r:id="rId3"/>
    <p:sldLayoutId id="2147489221" r:id="rId4"/>
    <p:sldLayoutId id="2147489222" r:id="rId5"/>
    <p:sldLayoutId id="2147489223" r:id="rId6"/>
    <p:sldLayoutId id="2147489224" r:id="rId7"/>
    <p:sldLayoutId id="2147489225" r:id="rId8"/>
    <p:sldLayoutId id="2147489226" r:id="rId9"/>
    <p:sldLayoutId id="2147489227" r:id="rId10"/>
    <p:sldLayoutId id="2147489228" r:id="rId11"/>
    <p:sldLayoutId id="2147489229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9448F92-20C2-C24A-A57F-1CDD1261C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9231" r:id="rId1"/>
    <p:sldLayoutId id="214748923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A8C63AB1-FDAC-7B41-927A-0C0137021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2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34" r:id="rId1"/>
    <p:sldLayoutId id="2147489235" r:id="rId2"/>
    <p:sldLayoutId id="2147489236" r:id="rId3"/>
    <p:sldLayoutId id="2147489237" r:id="rId4"/>
    <p:sldLayoutId id="2147489238" r:id="rId5"/>
    <p:sldLayoutId id="2147489239" r:id="rId6"/>
    <p:sldLayoutId id="2147489240" r:id="rId7"/>
    <p:sldLayoutId id="2147489241" r:id="rId8"/>
    <p:sldLayoutId id="2147489242" r:id="rId9"/>
    <p:sldLayoutId id="2147489243" r:id="rId10"/>
    <p:sldLayoutId id="2147489244" r:id="rId11"/>
    <p:sldLayoutId id="2147489245" r:id="rId12"/>
    <p:sldLayoutId id="2147489246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gif"/><Relationship Id="rId3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0.png"/><Relationship Id="rId3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4" descr="MONEXclou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45" b="2872"/>
          <a:stretch>
            <a:fillRect/>
          </a:stretch>
        </p:blipFill>
        <p:spPr bwMode="auto">
          <a:xfrm>
            <a:off x="6350" y="-17463"/>
            <a:ext cx="913765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63538" y="260495"/>
            <a:ext cx="81326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Nonprecipitating Phenomena Seen by the S-PolKa Radar</a:t>
            </a:r>
            <a:br>
              <a:rPr lang="en-US" sz="4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AMIE</a:t>
            </a:r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0" y="6305786"/>
            <a:ext cx="889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dirty="0" smtClean="0"/>
              <a:t>ARM Science Team Meeting, Washington DC, 14 March 2012</a:t>
            </a:r>
            <a:endParaRPr lang="en-US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362387" y="2859837"/>
            <a:ext cx="8599487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R. Houze</a:t>
            </a:r>
          </a:p>
          <a:p>
            <a:pPr algn="r" eaLnBrk="1" hangingPunct="1">
              <a:spcAft>
                <a:spcPts val="600"/>
              </a:spcAft>
              <a:defRPr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University of Washington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284686"/>
            <a:ext cx="9144000" cy="6288629"/>
            <a:chOff x="0" y="284686"/>
            <a:chExt cx="9144000" cy="62886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13417"/>
            <a:stretch/>
          </p:blipFill>
          <p:spPr>
            <a:xfrm>
              <a:off x="0" y="3770259"/>
              <a:ext cx="7777730" cy="280305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13001"/>
            <a:stretch/>
          </p:blipFill>
          <p:spPr>
            <a:xfrm>
              <a:off x="3604256" y="284686"/>
              <a:ext cx="5539744" cy="3530639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33573" y="1265175"/>
            <a:ext cx="3094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stratiform region anvil seen by</a:t>
            </a:r>
            <a:b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both</a:t>
            </a:r>
            <a:b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S-PolKa and KAZR</a:t>
            </a:r>
            <a:endParaRPr lang="en-US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497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UALresearch.SPOL_Ka_HUMIDITY.20111208090000.3hr_profi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22233"/>
            <a:ext cx="6858000" cy="5143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7519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Dual-wavelength humidity profiles</a:t>
            </a:r>
            <a:endParaRPr lang="en-US" sz="40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309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2"/>
          <p:cNvSpPr txBox="1">
            <a:spLocks noChangeArrowheads="1"/>
          </p:cNvSpPr>
          <p:nvPr/>
        </p:nvSpPr>
        <p:spPr bwMode="auto">
          <a:xfrm>
            <a:off x="0" y="3044280"/>
            <a:ext cx="91440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 charset="0"/>
                <a:cs typeface="Arial Black" charset="0"/>
              </a:rPr>
              <a:t>End</a:t>
            </a:r>
          </a:p>
          <a:p>
            <a:pPr algn="ctr" eaLnBrk="1" hangingPunct="1"/>
            <a:r>
              <a:rPr lang="en-US" sz="1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 charset="0"/>
                <a:cs typeface="Arial Black" charset="0"/>
              </a:rPr>
              <a:t>This research </a:t>
            </a:r>
            <a:r>
              <a:rPr lang="en-US" sz="14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 charset="0"/>
                <a:cs typeface="Arial Black" charset="0"/>
              </a:rPr>
              <a:t>was sponsored by </a:t>
            </a:r>
            <a:r>
              <a:rPr lang="en-US" sz="1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 charset="0"/>
                <a:cs typeface="Arial Black" charset="0"/>
              </a:rPr>
              <a:t>DOE ARM grant #DE</a:t>
            </a:r>
            <a:r>
              <a:rPr lang="en-US" sz="14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 charset="0"/>
                <a:cs typeface="Arial Black" charset="0"/>
              </a:rPr>
              <a:t>-SC0001164/ER-64752</a:t>
            </a:r>
            <a:endParaRPr lang="en-US" sz="140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01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2"/>
          <p:cNvSpPr txBox="1">
            <a:spLocks noChangeArrowheads="1"/>
          </p:cNvSpPr>
          <p:nvPr/>
        </p:nvSpPr>
        <p:spPr bwMode="auto">
          <a:xfrm>
            <a:off x="0" y="304428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FFFFFF"/>
                </a:solidFill>
                <a:latin typeface="Arial Black" charset="0"/>
                <a:cs typeface="Arial Black" charset="0"/>
              </a:rPr>
              <a:t>Extras</a:t>
            </a:r>
          </a:p>
        </p:txBody>
      </p:sp>
    </p:spTree>
    <p:extLst>
      <p:ext uri="{BB962C8B-B14F-4D97-AF65-F5344CB8AC3E}">
        <p14:creationId xmlns:p14="http://schemas.microsoft.com/office/powerpoint/2010/main" val="2044082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413271577_4bd9feb57d_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/>
          <a:stretch/>
        </p:blipFill>
        <p:spPr>
          <a:xfrm>
            <a:off x="0" y="-30206"/>
            <a:ext cx="4749800" cy="3422204"/>
          </a:xfrm>
          <a:prstGeom prst="rect">
            <a:avLst/>
          </a:prstGeom>
        </p:spPr>
      </p:pic>
      <p:pic>
        <p:nvPicPr>
          <p:cNvPr id="4" name="Picture 3" descr="6413468777_2901c70952_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8354"/>
            <a:ext cx="4652861" cy="3489646"/>
          </a:xfrm>
          <a:prstGeom prst="rect">
            <a:avLst/>
          </a:prstGeom>
        </p:spPr>
      </p:pic>
      <p:pic>
        <p:nvPicPr>
          <p:cNvPr id="6" name="Picture 5" descr="6413428581_21b58dcbfd_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195" y="-30206"/>
            <a:ext cx="5178805" cy="3454223"/>
          </a:xfrm>
          <a:prstGeom prst="rect">
            <a:avLst/>
          </a:prstGeom>
        </p:spPr>
      </p:pic>
      <p:pic>
        <p:nvPicPr>
          <p:cNvPr id="5" name="Picture 4" descr="6413458635_c68ea9f486_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15" y="3368520"/>
            <a:ext cx="5231665" cy="348948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318006" y="1341331"/>
            <a:ext cx="1275449" cy="1818646"/>
            <a:chOff x="1318006" y="1341331"/>
            <a:chExt cx="1275449" cy="1818646"/>
          </a:xfrm>
        </p:grpSpPr>
        <p:sp>
          <p:nvSpPr>
            <p:cNvPr id="7" name="TextBox 6"/>
            <p:cNvSpPr txBox="1"/>
            <p:nvPr/>
          </p:nvSpPr>
          <p:spPr>
            <a:xfrm>
              <a:off x="2169290" y="1341331"/>
              <a:ext cx="4241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S</a:t>
              </a:r>
              <a:endPara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18006" y="2636757"/>
              <a:ext cx="6436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Ka</a:t>
              </a:r>
              <a:endPara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5521" y="356106"/>
            <a:ext cx="30574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NCAR S-PolKa</a:t>
            </a:r>
            <a:br>
              <a:rPr lang="en-US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Radar</a:t>
            </a:r>
            <a:endParaRPr lang="en-US" sz="32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463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2"/>
          <p:cNvSpPr txBox="1">
            <a:spLocks noChangeArrowheads="1"/>
          </p:cNvSpPr>
          <p:nvPr/>
        </p:nvSpPr>
        <p:spPr bwMode="auto">
          <a:xfrm>
            <a:off x="0" y="2028617"/>
            <a:ext cx="9144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FFFFFF"/>
                </a:solidFill>
                <a:latin typeface="Arial Black" charset="0"/>
                <a:cs typeface="Arial Black" charset="0"/>
              </a:rPr>
              <a:t>Examples of Humidity Features and Nonprecipitating Clouds Seen by S-PolKa</a:t>
            </a:r>
          </a:p>
        </p:txBody>
      </p:sp>
    </p:spTree>
    <p:extLst>
      <p:ext uri="{BB962C8B-B14F-4D97-AF65-F5344CB8AC3E}">
        <p14:creationId xmlns:p14="http://schemas.microsoft.com/office/powerpoint/2010/main" val="2020575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20103_0000_dbzppi_brag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97680" cy="4960471"/>
          </a:xfrm>
          <a:prstGeom prst="rect">
            <a:avLst/>
          </a:prstGeom>
        </p:spPr>
      </p:pic>
      <p:pic>
        <p:nvPicPr>
          <p:cNvPr id="4" name="Picture 3" descr="20120103_0000_dbzrhi_bragg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7"/>
          <a:stretch/>
        </p:blipFill>
        <p:spPr>
          <a:xfrm>
            <a:off x="3178498" y="3033059"/>
            <a:ext cx="5965502" cy="38249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61181" y="676600"/>
            <a:ext cx="36144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Humidity gradient rings and nonprecipitating clouds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9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20111017_0446_DZ_RHI_140.9_altocu.jpg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8" t="12336" r="16068"/>
          <a:stretch/>
        </p:blipFill>
        <p:spPr>
          <a:xfrm>
            <a:off x="619072" y="1113937"/>
            <a:ext cx="7772400" cy="4809584"/>
          </a:xfrm>
        </p:spPr>
      </p:pic>
      <p:sp>
        <p:nvSpPr>
          <p:cNvPr id="4" name="TextBox 3"/>
          <p:cNvSpPr txBox="1"/>
          <p:nvPr/>
        </p:nvSpPr>
        <p:spPr>
          <a:xfrm>
            <a:off x="0" y="1953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Nonprecipitating clouds and </a:t>
            </a:r>
            <a:r>
              <a:rPr lang="en-US" dirty="0" err="1" smtClean="0"/>
              <a:t>virga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0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20111013_1637_ZDR_SUR_0.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0"/>
            <a:ext cx="6700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459504"/>
            <a:ext cx="25109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Cold pool examples seen in differential reflectivity (ZDR)</a:t>
            </a:r>
            <a:endParaRPr lang="en-US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686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456" y="1764225"/>
            <a:ext cx="2592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Humidity rings and anvil cloud</a:t>
            </a:r>
            <a:endParaRPr lang="en-US" dirty="0"/>
          </a:p>
        </p:txBody>
      </p:sp>
      <p:pic>
        <p:nvPicPr>
          <p:cNvPr id="2" name="Picture 1" descr="2011020550_DBZS_RHI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1"/>
          <a:stretch/>
        </p:blipFill>
        <p:spPr>
          <a:xfrm>
            <a:off x="1" y="4070555"/>
            <a:ext cx="4861082" cy="2787444"/>
          </a:xfrm>
          <a:prstGeom prst="rect">
            <a:avLst/>
          </a:prstGeom>
        </p:spPr>
      </p:pic>
      <p:pic>
        <p:nvPicPr>
          <p:cNvPr id="3" name="Picture 2" descr="20111002_0550_DBZ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6"/>
          <a:stretch/>
        </p:blipFill>
        <p:spPr>
          <a:xfrm>
            <a:off x="3737238" y="0"/>
            <a:ext cx="5406762" cy="522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MONEX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45" b="2872"/>
          <a:stretch>
            <a:fillRect/>
          </a:stretch>
        </p:blipFill>
        <p:spPr bwMode="auto">
          <a:xfrm>
            <a:off x="6350" y="-17463"/>
            <a:ext cx="913765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3" name="TextBox 2"/>
          <p:cNvSpPr txBox="1">
            <a:spLocks noChangeArrowheads="1"/>
          </p:cNvSpPr>
          <p:nvPr/>
        </p:nvSpPr>
        <p:spPr bwMode="auto">
          <a:xfrm>
            <a:off x="0" y="206327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Summary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045" y="1351509"/>
            <a:ext cx="921925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Non-</a:t>
            </a: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precipitation features seen by S-PolKa in AMIE</a:t>
            </a:r>
          </a:p>
          <a:p>
            <a:endParaRPr lang="en-US" sz="1600" b="1" dirty="0" smtClean="0">
              <a:solidFill>
                <a:schemeClr val="tx2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568325" indent="-342900">
              <a:buFont typeface="Arial"/>
              <a:buChar char="•"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Humidity </a:t>
            </a:r>
          </a:p>
          <a:p>
            <a:pPr marL="568325" indent="-342900">
              <a:buFont typeface="Arial"/>
              <a:buChar char="•"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Cumulus organization</a:t>
            </a:r>
          </a:p>
          <a:p>
            <a:pPr marL="568325" indent="-342900">
              <a:buFont typeface="Arial"/>
              <a:buChar char="•"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Cirrostratus &amp; altocumulus layers</a:t>
            </a:r>
          </a:p>
          <a:p>
            <a:pPr marL="568325" indent="-342900">
              <a:buFont typeface="Arial"/>
              <a:buChar char="•"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Anvils of deep convection </a:t>
            </a:r>
          </a:p>
        </p:txBody>
      </p:sp>
    </p:spTree>
    <p:extLst>
      <p:ext uri="{BB962C8B-B14F-4D97-AF65-F5344CB8AC3E}">
        <p14:creationId xmlns:p14="http://schemas.microsoft.com/office/powerpoint/2010/main" val="207351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 descr="20111004_sband_0942Z_122de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8"/>
          <a:stretch/>
        </p:blipFill>
        <p:spPr bwMode="auto">
          <a:xfrm>
            <a:off x="762000" y="982231"/>
            <a:ext cx="7620000" cy="489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0" y="226289"/>
            <a:ext cx="913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The “worm echo”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earch.ARM_GAN.20111019090003.KAZR_ci_reflectivit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" b="6764"/>
          <a:stretch/>
        </p:blipFill>
        <p:spPr>
          <a:xfrm>
            <a:off x="3956134" y="3226435"/>
            <a:ext cx="5202463" cy="3631568"/>
          </a:xfrm>
          <a:prstGeom prst="rect">
            <a:avLst/>
          </a:prstGeom>
        </p:spPr>
      </p:pic>
      <p:pic>
        <p:nvPicPr>
          <p:cNvPr id="3" name="Picture 2" descr="20111019_0916_DZ_RHI_141.9_nonprecipcloud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5" b="-3204"/>
          <a:stretch/>
        </p:blipFill>
        <p:spPr>
          <a:xfrm>
            <a:off x="3959833" y="0"/>
            <a:ext cx="5184167" cy="341622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04376" y="1102243"/>
            <a:ext cx="25984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Upper-level cloud over KAZR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 descr="20111010_1201_DZ_SUR_0.5_nocturnalboundsS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0"/>
            <a:ext cx="6716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2700" y="1555750"/>
            <a:ext cx="2438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Slightly active moist layer</a:t>
            </a:r>
            <a:endParaRPr lang="en-US" dirty="0"/>
          </a:p>
          <a:p>
            <a:pPr algn="ctr" eaLnBrk="1" hangingPunct="1"/>
            <a:endParaRPr lang="en-US" dirty="0"/>
          </a:p>
          <a:p>
            <a:pPr algn="ctr" eaLnBrk="1" hangingPunct="1"/>
            <a:r>
              <a:rPr lang="en-US" dirty="0"/>
              <a:t>Clouds </a:t>
            </a:r>
            <a:r>
              <a:rPr lang="en-US" dirty="0" smtClean="0"/>
              <a:t>building at </a:t>
            </a:r>
            <a:r>
              <a:rPr lang="en-US" dirty="0"/>
              <a:t>cold pool boundaries</a:t>
            </a:r>
          </a:p>
        </p:txBody>
      </p:sp>
    </p:spTree>
    <p:extLst>
      <p:ext uri="{BB962C8B-B14F-4D97-AF65-F5344CB8AC3E}">
        <p14:creationId xmlns:p14="http://schemas.microsoft.com/office/powerpoint/2010/main" val="374372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2"/>
          <p:cNvSpPr txBox="1">
            <a:spLocks noChangeArrowheads="1"/>
          </p:cNvSpPr>
          <p:nvPr/>
        </p:nvSpPr>
        <p:spPr bwMode="auto">
          <a:xfrm>
            <a:off x="0" y="304428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FFFFFF"/>
                </a:solidFill>
                <a:latin typeface="Arial Black" charset="0"/>
                <a:cs typeface="Arial Black" charset="0"/>
              </a:rPr>
              <a:t>More Extras</a:t>
            </a:r>
          </a:p>
        </p:txBody>
      </p:sp>
    </p:spTree>
    <p:extLst>
      <p:ext uri="{BB962C8B-B14F-4D97-AF65-F5344CB8AC3E}">
        <p14:creationId xmlns:p14="http://schemas.microsoft.com/office/powerpoint/2010/main" val="3095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297090"/>
            <a:ext cx="8204200" cy="457200"/>
          </a:xfrm>
        </p:spPr>
        <p:txBody>
          <a:bodyPr/>
          <a:lstStyle/>
          <a:p>
            <a:r>
              <a:rPr lang="en-US" sz="3600" dirty="0" err="1" smtClean="0"/>
              <a:t>Gan</a:t>
            </a:r>
            <a:r>
              <a:rPr lang="en-US" sz="3600" dirty="0" smtClean="0"/>
              <a:t> KAZR and SMART-R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700" y="972685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KAZR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0377" y="972685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SMART-R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7C75D-B952-2644-B5C0-C7C0612A6DE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Picture 8" descr="gankazr_3panel_cg_2011110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77" y="1612447"/>
            <a:ext cx="4572000" cy="3599543"/>
          </a:xfrm>
          <a:prstGeom prst="rect">
            <a:avLst/>
          </a:prstGeom>
        </p:spPr>
      </p:pic>
      <p:pic>
        <p:nvPicPr>
          <p:cNvPr id="10" name="Picture 9" descr="smartr_kazr_3panel_20111103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4477" y="1612447"/>
            <a:ext cx="4566023" cy="35995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2299" y="5415644"/>
            <a:ext cx="6181271" cy="92333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Generally agree well above 3-km height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SMART-R low level (1-3km) AP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Below 1-km SMART-R ground clutter? </a:t>
            </a:r>
            <a:endParaRPr lang="en-US" b="1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439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297090"/>
            <a:ext cx="8204200" cy="457200"/>
          </a:xfrm>
        </p:spPr>
        <p:txBody>
          <a:bodyPr/>
          <a:lstStyle/>
          <a:p>
            <a:r>
              <a:rPr lang="en-US" sz="3600" dirty="0" err="1" smtClean="0"/>
              <a:t>Gan</a:t>
            </a:r>
            <a:r>
              <a:rPr lang="en-US" sz="3600" dirty="0" smtClean="0"/>
              <a:t> KAZR and SMART-R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700" y="972685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KAZR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0377" y="972685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SMART-R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7C75D-B952-2644-B5C0-C7C0612A6DE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77" y="1612448"/>
            <a:ext cx="4572000" cy="3612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3450" y="1612447"/>
            <a:ext cx="4572000" cy="36169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4663" y="5292093"/>
            <a:ext cx="6181271" cy="120032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Note: color scale is different between two radars</a:t>
            </a:r>
          </a:p>
          <a:p>
            <a:pPr marL="285750" indent="-285750">
              <a:buFont typeface="Arial"/>
              <a:buChar char="•"/>
            </a:pPr>
            <a:r>
              <a:rPr lang="en-US" b="1" dirty="0" err="1" smtClean="0">
                <a:solidFill>
                  <a:srgbClr val="000000"/>
                </a:solidFill>
                <a:latin typeface="Times New Roman"/>
              </a:rPr>
              <a:t>Z</a:t>
            </a:r>
            <a:r>
              <a:rPr lang="en-US" b="1" baseline="-25000" dirty="0" err="1" smtClean="0">
                <a:solidFill>
                  <a:srgbClr val="000000"/>
                </a:solidFill>
                <a:latin typeface="Times New Roman"/>
              </a:rPr>
              <a:t>top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 difference is about 1~2 km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SMART-R </a:t>
            </a:r>
            <a:r>
              <a:rPr lang="en-US" b="1" dirty="0" err="1" smtClean="0">
                <a:solidFill>
                  <a:srgbClr val="000000"/>
                </a:solidFill>
                <a:latin typeface="Times New Roman"/>
              </a:rPr>
              <a:t>Z</a:t>
            </a:r>
            <a:r>
              <a:rPr lang="en-US" b="1" baseline="-25000" dirty="0" err="1" smtClean="0">
                <a:solidFill>
                  <a:srgbClr val="000000"/>
                </a:solidFill>
                <a:latin typeface="Times New Roman"/>
              </a:rPr>
              <a:t>e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 is about 8 dB too high (Courtney), this has not been corrected yet</a:t>
            </a:r>
            <a:endParaRPr lang="en-US" b="1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7645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3" descr="research.SPOL_Derived.201201140000.daily_rainfal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Rain over area scanned by S-PolKa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531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20103_0000_dbzrhi_bragg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7"/>
          <a:stretch/>
        </p:blipFill>
        <p:spPr>
          <a:xfrm>
            <a:off x="1085475" y="1835920"/>
            <a:ext cx="6973051" cy="4470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94825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Humidity gradient layers and nonprecipitating clouds</a:t>
            </a:r>
            <a:endParaRPr lang="en-US" sz="40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584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7741" y="0"/>
            <a:ext cx="3715009" cy="6858000"/>
            <a:chOff x="3047741" y="0"/>
            <a:chExt cx="3206321" cy="6245830"/>
          </a:xfrm>
        </p:grpSpPr>
        <p:pic>
          <p:nvPicPr>
            <p:cNvPr id="2" name="Picture 1" descr="20111105_0531rhidbz046.gi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53"/>
            <a:stretch/>
          </p:blipFill>
          <p:spPr>
            <a:xfrm>
              <a:off x="3047741" y="0"/>
              <a:ext cx="3206321" cy="2086720"/>
            </a:xfrm>
            <a:prstGeom prst="rect">
              <a:avLst/>
            </a:prstGeom>
          </p:spPr>
        </p:pic>
        <p:pic>
          <p:nvPicPr>
            <p:cNvPr id="3" name="Picture 2" descr="20111105_0531rhirhv046.gi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09"/>
            <a:stretch/>
          </p:blipFill>
          <p:spPr>
            <a:xfrm>
              <a:off x="3047741" y="2084917"/>
              <a:ext cx="3206321" cy="2075997"/>
            </a:xfrm>
            <a:prstGeom prst="rect">
              <a:avLst/>
            </a:prstGeom>
          </p:spPr>
        </p:pic>
        <p:pic>
          <p:nvPicPr>
            <p:cNvPr id="4" name="Picture 3" descr="20111105_0531rhizdr046.gi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08"/>
            <a:stretch/>
          </p:blipFill>
          <p:spPr>
            <a:xfrm>
              <a:off x="3047741" y="4148667"/>
              <a:ext cx="3206321" cy="209716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45980" y="2459504"/>
            <a:ext cx="2729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Bragg scattering shows nonprecipitating cumulus in the moist layer</a:t>
            </a:r>
            <a:endParaRPr lang="en-US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7233" y="159229"/>
            <a:ext cx="78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dBZ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247233" y="2516117"/>
            <a:ext cx="93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ρhv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247233" y="4793600"/>
            <a:ext cx="1023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ZDR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766357" y="1181176"/>
            <a:ext cx="5377643" cy="5373890"/>
            <a:chOff x="3766357" y="1181176"/>
            <a:chExt cx="5377643" cy="5373890"/>
          </a:xfrm>
        </p:grpSpPr>
        <p:grpSp>
          <p:nvGrpSpPr>
            <p:cNvPr id="29" name="Group 28"/>
            <p:cNvGrpSpPr/>
            <p:nvPr/>
          </p:nvGrpSpPr>
          <p:grpSpPr>
            <a:xfrm>
              <a:off x="5822576" y="2614706"/>
              <a:ext cx="3118224" cy="3938494"/>
              <a:chOff x="5822576" y="2614706"/>
              <a:chExt cx="3118224" cy="393849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/>
              <a:srcRect l="8432" t="77674" r="68431" b="4987"/>
              <a:stretch/>
            </p:blipFill>
            <p:spPr>
              <a:xfrm>
                <a:off x="5822576" y="2614706"/>
                <a:ext cx="3072155" cy="1688353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6"/>
              <a:srcRect l="8621" t="78969" r="68391" b="4912"/>
              <a:stretch/>
            </p:blipFill>
            <p:spPr>
              <a:xfrm>
                <a:off x="5892800" y="4985871"/>
                <a:ext cx="3048000" cy="1567329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6715211" y="1181176"/>
              <a:ext cx="2428789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“Mantle Echoes” Knight and Miller (1998)</a:t>
              </a:r>
              <a:endParaRPr 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33" name="Straight Arrow Connector 32"/>
            <p:cNvCxnSpPr>
              <a:endCxn id="7" idx="1"/>
            </p:cNvCxnSpPr>
            <p:nvPr/>
          </p:nvCxnSpPr>
          <p:spPr bwMode="auto">
            <a:xfrm flipV="1">
              <a:off x="3810152" y="3458883"/>
              <a:ext cx="2012424" cy="7311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3766357" y="5766706"/>
              <a:ext cx="2102153" cy="7883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8497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1229_0300_dbzvis(3)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/>
          <a:stretch/>
        </p:blipFill>
        <p:spPr>
          <a:xfrm>
            <a:off x="1126097" y="0"/>
            <a:ext cx="6891806" cy="6857999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2700" y="649667"/>
            <a:ext cx="913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Long lines of cumulus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2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1211_0601_018_ppidbz_decay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9"/>
          <a:stretch/>
        </p:blipFill>
        <p:spPr>
          <a:xfrm>
            <a:off x="1007534" y="-45196"/>
            <a:ext cx="7128933" cy="6882374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183489" y="255487"/>
            <a:ext cx="33586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Lines of cumulus parallel to wind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3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 descr="20111008_0832_DZ_PPI_0.5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1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12700" y="1555750"/>
            <a:ext cx="2438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Slightly active moist layer</a:t>
            </a:r>
            <a:endParaRPr lang="en-US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 eaLnBrk="1" hangingPunct="1"/>
            <a:endParaRPr lang="en-US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 eaLnBrk="1" hangingPunct="1"/>
            <a:r>
              <a:rPr lang="en-US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Clouds 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building at </a:t>
            </a:r>
            <a:r>
              <a:rPr lang="en-US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cold pool boundaries</a:t>
            </a:r>
          </a:p>
        </p:txBody>
      </p:sp>
    </p:spTree>
    <p:extLst>
      <p:ext uri="{BB962C8B-B14F-4D97-AF65-F5344CB8AC3E}">
        <p14:creationId xmlns:p14="http://schemas.microsoft.com/office/powerpoint/2010/main" val="409549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11515" y="1781109"/>
            <a:ext cx="8308975" cy="3295782"/>
            <a:chOff x="453122" y="3562218"/>
            <a:chExt cx="8308975" cy="3295782"/>
          </a:xfrm>
        </p:grpSpPr>
        <p:pic>
          <p:nvPicPr>
            <p:cNvPr id="86018" name="Picture 1" descr="20111012_1451_PID_RHI_6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49"/>
            <a:stretch/>
          </p:blipFill>
          <p:spPr bwMode="auto">
            <a:xfrm>
              <a:off x="453122" y="3562218"/>
              <a:ext cx="8308975" cy="3295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756523" y="3871084"/>
              <a:ext cx="5245398" cy="2610038"/>
              <a:chOff x="756523" y="3871084"/>
              <a:chExt cx="5245398" cy="2610038"/>
            </a:xfrm>
          </p:grpSpPr>
          <p:sp>
            <p:nvSpPr>
              <p:cNvPr id="5" name="TextBox 12"/>
              <p:cNvSpPr txBox="1">
                <a:spLocks noChangeArrowheads="1"/>
              </p:cNvSpPr>
              <p:nvPr/>
            </p:nvSpPr>
            <p:spPr bwMode="auto">
              <a:xfrm>
                <a:off x="756523" y="4630308"/>
                <a:ext cx="954087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/>
                  <a:t>graupel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 bwMode="auto">
              <a:xfrm>
                <a:off x="1305650" y="4937997"/>
                <a:ext cx="1388737" cy="60538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cxnSp>
          <p:sp>
            <p:nvSpPr>
              <p:cNvPr id="7" name="TextBox 18"/>
              <p:cNvSpPr txBox="1">
                <a:spLocks noChangeArrowheads="1"/>
              </p:cNvSpPr>
              <p:nvPr/>
            </p:nvSpPr>
            <p:spPr bwMode="auto">
              <a:xfrm>
                <a:off x="948248" y="3879888"/>
                <a:ext cx="112077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/>
                  <a:t>small ice</a:t>
                </a:r>
              </a:p>
            </p:txBody>
          </p:sp>
          <p:cxnSp>
            <p:nvCxnSpPr>
              <p:cNvPr id="8" name="Straight Arrow Connector 7"/>
              <p:cNvCxnSpPr/>
              <p:nvPr/>
            </p:nvCxnSpPr>
            <p:spPr bwMode="auto">
              <a:xfrm>
                <a:off x="1982214" y="4059604"/>
                <a:ext cx="498522" cy="20179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cxnSp>
          <p:sp>
            <p:nvSpPr>
              <p:cNvPr id="9" name="TextBox 21"/>
              <p:cNvSpPr txBox="1">
                <a:spLocks noChangeArrowheads="1"/>
              </p:cNvSpPr>
              <p:nvPr/>
            </p:nvSpPr>
            <p:spPr bwMode="auto">
              <a:xfrm>
                <a:off x="3384390" y="3871084"/>
                <a:ext cx="232727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/>
                  <a:t>large non-melting ice</a:t>
                </a:r>
              </a:p>
            </p:txBody>
          </p:sp>
          <p:cxnSp>
            <p:nvCxnSpPr>
              <p:cNvPr id="10" name="Straight Arrow Connector 9"/>
              <p:cNvCxnSpPr/>
              <p:nvPr/>
            </p:nvCxnSpPr>
            <p:spPr bwMode="auto">
              <a:xfrm flipH="1">
                <a:off x="3002995" y="4237656"/>
                <a:ext cx="688433" cy="99709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cxnSp>
          <p:sp>
            <p:nvSpPr>
              <p:cNvPr id="11" name="TextBox 25"/>
              <p:cNvSpPr txBox="1">
                <a:spLocks noChangeArrowheads="1"/>
              </p:cNvSpPr>
              <p:nvPr/>
            </p:nvSpPr>
            <p:spPr bwMode="auto">
              <a:xfrm>
                <a:off x="5201289" y="5709806"/>
                <a:ext cx="800632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/>
                  <a:t>h</a:t>
                </a:r>
                <a:r>
                  <a:rPr lang="en-US" sz="1800" dirty="0" smtClean="0"/>
                  <a:t>eavy</a:t>
                </a:r>
                <a:br>
                  <a:rPr lang="en-US" sz="1800" dirty="0" smtClean="0"/>
                </a:br>
                <a:r>
                  <a:rPr lang="en-US" sz="1800" dirty="0" smtClean="0"/>
                  <a:t>rain</a:t>
                </a:r>
                <a:endParaRPr lang="en-US" sz="1800" dirty="0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 bwMode="auto">
              <a:xfrm flipH="1">
                <a:off x="2433257" y="6065665"/>
                <a:ext cx="2813081" cy="41545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cxnSp>
          <p:sp>
            <p:nvSpPr>
              <p:cNvPr id="13" name="TextBox 31"/>
              <p:cNvSpPr txBox="1">
                <a:spLocks noChangeArrowheads="1"/>
              </p:cNvSpPr>
              <p:nvPr/>
            </p:nvSpPr>
            <p:spPr bwMode="auto">
              <a:xfrm>
                <a:off x="807626" y="5154760"/>
                <a:ext cx="92878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/>
                  <a:t>m</a:t>
                </a:r>
                <a:r>
                  <a:rPr lang="en-US" sz="1800" dirty="0" smtClean="0"/>
                  <a:t>elting</a:t>
                </a:r>
                <a:br>
                  <a:rPr lang="en-US" sz="1800" dirty="0" smtClean="0"/>
                </a:br>
                <a:r>
                  <a:rPr lang="en-US" sz="1800" dirty="0" smtClean="0"/>
                  <a:t>ice</a:t>
                </a:r>
                <a:endParaRPr lang="en-US" sz="1800" dirty="0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 bwMode="auto">
              <a:xfrm>
                <a:off x="1234433" y="5602728"/>
                <a:ext cx="1175084" cy="8309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cxnSp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3691428" y="4273267"/>
                <a:ext cx="367957" cy="89026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cxnSp>
        </p:grpSp>
      </p:grpSp>
      <p:sp>
        <p:nvSpPr>
          <p:cNvPr id="22" name="TextBox 21"/>
          <p:cNvSpPr txBox="1"/>
          <p:nvPr/>
        </p:nvSpPr>
        <p:spPr>
          <a:xfrm>
            <a:off x="0" y="51097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Hydrometeor identification</a:t>
            </a:r>
            <a:endParaRPr lang="en-US" sz="40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077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48177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 anvil example</a:t>
            </a:r>
            <a:endParaRPr lang="en-US" sz="40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72036" y="1678914"/>
            <a:ext cx="3999929" cy="4832354"/>
            <a:chOff x="1007282" y="1678914"/>
            <a:chExt cx="3999929" cy="4832354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07282" y="1678914"/>
              <a:ext cx="3999929" cy="4832354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109470" y="1795820"/>
              <a:ext cx="3492947" cy="4603574"/>
              <a:chOff x="4177230" y="2353734"/>
              <a:chExt cx="2930127" cy="386179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/>
              <a:srcRect t="11684"/>
              <a:stretch/>
            </p:blipFill>
            <p:spPr>
              <a:xfrm>
                <a:off x="4177230" y="2353734"/>
                <a:ext cx="2930127" cy="1937144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/>
              <a:srcRect t="11220"/>
              <a:stretch/>
            </p:blipFill>
            <p:spPr>
              <a:xfrm>
                <a:off x="4177230" y="4268197"/>
                <a:ext cx="2930127" cy="1947334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1229351" y="4286826"/>
              <a:ext cx="2582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Doppler velocity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29351" y="2006559"/>
              <a:ext cx="28185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Hydrometeor type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8497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13064</TotalTime>
  <Words>308</Words>
  <Application>Microsoft Macintosh PowerPoint</Application>
  <PresentationFormat>On-screen Show (4:3)</PresentationFormat>
  <Paragraphs>66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Default Design</vt:lpstr>
      <vt:lpstr>10_Default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Gan KAZR and SMART-R</vt:lpstr>
      <vt:lpstr>Gan KAZR and SMART-R</vt:lpstr>
      <vt:lpstr>PowerPoint Presentation</vt:lpstr>
    </vt:vector>
  </TitlesOfParts>
  <Company>University of Washington Department of Atmospheric 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Houze</dc:creator>
  <cp:lastModifiedBy>Robert Houze</cp:lastModifiedBy>
  <cp:revision>363</cp:revision>
  <dcterms:created xsi:type="dcterms:W3CDTF">2010-04-08T22:31:49Z</dcterms:created>
  <dcterms:modified xsi:type="dcterms:W3CDTF">2012-03-15T10:39:54Z</dcterms:modified>
</cp:coreProperties>
</file>