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7355" r:id="rId1"/>
    <p:sldMasterId id="2147488647" r:id="rId2"/>
    <p:sldMasterId id="2147489233" r:id="rId3"/>
    <p:sldMasterId id="2147489246" r:id="rId4"/>
  </p:sldMasterIdLst>
  <p:notesMasterIdLst>
    <p:notesMasterId r:id="rId55"/>
  </p:notesMasterIdLst>
  <p:sldIdLst>
    <p:sldId id="403" r:id="rId5"/>
    <p:sldId id="662" r:id="rId6"/>
    <p:sldId id="663" r:id="rId7"/>
    <p:sldId id="608" r:id="rId8"/>
    <p:sldId id="639" r:id="rId9"/>
    <p:sldId id="640" r:id="rId10"/>
    <p:sldId id="596" r:id="rId11"/>
    <p:sldId id="635" r:id="rId12"/>
    <p:sldId id="636" r:id="rId13"/>
    <p:sldId id="654" r:id="rId14"/>
    <p:sldId id="575" r:id="rId15"/>
    <p:sldId id="655" r:id="rId16"/>
    <p:sldId id="656" r:id="rId17"/>
    <p:sldId id="657" r:id="rId18"/>
    <p:sldId id="658" r:id="rId19"/>
    <p:sldId id="579" r:id="rId20"/>
    <p:sldId id="626" r:id="rId21"/>
    <p:sldId id="514" r:id="rId22"/>
    <p:sldId id="513" r:id="rId23"/>
    <p:sldId id="546" r:id="rId24"/>
    <p:sldId id="585" r:id="rId25"/>
    <p:sldId id="583" r:id="rId26"/>
    <p:sldId id="645" r:id="rId27"/>
    <p:sldId id="515" r:id="rId28"/>
    <p:sldId id="582" r:id="rId29"/>
    <p:sldId id="581" r:id="rId30"/>
    <p:sldId id="619" r:id="rId31"/>
    <p:sldId id="586" r:id="rId32"/>
    <p:sldId id="620" r:id="rId33"/>
    <p:sldId id="516" r:id="rId34"/>
    <p:sldId id="591" r:id="rId35"/>
    <p:sldId id="621" r:id="rId36"/>
    <p:sldId id="506" r:id="rId37"/>
    <p:sldId id="595" r:id="rId38"/>
    <p:sldId id="623" r:id="rId39"/>
    <p:sldId id="520" r:id="rId40"/>
    <p:sldId id="631" r:id="rId41"/>
    <p:sldId id="593" r:id="rId42"/>
    <p:sldId id="592" r:id="rId43"/>
    <p:sldId id="599" r:id="rId44"/>
    <p:sldId id="602" r:id="rId45"/>
    <p:sldId id="624" r:id="rId46"/>
    <p:sldId id="508" r:id="rId47"/>
    <p:sldId id="521" r:id="rId48"/>
    <p:sldId id="625" r:id="rId49"/>
    <p:sldId id="509" r:id="rId50"/>
    <p:sldId id="510" r:id="rId51"/>
    <p:sldId id="643" r:id="rId52"/>
    <p:sldId id="573" r:id="rId53"/>
    <p:sldId id="646" r:id="rId5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AD700"/>
    <a:srgbClr val="5573A2"/>
    <a:srgbClr val="121E3D"/>
    <a:srgbClr val="1D2A46"/>
    <a:srgbClr val="131F3E"/>
    <a:srgbClr val="415A86"/>
    <a:srgbClr val="FF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2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336" y="-112"/>
      </p:cViewPr>
      <p:guideLst>
        <p:guide orient="horz" pos="4000"/>
        <p:guide pos="5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5E192A5-CFB9-374F-A084-0CDD392BE3BE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95599D7-DA39-D243-B64E-5381FAB9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26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2B3251-9DA4-524B-AE50-D2131B6525E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599D7-DA39-D243-B64E-5381FAB9A9E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5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Westerlies moist up to 500 mb, dry </a:t>
            </a:r>
            <a:r>
              <a:rPr lang="en-US" dirty="0" err="1" smtClean="0"/>
              <a:t>aboe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599D7-DA39-D243-B64E-5381FAB9A9E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0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E95EF-89C3-1C42-B79C-912213E96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9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B0373-E56A-5F41-8F0C-308F6E856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7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B475A-ACF1-2447-96AE-0ED05545C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62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D5085-69CB-D645-9272-0F5A12E59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8563-15C1-F947-88D4-07ACF737FC26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F79D6-B8C8-9C46-8532-96E0E8D5B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41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69A4E7-9B6A-B540-978E-42B24767B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12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2434-48B4-CD4A-8B89-875E05086B71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EE29-88BC-BA41-921D-6AB5C2FF7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2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6D2A0-09C4-EE48-B58A-0ABDB886DBEC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47CFC-B4FB-D147-BD21-1A0DFB299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0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17036-1C1B-5348-A92C-A06A65E96306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5AA3E-37CE-444C-A61C-FF691DEA0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08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0ACC4-16F0-7D4D-AB7F-BB3409F2C7B9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BDBB-D103-E24B-B9B4-1EFF505C2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18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6BBF-6B88-B14A-BB05-27827087A09D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5F46-1EAE-2F42-B407-6987F999B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50550-8667-A947-8549-19DA89F77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6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7033D-ABB6-DC4A-8B12-E2C8A4860F16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F76A-4D24-1A4F-A1F1-289A2942E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63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66C8-6CDA-A34E-8185-526D5B4BAF6B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EF5C-379B-1C44-9CA1-C6AB35D06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49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96300-4661-C546-B36F-D5E6493351D5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CE35A-3CF7-2449-A92E-A5ABBA672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D317F-ED6E-9047-8E5C-B58F4A28951C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0D8E-8F49-7640-B600-2BD7EFC60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1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13D3-9A9F-AD46-947D-A28F199421D7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7AC86-DC38-CD43-9BB3-F87B7F614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78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2E9A7-1EB8-F74C-9EC1-A971948C886B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874EA-A182-1D43-97B3-49E79D320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5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36773E-60A7-A342-9846-FB1014324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5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2434-48B4-CD4A-8B89-875E05086B71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EE29-88BC-BA41-921D-6AB5C2FF7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6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6D2A0-09C4-EE48-B58A-0ABDB886DBEC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47CFC-B4FB-D147-BD21-1A0DFB299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64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17036-1C1B-5348-A92C-A06A65E96306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5AA3E-37CE-444C-A61C-FF691DEA0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0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4F93-E35B-EF48-A6BA-2C2CF177F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37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0ACC4-16F0-7D4D-AB7F-BB3409F2C7B9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BDBB-D103-E24B-B9B4-1EFF505C2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09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6BBF-6B88-B14A-BB05-27827087A09D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5F46-1EAE-2F42-B407-6987F999B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32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7033D-ABB6-DC4A-8B12-E2C8A4860F16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F76A-4D24-1A4F-A1F1-289A2942E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30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66C8-6CDA-A34E-8185-526D5B4BAF6B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EF5C-379B-1C44-9CA1-C6AB35D06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59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96300-4661-C546-B36F-D5E6493351D5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CE35A-3CF7-2449-A92E-A5ABBA672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65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D317F-ED6E-9047-8E5C-B58F4A28951C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0D8E-8F49-7640-B600-2BD7EFC60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2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13D3-9A9F-AD46-947D-A28F199421D7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7AC86-DC38-CD43-9BB3-F87B7F614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63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2E9A7-1EB8-F74C-9EC1-A971948C886B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874EA-A182-1D43-97B3-49E79D320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71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36773E-60A7-A342-9846-FB1014324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76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473C-77AC-A249-82C2-9F57E2D03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7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0674B-6F33-1943-A321-816DB2F5A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3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9B7C4-AB68-2E4D-8ACF-FF4F2F0CB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4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1EDBB-4B3C-1C48-91A1-AD6E07E30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7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2C96-C0BD-D741-8C96-7E19A61B9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9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C0880-1AD9-974D-8905-DCC9171AD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3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8C63AB1-FDAC-7B41-927A-0C0137021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18" r:id="rId1"/>
    <p:sldLayoutId id="2147489219" r:id="rId2"/>
    <p:sldLayoutId id="2147489220" r:id="rId3"/>
    <p:sldLayoutId id="2147489221" r:id="rId4"/>
    <p:sldLayoutId id="2147489222" r:id="rId5"/>
    <p:sldLayoutId id="2147489223" r:id="rId6"/>
    <p:sldLayoutId id="2147489224" r:id="rId7"/>
    <p:sldLayoutId id="2147489225" r:id="rId8"/>
    <p:sldLayoutId id="2147489226" r:id="rId9"/>
    <p:sldLayoutId id="2147489227" r:id="rId10"/>
    <p:sldLayoutId id="2147489228" r:id="rId11"/>
    <p:sldLayoutId id="214748922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9448F92-20C2-C24A-A57F-1CDD1261C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9231" r:id="rId1"/>
    <p:sldLayoutId id="214748923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8C62BF49-0256-0A41-B5DE-103C09605EF2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3B97A0EA-9E49-A94C-BD60-CC5FEE213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4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34" r:id="rId1"/>
    <p:sldLayoutId id="2147489235" r:id="rId2"/>
    <p:sldLayoutId id="2147489236" r:id="rId3"/>
    <p:sldLayoutId id="2147489237" r:id="rId4"/>
    <p:sldLayoutId id="2147489238" r:id="rId5"/>
    <p:sldLayoutId id="2147489239" r:id="rId6"/>
    <p:sldLayoutId id="2147489240" r:id="rId7"/>
    <p:sldLayoutId id="2147489241" r:id="rId8"/>
    <p:sldLayoutId id="2147489242" r:id="rId9"/>
    <p:sldLayoutId id="2147489243" r:id="rId10"/>
    <p:sldLayoutId id="2147489244" r:id="rId11"/>
    <p:sldLayoutId id="2147489245" r:id="rId12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8C62BF49-0256-0A41-B5DE-103C09605EF2}" type="datetime1">
              <a:rPr lang="en-US"/>
              <a:pPr>
                <a:defRPr/>
              </a:pPr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3B97A0EA-9E49-A94C-BD60-CC5FEE213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47" r:id="rId1"/>
    <p:sldLayoutId id="2147489248" r:id="rId2"/>
    <p:sldLayoutId id="2147489249" r:id="rId3"/>
    <p:sldLayoutId id="2147489250" r:id="rId4"/>
    <p:sldLayoutId id="2147489251" r:id="rId5"/>
    <p:sldLayoutId id="2147489252" r:id="rId6"/>
    <p:sldLayoutId id="2147489253" r:id="rId7"/>
    <p:sldLayoutId id="2147489254" r:id="rId8"/>
    <p:sldLayoutId id="2147489255" r:id="rId9"/>
    <p:sldLayoutId id="2147489256" r:id="rId10"/>
    <p:sldLayoutId id="2147489257" r:id="rId11"/>
    <p:sldLayoutId id="2147489258" r:id="rId12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gif"/><Relationship Id="rId3" Type="http://schemas.openxmlformats.org/officeDocument/2006/relationships/image" Target="../media/image50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4" descr="MONEXclou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5" b="2872"/>
          <a:stretch>
            <a:fillRect/>
          </a:stretch>
        </p:blipFill>
        <p:spPr bwMode="auto">
          <a:xfrm>
            <a:off x="6350" y="-17463"/>
            <a:ext cx="91376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63538" y="228600"/>
            <a:ext cx="85264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Convective Cloud Population of the Madden-Julian Oscillation:</a:t>
            </a:r>
            <a:endParaRPr lang="en-US" sz="20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>
              <a:defRPr/>
            </a:pPr>
            <a:r>
              <a:rPr lang="en-US" sz="2000" b="1" dirty="0" smtClean="0"/>
              <a:t> </a:t>
            </a:r>
          </a:p>
          <a:p>
            <a:pPr algn="r">
              <a:defRPr/>
            </a:pPr>
            <a:r>
              <a:rPr lang="en-US" sz="4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Early Results from DYNAMO</a:t>
            </a: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0" y="6305786"/>
            <a:ext cx="8890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600" dirty="0" smtClean="0"/>
              <a:t>Int. Conf. on Opportunities and Challenges in Monsoon Prediction in a Changing Climate</a:t>
            </a:r>
          </a:p>
          <a:p>
            <a:pPr algn="r" eaLnBrk="1" hangingPunct="1">
              <a:defRPr/>
            </a:pPr>
            <a:r>
              <a:rPr lang="en-US" sz="1600" dirty="0" smtClean="0"/>
              <a:t>Golden Jubilee</a:t>
            </a:r>
            <a:r>
              <a:rPr lang="en-US" sz="1600" dirty="0"/>
              <a:t> </a:t>
            </a:r>
            <a:r>
              <a:rPr lang="en-US" sz="1600" dirty="0" smtClean="0"/>
              <a:t>of the Indian Institute of Tropical Meteorology, Pune</a:t>
            </a:r>
            <a:r>
              <a:rPr lang="en-US" sz="1600" dirty="0"/>
              <a:t>, </a:t>
            </a:r>
            <a:r>
              <a:rPr lang="en-US" sz="1600" dirty="0" smtClean="0"/>
              <a:t>India, 23 February, 2012</a:t>
            </a:r>
            <a:endParaRPr lang="en-US" sz="16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290513" y="4191000"/>
            <a:ext cx="85994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R. Houze</a:t>
            </a:r>
          </a:p>
          <a:p>
            <a:pPr algn="r" eaLnBrk="1" hangingPunct="1">
              <a:spcAft>
                <a:spcPts val="600"/>
              </a:spcAft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D. Hence, S.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Brodzik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K. Rasmussen,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S.Powell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</a:p>
          <a:p>
            <a:pPr algn="r" eaLnBrk="1" hangingPunct="1"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H. Barnes, B. Dolan, K.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Chakravarty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C.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Burleyson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Z. Li,</a:t>
            </a:r>
          </a:p>
          <a:p>
            <a:pPr algn="r" eaLnBrk="1" hangingPunct="1"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S. Ellis, T.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Weckwerth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J.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Vivekanandan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J.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Hubbert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W.-C. Lee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20111006_100107_DBZ_SUR_0.5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8"/>
          <a:stretch/>
        </p:blipFill>
        <p:spPr bwMode="auto">
          <a:xfrm>
            <a:off x="2054158" y="0"/>
            <a:ext cx="708984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2700" y="1555750"/>
            <a:ext cx="201699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Suppressed phases:</a:t>
            </a:r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Lines of non-precipitating clouds</a:t>
            </a:r>
          </a:p>
        </p:txBody>
      </p:sp>
    </p:spTree>
    <p:extLst>
      <p:ext uri="{BB962C8B-B14F-4D97-AF65-F5344CB8AC3E}">
        <p14:creationId xmlns:p14="http://schemas.microsoft.com/office/powerpoint/2010/main" val="98396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20111004_sband_0942Z_122de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/>
          <a:stretch/>
        </p:blipFill>
        <p:spPr bwMode="auto">
          <a:xfrm>
            <a:off x="762000" y="982231"/>
            <a:ext cx="7620000" cy="489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226289"/>
            <a:ext cx="9131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Suppressed </a:t>
            </a:r>
            <a:r>
              <a:rPr lang="en-US" dirty="0" smtClean="0"/>
              <a:t>phases: The “worm echo”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20111008_0832_DZ_PPI_0.5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0"/>
            <a:ext cx="671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12700" y="1555750"/>
            <a:ext cx="243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Slightly active moist layer</a:t>
            </a:r>
            <a:endParaRPr lang="en-US" dirty="0"/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Clouds </a:t>
            </a:r>
            <a:r>
              <a:rPr lang="en-US" dirty="0" smtClean="0"/>
              <a:t>building at </a:t>
            </a:r>
            <a:r>
              <a:rPr lang="en-US" dirty="0"/>
              <a:t>cold pool boundaries</a:t>
            </a:r>
          </a:p>
        </p:txBody>
      </p:sp>
    </p:spTree>
    <p:extLst>
      <p:ext uri="{BB962C8B-B14F-4D97-AF65-F5344CB8AC3E}">
        <p14:creationId xmlns:p14="http://schemas.microsoft.com/office/powerpoint/2010/main" val="409549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20111010_1201_DZ_SUR_0.5_nocturnalboundsS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0"/>
            <a:ext cx="6716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2700" y="1555750"/>
            <a:ext cx="243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Slightly active moist layer</a:t>
            </a:r>
            <a:endParaRPr lang="en-US" dirty="0"/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Clouds </a:t>
            </a:r>
            <a:r>
              <a:rPr lang="en-US" dirty="0" smtClean="0"/>
              <a:t>building at </a:t>
            </a:r>
            <a:r>
              <a:rPr lang="en-US" dirty="0"/>
              <a:t>cold pool boundaries</a:t>
            </a:r>
          </a:p>
        </p:txBody>
      </p:sp>
    </p:spTree>
    <p:extLst>
      <p:ext uri="{BB962C8B-B14F-4D97-AF65-F5344CB8AC3E}">
        <p14:creationId xmlns:p14="http://schemas.microsoft.com/office/powerpoint/2010/main" val="374372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20111013_1637_ZDR_SUR_0.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0"/>
            <a:ext cx="6700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12700" y="1555750"/>
            <a:ext cx="2438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Cold </a:t>
            </a:r>
            <a:r>
              <a:rPr lang="en-US" dirty="0"/>
              <a:t>pool boundaries seen in differential reflectivity (ZDR)</a:t>
            </a:r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Birds?</a:t>
            </a:r>
          </a:p>
          <a:p>
            <a:pPr algn="ctr" eaLnBrk="1" hangingPunct="1"/>
            <a:r>
              <a:rPr lang="en-US" dirty="0"/>
              <a:t>Dragonflies?</a:t>
            </a:r>
          </a:p>
          <a:p>
            <a:pPr algn="ctr" eaLnBrk="1" hangingPunct="1"/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50686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20111020_0741IMG_1790birdsZOO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0"/>
            <a:ext cx="605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19600" y="260350"/>
            <a:ext cx="2157413" cy="5980113"/>
            <a:chOff x="2872727" y="260865"/>
            <a:chExt cx="2158009" cy="5980344"/>
          </a:xfrm>
        </p:grpSpPr>
        <p:sp>
          <p:nvSpPr>
            <p:cNvPr id="49155" name="Oval 2"/>
            <p:cNvSpPr>
              <a:spLocks noChangeArrowheads="1"/>
            </p:cNvSpPr>
            <p:nvPr/>
          </p:nvSpPr>
          <p:spPr bwMode="auto">
            <a:xfrm rot="-3418303">
              <a:off x="2520286" y="613306"/>
              <a:ext cx="1308100" cy="60321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/>
              <a:endParaRPr lang="en-US" sz="1800" b="1"/>
            </a:p>
          </p:txBody>
        </p:sp>
        <p:sp>
          <p:nvSpPr>
            <p:cNvPr id="49156" name="Oval 4"/>
            <p:cNvSpPr>
              <a:spLocks noChangeArrowheads="1"/>
            </p:cNvSpPr>
            <p:nvPr/>
          </p:nvSpPr>
          <p:spPr bwMode="auto">
            <a:xfrm rot="3803360">
              <a:off x="3932915" y="5143388"/>
              <a:ext cx="1530126" cy="66551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/>
              <a:endParaRPr lang="en-US" sz="1800" b="1"/>
            </a:p>
          </p:txBody>
        </p:sp>
      </p:grp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600" y="3013502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Birds caught on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9" name="Group 86028"/>
          <p:cNvGrpSpPr/>
          <p:nvPr/>
        </p:nvGrpSpPr>
        <p:grpSpPr>
          <a:xfrm>
            <a:off x="453122" y="445329"/>
            <a:ext cx="8308975" cy="6283326"/>
            <a:chOff x="453122" y="445329"/>
            <a:chExt cx="8308975" cy="6283326"/>
          </a:xfrm>
        </p:grpSpPr>
        <p:grpSp>
          <p:nvGrpSpPr>
            <p:cNvPr id="86017" name="Group 3"/>
            <p:cNvGrpSpPr>
              <a:grpSpLocks/>
            </p:cNvGrpSpPr>
            <p:nvPr/>
          </p:nvGrpSpPr>
          <p:grpSpPr bwMode="auto">
            <a:xfrm>
              <a:off x="453122" y="445329"/>
              <a:ext cx="8308975" cy="6283326"/>
              <a:chOff x="0" y="558756"/>
              <a:chExt cx="8308196" cy="6284130"/>
            </a:xfrm>
          </p:grpSpPr>
          <p:pic>
            <p:nvPicPr>
              <p:cNvPr id="86018" name="Picture 1" descr="20111012_1451_PID_RHI_6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69365"/>
                <a:ext cx="8308196" cy="3773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019" name="Picture 2" descr="20111012_1451_VE_RHI_6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4"/>
              <a:stretch/>
            </p:blipFill>
            <p:spPr bwMode="auto">
              <a:xfrm>
                <a:off x="0" y="558756"/>
                <a:ext cx="8308196" cy="3433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756523" y="4630308"/>
              <a:ext cx="9540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graupel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1305650" y="4937997"/>
              <a:ext cx="1388737" cy="6053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7" name="TextBox 18"/>
            <p:cNvSpPr txBox="1">
              <a:spLocks noChangeArrowheads="1"/>
            </p:cNvSpPr>
            <p:nvPr/>
          </p:nvSpPr>
          <p:spPr bwMode="auto">
            <a:xfrm>
              <a:off x="948248" y="3879888"/>
              <a:ext cx="11207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small ice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1982214" y="4059604"/>
              <a:ext cx="498522" cy="20179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9" name="TextBox 21"/>
            <p:cNvSpPr txBox="1">
              <a:spLocks noChangeArrowheads="1"/>
            </p:cNvSpPr>
            <p:nvPr/>
          </p:nvSpPr>
          <p:spPr bwMode="auto">
            <a:xfrm>
              <a:off x="3384390" y="3871084"/>
              <a:ext cx="23272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large non-melting ice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3002995" y="4237656"/>
              <a:ext cx="688433" cy="99709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1" name="TextBox 25"/>
            <p:cNvSpPr txBox="1">
              <a:spLocks noChangeArrowheads="1"/>
            </p:cNvSpPr>
            <p:nvPr/>
          </p:nvSpPr>
          <p:spPr bwMode="auto">
            <a:xfrm>
              <a:off x="5201289" y="5709806"/>
              <a:ext cx="80063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h</a:t>
              </a:r>
              <a:r>
                <a:rPr lang="en-US" sz="1800" dirty="0" smtClean="0"/>
                <a:t>eavy</a:t>
              </a:r>
              <a:br>
                <a:rPr lang="en-US" sz="1800" dirty="0" smtClean="0"/>
              </a:br>
              <a:r>
                <a:rPr lang="en-US" sz="1800" dirty="0" smtClean="0"/>
                <a:t>rain</a:t>
              </a:r>
              <a:endParaRPr lang="en-US" sz="1800" dirty="0"/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2433257" y="6065665"/>
              <a:ext cx="2813081" cy="41545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3" name="TextBox 31"/>
            <p:cNvSpPr txBox="1">
              <a:spLocks noChangeArrowheads="1"/>
            </p:cNvSpPr>
            <p:nvPr/>
          </p:nvSpPr>
          <p:spPr bwMode="auto">
            <a:xfrm>
              <a:off x="807626" y="5154760"/>
              <a:ext cx="9287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m</a:t>
              </a:r>
              <a:r>
                <a:rPr lang="en-US" sz="1800" dirty="0" smtClean="0"/>
                <a:t>elting</a:t>
              </a:r>
              <a:br>
                <a:rPr lang="en-US" sz="1800" dirty="0" smtClean="0"/>
              </a:br>
              <a:r>
                <a:rPr lang="en-US" sz="1800" dirty="0" smtClean="0"/>
                <a:t>ice</a:t>
              </a:r>
              <a:endParaRPr lang="en-US" sz="1800" dirty="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1234433" y="5602728"/>
              <a:ext cx="1175084" cy="8309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3691428" y="4273267"/>
              <a:ext cx="367957" cy="890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86030" name="TextBox 86029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Moderate cumulonimbus begin to grow upscale </a:t>
            </a:r>
            <a:endParaRPr lang="en-US" dirty="0"/>
          </a:p>
        </p:txBody>
      </p:sp>
      <p:sp>
        <p:nvSpPr>
          <p:cNvPr id="86031" name="TextBox 86030"/>
          <p:cNvSpPr txBox="1"/>
          <p:nvPr/>
        </p:nvSpPr>
        <p:spPr>
          <a:xfrm>
            <a:off x="5768593" y="91440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Doppler velocity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754819" y="4152649"/>
            <a:ext cx="281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Hydrometeor type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 rot="20258289">
            <a:off x="1286984" y="2103799"/>
            <a:ext cx="1119556" cy="30145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11813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20111016_0414IMG_1404sRAINYDAY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3236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October 16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1"/>
          <a:stretch>
            <a:fillRect/>
          </a:stretch>
        </p:blipFill>
        <p:spPr bwMode="auto">
          <a:xfrm>
            <a:off x="1960563" y="2268538"/>
            <a:ext cx="7183437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0"/>
            <a:ext cx="71882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3996" y="1576827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Refl.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1131" y="1576827"/>
            <a:ext cx="81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1985" y="308628"/>
            <a:ext cx="96582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Conv.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951" y="1576827"/>
            <a:ext cx="92014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Strat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17" y="3198168"/>
            <a:ext cx="1827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October </a:t>
            </a:r>
            <a:r>
              <a:rPr lang="en-US" b="1" dirty="0" smtClean="0"/>
              <a:t>16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r="-298"/>
          <a:stretch/>
        </p:blipFill>
        <p:spPr bwMode="auto">
          <a:xfrm>
            <a:off x="-241300" y="0"/>
            <a:ext cx="962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20" y="2551837"/>
            <a:ext cx="64684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 smtClean="0">
                <a:solidFill>
                  <a:srgbClr val="FFFF00"/>
                </a:solidFill>
                <a:latin typeface="Arial Black" charset="0"/>
                <a:cs typeface="Arial Black" charset="0"/>
              </a:rPr>
              <a:t>MJO Initiation area</a:t>
            </a:r>
            <a:endParaRPr lang="en-US" sz="5400" dirty="0">
              <a:solidFill>
                <a:srgbClr val="FFFF00"/>
              </a:solidFill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1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2765425" y="0"/>
            <a:ext cx="6378575" cy="6858000"/>
            <a:chOff x="1382713" y="0"/>
            <a:chExt cx="6378575" cy="6858000"/>
          </a:xfrm>
        </p:grpSpPr>
        <p:grpSp>
          <p:nvGrpSpPr>
            <p:cNvPr id="21507" name="Group 4"/>
            <p:cNvGrpSpPr>
              <a:grpSpLocks/>
            </p:cNvGrpSpPr>
            <p:nvPr/>
          </p:nvGrpSpPr>
          <p:grpSpPr bwMode="auto">
            <a:xfrm>
              <a:off x="1382713" y="0"/>
              <a:ext cx="6378575" cy="6858000"/>
              <a:chOff x="846635" y="0"/>
              <a:chExt cx="6377074" cy="6858000"/>
            </a:xfrm>
          </p:grpSpPr>
          <p:sp>
            <p:nvSpPr>
              <p:cNvPr id="21513" name="Rectangle 3"/>
              <p:cNvSpPr>
                <a:spLocks noChangeArrowheads="1"/>
              </p:cNvSpPr>
              <p:nvPr/>
            </p:nvSpPr>
            <p:spPr bwMode="auto">
              <a:xfrm>
                <a:off x="846635" y="0"/>
                <a:ext cx="6377074" cy="6858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1800" b="1"/>
              </a:p>
            </p:txBody>
          </p:sp>
          <p:pic>
            <p:nvPicPr>
              <p:cNvPr id="21514" name="Picture 2" descr="20111016_0702spolkabrightbandrhipidcidd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1883" y="2893900"/>
                <a:ext cx="4950779" cy="3630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5" name="Picture 1" descr="20111016_0702spolkabrightbandrhi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6252" y="0"/>
                <a:ext cx="5853963" cy="367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08" name="Rectangle 1"/>
            <p:cNvSpPr>
              <a:spLocks noChangeArrowheads="1"/>
            </p:cNvSpPr>
            <p:nvPr/>
          </p:nvSpPr>
          <p:spPr bwMode="auto">
            <a:xfrm>
              <a:off x="1577989" y="3091472"/>
              <a:ext cx="1834574" cy="59007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sz="1800" b="1"/>
            </a:p>
          </p:txBody>
        </p:sp>
        <p:sp>
          <p:nvSpPr>
            <p:cNvPr id="21509" name="TextBox 6"/>
            <p:cNvSpPr txBox="1">
              <a:spLocks noChangeArrowheads="1"/>
            </p:cNvSpPr>
            <p:nvPr/>
          </p:nvSpPr>
          <p:spPr bwMode="auto">
            <a:xfrm>
              <a:off x="2461656" y="5270647"/>
              <a:ext cx="6848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2"/>
                  </a:solidFill>
                </a:rPr>
                <a:t>5 km </a:t>
              </a:r>
            </a:p>
          </p:txBody>
        </p:sp>
        <p:cxnSp>
          <p:nvCxnSpPr>
            <p:cNvPr id="21510" name="Straight Connector 7"/>
            <p:cNvCxnSpPr>
              <a:cxnSpLocks noChangeShapeType="1"/>
            </p:cNvCxnSpPr>
            <p:nvPr/>
          </p:nvCxnSpPr>
          <p:spPr bwMode="auto">
            <a:xfrm>
              <a:off x="2243557" y="5506624"/>
              <a:ext cx="2177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11" name="TextBox 8"/>
            <p:cNvSpPr txBox="1">
              <a:spLocks noChangeArrowheads="1"/>
            </p:cNvSpPr>
            <p:nvPr/>
          </p:nvSpPr>
          <p:spPr bwMode="auto">
            <a:xfrm>
              <a:off x="2434447" y="4384005"/>
              <a:ext cx="8132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2"/>
                  </a:solidFill>
                </a:rPr>
                <a:t>10 km </a:t>
              </a:r>
            </a:p>
          </p:txBody>
        </p:sp>
        <p:cxnSp>
          <p:nvCxnSpPr>
            <p:cNvPr id="21512" name="Straight Connector 9"/>
            <p:cNvCxnSpPr>
              <a:cxnSpLocks noChangeShapeType="1"/>
            </p:cNvCxnSpPr>
            <p:nvPr/>
          </p:nvCxnSpPr>
          <p:spPr bwMode="auto">
            <a:xfrm>
              <a:off x="2242007" y="4568671"/>
              <a:ext cx="2177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0" y="331676"/>
            <a:ext cx="275748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/>
              <a:t>Intense </a:t>
            </a:r>
            <a:r>
              <a:rPr lang="en-US" b="1" dirty="0"/>
              <a:t>melting layer</a:t>
            </a:r>
            <a:br>
              <a:rPr lang="en-US" b="1" dirty="0"/>
            </a:b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05349" y="2255336"/>
            <a:ext cx="7181078" cy="3506162"/>
            <a:chOff x="605349" y="2255336"/>
            <a:chExt cx="7181078" cy="3506162"/>
          </a:xfrm>
        </p:grpSpPr>
        <p:grpSp>
          <p:nvGrpSpPr>
            <p:cNvPr id="19" name="Group 18"/>
            <p:cNvGrpSpPr/>
            <p:nvPr/>
          </p:nvGrpSpPr>
          <p:grpSpPr>
            <a:xfrm>
              <a:off x="605349" y="5392166"/>
              <a:ext cx="3691426" cy="369332"/>
              <a:chOff x="605349" y="5392166"/>
              <a:chExt cx="3691426" cy="369332"/>
            </a:xfrm>
          </p:grpSpPr>
          <p:sp>
            <p:nvSpPr>
              <p:cNvPr id="14" name="TextBox 31"/>
              <p:cNvSpPr txBox="1">
                <a:spLocks noChangeArrowheads="1"/>
              </p:cNvSpPr>
              <p:nvPr/>
            </p:nvSpPr>
            <p:spPr bwMode="auto">
              <a:xfrm>
                <a:off x="605349" y="5392166"/>
                <a:ext cx="1593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/>
                  <a:t>m</a:t>
                </a:r>
                <a:r>
                  <a:rPr lang="en-US" sz="1800" dirty="0" smtClean="0"/>
                  <a:t>elting snow</a:t>
                </a:r>
                <a:endParaRPr lang="en-US" sz="1800" dirty="0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 flipV="1">
                <a:off x="2077170" y="5604128"/>
                <a:ext cx="2219605" cy="1047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  <p:grpSp>
          <p:nvGrpSpPr>
            <p:cNvPr id="18" name="Group 17"/>
            <p:cNvGrpSpPr/>
            <p:nvPr/>
          </p:nvGrpSpPr>
          <p:grpSpPr>
            <a:xfrm>
              <a:off x="5365036" y="4108271"/>
              <a:ext cx="2421391" cy="1636899"/>
              <a:chOff x="5365036" y="4108271"/>
              <a:chExt cx="2421391" cy="1636899"/>
            </a:xfrm>
          </p:grpSpPr>
          <p:sp>
            <p:nvSpPr>
              <p:cNvPr id="20" name="TextBox 31"/>
              <p:cNvSpPr txBox="1">
                <a:spLocks noChangeArrowheads="1"/>
              </p:cNvSpPr>
              <p:nvPr/>
            </p:nvSpPr>
            <p:spPr bwMode="auto">
              <a:xfrm>
                <a:off x="6787483" y="4108271"/>
                <a:ext cx="9989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/>
                  <a:t>graupel</a:t>
                </a:r>
                <a:endParaRPr lang="en-US" sz="1800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 flipH="1">
                <a:off x="5495599" y="4451320"/>
                <a:ext cx="1566780" cy="96148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5365036" y="4463190"/>
                <a:ext cx="1697343" cy="128198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  <p:grpSp>
          <p:nvGrpSpPr>
            <p:cNvPr id="27" name="Group 26"/>
            <p:cNvGrpSpPr/>
            <p:nvPr/>
          </p:nvGrpSpPr>
          <p:grpSpPr>
            <a:xfrm>
              <a:off x="605349" y="2255336"/>
              <a:ext cx="5080163" cy="1304524"/>
              <a:chOff x="605349" y="2255336"/>
              <a:chExt cx="5080163" cy="1304524"/>
            </a:xfrm>
          </p:grpSpPr>
          <p:sp>
            <p:nvSpPr>
              <p:cNvPr id="35" name="TextBox 31"/>
              <p:cNvSpPr txBox="1">
                <a:spLocks noChangeArrowheads="1"/>
              </p:cNvSpPr>
              <p:nvPr/>
            </p:nvSpPr>
            <p:spPr bwMode="auto">
              <a:xfrm>
                <a:off x="605349" y="3190528"/>
                <a:ext cx="11413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/>
                  <a:t>50 dBZ!</a:t>
                </a:r>
                <a:endParaRPr lang="en-US" sz="1800" dirty="0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 bwMode="auto">
              <a:xfrm flipV="1">
                <a:off x="1514332" y="2255336"/>
                <a:ext cx="4171180" cy="112711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20111021_2000_DZ_2km_19kmTOPq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5788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 descr="20111021_2000_DZ_2km_19kmTOP_xsectq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8"/>
          <a:stretch>
            <a:fillRect/>
          </a:stretch>
        </p:blipFill>
        <p:spPr bwMode="auto">
          <a:xfrm>
            <a:off x="3203575" y="3638550"/>
            <a:ext cx="59404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5948826" y="638679"/>
            <a:ext cx="29019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Active phase few days later</a:t>
            </a:r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 smtClean="0"/>
              <a:t>Convection </a:t>
            </a:r>
            <a:r>
              <a:rPr lang="en-US" dirty="0"/>
              <a:t>feeding into a large MCS </a:t>
            </a:r>
          </a:p>
        </p:txBody>
      </p:sp>
      <p:sp>
        <p:nvSpPr>
          <p:cNvPr id="22532" name="Oval 2"/>
          <p:cNvSpPr>
            <a:spLocks noChangeArrowheads="1"/>
          </p:cNvSpPr>
          <p:nvPr/>
        </p:nvSpPr>
        <p:spPr bwMode="auto">
          <a:xfrm>
            <a:off x="3452813" y="3929063"/>
            <a:ext cx="488950" cy="35718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n-US" sz="18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20111027_2200_satMedium_ir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1"/>
          <a:stretch/>
        </p:blipFill>
        <p:spPr bwMode="auto">
          <a:xfrm>
            <a:off x="0" y="1384831"/>
            <a:ext cx="9144000" cy="547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0" y="135057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/>
              <a:t>Biggest MCS of first active phase: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weak </a:t>
            </a:r>
            <a:r>
              <a:rPr lang="en-US" sz="2800" b="1" dirty="0"/>
              <a:t>unidirectional shear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0" y="6456388"/>
            <a:ext cx="2065576" cy="40161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558478" y="6241596"/>
            <a:ext cx="1585521" cy="40161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87382" y="1483456"/>
            <a:ext cx="1356618" cy="40161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2421387" y="4736201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76056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model.IMD_WRF_ARW_27km.201111010000.000_850mb_Height_Wi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90115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0116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20111031_research.SkewT.201110310900.G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0"/>
            <a:ext cx="6489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1" name="Group 5"/>
          <p:cNvGrpSpPr>
            <a:grpSpLocks/>
          </p:cNvGrpSpPr>
          <p:nvPr/>
        </p:nvGrpSpPr>
        <p:grpSpPr bwMode="auto">
          <a:xfrm>
            <a:off x="0" y="454025"/>
            <a:ext cx="9144000" cy="5949950"/>
            <a:chOff x="0" y="257107"/>
            <a:chExt cx="9144000" cy="5950332"/>
          </a:xfrm>
        </p:grpSpPr>
        <p:pic>
          <p:nvPicPr>
            <p:cNvPr id="92162" name="Picture 2" descr="20111031_0716rhivel064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4"/>
            <a:stretch>
              <a:fillRect/>
            </a:stretch>
          </p:blipFill>
          <p:spPr bwMode="auto">
            <a:xfrm>
              <a:off x="4566929" y="257107"/>
              <a:ext cx="4577071" cy="299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3" name="Picture 3" descr="20111031_0716rhipid064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69"/>
            <a:stretch>
              <a:fillRect/>
            </a:stretch>
          </p:blipFill>
          <p:spPr bwMode="auto">
            <a:xfrm>
              <a:off x="4566929" y="3235873"/>
              <a:ext cx="4577071" cy="297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4" name="Picture 1" descr="20111031_0716ppidbz064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57"/>
            <a:stretch>
              <a:fillRect/>
            </a:stretch>
          </p:blipFill>
          <p:spPr bwMode="auto">
            <a:xfrm>
              <a:off x="0" y="1177206"/>
              <a:ext cx="4551535" cy="430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912" y="344236"/>
            <a:ext cx="3845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Squall line in late active phase westerlies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2860560" y="5116050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20111104_0446ppidbz04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13390"/>
          <a:stretch>
            <a:fillRect/>
          </a:stretch>
        </p:blipFill>
        <p:spPr bwMode="auto">
          <a:xfrm>
            <a:off x="0" y="1158875"/>
            <a:ext cx="3997325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3" descr="20111104_0446rhidbz04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/>
          <a:stretch>
            <a:fillRect/>
          </a:stretch>
        </p:blipFill>
        <p:spPr bwMode="auto">
          <a:xfrm>
            <a:off x="3932237" y="-6350"/>
            <a:ext cx="52117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4" descr="20111104_0724IMG_2606ssssLITT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2" y="3395663"/>
            <a:ext cx="517048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695" y="94962"/>
            <a:ext cx="283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Suppressed condition clouds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4261166" y="1092057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r="-298"/>
          <a:stretch/>
        </p:blipFill>
        <p:spPr bwMode="auto">
          <a:xfrm>
            <a:off x="-241300" y="0"/>
            <a:ext cx="962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YN_logo_v15_DYNAM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0"/>
            <a:ext cx="636905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YN_logo_v15_AM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67075"/>
            <a:ext cx="63690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82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20111123_0001_fou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3"/>
            <a:ext cx="91440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988" y="479588"/>
            <a:ext cx="9117012" cy="5898824"/>
            <a:chOff x="26988" y="676601"/>
            <a:chExt cx="9117012" cy="5898824"/>
          </a:xfrm>
        </p:grpSpPr>
        <p:pic>
          <p:nvPicPr>
            <p:cNvPr id="100356" name="Picture 5" descr="20111123_0146_rhipid_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3232225"/>
              <a:ext cx="4558073" cy="33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 descr="20111123_0331_rhipid_10(2)(2)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222625"/>
              <a:ext cx="4572000" cy="3352800"/>
            </a:xfrm>
            <a:prstGeom prst="rect">
              <a:avLst/>
            </a:prstGeom>
          </p:spPr>
        </p:pic>
        <p:pic>
          <p:nvPicPr>
            <p:cNvPr id="100355" name="Picture 3" descr="20111123_0331_rhidbz_10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61" b="1"/>
            <a:stretch/>
          </p:blipFill>
          <p:spPr bwMode="auto">
            <a:xfrm>
              <a:off x="4585927" y="676601"/>
              <a:ext cx="4558073" cy="29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7" name="Picture 1" descr="20111123_0146_rhidbz_8.g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5"/>
            <a:stretch/>
          </p:blipFill>
          <p:spPr bwMode="auto">
            <a:xfrm>
              <a:off x="26988" y="676601"/>
              <a:ext cx="4558073" cy="2949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4629122" y="3181209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model.IMD_WRF_ARW_27km.201111250000.000_850mb_Height_Wind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101379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1380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20111125_1210research.SAT_MEDIUM.201111251210.i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>
            <a:fillRect/>
          </a:stretch>
        </p:blipFill>
        <p:spPr bwMode="auto">
          <a:xfrm>
            <a:off x="0" y="945592"/>
            <a:ext cx="48609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1"/>
          <p:cNvSpPr txBox="1">
            <a:spLocks noChangeArrowheads="1"/>
          </p:cNvSpPr>
          <p:nvPr/>
        </p:nvSpPr>
        <p:spPr bwMode="auto">
          <a:xfrm>
            <a:off x="0" y="20478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/>
              <a:t>Westerly Surges</a:t>
            </a:r>
          </a:p>
        </p:txBody>
      </p:sp>
      <p:pic>
        <p:nvPicPr>
          <p:cNvPr id="61442" name="Picture 1" descr="20111127_0110research.SAT_MEDIUM.201111270110.i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>
            <a:fillRect/>
          </a:stretch>
        </p:blipFill>
        <p:spPr bwMode="auto">
          <a:xfrm>
            <a:off x="4284663" y="948767"/>
            <a:ext cx="485933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943995" y="3051720"/>
            <a:ext cx="1689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November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5533" y="3863136"/>
            <a:ext cx="4841875" cy="2713037"/>
            <a:chOff x="2285533" y="3863136"/>
            <a:chExt cx="4841875" cy="2713037"/>
          </a:xfrm>
        </p:grpSpPr>
        <p:pic>
          <p:nvPicPr>
            <p:cNvPr id="61441" name="Picture 1" descr="20111027_0040research.SAT_MEDIUM.201110270040.ir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3"/>
            <a:stretch>
              <a:fillRect/>
            </a:stretch>
          </p:blipFill>
          <p:spPr bwMode="auto">
            <a:xfrm>
              <a:off x="2285533" y="3863136"/>
              <a:ext cx="4841875" cy="271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2734457" y="5981744"/>
              <a:ext cx="13646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 smtClean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October</a:t>
              </a:r>
              <a:endPara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38262" y="4261397"/>
            <a:ext cx="2136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Larger than mesoscale organization of deep convection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392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5994119" y="4759944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IMD_WRF_ARW_27km.201112120000.000_850mb_Height_Wi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6" y="0"/>
            <a:ext cx="8857829" cy="6858000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4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5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1209_0835_vi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6"/>
            <a:ext cx="9144000" cy="5691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2338" y="997095"/>
            <a:ext cx="1947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arc line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189949" y="1471903"/>
            <a:ext cx="1851649" cy="12344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1897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209_0801_076_ppidbz_merg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34" y="0"/>
            <a:ext cx="67002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29388"/>
            <a:ext cx="21606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Long arc line</a:t>
            </a:r>
            <a:br>
              <a:rPr lang="en-US" dirty="0" smtClean="0"/>
            </a:br>
            <a:r>
              <a:rPr lang="en-US" dirty="0" smtClean="0"/>
              <a:t>segment on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208_0930_dbzppi(2)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r="4024"/>
          <a:stretch/>
        </p:blipFill>
        <p:spPr>
          <a:xfrm>
            <a:off x="2139833" y="0"/>
            <a:ext cx="70041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304" y="2828836"/>
            <a:ext cx="195847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Squall line</a:t>
            </a:r>
            <a:br>
              <a:rPr lang="en-US" dirty="0" smtClean="0"/>
            </a:br>
            <a:r>
              <a:rPr lang="en-US" dirty="0" smtClean="0"/>
              <a:t>in the strong westerlies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r="-298"/>
          <a:stretch/>
        </p:blipFill>
        <p:spPr bwMode="auto">
          <a:xfrm>
            <a:off x="-241300" y="0"/>
            <a:ext cx="962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282950" y="4079658"/>
            <a:ext cx="328613" cy="29686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531" name="TextBox 6"/>
          <p:cNvSpPr txBox="1">
            <a:spLocks noChangeArrowheads="1"/>
          </p:cNvSpPr>
          <p:nvPr/>
        </p:nvSpPr>
        <p:spPr bwMode="auto">
          <a:xfrm>
            <a:off x="2820988" y="4307573"/>
            <a:ext cx="13427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Addu</a:t>
            </a:r>
            <a:r>
              <a:rPr lang="en-US" sz="1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Atoll</a:t>
            </a:r>
          </a:p>
        </p:txBody>
      </p:sp>
      <p:sp>
        <p:nvSpPr>
          <p:cNvPr id="150532" name="TextBox 33"/>
          <p:cNvSpPr txBox="1">
            <a:spLocks noChangeArrowheads="1"/>
          </p:cNvSpPr>
          <p:nvPr/>
        </p:nvSpPr>
        <p:spPr bwMode="auto">
          <a:xfrm>
            <a:off x="304800" y="1244818"/>
            <a:ext cx="524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Five radars on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Addu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Atoll</a:t>
            </a: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cxnSp>
        <p:nvCxnSpPr>
          <p:cNvPr id="10" name="Curved Connector 9"/>
          <p:cNvCxnSpPr/>
          <p:nvPr/>
        </p:nvCxnSpPr>
        <p:spPr>
          <a:xfrm rot="16200000" flipH="1">
            <a:off x="1732894" y="2302847"/>
            <a:ext cx="2219723" cy="1222563"/>
          </a:xfrm>
          <a:prstGeom prst="curvedConnector3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4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1210_2216_pidrhi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9"/>
          <a:stretch/>
        </p:blipFill>
        <p:spPr>
          <a:xfrm>
            <a:off x="3731012" y="3376706"/>
            <a:ext cx="5412987" cy="3481294"/>
          </a:xfrm>
          <a:prstGeom prst="rect">
            <a:avLst/>
          </a:prstGeom>
        </p:spPr>
      </p:pic>
      <p:pic>
        <p:nvPicPr>
          <p:cNvPr id="2" name="Picture 1" descr="20111210_2216_dbzppi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1053"/>
          <a:stretch/>
        </p:blipFill>
        <p:spPr>
          <a:xfrm>
            <a:off x="118695" y="35611"/>
            <a:ext cx="4973340" cy="4554102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422286" y="1044576"/>
            <a:ext cx="3431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stratiform in the strong westerlies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4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921954" y="3051188"/>
            <a:ext cx="35341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85000"/>
                  </a:schemeClr>
                </a:solidFill>
              </a:rPr>
              <a:t>Stratiform Rain Fraction</a:t>
            </a:r>
            <a:endParaRPr lang="en-US" sz="1800" dirty="0">
              <a:solidFill>
                <a:schemeClr val="tx1">
                  <a:lumMod val="8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8000" y="1016000"/>
            <a:ext cx="8128000" cy="4826000"/>
            <a:chOff x="508000" y="1016000"/>
            <a:chExt cx="8128000" cy="4826000"/>
          </a:xfrm>
        </p:grpSpPr>
        <p:pic>
          <p:nvPicPr>
            <p:cNvPr id="80897" name="Picture 1" descr="dynamo_stra_frac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00" y="1016000"/>
              <a:ext cx="8128000" cy="482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7051983" y="1270000"/>
              <a:ext cx="1090957" cy="3780118"/>
            </a:xfrm>
            <a:custGeom>
              <a:avLst/>
              <a:gdLst>
                <a:gd name="connsiteX0" fmla="*/ 418353 w 1090706"/>
                <a:gd name="connsiteY0" fmla="*/ 313765 h 3780118"/>
                <a:gd name="connsiteX1" fmla="*/ 776941 w 1090706"/>
                <a:gd name="connsiteY1" fmla="*/ 0 h 3780118"/>
                <a:gd name="connsiteX2" fmla="*/ 1090706 w 1090706"/>
                <a:gd name="connsiteY2" fmla="*/ 732118 h 3780118"/>
                <a:gd name="connsiteX3" fmla="*/ 926353 w 1090706"/>
                <a:gd name="connsiteY3" fmla="*/ 3570941 h 3780118"/>
                <a:gd name="connsiteX4" fmla="*/ 478118 w 1090706"/>
                <a:gd name="connsiteY4" fmla="*/ 3780118 h 3780118"/>
                <a:gd name="connsiteX5" fmla="*/ 0 w 1090706"/>
                <a:gd name="connsiteY5" fmla="*/ 836706 h 3780118"/>
                <a:gd name="connsiteX6" fmla="*/ 0 w 1090706"/>
                <a:gd name="connsiteY6" fmla="*/ 836706 h 3780118"/>
                <a:gd name="connsiteX0" fmla="*/ 418604 w 1090957"/>
                <a:gd name="connsiteY0" fmla="*/ 313765 h 3780118"/>
                <a:gd name="connsiteX1" fmla="*/ 777192 w 1090957"/>
                <a:gd name="connsiteY1" fmla="*/ 0 h 3780118"/>
                <a:gd name="connsiteX2" fmla="*/ 1090957 w 1090957"/>
                <a:gd name="connsiteY2" fmla="*/ 732118 h 3780118"/>
                <a:gd name="connsiteX3" fmla="*/ 926604 w 1090957"/>
                <a:gd name="connsiteY3" fmla="*/ 3570941 h 3780118"/>
                <a:gd name="connsiteX4" fmla="*/ 478369 w 1090957"/>
                <a:gd name="connsiteY4" fmla="*/ 3780118 h 3780118"/>
                <a:gd name="connsiteX5" fmla="*/ 251 w 1090957"/>
                <a:gd name="connsiteY5" fmla="*/ 836706 h 3780118"/>
                <a:gd name="connsiteX6" fmla="*/ 418604 w 1090957"/>
                <a:gd name="connsiteY6" fmla="*/ 298824 h 37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0957" h="3780118">
                  <a:moveTo>
                    <a:pt x="418604" y="313765"/>
                  </a:moveTo>
                  <a:lnTo>
                    <a:pt x="777192" y="0"/>
                  </a:lnTo>
                  <a:lnTo>
                    <a:pt x="1090957" y="732118"/>
                  </a:lnTo>
                  <a:lnTo>
                    <a:pt x="926604" y="3570941"/>
                  </a:lnTo>
                  <a:lnTo>
                    <a:pt x="478369" y="3780118"/>
                  </a:lnTo>
                  <a:cubicBezTo>
                    <a:pt x="318996" y="2798981"/>
                    <a:pt x="10212" y="1416922"/>
                    <a:pt x="251" y="836706"/>
                  </a:cubicBezTo>
                  <a:cubicBezTo>
                    <a:pt x="-9710" y="256490"/>
                    <a:pt x="279153" y="478118"/>
                    <a:pt x="418604" y="2988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S-PolKa S-band Stratiform Rain Fraction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861206" y="1040366"/>
            <a:ext cx="3978146" cy="18359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8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6492638" y="3501704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model.IMD_WRF_ARW_27km.201112200000.000_850mb_Height_Wind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107523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7524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84418" y="213663"/>
            <a:ext cx="5634653" cy="6430674"/>
            <a:chOff x="3184418" y="88468"/>
            <a:chExt cx="5802202" cy="6710182"/>
          </a:xfrm>
        </p:grpSpPr>
        <p:pic>
          <p:nvPicPr>
            <p:cNvPr id="3" name="Picture 2" descr="20111223_1901_pidrhi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418" y="2543702"/>
              <a:ext cx="5802202" cy="4254948"/>
            </a:xfrm>
            <a:prstGeom prst="rect">
              <a:avLst/>
            </a:prstGeom>
          </p:spPr>
        </p:pic>
        <p:pic>
          <p:nvPicPr>
            <p:cNvPr id="4" name="Picture 3" descr="20111223_1901_velrhi_squallmomentum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4"/>
            <a:stretch/>
          </p:blipFill>
          <p:spPr>
            <a:xfrm>
              <a:off x="3184418" y="88468"/>
              <a:ext cx="5802202" cy="375182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30570" y="1904546"/>
            <a:ext cx="3051557" cy="3460778"/>
            <a:chOff x="18780" y="1780527"/>
            <a:chExt cx="3197865" cy="3665531"/>
          </a:xfrm>
        </p:grpSpPr>
        <p:pic>
          <p:nvPicPr>
            <p:cNvPr id="2" name="Picture 1" descr="20111223_1901_dbzppi_squallmomentum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6" t="5229"/>
            <a:stretch/>
          </p:blipFill>
          <p:spPr>
            <a:xfrm>
              <a:off x="18780" y="1780527"/>
              <a:ext cx="3197865" cy="3665531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cxnSp>
          <p:nvCxnSpPr>
            <p:cNvPr id="6" name="Straight Connector 5"/>
            <p:cNvCxnSpPr/>
            <p:nvPr/>
          </p:nvCxnSpPr>
          <p:spPr bwMode="auto">
            <a:xfrm flipV="1">
              <a:off x="1339034" y="3368845"/>
              <a:ext cx="1670361" cy="24436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134337" y="415174"/>
            <a:ext cx="29187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The most robust squall line in the strong westerlies…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9519" y="5439761"/>
            <a:ext cx="2962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…has only moderate stratiform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12240" y="609853"/>
            <a:ext cx="381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Momentum transport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7287900" y="4878646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model.IMD_WRF_ARW_27km.201112290000.000_850mb_Height_Wind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110595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0596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229_0300_dbzvis(3)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/>
          <a:stretch/>
        </p:blipFill>
        <p:spPr>
          <a:xfrm>
            <a:off x="1126097" y="0"/>
            <a:ext cx="6891806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-76"/>
          <a:stretch/>
        </p:blipFill>
        <p:spPr bwMode="auto">
          <a:xfrm>
            <a:off x="0" y="-30930"/>
            <a:ext cx="9160937" cy="68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194" y="-1"/>
            <a:ext cx="8746139" cy="1998133"/>
          </a:xfrm>
        </p:spPr>
        <p:txBody>
          <a:bodyPr/>
          <a:lstStyle/>
          <a:p>
            <a:pPr marL="287338" indent="-287338" algn="l"/>
            <a:r>
              <a:rPr lang="en-US" sz="4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Summary of MJO cloud population characteristics &amp; evolution seen by the S-PolKa radar</a:t>
            </a:r>
            <a:endParaRPr lang="en-US" sz="40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7070" y="2146792"/>
            <a:ext cx="8923866" cy="5354670"/>
          </a:xfrm>
        </p:spPr>
        <p:txBody>
          <a:bodyPr/>
          <a:lstStyle/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Humidity gradient layers monitored &amp; measured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Cloud lines dominate in highly suppressed period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Cold pools are first stage of convective population 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Graupel &amp; other ice lofted &amp; input into stratiform regions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Convection enhanced inside stratiform regions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MCS development strongest in weak shear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Shear inhibits stratiform region formation 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Westerlies organize convection on larger than mesoscale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Squall lines form in westerlies at back of active zone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Squall lines transport </a:t>
            </a:r>
            <a:r>
              <a:rPr lang="en-US" sz="2400" b="1" dirty="0" err="1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momemtum</a:t>
            </a: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 downward</a:t>
            </a:r>
          </a:p>
          <a:p>
            <a:pPr>
              <a:buFont typeface="Wingdings" charset="0"/>
              <a:buChar char="à"/>
            </a:pPr>
            <a:endParaRPr lang="en-US" sz="2400" b="1" dirty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sz="2400" b="1" dirty="0" smtClean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400" b="1" dirty="0" smtClean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400" b="1" dirty="0" smtClean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400" b="1" dirty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15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-76"/>
          <a:stretch/>
        </p:blipFill>
        <p:spPr bwMode="auto">
          <a:xfrm>
            <a:off x="0" y="-30930"/>
            <a:ext cx="9160937" cy="68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5" name="Group 2"/>
          <p:cNvGrpSpPr>
            <a:grpSpLocks/>
          </p:cNvGrpSpPr>
          <p:nvPr/>
        </p:nvGrpSpPr>
        <p:grpSpPr bwMode="auto">
          <a:xfrm>
            <a:off x="0" y="2057400"/>
            <a:ext cx="9144000" cy="2932331"/>
            <a:chOff x="0" y="2459484"/>
            <a:chExt cx="9144000" cy="2930094"/>
          </a:xfrm>
        </p:grpSpPr>
        <p:sp>
          <p:nvSpPr>
            <p:cNvPr id="26626" name="TextBox 2"/>
            <p:cNvSpPr txBox="1">
              <a:spLocks noChangeArrowheads="1"/>
            </p:cNvSpPr>
            <p:nvPr/>
          </p:nvSpPr>
          <p:spPr bwMode="auto">
            <a:xfrm>
              <a:off x="0" y="2459484"/>
              <a:ext cx="9144000" cy="922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5400" dirty="0">
                  <a:solidFill>
                    <a:srgbClr val="FFFF00"/>
                  </a:solidFill>
                  <a:latin typeface="Arial Black" charset="0"/>
                  <a:cs typeface="Arial Black" charset="0"/>
                </a:rPr>
                <a:t>End</a:t>
              </a:r>
            </a:p>
          </p:txBody>
        </p:sp>
        <p:sp>
          <p:nvSpPr>
            <p:cNvPr id="26627" name="TextBox 1"/>
            <p:cNvSpPr txBox="1">
              <a:spLocks noChangeArrowheads="1"/>
            </p:cNvSpPr>
            <p:nvPr/>
          </p:nvSpPr>
          <p:spPr bwMode="auto">
            <a:xfrm>
              <a:off x="190834" y="4743740"/>
              <a:ext cx="8762332" cy="64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FFFF00"/>
                  </a:solidFill>
                </a:rPr>
                <a:t>This research is supported by NSF grant ATM AGS-1059611, DOE grant DE-SC0001164/ER-64752, and NASA grants NNX10AM28G and NNX10AH70G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-85"/>
          <a:stretch/>
        </p:blipFill>
        <p:spPr bwMode="auto">
          <a:xfrm>
            <a:off x="-225522" y="0"/>
            <a:ext cx="95905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282950" y="4079658"/>
            <a:ext cx="328613" cy="29686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525" y="0"/>
            <a:ext cx="6241673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Radar experiment goal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1867" y="1333997"/>
            <a:ext cx="7653867" cy="1545400"/>
          </a:xfrm>
        </p:spPr>
        <p:txBody>
          <a:bodyPr/>
          <a:lstStyle/>
          <a:p>
            <a:pPr marL="509588" indent="-509588"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  <a:sym typeface="Wingdings"/>
              </a:rPr>
              <a:t> 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Characteristics and evolution of the MJO cloud population in the region where the disturbance builds up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820988" y="4307573"/>
            <a:ext cx="1342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Addu</a:t>
            </a:r>
            <a:r>
              <a:rPr lang="en-US" sz="1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Atoll</a:t>
            </a:r>
          </a:p>
        </p:txBody>
      </p:sp>
    </p:spTree>
    <p:extLst>
      <p:ext uri="{BB962C8B-B14F-4D97-AF65-F5344CB8AC3E}">
        <p14:creationId xmlns:p14="http://schemas.microsoft.com/office/powerpoint/2010/main" val="104438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-76"/>
          <a:stretch/>
        </p:blipFill>
        <p:spPr bwMode="auto">
          <a:xfrm>
            <a:off x="0" y="-30930"/>
            <a:ext cx="9160937" cy="68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5" name="Group 2"/>
          <p:cNvGrpSpPr>
            <a:grpSpLocks/>
          </p:cNvGrpSpPr>
          <p:nvPr/>
        </p:nvGrpSpPr>
        <p:grpSpPr bwMode="auto">
          <a:xfrm>
            <a:off x="0" y="2057400"/>
            <a:ext cx="9144000" cy="2932331"/>
            <a:chOff x="0" y="2459484"/>
            <a:chExt cx="9144000" cy="2930094"/>
          </a:xfrm>
        </p:grpSpPr>
        <p:sp>
          <p:nvSpPr>
            <p:cNvPr id="26626" name="TextBox 2"/>
            <p:cNvSpPr txBox="1">
              <a:spLocks noChangeArrowheads="1"/>
            </p:cNvSpPr>
            <p:nvPr/>
          </p:nvSpPr>
          <p:spPr bwMode="auto">
            <a:xfrm>
              <a:off x="0" y="2459484"/>
              <a:ext cx="9144000" cy="922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5400" dirty="0">
                  <a:solidFill>
                    <a:srgbClr val="FFFF00"/>
                  </a:solidFill>
                  <a:latin typeface="Arial Black" charset="0"/>
                  <a:cs typeface="Arial Black" charset="0"/>
                </a:rPr>
                <a:t>End</a:t>
              </a:r>
            </a:p>
          </p:txBody>
        </p:sp>
        <p:sp>
          <p:nvSpPr>
            <p:cNvPr id="26627" name="TextBox 1"/>
            <p:cNvSpPr txBox="1">
              <a:spLocks noChangeArrowheads="1"/>
            </p:cNvSpPr>
            <p:nvPr/>
          </p:nvSpPr>
          <p:spPr bwMode="auto">
            <a:xfrm>
              <a:off x="190834" y="4743740"/>
              <a:ext cx="8762332" cy="64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FFFF00"/>
                  </a:solidFill>
                </a:rPr>
                <a:t>This research is supported by NSF grant ATM AGS-1059611, DOE grant DE-SC0001164/ER-64752, and NASA grants NNX10AM28G and NNX10AH70G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212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413271577_4bd9feb57d_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/>
          <a:stretch/>
        </p:blipFill>
        <p:spPr>
          <a:xfrm>
            <a:off x="0" y="-30206"/>
            <a:ext cx="4749800" cy="3422204"/>
          </a:xfrm>
          <a:prstGeom prst="rect">
            <a:avLst/>
          </a:prstGeom>
        </p:spPr>
      </p:pic>
      <p:pic>
        <p:nvPicPr>
          <p:cNvPr id="4" name="Picture 3" descr="6413468777_2901c70952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354"/>
            <a:ext cx="4652861" cy="3489646"/>
          </a:xfrm>
          <a:prstGeom prst="rect">
            <a:avLst/>
          </a:prstGeom>
        </p:spPr>
      </p:pic>
      <p:pic>
        <p:nvPicPr>
          <p:cNvPr id="6" name="Picture 5" descr="6413428581_21b58dcbf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95" y="-30206"/>
            <a:ext cx="5178805" cy="3454223"/>
          </a:xfrm>
          <a:prstGeom prst="rect">
            <a:avLst/>
          </a:prstGeom>
        </p:spPr>
      </p:pic>
      <p:pic>
        <p:nvPicPr>
          <p:cNvPr id="5" name="Picture 4" descr="6413458635_c68ea9f486_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15" y="3368520"/>
            <a:ext cx="5231665" cy="34894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18006" y="1341331"/>
            <a:ext cx="1275449" cy="1818646"/>
            <a:chOff x="1318006" y="1341331"/>
            <a:chExt cx="1275449" cy="1818646"/>
          </a:xfrm>
        </p:grpSpPr>
        <p:sp>
          <p:nvSpPr>
            <p:cNvPr id="7" name="TextBox 6"/>
            <p:cNvSpPr txBox="1"/>
            <p:nvPr/>
          </p:nvSpPr>
          <p:spPr>
            <a:xfrm>
              <a:off x="2169290" y="1341331"/>
              <a:ext cx="4241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</a:t>
              </a:r>
              <a:endPara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18006" y="2636757"/>
              <a:ext cx="6436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Ka</a:t>
              </a:r>
              <a:endPara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5521" y="356106"/>
            <a:ext cx="30574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NCAR S-PolKa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Radar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540082" y="4783685"/>
            <a:ext cx="498521" cy="498548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3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3825" y="5638800"/>
            <a:ext cx="8267698" cy="400050"/>
            <a:chOff x="123825" y="5638800"/>
            <a:chExt cx="8267698" cy="400050"/>
          </a:xfrm>
        </p:grpSpPr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123825" y="5638800"/>
              <a:ext cx="8267698" cy="400050"/>
              <a:chOff x="123206" y="5638800"/>
              <a:chExt cx="8269091" cy="400110"/>
            </a:xfrm>
          </p:grpSpPr>
          <p:sp>
            <p:nvSpPr>
              <p:cNvPr id="93204" name="TextBox 14"/>
              <p:cNvSpPr txBox="1">
                <a:spLocks noChangeArrowheads="1"/>
              </p:cNvSpPr>
              <p:nvPr/>
            </p:nvSpPr>
            <p:spPr bwMode="auto">
              <a:xfrm>
                <a:off x="123206" y="5638800"/>
                <a:ext cx="85492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</a:rPr>
                  <a:t>Supp.</a:t>
                </a:r>
              </a:p>
            </p:txBody>
          </p:sp>
          <p:sp>
            <p:nvSpPr>
              <p:cNvPr id="93205" name="TextBox 15"/>
              <p:cNvSpPr txBox="1">
                <a:spLocks noChangeArrowheads="1"/>
              </p:cNvSpPr>
              <p:nvPr/>
            </p:nvSpPr>
            <p:spPr bwMode="auto">
              <a:xfrm>
                <a:off x="2742714" y="5638800"/>
                <a:ext cx="85492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</a:rPr>
                  <a:t>Supp.</a:t>
                </a:r>
              </a:p>
            </p:txBody>
          </p:sp>
          <p:sp>
            <p:nvSpPr>
              <p:cNvPr id="93206" name="TextBox 16"/>
              <p:cNvSpPr txBox="1">
                <a:spLocks noChangeArrowheads="1"/>
              </p:cNvSpPr>
              <p:nvPr/>
            </p:nvSpPr>
            <p:spPr bwMode="auto">
              <a:xfrm>
                <a:off x="7537375" y="5638800"/>
                <a:ext cx="85492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</a:rPr>
                  <a:t>Supp.</a:t>
                </a:r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1255712" y="5638800"/>
              <a:ext cx="5827715" cy="400050"/>
              <a:chOff x="1255452" y="5638800"/>
              <a:chExt cx="5828379" cy="400110"/>
            </a:xfrm>
          </p:grpSpPr>
          <p:sp>
            <p:nvSpPr>
              <p:cNvPr id="93201" name="TextBox 17"/>
              <p:cNvSpPr txBox="1">
                <a:spLocks noChangeArrowheads="1"/>
              </p:cNvSpPr>
              <p:nvPr/>
            </p:nvSpPr>
            <p:spPr bwMode="auto">
              <a:xfrm>
                <a:off x="4035543" y="5638800"/>
                <a:ext cx="895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008000"/>
                    </a:solidFill>
                  </a:rPr>
                  <a:t>Active</a:t>
                </a:r>
              </a:p>
            </p:txBody>
          </p:sp>
          <p:sp>
            <p:nvSpPr>
              <p:cNvPr id="93202" name="TextBox 13"/>
              <p:cNvSpPr txBox="1">
                <a:spLocks noChangeArrowheads="1"/>
              </p:cNvSpPr>
              <p:nvPr/>
            </p:nvSpPr>
            <p:spPr bwMode="auto">
              <a:xfrm>
                <a:off x="1255452" y="5638800"/>
                <a:ext cx="895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008000"/>
                    </a:solidFill>
                  </a:rPr>
                  <a:t>Active</a:t>
                </a:r>
              </a:p>
            </p:txBody>
          </p:sp>
          <p:sp>
            <p:nvSpPr>
              <p:cNvPr id="93203" name="TextBox 18"/>
              <p:cNvSpPr txBox="1">
                <a:spLocks noChangeArrowheads="1"/>
              </p:cNvSpPr>
              <p:nvPr/>
            </p:nvSpPr>
            <p:spPr bwMode="auto">
              <a:xfrm>
                <a:off x="6187908" y="5638800"/>
                <a:ext cx="895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008000"/>
                    </a:solidFill>
                  </a:rPr>
                  <a:t>Active</a:t>
                </a:r>
              </a:p>
            </p:txBody>
          </p:sp>
        </p:grp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5245100" y="5638800"/>
              <a:ext cx="584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FF"/>
                  </a:solidFill>
                </a:rPr>
                <a:t>Lull</a:t>
              </a:r>
            </a:p>
          </p:txBody>
        </p:sp>
      </p:grp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Rain over area scanned by S-PolKa</a:t>
            </a:r>
            <a:endParaRPr lang="en-US" b="1" dirty="0"/>
          </a:p>
        </p:txBody>
      </p:sp>
      <p:sp>
        <p:nvSpPr>
          <p:cNvPr id="27" name="Oval 26"/>
          <p:cNvSpPr/>
          <p:nvPr/>
        </p:nvSpPr>
        <p:spPr bwMode="auto">
          <a:xfrm>
            <a:off x="7764150" y="5050096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1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24" grpId="0" animBg="1"/>
      <p:bldP spid="29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0103_0000_dbzppi_brag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7680" cy="4960471"/>
          </a:xfrm>
          <a:prstGeom prst="rect">
            <a:avLst/>
          </a:prstGeom>
        </p:spPr>
      </p:pic>
      <p:pic>
        <p:nvPicPr>
          <p:cNvPr id="4" name="Picture 3" descr="20120103_0000_dbzrhi_bragg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7"/>
          <a:stretch/>
        </p:blipFill>
        <p:spPr>
          <a:xfrm>
            <a:off x="3178498" y="3033059"/>
            <a:ext cx="5965502" cy="38249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53164" y="676600"/>
            <a:ext cx="3144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Suppressed condition</a:t>
            </a:r>
            <a:br>
              <a:rPr lang="en-US" dirty="0" smtClean="0"/>
            </a:br>
            <a:r>
              <a:rPr lang="en-US" dirty="0" smtClean="0"/>
              <a:t>echoes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4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 rot="834859">
            <a:off x="838090" y="3950677"/>
            <a:ext cx="713549" cy="181124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332789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12411</TotalTime>
  <Words>596</Words>
  <Application>Microsoft Macintosh PowerPoint</Application>
  <PresentationFormat>On-screen Show (4:3)</PresentationFormat>
  <Paragraphs>167</Paragraphs>
  <Slides>50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Default Design</vt:lpstr>
      <vt:lpstr>10_Default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Radar experiment goal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MJO cloud population characteristics &amp; evolution seen by the S-PolKa radar</vt:lpstr>
      <vt:lpstr>PowerPoint Presentation</vt:lpstr>
      <vt:lpstr>PowerPoint Presentation</vt:lpstr>
    </vt:vector>
  </TitlesOfParts>
  <Company>University of Washington Department of Atmospheric 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Houze</dc:creator>
  <cp:lastModifiedBy>Robert Houze</cp:lastModifiedBy>
  <cp:revision>325</cp:revision>
  <dcterms:created xsi:type="dcterms:W3CDTF">2010-04-08T22:31:49Z</dcterms:created>
  <dcterms:modified xsi:type="dcterms:W3CDTF">2012-02-24T04:28:28Z</dcterms:modified>
</cp:coreProperties>
</file>