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67" r:id="rId3"/>
    <p:sldId id="268" r:id="rId4"/>
    <p:sldId id="260" r:id="rId5"/>
    <p:sldId id="261" r:id="rId6"/>
    <p:sldId id="262" r:id="rId7"/>
    <p:sldId id="293" r:id="rId8"/>
    <p:sldId id="272" r:id="rId9"/>
    <p:sldId id="323" r:id="rId10"/>
    <p:sldId id="321" r:id="rId11"/>
    <p:sldId id="322" r:id="rId12"/>
    <p:sldId id="304" r:id="rId13"/>
    <p:sldId id="315" r:id="rId14"/>
    <p:sldId id="276" r:id="rId15"/>
    <p:sldId id="320" r:id="rId16"/>
    <p:sldId id="319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na Hence" initials="dah" lastIdx="1" clrIdx="0"/>
  <p:cmAuthor id="1" name="Deanna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76157" autoAdjust="0"/>
  </p:normalViewPr>
  <p:slideViewPr>
    <p:cSldViewPr showGuides="1">
      <p:cViewPr>
        <p:scale>
          <a:sx n="100" d="100"/>
          <a:sy n="100" d="100"/>
        </p:scale>
        <p:origin x="-128" y="2392"/>
      </p:cViewPr>
      <p:guideLst>
        <p:guide orient="horz" pos="2256"/>
        <p:guide pos="12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D89A-1812-4542-A827-D383A2325775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6DA78-99DB-48D5-9356-E18675A7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Katia far right</a:t>
            </a:r>
          </a:p>
          <a:p>
            <a:endParaRPr lang="en-US" dirty="0" smtClean="0"/>
          </a:p>
          <a:p>
            <a:r>
              <a:rPr lang="en-US" dirty="0" smtClean="0"/>
              <a:t>Remnants</a:t>
            </a:r>
            <a:r>
              <a:rPr lang="en-US" baseline="0" dirty="0" smtClean="0"/>
              <a:t> of Lee over east coast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TS Nate in Gulf, new TS Maria off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DA78-99DB-48D5-9356-E18675A764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9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Idealized</a:t>
            </a:r>
            <a:r>
              <a:rPr lang="en-US" baseline="0" dirty="0" smtClean="0"/>
              <a:t> radar schematic that is consistent with statistics shown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Convective progression in inner</a:t>
            </a:r>
            <a:r>
              <a:rPr lang="en-US" baseline="0" dirty="0" smtClean="0"/>
              <a:t> eyewall exaggerated version of single eyewall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Convective cells in outer eyewall live and die locally, but DL convection amped 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of high wind speeds, small ice particles can circumnavigate inner eyewall…distances involved and lower wind speeds  in outer eyewall don’t allow ice to get very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DA78-99DB-48D5-9356-E18675A76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Idealized schematic drawn to be consistent</a:t>
            </a:r>
            <a:r>
              <a:rPr lang="en-US" baseline="0" dirty="0" smtClean="0"/>
              <a:t> with statistics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Noticed a regime change between regions 5 and 6….</a:t>
            </a:r>
          </a:p>
          <a:p>
            <a:r>
              <a:rPr lang="en-US" baseline="0" dirty="0" smtClean="0"/>
              <a:t>change in rate of change of fraction of coverage</a:t>
            </a:r>
          </a:p>
          <a:p>
            <a:r>
              <a:rPr lang="en-US" baseline="0" dirty="0" smtClean="0"/>
              <a:t>convective fraction</a:t>
            </a:r>
          </a:p>
          <a:p>
            <a:r>
              <a:rPr lang="en-US" baseline="0" dirty="0" smtClean="0"/>
              <a:t>change from more homogeneous stratiform precipitation to cellular convection with radial distance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asymmetric…rainband convection organizes into coherent lines in UR, mature and develop in DR, collapse in DL into stratiform with some </a:t>
            </a:r>
            <a:r>
              <a:rPr lang="en-US" baseline="0" dirty="0" err="1" smtClean="0"/>
              <a:t>blowover</a:t>
            </a:r>
            <a:r>
              <a:rPr lang="en-US" baseline="0" dirty="0" smtClean="0"/>
              <a:t> to 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DA78-99DB-48D5-9356-E18675A764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6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Inner region rainbands more intense in low levels but less above</a:t>
            </a:r>
          </a:p>
          <a:p>
            <a:endParaRPr lang="en-US" dirty="0" smtClean="0"/>
          </a:p>
          <a:p>
            <a:r>
              <a:rPr lang="en-US" dirty="0" smtClean="0"/>
              <a:t>Excess Kurtosis—measure of peakedness or flatness of distribution</a:t>
            </a:r>
          </a:p>
          <a:p>
            <a:r>
              <a:rPr lang="en-US" dirty="0" smtClean="0"/>
              <a:t>Positive =</a:t>
            </a:r>
            <a:r>
              <a:rPr lang="en-US" baseline="0" dirty="0" smtClean="0"/>
              <a:t> peaked</a:t>
            </a:r>
          </a:p>
          <a:p>
            <a:r>
              <a:rPr lang="en-US" baseline="0" dirty="0" smtClean="0"/>
              <a:t>Negative = flat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Inner regions less flat in low levels, stay peaked in upper levels = high</a:t>
            </a:r>
            <a:r>
              <a:rPr lang="en-US" baseline="0" dirty="0" smtClean="0"/>
              <a:t> uniformity and homogeneity</a:t>
            </a:r>
          </a:p>
          <a:p>
            <a:r>
              <a:rPr lang="en-US" baseline="0" dirty="0" smtClean="0"/>
              <a:t>Outer regions more flat in low levels, peaks in upper levels but then becomes negative again = more heterogeneity in structure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Major dip in kurtosis between 5-6 km = melting layer</a:t>
            </a:r>
          </a:p>
          <a:p>
            <a:r>
              <a:rPr lang="en-US" baseline="0" dirty="0" smtClean="0"/>
              <a:t>Biggest dip in inner regions</a:t>
            </a:r>
          </a:p>
          <a:p>
            <a:r>
              <a:rPr lang="en-US" baseline="0" dirty="0" smtClean="0"/>
              <a:t>Smaller in outer regions</a:t>
            </a:r>
          </a:p>
          <a:p>
            <a:r>
              <a:rPr lang="en-US" baseline="0" dirty="0" smtClean="0"/>
              <a:t>Sign of </a:t>
            </a:r>
            <a:r>
              <a:rPr lang="en-US" baseline="0" dirty="0" err="1" smtClean="0"/>
              <a:t>seperation</a:t>
            </a:r>
            <a:r>
              <a:rPr lang="en-US" baseline="0" dirty="0" smtClean="0"/>
              <a:t> between upper and lower microphysical regimes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DA78-99DB-48D5-9356-E18675A76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Learned from radar</a:t>
            </a:r>
            <a:r>
              <a:rPr lang="en-US" baseline="0" dirty="0" smtClean="0"/>
              <a:t> studies</a:t>
            </a:r>
            <a:r>
              <a:rPr lang="en-US" dirty="0" smtClean="0"/>
              <a:t> the basic components of a hurricane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Idealized schematic of tropical cyclone radar echo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fld id="{4320A3F3-9DB4-4EF7-BD5E-D39B53B7FA9D}" type="slidenum">
              <a:rPr lang="en-US" b="0" smtClean="0">
                <a:latin typeface="Arial" charset="0"/>
              </a:rPr>
              <a:pPr eaLnBrk="1" hangingPunct="1"/>
              <a:t>2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fld id="{65A6AC58-3E94-41B3-A0FF-EA76C0614451}" type="slidenum">
              <a:rPr lang="en-US" b="0" smtClean="0">
                <a:latin typeface="Arial" charset="0"/>
              </a:rPr>
              <a:pPr eaLnBrk="1" hangingPunct="1"/>
              <a:t>4</a:t>
            </a:fld>
            <a:endParaRPr lang="en-US" b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TRMM = Tropical Rainfall Measurement Mission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Polar orbiter, inclination level at 35 degrees so focuses on the tropics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Carries Microwave Imager, Lightning Sensor and First Ever Spaceborne Precipitation Radar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Advantages: daily high detail obs over the oceans with instruments that can penetrate cloud shield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Disadvantages (of all polar orbiters): still snap-shot, only gets obs 1-3x per day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First Ever </a:t>
            </a:r>
            <a:r>
              <a:rPr lang="en-US" dirty="0" err="1" smtClean="0">
                <a:latin typeface="Arial" charset="0"/>
              </a:rPr>
              <a:t>Spaceborne</a:t>
            </a:r>
            <a:r>
              <a:rPr lang="en-US" dirty="0" smtClean="0">
                <a:latin typeface="Arial" charset="0"/>
              </a:rPr>
              <a:t> Radar buys us 3-dimensional view of hurricanes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TRMM PR reflectivity of Hurricane Katrina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Swath width usually too narrow to cover full storm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Can see:</a:t>
            </a:r>
          </a:p>
          <a:p>
            <a:r>
              <a:rPr lang="en-US" dirty="0" smtClean="0">
                <a:latin typeface="Arial" charset="0"/>
              </a:rPr>
              <a:t>part of high reflectivity ring of eyewall</a:t>
            </a:r>
          </a:p>
          <a:p>
            <a:r>
              <a:rPr lang="en-US" dirty="0" smtClean="0">
                <a:latin typeface="Arial" charset="0"/>
              </a:rPr>
              <a:t>big inner rainbands</a:t>
            </a:r>
          </a:p>
          <a:p>
            <a:r>
              <a:rPr lang="en-US" dirty="0" smtClean="0">
                <a:latin typeface="Arial" charset="0"/>
              </a:rPr>
              <a:t>rain cells of outer rainbands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Take cross-section along red arrow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Can see:</a:t>
            </a:r>
          </a:p>
          <a:p>
            <a:r>
              <a:rPr lang="en-US" dirty="0" smtClean="0">
                <a:latin typeface="Arial" charset="0"/>
              </a:rPr>
              <a:t>intense eyewall echo reaching high altitudes</a:t>
            </a:r>
          </a:p>
          <a:p>
            <a:r>
              <a:rPr lang="en-US" dirty="0" smtClean="0">
                <a:latin typeface="Arial" charset="0"/>
              </a:rPr>
              <a:t>shallower rainbands</a:t>
            </a:r>
          </a:p>
          <a:p>
            <a:r>
              <a:rPr lang="en-US" dirty="0" smtClean="0">
                <a:latin typeface="Arial" charset="0"/>
              </a:rPr>
              <a:t>Bit of rain cell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Combine many overpasses of many storms because of narrow swath width. </a:t>
            </a:r>
          </a:p>
          <a:p>
            <a:r>
              <a:rPr lang="en-US" dirty="0" smtClean="0">
                <a:latin typeface="Arial" charset="0"/>
              </a:rPr>
              <a:t>Use statistics to analyze “typical” structure.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fld id="{0CC616B1-D056-4182-9278-F374509A86FE}" type="slidenum">
              <a:rPr lang="en-US" b="0" smtClean="0">
                <a:latin typeface="Arial" charset="0"/>
              </a:rPr>
              <a:pPr eaLnBrk="1" hangingPunct="1"/>
              <a:t>5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fld id="{C507444E-118C-4AEF-BF6A-B14DC40C3045}" type="slidenum">
              <a:rPr lang="en-US" b="0" smtClean="0">
                <a:latin typeface="Arial" charset="0"/>
              </a:rPr>
              <a:pPr eaLnBrk="1" hangingPunct="1"/>
              <a:t>6</a:t>
            </a:fld>
            <a:endParaRPr lang="en-US" b="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First must prepare database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NHC and International Best Track Archive for Climate Stewardship Best Track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Center and eye diameter establish rings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Usually evenly spaced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</a:rPr>
              <a:t>Going to be referring to what the yellow region and the blue outer lines are doing a lot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Modal structure==high frequencies: intense, deep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Outlier</a:t>
            </a:r>
            <a:r>
              <a:rPr lang="en-US" baseline="0" dirty="0" smtClean="0">
                <a:latin typeface="Arial" charset="0"/>
              </a:rPr>
              <a:t> structure==low frequencies: even deeper, more intense</a:t>
            </a:r>
          </a:p>
          <a:p>
            <a:endParaRPr lang="en-US" baseline="0" dirty="0" smtClean="0">
              <a:latin typeface="Arial" charset="0"/>
            </a:endParaRPr>
          </a:p>
          <a:p>
            <a:r>
              <a:rPr lang="en-US" baseline="0" dirty="0" smtClean="0">
                <a:latin typeface="Arial" charset="0"/>
              </a:rPr>
              <a:t>Sharp peak, rapid change at melting level—upper-level ice and melting signature</a:t>
            </a:r>
          </a:p>
          <a:p>
            <a:endParaRPr lang="en-US" baseline="0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</a:rPr>
              <a:t>Compared to ordinary tropical oceanic convection: way deeper, way more intense, less connected through melting layer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fld id="{8034102C-7D32-44A5-9B8D-6C9FBBDC4ACC}" type="slidenum">
              <a:rPr lang="en-US" b="0" smtClean="0">
                <a:latin typeface="Arial" charset="0"/>
              </a:rPr>
              <a:pPr eaLnBrk="1" hangingPunct="1"/>
              <a:t>7</a:t>
            </a:fld>
            <a:endParaRPr lang="en-US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to space</a:t>
            </a:r>
            <a:r>
              <a:rPr lang="en-US" baseline="0" dirty="0" smtClean="0"/>
              <a:t> rings subjectively because of varying moat widths.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Inner eyewall looks like usual eyewall, a little shorter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Outer eyewall low levels squeezed together and scooted over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Dramatic pinching in distribution of melting layer is rainband-like signature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 it signals disconnection between upper and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DA78-99DB-48D5-9356-E18675A76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fld id="{C507444E-118C-4AEF-BF6A-B14DC40C3045}" type="slidenum">
              <a:rPr lang="en-US" b="0" smtClean="0">
                <a:latin typeface="Arial" charset="0"/>
              </a:rPr>
              <a:pPr eaLnBrk="1" hangingPunct="1"/>
              <a:t>9</a:t>
            </a:fld>
            <a:endParaRPr lang="en-US" b="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To look at asymmetric structure,</a:t>
            </a:r>
            <a:r>
              <a:rPr lang="en-US" baseline="0" dirty="0" smtClean="0">
                <a:latin typeface="Arial" charset="0"/>
              </a:rPr>
              <a:t> divide rings into quadrants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Tried track first, but signal </a:t>
            </a:r>
            <a:r>
              <a:rPr lang="en-US" dirty="0" err="1" smtClean="0">
                <a:latin typeface="Arial" charset="0"/>
              </a:rPr>
              <a:t>inconsistent..then</a:t>
            </a:r>
            <a:r>
              <a:rPr lang="en-US" dirty="0" smtClean="0">
                <a:latin typeface="Arial" charset="0"/>
              </a:rPr>
              <a:t> tried shear and the signal was huge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divide data into quadrants based on mean shear vector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</a:rPr>
              <a:t>Wind shear is difference in the winds between two layers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Use</a:t>
            </a:r>
            <a:r>
              <a:rPr lang="en-US" baseline="0" dirty="0" smtClean="0">
                <a:latin typeface="Arial" charset="0"/>
              </a:rPr>
              <a:t> NCEP Reanalysis u, v winds to calculate 200 and 800 </a:t>
            </a:r>
            <a:r>
              <a:rPr lang="en-US" baseline="0" dirty="0" err="1" smtClean="0">
                <a:latin typeface="Arial" charset="0"/>
              </a:rPr>
              <a:t>hPa</a:t>
            </a:r>
            <a:r>
              <a:rPr lang="en-US" baseline="0" dirty="0" smtClean="0">
                <a:latin typeface="Arial" charset="0"/>
              </a:rPr>
              <a:t> wind vectors 500-750 km from storm center</a:t>
            </a:r>
          </a:p>
          <a:p>
            <a:pPr eaLnBrk="1" hangingPunct="1"/>
            <a:endParaRPr lang="en-US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general, outer eyewall more symmetric than inner eyewall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Single eyewall has slightly greater coverage in left of shear quadrants, low-level mean reflectivity similar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Inner eyewall big disparity in echo coverage and mean reflectivity, especially in upper levels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Outer eyewall, some disparity in echo coverage but very little in mean reflectivity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6DA78-99DB-48D5-9356-E18675A764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FF87-04EE-4ADA-BDCD-8F5CEF1D3A98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14DA3-996D-41FA-B70B-B55AD7AB2C8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20D9-F4F1-4B49-9C48-444AEB67F6EB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E72-E21D-4F0E-80E9-1FA32D1B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20D9-F4F1-4B49-9C48-444AEB67F6EB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AE72-E21D-4F0E-80E9-1FA32D1B4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F329-ED93-4CF9-ACAC-6CD0C3394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256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089B-A6AE-4673-A6AE-4EEC4D54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70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FF87-04EE-4ADA-BDCD-8F5CEF1D3A98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14DA3-996D-41FA-B70B-B55AD7AB2C8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FF87-04EE-4ADA-BDCD-8F5CEF1D3A98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14DA3-996D-41FA-B70B-B55AD7AB2C8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20D9-F4F1-4B49-9C48-444AEB67F6EB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E6AE72-E21D-4F0E-80E9-1FA32D1B47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20D9-F4F1-4B49-9C48-444AEB67F6EB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E6AE72-E21D-4F0E-80E9-1FA32D1B471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FF87-04EE-4ADA-BDCD-8F5CEF1D3A98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14DA3-996D-41FA-B70B-B55AD7AB2C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FF87-04EE-4ADA-BDCD-8F5CEF1D3A98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E14DA3-996D-41FA-B70B-B55AD7AB2C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20D9-F4F1-4B49-9C48-444AEB67F6EB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E6AE72-E21D-4F0E-80E9-1FA32D1B471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20D9-F4F1-4B49-9C48-444AEB67F6EB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E6AE72-E21D-4F0E-80E9-1FA32D1B471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FE620D9-F4F1-4B49-9C48-444AEB67F6EB}" type="datetimeFigureOut">
              <a:rPr lang="en-US" smtClean="0"/>
              <a:t>11/22/12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5E6AE72-E21D-4F0E-80E9-1FA32D1B471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4" Type="http://schemas.openxmlformats.org/officeDocument/2006/relationships/image" Target="../media/image15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4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0.ti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991600" cy="1085850"/>
          </a:xfrm>
        </p:spPr>
        <p:txBody>
          <a:bodyPr/>
          <a:lstStyle/>
          <a:p>
            <a:r>
              <a:rPr lang="en-US" sz="2800" dirty="0" smtClean="0"/>
              <a:t>The Vertical Structure of Tropical Cyclone Precipitation as seen by the TRMM Precipitation Radar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4876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Deanna A. Hence and Robert A. </a:t>
            </a:r>
            <a:r>
              <a:rPr lang="en-US" dirty="0" err="1" smtClean="0">
                <a:latin typeface="+mj-lt"/>
              </a:rPr>
              <a:t>Houze</a:t>
            </a:r>
            <a:r>
              <a:rPr lang="en-US" dirty="0" smtClean="0">
                <a:latin typeface="+mj-lt"/>
              </a:rPr>
              <a:t>, Jr.</a:t>
            </a:r>
          </a:p>
          <a:p>
            <a:r>
              <a:rPr lang="en-US" dirty="0" smtClean="0">
                <a:latin typeface="+mj-lt"/>
              </a:rPr>
              <a:t>University of Washington</a:t>
            </a:r>
            <a:endParaRPr lang="en-US" dirty="0"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22692" y="5943600"/>
            <a:ext cx="6172200" cy="524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 smtClean="0">
                <a:latin typeface="+mj-lt"/>
              </a:rPr>
              <a:t>Presented at AMS </a:t>
            </a:r>
            <a:r>
              <a:rPr lang="en-US" sz="1800" b="1" dirty="0" smtClean="0">
                <a:latin typeface="+mj-lt"/>
              </a:rPr>
              <a:t>Annual Meeting, 24 January 2012</a:t>
            </a:r>
            <a:endParaRPr lang="en-US" sz="1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7" y="656449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Image: NASA</a:t>
            </a:r>
            <a:endParaRPr lang="en-US" sz="1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400800"/>
            <a:ext cx="731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Supported by NASA grant NNX12AJ82G and NSF grant ATM0743180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6648" cy="687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91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Single Eyewall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15128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Inner Eyewall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63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Outer Eyewall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66246" r="48000" b="26321"/>
          <a:stretch/>
        </p:blipFill>
        <p:spPr>
          <a:xfrm>
            <a:off x="2514600" y="2495725"/>
            <a:ext cx="521111" cy="511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2" t="66246" r="3813" b="18889"/>
          <a:stretch/>
        </p:blipFill>
        <p:spPr>
          <a:xfrm>
            <a:off x="5007076" y="2458854"/>
            <a:ext cx="707924" cy="1022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66246" r="48000" b="26321"/>
          <a:stretch/>
        </p:blipFill>
        <p:spPr>
          <a:xfrm>
            <a:off x="2514600" y="417871"/>
            <a:ext cx="521111" cy="511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2" t="66246" r="3813" b="18889"/>
          <a:stretch/>
        </p:blipFill>
        <p:spPr>
          <a:xfrm>
            <a:off x="5007076" y="381000"/>
            <a:ext cx="707924" cy="10225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7401" y="6480027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Hence and </a:t>
            </a:r>
            <a:r>
              <a:rPr lang="en-US" dirty="0" err="1" smtClean="0"/>
              <a:t>Houze</a:t>
            </a:r>
            <a:r>
              <a:rPr lang="en-US" dirty="0" smtClean="0"/>
              <a:t> (2010b)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2" y="5896740"/>
            <a:ext cx="8061960" cy="914400"/>
          </a:xfrm>
        </p:spPr>
        <p:txBody>
          <a:bodyPr/>
          <a:lstStyle/>
          <a:p>
            <a:r>
              <a:rPr lang="en-US" dirty="0" smtClean="0"/>
              <a:t>A New Conceptual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26894"/>
            <a:ext cx="5755341" cy="5869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5562600"/>
            <a:ext cx="327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</a:rPr>
              <a:t>Hence and </a:t>
            </a:r>
            <a:r>
              <a:rPr lang="en-US" dirty="0" err="1" smtClean="0">
                <a:solidFill>
                  <a:schemeClr val="bg2"/>
                </a:solidFill>
              </a:rPr>
              <a:t>Houze</a:t>
            </a:r>
            <a:r>
              <a:rPr lang="en-US" dirty="0" smtClean="0">
                <a:solidFill>
                  <a:schemeClr val="bg2"/>
                </a:solidFill>
              </a:rPr>
              <a:t> (2010b)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44899"/>
            <a:ext cx="9144000" cy="914400"/>
          </a:xfrm>
        </p:spPr>
        <p:txBody>
          <a:bodyPr/>
          <a:lstStyle/>
          <a:p>
            <a:r>
              <a:rPr lang="en-US" dirty="0" smtClean="0"/>
              <a:t>A New Spiral Rainband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" y="-1"/>
            <a:ext cx="5697071" cy="59243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94" y="360336"/>
            <a:ext cx="3402106" cy="5203629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6" name="Oval 5"/>
          <p:cNvSpPr/>
          <p:nvPr/>
        </p:nvSpPr>
        <p:spPr>
          <a:xfrm>
            <a:off x="1524000" y="1160928"/>
            <a:ext cx="2792627" cy="2801471"/>
          </a:xfrm>
          <a:prstGeom prst="ellipse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5282" y="3429000"/>
            <a:ext cx="7620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Inner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962399"/>
            <a:ext cx="8426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26E9"/>
                </a:solidFill>
              </a:rPr>
              <a:t>Outer</a:t>
            </a:r>
            <a:endParaRPr lang="en-US" b="1" dirty="0">
              <a:solidFill>
                <a:srgbClr val="1126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" y="-1"/>
            <a:ext cx="5697071" cy="59243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Oval 5"/>
          <p:cNvSpPr/>
          <p:nvPr/>
        </p:nvSpPr>
        <p:spPr>
          <a:xfrm>
            <a:off x="1524000" y="1160928"/>
            <a:ext cx="2792627" cy="2801471"/>
          </a:xfrm>
          <a:prstGeom prst="ellipse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5282" y="3429000"/>
            <a:ext cx="7620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Inner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962399"/>
            <a:ext cx="8426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126E9"/>
                </a:solidFill>
              </a:rPr>
              <a:t>Outer</a:t>
            </a:r>
            <a:endParaRPr lang="en-US" b="1" dirty="0">
              <a:solidFill>
                <a:srgbClr val="1126E9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600200" y="5924304"/>
            <a:ext cx="7543800" cy="914400"/>
          </a:xfrm>
        </p:spPr>
        <p:txBody>
          <a:bodyPr/>
          <a:lstStyle/>
          <a:p>
            <a:pPr algn="r"/>
            <a:r>
              <a:rPr lang="en-US" dirty="0" smtClean="0"/>
              <a:t>Two Layers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62600" y="304800"/>
            <a:ext cx="3429000" cy="5029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4"/>
          <a:stretch/>
        </p:blipFill>
        <p:spPr>
          <a:xfrm>
            <a:off x="5596551" y="372878"/>
            <a:ext cx="3330664" cy="25096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72626" y="512253"/>
            <a:ext cx="194705" cy="3135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61958" y="2970168"/>
            <a:ext cx="194705" cy="3135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5"/>
          <a:stretch/>
        </p:blipFill>
        <p:spPr>
          <a:xfrm>
            <a:off x="5596551" y="2839673"/>
            <a:ext cx="3330664" cy="24100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91564" y="3001590"/>
            <a:ext cx="194705" cy="3135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39854" r="93033" b="45556"/>
          <a:stretch/>
        </p:blipFill>
        <p:spPr>
          <a:xfrm>
            <a:off x="5613507" y="1863432"/>
            <a:ext cx="174034" cy="141080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391400" y="3001590"/>
            <a:ext cx="0" cy="20276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vertical precipitation structure of eyewalls: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Single eyewalls: deep, intense, with deeper and more intense outliers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Inner eyewalls: similar to single eyewalls but less deep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Outer eyewalls: intense, uniform, constrained by inner eyewall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6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vertical precipitation structure of rainbands: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Inner region rainbands: uniform, stratiform, vertically constrained convection, upper separate from lower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Outer region rainbands: sparse, convective, upper more connected to lower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7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58622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3657600" cy="5708893"/>
          </a:xfrm>
        </p:spPr>
      </p:pic>
    </p:spTree>
    <p:extLst>
      <p:ext uri="{BB962C8B-B14F-4D97-AF65-F5344CB8AC3E}">
        <p14:creationId xmlns:p14="http://schemas.microsoft.com/office/powerpoint/2010/main" val="948851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2" b="3937"/>
          <a:stretch/>
        </p:blipFill>
        <p:spPr>
          <a:xfrm>
            <a:off x="26437" y="0"/>
            <a:ext cx="7239000" cy="6858000"/>
          </a:xfrm>
          <a:prstGeom prst="rect">
            <a:avLst/>
          </a:prstGeom>
        </p:spPr>
      </p:pic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3103563" y="1828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+mj-lt"/>
              </a:rPr>
              <a:t>Eye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172200"/>
            <a:ext cx="7239000" cy="6858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2"/>
                </a:solidFill>
              </a:rPr>
              <a:t>The current conceptual model</a:t>
            </a:r>
          </a:p>
        </p:txBody>
      </p:sp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6400800" y="6400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latin typeface="+mj-lt"/>
              </a:rPr>
              <a:t>Houze (2010)</a:t>
            </a:r>
          </a:p>
        </p:txBody>
      </p:sp>
    </p:spTree>
    <p:extLst>
      <p:ext uri="{BB962C8B-B14F-4D97-AF65-F5344CB8AC3E}">
        <p14:creationId xmlns:p14="http://schemas.microsoft.com/office/powerpoint/2010/main" val="18239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298" y="304800"/>
            <a:ext cx="8229600" cy="1143000"/>
          </a:xfrm>
        </p:spPr>
        <p:txBody>
          <a:bodyPr/>
          <a:lstStyle/>
          <a:p>
            <a:r>
              <a:rPr lang="en-US" dirty="0" smtClean="0"/>
              <a:t>Objectives of this study…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76200" y="1676400"/>
            <a:ext cx="8859416" cy="4297363"/>
          </a:xfrm>
        </p:spPr>
        <p:txBody>
          <a:bodyPr anchor="ctr" anchorCtr="0">
            <a:normAutofit/>
          </a:bodyPr>
          <a:lstStyle/>
          <a:p>
            <a:r>
              <a:rPr lang="en-US" sz="2800" dirty="0" smtClean="0"/>
              <a:t>Identify the typical vertical precipitation structures of tropical cyclone eyewalls and rainbands</a:t>
            </a:r>
          </a:p>
          <a:p>
            <a:endParaRPr lang="en-US" sz="2800" dirty="0" smtClean="0"/>
          </a:p>
          <a:p>
            <a:r>
              <a:rPr lang="en-US" sz="2800" dirty="0" smtClean="0"/>
              <a:t>Examine how these structures differ with radial distance and around the storm</a:t>
            </a:r>
          </a:p>
        </p:txBody>
      </p:sp>
    </p:spTree>
    <p:extLst>
      <p:ext uri="{BB962C8B-B14F-4D97-AF65-F5344CB8AC3E}">
        <p14:creationId xmlns:p14="http://schemas.microsoft.com/office/powerpoint/2010/main" val="32325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600" dirty="0" smtClean="0">
                <a:latin typeface="Palatino Linotype" pitchFamily="18" charset="0"/>
              </a:rPr>
              <a:t>TRMM: Scanning 40°N to 40°S since 1997</a:t>
            </a:r>
          </a:p>
        </p:txBody>
      </p:sp>
      <p:pic>
        <p:nvPicPr>
          <p:cNvPr id="11267" name="Picture 11" descr="080910_ql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6459538"/>
            <a:ext cx="9144000" cy="3698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latin typeface="Palatino Linotype" pitchFamily="18" charset="0"/>
              </a:rPr>
              <a:t>From NASA TRMM website (http://trmm.gsfc.nasa.gov/)</a:t>
            </a:r>
          </a:p>
        </p:txBody>
      </p:sp>
    </p:spTree>
    <p:extLst>
      <p:ext uri="{BB962C8B-B14F-4D97-AF65-F5344CB8AC3E}">
        <p14:creationId xmlns:p14="http://schemas.microsoft.com/office/powerpoint/2010/main" val="15607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12" t="14483" r="16332" b="12241"/>
          <a:stretch/>
        </p:blipFill>
        <p:spPr>
          <a:xfrm>
            <a:off x="457200" y="1600200"/>
            <a:ext cx="4224338" cy="47640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 flipV="1">
            <a:off x="2336800" y="2593975"/>
            <a:ext cx="1163638" cy="13477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2" name="TextBox 30"/>
          <p:cNvSpPr txBox="1">
            <a:spLocks noChangeArrowheads="1"/>
          </p:cNvSpPr>
          <p:nvPr/>
        </p:nvSpPr>
        <p:spPr bwMode="auto">
          <a:xfrm>
            <a:off x="-79375" y="3760788"/>
            <a:ext cx="5191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100">
                <a:latin typeface="Palatino Linotype" pitchFamily="18" charset="0"/>
              </a:rPr>
              <a:t>25N </a:t>
            </a:r>
          </a:p>
        </p:txBody>
      </p:sp>
      <p:sp>
        <p:nvSpPr>
          <p:cNvPr id="12293" name="TextBox 31"/>
          <p:cNvSpPr txBox="1">
            <a:spLocks noChangeArrowheads="1"/>
          </p:cNvSpPr>
          <p:nvPr/>
        </p:nvSpPr>
        <p:spPr bwMode="auto">
          <a:xfrm>
            <a:off x="-85725" y="6032500"/>
            <a:ext cx="5191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100">
                <a:latin typeface="Palatino Linotype" pitchFamily="18" charset="0"/>
              </a:rPr>
              <a:t>22N </a:t>
            </a:r>
          </a:p>
        </p:txBody>
      </p:sp>
      <p:sp>
        <p:nvSpPr>
          <p:cNvPr id="12294" name="TextBox 32"/>
          <p:cNvSpPr txBox="1">
            <a:spLocks noChangeArrowheads="1"/>
          </p:cNvSpPr>
          <p:nvPr/>
        </p:nvSpPr>
        <p:spPr bwMode="auto">
          <a:xfrm>
            <a:off x="334963" y="6364288"/>
            <a:ext cx="627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89W </a:t>
            </a:r>
          </a:p>
        </p:txBody>
      </p:sp>
      <p:sp>
        <p:nvSpPr>
          <p:cNvPr id="12295" name="TextBox 33"/>
          <p:cNvSpPr txBox="1">
            <a:spLocks noChangeArrowheads="1"/>
          </p:cNvSpPr>
          <p:nvPr/>
        </p:nvSpPr>
        <p:spPr bwMode="auto">
          <a:xfrm>
            <a:off x="2297113" y="6378575"/>
            <a:ext cx="62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86W </a:t>
            </a:r>
          </a:p>
        </p:txBody>
      </p:sp>
      <p:sp>
        <p:nvSpPr>
          <p:cNvPr id="12296" name="Rectangle 32"/>
          <p:cNvSpPr>
            <a:spLocks noChangeArrowheads="1"/>
          </p:cNvSpPr>
          <p:nvPr/>
        </p:nvSpPr>
        <p:spPr bwMode="auto">
          <a:xfrm>
            <a:off x="46038" y="1179513"/>
            <a:ext cx="5080000" cy="7286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Palatino Linotype" pitchFamily="18" charset="0"/>
            </a:endParaRPr>
          </a:p>
        </p:txBody>
      </p:sp>
      <p:sp>
        <p:nvSpPr>
          <p:cNvPr id="12297" name="Text Box 21"/>
          <p:cNvSpPr txBox="1">
            <a:spLocks noChangeArrowheads="1"/>
          </p:cNvSpPr>
          <p:nvPr/>
        </p:nvSpPr>
        <p:spPr bwMode="auto">
          <a:xfrm>
            <a:off x="0" y="1189038"/>
            <a:ext cx="5153025" cy="646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>
                <a:latin typeface="Palatino Linotype" pitchFamily="18" charset="0"/>
              </a:rPr>
              <a:t>TRMM PR Reflectivity at 03:26 on 28 August 2005</a:t>
            </a:r>
          </a:p>
        </p:txBody>
      </p:sp>
      <p:sp>
        <p:nvSpPr>
          <p:cNvPr id="12298" name="Rectangle 2"/>
          <p:cNvSpPr txBox="1">
            <a:spLocks noChangeArrowheads="1"/>
          </p:cNvSpPr>
          <p:nvPr/>
        </p:nvSpPr>
        <p:spPr bwMode="auto">
          <a:xfrm>
            <a:off x="-9526" y="0"/>
            <a:ext cx="9153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4000" b="0">
                <a:latin typeface="Palatino Linotype" pitchFamily="18" charset="0"/>
              </a:rPr>
              <a:t>TRMM Precipitation Radar: 3-D View</a:t>
            </a:r>
            <a:endParaRPr lang="en-US" sz="4000">
              <a:latin typeface="Palatino Linotype" pitchFamily="18" charset="0"/>
            </a:endParaRPr>
          </a:p>
        </p:txBody>
      </p:sp>
      <p:pic>
        <p:nvPicPr>
          <p:cNvPr id="12299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2" t="17596" r="13469" b="11998"/>
          <a:stretch>
            <a:fillRect/>
          </a:stretch>
        </p:blipFill>
        <p:spPr bwMode="auto">
          <a:xfrm>
            <a:off x="4837113" y="2374900"/>
            <a:ext cx="1333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48"/>
          <p:cNvSpPr txBox="1">
            <a:spLocks noChangeArrowheads="1"/>
          </p:cNvSpPr>
          <p:nvPr/>
        </p:nvSpPr>
        <p:spPr bwMode="auto">
          <a:xfrm>
            <a:off x="4879975" y="2314575"/>
            <a:ext cx="40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67</a:t>
            </a:r>
          </a:p>
        </p:txBody>
      </p:sp>
      <p:sp>
        <p:nvSpPr>
          <p:cNvPr id="12301" name="TextBox 49"/>
          <p:cNvSpPr txBox="1">
            <a:spLocks noChangeArrowheads="1"/>
          </p:cNvSpPr>
          <p:nvPr/>
        </p:nvSpPr>
        <p:spPr bwMode="auto">
          <a:xfrm>
            <a:off x="4914900" y="3584575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35</a:t>
            </a:r>
          </a:p>
        </p:txBody>
      </p:sp>
      <p:sp>
        <p:nvSpPr>
          <p:cNvPr id="12302" name="TextBox 50"/>
          <p:cNvSpPr txBox="1">
            <a:spLocks noChangeArrowheads="1"/>
          </p:cNvSpPr>
          <p:nvPr/>
        </p:nvSpPr>
        <p:spPr bwMode="auto">
          <a:xfrm>
            <a:off x="4926013" y="4929188"/>
            <a:ext cx="407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3</a:t>
            </a:r>
          </a:p>
        </p:txBody>
      </p:sp>
      <p:sp>
        <p:nvSpPr>
          <p:cNvPr id="12303" name="TextBox 51"/>
          <p:cNvSpPr txBox="1">
            <a:spLocks noChangeArrowheads="1"/>
          </p:cNvSpPr>
          <p:nvPr/>
        </p:nvSpPr>
        <p:spPr bwMode="auto">
          <a:xfrm>
            <a:off x="4589463" y="2160588"/>
            <a:ext cx="581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dBZ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63963" y="3709988"/>
            <a:ext cx="5454650" cy="3124200"/>
            <a:chOff x="3763963" y="3709988"/>
            <a:chExt cx="5454650" cy="3124200"/>
          </a:xfrm>
        </p:grpSpPr>
        <p:grpSp>
          <p:nvGrpSpPr>
            <p:cNvPr id="12309" name="Group 2"/>
            <p:cNvGrpSpPr>
              <a:grpSpLocks/>
            </p:cNvGrpSpPr>
            <p:nvPr/>
          </p:nvGrpSpPr>
          <p:grpSpPr bwMode="auto">
            <a:xfrm>
              <a:off x="3763963" y="3709988"/>
              <a:ext cx="5454650" cy="3124200"/>
              <a:chOff x="3763963" y="3709988"/>
              <a:chExt cx="5454650" cy="3124200"/>
            </a:xfrm>
          </p:grpSpPr>
          <p:sp>
            <p:nvSpPr>
              <p:cNvPr id="12311" name="TextBox 34"/>
              <p:cNvSpPr txBox="1">
                <a:spLocks noChangeArrowheads="1"/>
              </p:cNvSpPr>
              <p:nvPr/>
            </p:nvSpPr>
            <p:spPr bwMode="auto">
              <a:xfrm>
                <a:off x="4247635" y="6407427"/>
                <a:ext cx="6277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sz="1200">
                    <a:latin typeface="Palatino Linotype" pitchFamily="18" charset="0"/>
                  </a:rPr>
                  <a:t>83W 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784600" y="3709988"/>
                <a:ext cx="5335588" cy="3124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Palatino Linotype" pitchFamily="18" charset="0"/>
                </a:endParaRPr>
              </a:p>
            </p:txBody>
          </p:sp>
          <p:pic>
            <p:nvPicPr>
              <p:cNvPr id="12313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352" t="17596" r="13469" b="11998"/>
              <a:stretch>
                <a:fillRect/>
              </a:stretch>
            </p:blipFill>
            <p:spPr bwMode="auto">
              <a:xfrm>
                <a:off x="8721767" y="3923682"/>
                <a:ext cx="132594" cy="2843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4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21" t="23482" r="17876" b="21146"/>
              <a:stretch>
                <a:fillRect/>
              </a:stretch>
            </p:blipFill>
            <p:spPr bwMode="auto">
              <a:xfrm>
                <a:off x="4202906" y="4140424"/>
                <a:ext cx="4419796" cy="2236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5" name="TextBox 11"/>
              <p:cNvSpPr txBox="1">
                <a:spLocks noChangeArrowheads="1"/>
              </p:cNvSpPr>
              <p:nvPr/>
            </p:nvSpPr>
            <p:spPr bwMode="auto">
              <a:xfrm>
                <a:off x="8764441" y="3863425"/>
                <a:ext cx="407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sz="1200">
                    <a:latin typeface="Palatino Linotype" pitchFamily="18" charset="0"/>
                  </a:rPr>
                  <a:t>67</a:t>
                </a:r>
              </a:p>
            </p:txBody>
          </p:sp>
          <p:sp>
            <p:nvSpPr>
              <p:cNvPr id="12316" name="TextBox 13"/>
              <p:cNvSpPr txBox="1">
                <a:spLocks noChangeArrowheads="1"/>
              </p:cNvSpPr>
              <p:nvPr/>
            </p:nvSpPr>
            <p:spPr bwMode="auto">
              <a:xfrm>
                <a:off x="8799494" y="5133588"/>
                <a:ext cx="407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sz="1200">
                    <a:latin typeface="Palatino Linotype" pitchFamily="18" charset="0"/>
                  </a:rPr>
                  <a:t>35</a:t>
                </a:r>
              </a:p>
            </p:txBody>
          </p:sp>
          <p:sp>
            <p:nvSpPr>
              <p:cNvPr id="12317" name="TextBox 14"/>
              <p:cNvSpPr txBox="1">
                <a:spLocks noChangeArrowheads="1"/>
              </p:cNvSpPr>
              <p:nvPr/>
            </p:nvSpPr>
            <p:spPr bwMode="auto">
              <a:xfrm>
                <a:off x="8810925" y="6478459"/>
                <a:ext cx="407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sz="1200">
                    <a:latin typeface="Palatino Linotype" pitchFamily="18" charset="0"/>
                  </a:rPr>
                  <a:t>3</a:t>
                </a:r>
              </a:p>
            </p:txBody>
          </p:sp>
          <p:sp>
            <p:nvSpPr>
              <p:cNvPr id="12318" name="TextBox 15"/>
              <p:cNvSpPr txBox="1">
                <a:spLocks noChangeArrowheads="1"/>
              </p:cNvSpPr>
              <p:nvPr/>
            </p:nvSpPr>
            <p:spPr bwMode="auto">
              <a:xfrm>
                <a:off x="8473915" y="3709988"/>
                <a:ext cx="58105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sz="1200">
                    <a:latin typeface="Palatino Linotype" pitchFamily="18" charset="0"/>
                  </a:rPr>
                  <a:t>dBZ</a:t>
                </a:r>
              </a:p>
            </p:txBody>
          </p:sp>
          <p:sp>
            <p:nvSpPr>
              <p:cNvPr id="12319" name="TextBox 20"/>
              <p:cNvSpPr txBox="1">
                <a:spLocks noChangeArrowheads="1"/>
              </p:cNvSpPr>
              <p:nvPr/>
            </p:nvSpPr>
            <p:spPr bwMode="auto">
              <a:xfrm>
                <a:off x="3821890" y="5120206"/>
                <a:ext cx="407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algn="r" eaLnBrk="1" hangingPunct="1"/>
                <a:r>
                  <a:rPr lang="en-US" sz="1200">
                    <a:latin typeface="Palatino Linotype" pitchFamily="18" charset="0"/>
                  </a:rPr>
                  <a:t>8</a:t>
                </a:r>
              </a:p>
            </p:txBody>
          </p:sp>
          <p:sp>
            <p:nvSpPr>
              <p:cNvPr id="12320" name="TextBox 21"/>
              <p:cNvSpPr txBox="1">
                <a:spLocks noChangeArrowheads="1"/>
              </p:cNvSpPr>
              <p:nvPr/>
            </p:nvSpPr>
            <p:spPr bwMode="auto">
              <a:xfrm>
                <a:off x="3819603" y="5691188"/>
                <a:ext cx="407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algn="r" eaLnBrk="1" hangingPunct="1"/>
                <a:r>
                  <a:rPr lang="en-US" sz="1200">
                    <a:latin typeface="Palatino Linotype" pitchFamily="18" charset="0"/>
                  </a:rPr>
                  <a:t>4</a:t>
                </a:r>
              </a:p>
            </p:txBody>
          </p:sp>
          <p:sp>
            <p:nvSpPr>
              <p:cNvPr id="12321" name="TextBox 22"/>
              <p:cNvSpPr txBox="1">
                <a:spLocks noChangeArrowheads="1"/>
              </p:cNvSpPr>
              <p:nvPr/>
            </p:nvSpPr>
            <p:spPr bwMode="auto">
              <a:xfrm>
                <a:off x="3837130" y="4548188"/>
                <a:ext cx="40768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algn="r" eaLnBrk="1" hangingPunct="1"/>
                <a:r>
                  <a:rPr lang="en-US" sz="1200">
                    <a:latin typeface="Palatino Linotype" pitchFamily="18" charset="0"/>
                  </a:rPr>
                  <a:t>12</a:t>
                </a:r>
              </a:p>
            </p:txBody>
          </p:sp>
          <p:sp>
            <p:nvSpPr>
              <p:cNvPr id="12322" name="TextBox 23"/>
              <p:cNvSpPr txBox="1">
                <a:spLocks noChangeArrowheads="1"/>
              </p:cNvSpPr>
              <p:nvPr/>
            </p:nvSpPr>
            <p:spPr bwMode="auto">
              <a:xfrm rot="-5400000">
                <a:off x="3657105" y="5133582"/>
                <a:ext cx="490728" cy="277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Verdana" pitchFamily="34" charset="0"/>
                    <a:ea typeface="ＭＳ Ｐゴシック" pitchFamily="-111" charset="-128"/>
                  </a:defRPr>
                </a:lvl9pPr>
              </a:lstStyle>
              <a:p>
                <a:pPr algn="r" eaLnBrk="1" hangingPunct="1"/>
                <a:r>
                  <a:rPr lang="en-US" sz="1200">
                    <a:latin typeface="Palatino Linotype" pitchFamily="18" charset="0"/>
                  </a:rPr>
                  <a:t>km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4202113" y="6367463"/>
                <a:ext cx="4362450" cy="9525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10" name="TextBox 44"/>
            <p:cNvSpPr txBox="1">
              <a:spLocks noChangeArrowheads="1"/>
            </p:cNvSpPr>
            <p:nvPr/>
          </p:nvSpPr>
          <p:spPr bwMode="auto">
            <a:xfrm>
              <a:off x="4202906" y="3709988"/>
              <a:ext cx="4074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>
                  <a:latin typeface="Palatino Linotype" pitchFamily="18" charset="0"/>
                </a:rPr>
                <a:t>Reflectivity Crosssection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95800" y="43434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400" dirty="0">
                <a:latin typeface="Palatino Linotype" pitchFamily="18" charset="0"/>
              </a:rPr>
              <a:t>Eyewall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62601" y="4872834"/>
            <a:ext cx="2819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sz="1400" dirty="0" smtClean="0">
                <a:latin typeface="Palatino Linotype" pitchFamily="18" charset="0"/>
              </a:rPr>
              <a:t>Rainbands</a:t>
            </a:r>
            <a:endParaRPr lang="en-US" sz="1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8382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Palatino Linotype" pitchFamily="18" charset="0"/>
              </a:rPr>
              <a:t>Database Preparation: Center Details</a:t>
            </a:r>
          </a:p>
        </p:txBody>
      </p:sp>
      <p:sp>
        <p:nvSpPr>
          <p:cNvPr id="101" name="Text Box 114"/>
          <p:cNvSpPr txBox="1">
            <a:spLocks noChangeArrowheads="1"/>
          </p:cNvSpPr>
          <p:nvPr/>
        </p:nvSpPr>
        <p:spPr bwMode="auto">
          <a:xfrm>
            <a:off x="12140" y="4712544"/>
            <a:ext cx="448482" cy="2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20</a:t>
            </a:r>
          </a:p>
        </p:txBody>
      </p: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5928895" y="2393950"/>
            <a:ext cx="321510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latin typeface="Palatino Linotype" pitchFamily="18" charset="0"/>
              </a:rPr>
              <a:t>From the </a:t>
            </a:r>
            <a:r>
              <a:rPr lang="en-US" sz="2800" b="0" dirty="0" smtClean="0">
                <a:latin typeface="Palatino Linotype" pitchFamily="18" charset="0"/>
              </a:rPr>
              <a:t>NHC and IBTRACS </a:t>
            </a:r>
            <a:r>
              <a:rPr lang="en-US" sz="2800" b="0" dirty="0">
                <a:latin typeface="Palatino Linotype" pitchFamily="18" charset="0"/>
              </a:rPr>
              <a:t>best track data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Palatino Linotype" pitchFamily="18" charset="0"/>
              </a:rPr>
              <a:t> Center location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Palatino Linotype" pitchFamily="18" charset="0"/>
              </a:rPr>
              <a:t> Eye diameter</a:t>
            </a:r>
          </a:p>
        </p:txBody>
      </p:sp>
      <p:sp>
        <p:nvSpPr>
          <p:cNvPr id="13319" name="Rectangle 32"/>
          <p:cNvSpPr>
            <a:spLocks noChangeArrowheads="1"/>
          </p:cNvSpPr>
          <p:nvPr/>
        </p:nvSpPr>
        <p:spPr bwMode="auto">
          <a:xfrm>
            <a:off x="46038" y="838200"/>
            <a:ext cx="5745162" cy="601979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Palatino Linotype" pitchFamily="18" charset="0"/>
            </a:endParaRP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351061" y="923407"/>
            <a:ext cx="51577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 smtClean="0">
                <a:latin typeface="Palatino Linotype" pitchFamily="18" charset="0"/>
              </a:rPr>
              <a:t>Super Typhoon </a:t>
            </a:r>
            <a:r>
              <a:rPr lang="en-US" b="0" dirty="0" err="1" smtClean="0">
                <a:latin typeface="Palatino Linotype" pitchFamily="18" charset="0"/>
              </a:rPr>
              <a:t>Chaba</a:t>
            </a:r>
            <a:endParaRPr lang="en-US" b="0" dirty="0" smtClean="0"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0" dirty="0" smtClean="0">
                <a:latin typeface="Palatino Linotype" pitchFamily="18" charset="0"/>
              </a:rPr>
              <a:t>TRMM </a:t>
            </a:r>
            <a:r>
              <a:rPr lang="en-US" b="0" dirty="0">
                <a:latin typeface="Palatino Linotype" pitchFamily="18" charset="0"/>
              </a:rPr>
              <a:t>PR Reflectivity </a:t>
            </a:r>
            <a:r>
              <a:rPr lang="en-US" b="0" dirty="0" smtClean="0">
                <a:latin typeface="Palatino Linotype" pitchFamily="18" charset="0"/>
              </a:rPr>
              <a:t>on 24 </a:t>
            </a:r>
            <a:r>
              <a:rPr lang="en-US" b="0" dirty="0">
                <a:latin typeface="Palatino Linotype" pitchFamily="18" charset="0"/>
              </a:rPr>
              <a:t>August </a:t>
            </a:r>
            <a:r>
              <a:rPr lang="en-US" b="0" dirty="0" smtClean="0">
                <a:latin typeface="Palatino Linotype" pitchFamily="18" charset="0"/>
              </a:rPr>
              <a:t>2004</a:t>
            </a:r>
            <a:endParaRPr lang="en-US" b="0" dirty="0">
              <a:latin typeface="Palatino Linotype" pitchFamily="18" charset="0"/>
            </a:endParaRPr>
          </a:p>
        </p:txBody>
      </p:sp>
      <p:sp>
        <p:nvSpPr>
          <p:cNvPr id="100" name="Text Box 109"/>
          <p:cNvSpPr txBox="1">
            <a:spLocks noChangeArrowheads="1"/>
          </p:cNvSpPr>
          <p:nvPr/>
        </p:nvSpPr>
        <p:spPr bwMode="auto">
          <a:xfrm>
            <a:off x="701681" y="6196769"/>
            <a:ext cx="602648" cy="3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135</a:t>
            </a:r>
          </a:p>
        </p:txBody>
      </p:sp>
      <p:sp>
        <p:nvSpPr>
          <p:cNvPr id="102" name="Text Box 129"/>
          <p:cNvSpPr txBox="1">
            <a:spLocks noChangeArrowheads="1"/>
          </p:cNvSpPr>
          <p:nvPr/>
        </p:nvSpPr>
        <p:spPr bwMode="auto">
          <a:xfrm>
            <a:off x="4445105" y="6196769"/>
            <a:ext cx="553595" cy="3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140</a:t>
            </a:r>
          </a:p>
        </p:txBody>
      </p:sp>
      <p:pic>
        <p:nvPicPr>
          <p:cNvPr id="104" name="Picture 173" descr="chabaNonERC"/>
          <p:cNvPicPr>
            <a:picLocks noChangeAspect="1" noChangeArrowheads="1"/>
          </p:cNvPicPr>
          <p:nvPr/>
        </p:nvPicPr>
        <p:blipFill rotWithShape="1">
          <a:blip r:embed="rId3"/>
          <a:srcRect l="6436" t="9683" r="18981" b="10168"/>
          <a:stretch/>
        </p:blipFill>
        <p:spPr bwMode="auto">
          <a:xfrm>
            <a:off x="389145" y="1744096"/>
            <a:ext cx="4864644" cy="44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2" t="17596" r="13469" b="11998"/>
          <a:stretch>
            <a:fillRect/>
          </a:stretch>
        </p:blipFill>
        <p:spPr bwMode="auto">
          <a:xfrm>
            <a:off x="5319462" y="2289968"/>
            <a:ext cx="1333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8"/>
          <p:cNvSpPr txBox="1">
            <a:spLocks noChangeArrowheads="1"/>
          </p:cNvSpPr>
          <p:nvPr/>
        </p:nvSpPr>
        <p:spPr bwMode="auto">
          <a:xfrm>
            <a:off x="5362324" y="2229643"/>
            <a:ext cx="40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67</a:t>
            </a:r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5381875" y="3549805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35</a:t>
            </a:r>
          </a:p>
        </p:txBody>
      </p:sp>
      <p:sp>
        <p:nvSpPr>
          <p:cNvPr id="16" name="TextBox 50"/>
          <p:cNvSpPr txBox="1">
            <a:spLocks noChangeArrowheads="1"/>
          </p:cNvSpPr>
          <p:nvPr/>
        </p:nvSpPr>
        <p:spPr bwMode="auto">
          <a:xfrm>
            <a:off x="5414211" y="4822068"/>
            <a:ext cx="407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3</a:t>
            </a: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5253789" y="2057817"/>
            <a:ext cx="581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dBZ</a:t>
            </a:r>
          </a:p>
        </p:txBody>
      </p:sp>
    </p:spTree>
    <p:extLst>
      <p:ext uri="{BB962C8B-B14F-4D97-AF65-F5344CB8AC3E}">
        <p14:creationId xmlns:p14="http://schemas.microsoft.com/office/powerpoint/2010/main" val="23126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152" r="49722" b="67833"/>
          <a:stretch/>
        </p:blipFill>
        <p:spPr>
          <a:xfrm>
            <a:off x="621631" y="1567912"/>
            <a:ext cx="3797969" cy="3442447"/>
          </a:xfrm>
          <a:prstGeom prst="rect">
            <a:avLst/>
          </a:prstGeom>
        </p:spPr>
      </p:pic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14288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4400" b="0" dirty="0">
                <a:latin typeface="Palatino Linotype" pitchFamily="18" charset="0"/>
              </a:rPr>
              <a:t>Eyewall: Intense, Deep, Unique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 rot="-5400000">
            <a:off x="-546541" y="3104469"/>
            <a:ext cx="1490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dirty="0" smtClean="0">
                <a:latin typeface="Palatino Linotype" pitchFamily="18" charset="0"/>
              </a:rPr>
              <a:t>Height (km)</a:t>
            </a:r>
            <a:endParaRPr lang="en-US" dirty="0">
              <a:latin typeface="Palatino Linotype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7188" y="1219200"/>
            <a:ext cx="15875" cy="3803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9588" y="5324035"/>
            <a:ext cx="4133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1425240" y="5379691"/>
            <a:ext cx="2190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dirty="0" smtClean="0">
                <a:latin typeface="Palatino Linotype" pitchFamily="18" charset="0"/>
              </a:rPr>
              <a:t>Reflectivity (dBZ)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2286000" y="16002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r" eaLnBrk="1" hangingPunct="1"/>
            <a:r>
              <a:rPr lang="en-US" sz="2800" dirty="0">
                <a:solidFill>
                  <a:schemeClr val="bg2"/>
                </a:solidFill>
                <a:latin typeface="Palatino Linotype" pitchFamily="18" charset="0"/>
              </a:rPr>
              <a:t>Eyewall</a:t>
            </a:r>
          </a:p>
        </p:txBody>
      </p:sp>
      <p:sp>
        <p:nvSpPr>
          <p:cNvPr id="17423" name="TextBox 18"/>
          <p:cNvSpPr txBox="1">
            <a:spLocks noChangeArrowheads="1"/>
          </p:cNvSpPr>
          <p:nvPr/>
        </p:nvSpPr>
        <p:spPr bwMode="auto">
          <a:xfrm>
            <a:off x="6400800" y="1571482"/>
            <a:ext cx="2133600" cy="95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2"/>
                </a:solidFill>
                <a:latin typeface="Palatino Linotype" pitchFamily="18" charset="0"/>
              </a:rPr>
              <a:t>Distant Rainbands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66800" y="23622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2047875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solidFill>
                  <a:srgbClr val="0070C0"/>
                </a:solidFill>
              </a:rPr>
              <a:t>Sharp Peak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966913" y="2854325"/>
            <a:ext cx="1676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89960" y="4990584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 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5070" r="3745" b="67624"/>
          <a:stretch/>
        </p:blipFill>
        <p:spPr>
          <a:xfrm>
            <a:off x="4876800" y="1591257"/>
            <a:ext cx="3774057" cy="34191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97819" y="5010359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</a:t>
            </a:r>
            <a:endParaRPr lang="en-US" dirty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5410200" y="1600200"/>
            <a:ext cx="3222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r" eaLnBrk="1" hangingPunct="1"/>
            <a:r>
              <a:rPr lang="en-US" sz="2800" dirty="0" smtClean="0">
                <a:solidFill>
                  <a:schemeClr val="bg2"/>
                </a:solidFill>
                <a:latin typeface="Palatino Linotype" pitchFamily="18" charset="0"/>
              </a:rPr>
              <a:t>Other Oceanic Convection</a:t>
            </a:r>
            <a:endParaRPr lang="en-US" sz="2800" dirty="0">
              <a:solidFill>
                <a:schemeClr val="bg2"/>
              </a:solidFill>
              <a:latin typeface="Palatino Linotyp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990584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79306" y="5010359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063" y="2705100"/>
            <a:ext cx="38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7188" y="3526909"/>
            <a:ext cx="38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2540000"/>
            <a:ext cx="1181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Rapid change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2687" y="6478456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Hence and </a:t>
            </a:r>
            <a:r>
              <a:rPr lang="en-US" dirty="0" err="1" smtClean="0"/>
              <a:t>Houze</a:t>
            </a:r>
            <a:r>
              <a:rPr lang="en-US" dirty="0" smtClean="0"/>
              <a:t> (2010a)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8295" t="13511" r="15448" b="9822"/>
          <a:stretch/>
        </p:blipFill>
        <p:spPr>
          <a:xfrm>
            <a:off x="457200" y="1600200"/>
            <a:ext cx="4391025" cy="48180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49213" y="4578350"/>
            <a:ext cx="484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25N</a:t>
            </a:r>
          </a:p>
        </p:txBody>
      </p:sp>
      <p:sp>
        <p:nvSpPr>
          <p:cNvPr id="45" name="TextBox 34"/>
          <p:cNvSpPr txBox="1">
            <a:spLocks noChangeArrowheads="1"/>
          </p:cNvSpPr>
          <p:nvPr/>
        </p:nvSpPr>
        <p:spPr bwMode="auto">
          <a:xfrm>
            <a:off x="762000" y="6384925"/>
            <a:ext cx="627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90W </a:t>
            </a:r>
          </a:p>
        </p:txBody>
      </p:sp>
      <p:sp>
        <p:nvSpPr>
          <p:cNvPr id="46" name="TextBox 38"/>
          <p:cNvSpPr txBox="1">
            <a:spLocks noChangeArrowheads="1"/>
          </p:cNvSpPr>
          <p:nvPr/>
        </p:nvSpPr>
        <p:spPr bwMode="auto">
          <a:xfrm>
            <a:off x="49213" y="1143000"/>
            <a:ext cx="5284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dirty="0">
                <a:latin typeface="Palatino Linotype" pitchFamily="18" charset="0"/>
              </a:rPr>
              <a:t>TRMM PR Reflectivity at 14:43 on 23 Sep 2005</a:t>
            </a:r>
          </a:p>
        </p:txBody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2" t="17596" r="13469" b="11998"/>
          <a:stretch>
            <a:fillRect/>
          </a:stretch>
        </p:blipFill>
        <p:spPr bwMode="auto">
          <a:xfrm>
            <a:off x="4883026" y="2386786"/>
            <a:ext cx="1333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8"/>
          <p:cNvSpPr txBox="1">
            <a:spLocks noChangeArrowheads="1"/>
          </p:cNvSpPr>
          <p:nvPr/>
        </p:nvSpPr>
        <p:spPr bwMode="auto">
          <a:xfrm>
            <a:off x="4925888" y="2326461"/>
            <a:ext cx="40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67</a:t>
            </a:r>
          </a:p>
        </p:txBody>
      </p:sp>
      <p:sp>
        <p:nvSpPr>
          <p:cNvPr id="49" name="TextBox 49"/>
          <p:cNvSpPr txBox="1">
            <a:spLocks noChangeArrowheads="1"/>
          </p:cNvSpPr>
          <p:nvPr/>
        </p:nvSpPr>
        <p:spPr bwMode="auto">
          <a:xfrm>
            <a:off x="4945439" y="3646623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35</a:t>
            </a:r>
          </a:p>
        </p:txBody>
      </p:sp>
      <p:sp>
        <p:nvSpPr>
          <p:cNvPr id="50" name="TextBox 50"/>
          <p:cNvSpPr txBox="1">
            <a:spLocks noChangeArrowheads="1"/>
          </p:cNvSpPr>
          <p:nvPr/>
        </p:nvSpPr>
        <p:spPr bwMode="auto">
          <a:xfrm>
            <a:off x="4977775" y="4918886"/>
            <a:ext cx="407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3</a:t>
            </a:r>
          </a:p>
        </p:txBody>
      </p: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4817353" y="2154635"/>
            <a:ext cx="581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 dirty="0">
                <a:latin typeface="Palatino Linotype" pitchFamily="18" charset="0"/>
              </a:rPr>
              <a:t>dBZ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555" r="53313" b="67320"/>
          <a:stretch/>
        </p:blipFill>
        <p:spPr>
          <a:xfrm>
            <a:off x="5666582" y="419100"/>
            <a:ext cx="3292473" cy="2812619"/>
          </a:xfrm>
          <a:prstGeom prst="rect">
            <a:avLst/>
          </a:prstGeom>
        </p:spPr>
      </p:pic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14288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4000" b="0" dirty="0">
                <a:latin typeface="Palatino Linotype" pitchFamily="18" charset="0"/>
              </a:rPr>
              <a:t>One is not like the other</a:t>
            </a:r>
          </a:p>
        </p:txBody>
      </p:sp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/>
          <a:stretch>
            <a:fillRect/>
          </a:stretch>
        </p:blipFill>
        <p:spPr bwMode="auto">
          <a:xfrm>
            <a:off x="5648325" y="3429000"/>
            <a:ext cx="3328988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1" name="TextBox 6"/>
          <p:cNvSpPr txBox="1">
            <a:spLocks noChangeArrowheads="1"/>
          </p:cNvSpPr>
          <p:nvPr/>
        </p:nvSpPr>
        <p:spPr bwMode="auto">
          <a:xfrm rot="-5400000">
            <a:off x="4574104" y="4691061"/>
            <a:ext cx="1526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dirty="0" smtClean="0">
                <a:latin typeface="Palatino Linotype" pitchFamily="18" charset="0"/>
              </a:rPr>
              <a:t>Height (km)</a:t>
            </a:r>
            <a:endParaRPr lang="en-US" dirty="0">
              <a:latin typeface="Palatino Linotype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513388" y="3417888"/>
            <a:ext cx="17462" cy="2862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30850" y="6519863"/>
            <a:ext cx="3494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6362700" y="6524625"/>
            <a:ext cx="217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dirty="0" smtClean="0">
                <a:latin typeface="Palatino Linotype" pitchFamily="18" charset="0"/>
              </a:rPr>
              <a:t>Reflectivity (dBZ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28685" name="TextBox 23"/>
          <p:cNvSpPr txBox="1">
            <a:spLocks noChangeArrowheads="1"/>
          </p:cNvSpPr>
          <p:nvPr/>
        </p:nvSpPr>
        <p:spPr bwMode="auto">
          <a:xfrm>
            <a:off x="7162800" y="6096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Palatino Linotype" pitchFamily="18" charset="0"/>
              </a:rPr>
              <a:t>Inner Eyewall</a:t>
            </a:r>
            <a:endParaRPr lang="en-US" dirty="0">
              <a:solidFill>
                <a:schemeClr val="bg2"/>
              </a:solidFill>
              <a:latin typeface="Palatino Linotype" pitchFamily="18" charset="0"/>
            </a:endParaRPr>
          </a:p>
        </p:txBody>
      </p:sp>
      <p:sp>
        <p:nvSpPr>
          <p:cNvPr id="28686" name="TextBox 33"/>
          <p:cNvSpPr txBox="1">
            <a:spLocks noChangeArrowheads="1"/>
          </p:cNvSpPr>
          <p:nvPr/>
        </p:nvSpPr>
        <p:spPr bwMode="auto">
          <a:xfrm>
            <a:off x="7143750" y="3886200"/>
            <a:ext cx="1695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Palatino Linotype" pitchFamily="18" charset="0"/>
              </a:rPr>
              <a:t>Outer Eyewall</a:t>
            </a:r>
            <a:endParaRPr lang="en-US" dirty="0">
              <a:solidFill>
                <a:schemeClr val="bg2"/>
              </a:solidFill>
              <a:latin typeface="Palatino Linotype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43600" y="5638800"/>
            <a:ext cx="838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772400" y="5638800"/>
            <a:ext cx="762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8400" y="6230507"/>
            <a:ext cx="35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8506" y="6230507"/>
            <a:ext cx="35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18" y="4252303"/>
            <a:ext cx="22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481162" y="4953000"/>
            <a:ext cx="22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481162" y="1235889"/>
            <a:ext cx="22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5906" y="1936586"/>
            <a:ext cx="22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242844" y="3152602"/>
            <a:ext cx="35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092950" y="3152602"/>
            <a:ext cx="35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5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963268" y="4716462"/>
            <a:ext cx="762000" cy="236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37623" y="4485243"/>
            <a:ext cx="11139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pinched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8382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Palatino Linotype" pitchFamily="18" charset="0"/>
              </a:rPr>
              <a:t>Quadrant Analysis by Wind Shear</a:t>
            </a:r>
          </a:p>
        </p:txBody>
      </p:sp>
      <p:sp>
        <p:nvSpPr>
          <p:cNvPr id="13315" name="Text Box 33"/>
          <p:cNvSpPr txBox="1">
            <a:spLocks noChangeArrowheads="1"/>
          </p:cNvSpPr>
          <p:nvPr/>
        </p:nvSpPr>
        <p:spPr bwMode="auto">
          <a:xfrm rot="5400000">
            <a:off x="3762375" y="3887788"/>
            <a:ext cx="2725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0">
                <a:solidFill>
                  <a:schemeClr val="bg1"/>
                </a:solidFill>
                <a:latin typeface="Palatino Linotype" pitchFamily="18" charset="0"/>
              </a:rPr>
              <a:t>Reflectivity (dBZ)</a:t>
            </a:r>
          </a:p>
        </p:txBody>
      </p:sp>
      <p:sp>
        <p:nvSpPr>
          <p:cNvPr id="13319" name="Rectangle 32"/>
          <p:cNvSpPr>
            <a:spLocks noChangeArrowheads="1"/>
          </p:cNvSpPr>
          <p:nvPr/>
        </p:nvSpPr>
        <p:spPr bwMode="auto">
          <a:xfrm>
            <a:off x="46038" y="838200"/>
            <a:ext cx="5745162" cy="6019799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Palatino Linotype" pitchFamily="18" charset="0"/>
            </a:endParaRPr>
          </a:p>
        </p:txBody>
      </p:sp>
      <p:sp>
        <p:nvSpPr>
          <p:cNvPr id="13320" name="Text Box 21"/>
          <p:cNvSpPr txBox="1">
            <a:spLocks noChangeArrowheads="1"/>
          </p:cNvSpPr>
          <p:nvPr/>
        </p:nvSpPr>
        <p:spPr bwMode="auto">
          <a:xfrm>
            <a:off x="351061" y="923407"/>
            <a:ext cx="51577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 smtClean="0">
                <a:latin typeface="Palatino Linotype" pitchFamily="18" charset="0"/>
              </a:rPr>
              <a:t>Super Typhoon </a:t>
            </a:r>
            <a:r>
              <a:rPr lang="en-US" b="0" dirty="0" err="1" smtClean="0">
                <a:latin typeface="Palatino Linotype" pitchFamily="18" charset="0"/>
              </a:rPr>
              <a:t>Chaba</a:t>
            </a:r>
            <a:endParaRPr lang="en-US" b="0" dirty="0" smtClean="0"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0" dirty="0" smtClean="0">
                <a:latin typeface="Palatino Linotype" pitchFamily="18" charset="0"/>
              </a:rPr>
              <a:t>TRMM </a:t>
            </a:r>
            <a:r>
              <a:rPr lang="en-US" b="0" dirty="0">
                <a:latin typeface="Palatino Linotype" pitchFamily="18" charset="0"/>
              </a:rPr>
              <a:t>PR Reflectivity </a:t>
            </a:r>
            <a:r>
              <a:rPr lang="en-US" b="0" dirty="0" smtClean="0">
                <a:latin typeface="Palatino Linotype" pitchFamily="18" charset="0"/>
              </a:rPr>
              <a:t>on 24 </a:t>
            </a:r>
            <a:r>
              <a:rPr lang="en-US" b="0" dirty="0">
                <a:latin typeface="Palatino Linotype" pitchFamily="18" charset="0"/>
              </a:rPr>
              <a:t>August </a:t>
            </a:r>
            <a:r>
              <a:rPr lang="en-US" b="0" dirty="0" smtClean="0">
                <a:latin typeface="Palatino Linotype" pitchFamily="18" charset="0"/>
              </a:rPr>
              <a:t>2004</a:t>
            </a:r>
            <a:endParaRPr lang="en-US" b="0" dirty="0">
              <a:latin typeface="Palatino Linotype" pitchFamily="18" charset="0"/>
            </a:endParaRPr>
          </a:p>
        </p:txBody>
      </p:sp>
      <p:pic>
        <p:nvPicPr>
          <p:cNvPr id="13325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2" t="17596" r="13469" b="11998"/>
          <a:stretch>
            <a:fillRect/>
          </a:stretch>
        </p:blipFill>
        <p:spPr bwMode="auto">
          <a:xfrm>
            <a:off x="4837113" y="2374900"/>
            <a:ext cx="1333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23"/>
          <p:cNvSpPr txBox="1">
            <a:spLocks noChangeArrowheads="1"/>
          </p:cNvSpPr>
          <p:nvPr/>
        </p:nvSpPr>
        <p:spPr bwMode="auto">
          <a:xfrm>
            <a:off x="4879975" y="2314575"/>
            <a:ext cx="40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67</a:t>
            </a:r>
          </a:p>
        </p:txBody>
      </p:sp>
      <p:sp>
        <p:nvSpPr>
          <p:cNvPr id="13327" name="TextBox 24"/>
          <p:cNvSpPr txBox="1">
            <a:spLocks noChangeArrowheads="1"/>
          </p:cNvSpPr>
          <p:nvPr/>
        </p:nvSpPr>
        <p:spPr bwMode="auto">
          <a:xfrm>
            <a:off x="4914900" y="3584575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35</a:t>
            </a:r>
          </a:p>
        </p:txBody>
      </p:sp>
      <p:sp>
        <p:nvSpPr>
          <p:cNvPr id="13328" name="TextBox 25"/>
          <p:cNvSpPr txBox="1">
            <a:spLocks noChangeArrowheads="1"/>
          </p:cNvSpPr>
          <p:nvPr/>
        </p:nvSpPr>
        <p:spPr bwMode="auto">
          <a:xfrm>
            <a:off x="4926013" y="4929188"/>
            <a:ext cx="4079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3</a:t>
            </a:r>
          </a:p>
        </p:txBody>
      </p:sp>
      <p:sp>
        <p:nvSpPr>
          <p:cNvPr id="13329" name="TextBox 26"/>
          <p:cNvSpPr txBox="1">
            <a:spLocks noChangeArrowheads="1"/>
          </p:cNvSpPr>
          <p:nvPr/>
        </p:nvSpPr>
        <p:spPr bwMode="auto">
          <a:xfrm>
            <a:off x="4589463" y="2160588"/>
            <a:ext cx="581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200">
                <a:latin typeface="Palatino Linotype" pitchFamily="18" charset="0"/>
              </a:rPr>
              <a:t>dBZ</a:t>
            </a:r>
          </a:p>
        </p:txBody>
      </p:sp>
      <p:grpSp>
        <p:nvGrpSpPr>
          <p:cNvPr id="99" name="Group 237"/>
          <p:cNvGrpSpPr>
            <a:grpSpLocks/>
          </p:cNvGrpSpPr>
          <p:nvPr/>
        </p:nvGrpSpPr>
        <p:grpSpPr bwMode="auto">
          <a:xfrm>
            <a:off x="12140" y="1744096"/>
            <a:ext cx="5496709" cy="4760912"/>
            <a:chOff x="539" y="6618"/>
            <a:chExt cx="3922" cy="3259"/>
          </a:xfrm>
        </p:grpSpPr>
        <p:sp>
          <p:nvSpPr>
            <p:cNvPr id="100" name="Text Box 109"/>
            <p:cNvSpPr txBox="1">
              <a:spLocks noChangeArrowheads="1"/>
            </p:cNvSpPr>
            <p:nvPr/>
          </p:nvSpPr>
          <p:spPr bwMode="auto">
            <a:xfrm>
              <a:off x="1031" y="9666"/>
              <a:ext cx="43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135</a:t>
              </a:r>
            </a:p>
          </p:txBody>
        </p:sp>
        <p:sp>
          <p:nvSpPr>
            <p:cNvPr id="101" name="Text Box 114"/>
            <p:cNvSpPr txBox="1">
              <a:spLocks noChangeArrowheads="1"/>
            </p:cNvSpPr>
            <p:nvPr/>
          </p:nvSpPr>
          <p:spPr bwMode="auto">
            <a:xfrm>
              <a:off x="539" y="8650"/>
              <a:ext cx="3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20</a:t>
              </a:r>
            </a:p>
          </p:txBody>
        </p:sp>
        <p:sp>
          <p:nvSpPr>
            <p:cNvPr id="102" name="Text Box 129"/>
            <p:cNvSpPr txBox="1">
              <a:spLocks noChangeArrowheads="1"/>
            </p:cNvSpPr>
            <p:nvPr/>
          </p:nvSpPr>
          <p:spPr bwMode="auto">
            <a:xfrm>
              <a:off x="3702" y="9666"/>
              <a:ext cx="39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140</a:t>
              </a:r>
            </a:p>
          </p:txBody>
        </p:sp>
        <p:pic>
          <p:nvPicPr>
            <p:cNvPr id="104" name="Picture 173" descr="chabaNonERC"/>
            <p:cNvPicPr>
              <a:picLocks noChangeAspect="1" noChangeArrowheads="1"/>
            </p:cNvPicPr>
            <p:nvPr/>
          </p:nvPicPr>
          <p:blipFill>
            <a:blip r:embed="rId4"/>
            <a:srcRect l="6436" t="9683" r="15071" b="10168"/>
            <a:stretch>
              <a:fillRect/>
            </a:stretch>
          </p:blipFill>
          <p:spPr bwMode="auto">
            <a:xfrm>
              <a:off x="808" y="6618"/>
              <a:ext cx="3653" cy="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8" name="Group 177"/>
            <p:cNvGrpSpPr>
              <a:grpSpLocks/>
            </p:cNvGrpSpPr>
            <p:nvPr/>
          </p:nvGrpSpPr>
          <p:grpSpPr bwMode="auto">
            <a:xfrm>
              <a:off x="760" y="6618"/>
              <a:ext cx="3678" cy="3073"/>
              <a:chOff x="1298" y="6618"/>
              <a:chExt cx="3678" cy="3073"/>
            </a:xfrm>
          </p:grpSpPr>
          <p:sp>
            <p:nvSpPr>
              <p:cNvPr id="113" name="Line 174"/>
              <p:cNvSpPr>
                <a:spLocks noChangeShapeType="1"/>
              </p:cNvSpPr>
              <p:nvPr/>
            </p:nvSpPr>
            <p:spPr bwMode="auto">
              <a:xfrm flipH="1">
                <a:off x="3131" y="6618"/>
                <a:ext cx="24" cy="307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75"/>
              <p:cNvSpPr>
                <a:spLocks noChangeShapeType="1"/>
              </p:cNvSpPr>
              <p:nvPr/>
            </p:nvSpPr>
            <p:spPr bwMode="auto">
              <a:xfrm>
                <a:off x="1298" y="7973"/>
                <a:ext cx="367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176"/>
              <p:cNvSpPr txBox="1">
                <a:spLocks noChangeArrowheads="1"/>
              </p:cNvSpPr>
              <p:nvPr/>
            </p:nvSpPr>
            <p:spPr bwMode="auto">
              <a:xfrm rot="-5400000">
                <a:off x="2589" y="9126"/>
                <a:ext cx="8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/>
                  <a:t>Shear</a:t>
                </a:r>
              </a:p>
            </p:txBody>
          </p:sp>
        </p:grpSp>
        <p:sp>
          <p:nvSpPr>
            <p:cNvPr id="109" name="Text Box 199"/>
            <p:cNvSpPr txBox="1">
              <a:spLocks noChangeArrowheads="1"/>
            </p:cNvSpPr>
            <p:nvPr/>
          </p:nvSpPr>
          <p:spPr bwMode="auto">
            <a:xfrm>
              <a:off x="3760" y="9013"/>
              <a:ext cx="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DL</a:t>
              </a:r>
            </a:p>
          </p:txBody>
        </p:sp>
        <p:sp>
          <p:nvSpPr>
            <p:cNvPr id="110" name="Text Box 200"/>
            <p:cNvSpPr txBox="1">
              <a:spLocks noChangeArrowheads="1"/>
            </p:cNvSpPr>
            <p:nvPr/>
          </p:nvSpPr>
          <p:spPr bwMode="auto">
            <a:xfrm>
              <a:off x="3784" y="6860"/>
              <a:ext cx="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UL</a:t>
              </a:r>
            </a:p>
          </p:txBody>
        </p:sp>
        <p:sp>
          <p:nvSpPr>
            <p:cNvPr id="111" name="Text Box 201"/>
            <p:cNvSpPr txBox="1">
              <a:spLocks noChangeArrowheads="1"/>
            </p:cNvSpPr>
            <p:nvPr/>
          </p:nvSpPr>
          <p:spPr bwMode="auto">
            <a:xfrm>
              <a:off x="1002" y="9013"/>
              <a:ext cx="631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DR</a:t>
              </a:r>
            </a:p>
          </p:txBody>
        </p:sp>
        <p:sp>
          <p:nvSpPr>
            <p:cNvPr id="112" name="Text Box 202"/>
            <p:cNvSpPr txBox="1">
              <a:spLocks noChangeArrowheads="1"/>
            </p:cNvSpPr>
            <p:nvPr/>
          </p:nvSpPr>
          <p:spPr bwMode="auto">
            <a:xfrm>
              <a:off x="978" y="6836"/>
              <a:ext cx="4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UR</a:t>
              </a:r>
            </a:p>
          </p:txBody>
        </p:sp>
      </p:grpSp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5791200" y="2393950"/>
            <a:ext cx="3352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latin typeface="Palatino Linotype" pitchFamily="18" charset="0"/>
              </a:rPr>
              <a:t>From the </a:t>
            </a:r>
            <a:r>
              <a:rPr lang="en-US" sz="2800" b="0" dirty="0" smtClean="0">
                <a:latin typeface="Palatino Linotype" pitchFamily="18" charset="0"/>
              </a:rPr>
              <a:t>NCEP Reanalysis winds</a:t>
            </a:r>
            <a:endParaRPr lang="en-US" sz="2800" b="0" dirty="0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0" dirty="0">
                <a:latin typeface="Palatino Linotype" pitchFamily="18" charset="0"/>
              </a:rPr>
              <a:t> </a:t>
            </a:r>
            <a:r>
              <a:rPr lang="en-US" sz="2800" b="0" dirty="0" smtClean="0">
                <a:latin typeface="Palatino Linotype" pitchFamily="18" charset="0"/>
              </a:rPr>
              <a:t>200-800 </a:t>
            </a:r>
            <a:r>
              <a:rPr lang="en-US" sz="2800" b="0" dirty="0" err="1" smtClean="0">
                <a:latin typeface="Palatino Linotype" pitchFamily="18" charset="0"/>
              </a:rPr>
              <a:t>hPA</a:t>
            </a:r>
            <a:r>
              <a:rPr lang="en-US" sz="2800" b="0" dirty="0" smtClean="0">
                <a:latin typeface="Palatino Linotype" pitchFamily="18" charset="0"/>
              </a:rPr>
              <a:t> shear</a:t>
            </a:r>
            <a:endParaRPr lang="en-US" sz="2800" b="0" dirty="0">
              <a:latin typeface="Palatino Linotype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800" b="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1179</TotalTime>
  <Words>1133</Words>
  <Application>Microsoft Macintosh PowerPoint</Application>
  <PresentationFormat>On-screen Show (4:3)</PresentationFormat>
  <Paragraphs>250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The Vertical Structure of Tropical Cyclone Precipitation as seen by the TRMM Precipitation Radar</vt:lpstr>
      <vt:lpstr>The current conceptual model</vt:lpstr>
      <vt:lpstr>Objectives of this study…</vt:lpstr>
      <vt:lpstr>TRMM: Scanning 40°N to 40°S since 1997</vt:lpstr>
      <vt:lpstr>PowerPoint Presentation</vt:lpstr>
      <vt:lpstr>Database Preparation: Center Details</vt:lpstr>
      <vt:lpstr>PowerPoint Presentation</vt:lpstr>
      <vt:lpstr>PowerPoint Presentation</vt:lpstr>
      <vt:lpstr>Quadrant Analysis by Wind Shear</vt:lpstr>
      <vt:lpstr>PowerPoint Presentation</vt:lpstr>
      <vt:lpstr>A New Conceptual Model</vt:lpstr>
      <vt:lpstr>A New Spiral Rainband Model</vt:lpstr>
      <vt:lpstr>Two Layers</vt:lpstr>
      <vt:lpstr>Conclusions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Vertical Structure of Tropical Cyclone Precipitation as seen by the TRMM PR</dc:title>
  <dc:creator>Deanna</dc:creator>
  <cp:lastModifiedBy>Robert Houze</cp:lastModifiedBy>
  <cp:revision>98</cp:revision>
  <dcterms:created xsi:type="dcterms:W3CDTF">2011-09-07T04:06:48Z</dcterms:created>
  <dcterms:modified xsi:type="dcterms:W3CDTF">2012-11-22T14:20:01Z</dcterms:modified>
</cp:coreProperties>
</file>