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48"/>
  </p:notesMasterIdLst>
  <p:sldIdLst>
    <p:sldId id="256" r:id="rId2"/>
    <p:sldId id="257" r:id="rId3"/>
    <p:sldId id="278" r:id="rId4"/>
    <p:sldId id="258" r:id="rId5"/>
    <p:sldId id="265" r:id="rId6"/>
    <p:sldId id="267" r:id="rId7"/>
    <p:sldId id="266" r:id="rId8"/>
    <p:sldId id="268" r:id="rId9"/>
    <p:sldId id="260" r:id="rId10"/>
    <p:sldId id="261" r:id="rId11"/>
    <p:sldId id="262" r:id="rId12"/>
    <p:sldId id="263" r:id="rId13"/>
    <p:sldId id="264" r:id="rId14"/>
    <p:sldId id="275" r:id="rId15"/>
    <p:sldId id="279" r:id="rId16"/>
    <p:sldId id="281" r:id="rId17"/>
    <p:sldId id="292" r:id="rId18"/>
    <p:sldId id="293" r:id="rId19"/>
    <p:sldId id="296" r:id="rId20"/>
    <p:sldId id="291" r:id="rId21"/>
    <p:sldId id="294" r:id="rId22"/>
    <p:sldId id="270" r:id="rId23"/>
    <p:sldId id="314" r:id="rId24"/>
    <p:sldId id="282" r:id="rId25"/>
    <p:sldId id="299" r:id="rId26"/>
    <p:sldId id="271" r:id="rId27"/>
    <p:sldId id="288" r:id="rId28"/>
    <p:sldId id="272" r:id="rId29"/>
    <p:sldId id="289" r:id="rId30"/>
    <p:sldId id="290" r:id="rId31"/>
    <p:sldId id="301" r:id="rId32"/>
    <p:sldId id="285" r:id="rId33"/>
    <p:sldId id="286" r:id="rId34"/>
    <p:sldId id="316" r:id="rId35"/>
    <p:sldId id="280" r:id="rId36"/>
    <p:sldId id="309" r:id="rId37"/>
    <p:sldId id="304" r:id="rId38"/>
    <p:sldId id="315" r:id="rId39"/>
    <p:sldId id="305" r:id="rId40"/>
    <p:sldId id="313" r:id="rId41"/>
    <p:sldId id="312" r:id="rId42"/>
    <p:sldId id="276" r:id="rId43"/>
    <p:sldId id="320" r:id="rId44"/>
    <p:sldId id="321" r:id="rId45"/>
    <p:sldId id="318" r:id="rId46"/>
    <p:sldId id="31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anna Hence" initials="dah" lastIdx="1" clrIdx="0"/>
  <p:cmAuthor id="1" name="Deanna" initials="D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76157" autoAdjust="0"/>
  </p:normalViewPr>
  <p:slideViewPr>
    <p:cSldViewPr showGuides="1">
      <p:cViewPr varScale="1">
        <p:scale>
          <a:sx n="101" d="100"/>
          <a:sy n="101" d="100"/>
        </p:scale>
        <p:origin x="-1338" y="-90"/>
      </p:cViewPr>
      <p:guideLst>
        <p:guide orient="horz" pos="2256"/>
        <p:guide pos="12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5D89A-1812-4542-A827-D383A232577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6DA78-99DB-48D5-9356-E18675A76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0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Katia far right</a:t>
            </a:r>
          </a:p>
          <a:p>
            <a:endParaRPr lang="en-US" dirty="0" smtClean="0"/>
          </a:p>
          <a:p>
            <a:r>
              <a:rPr lang="en-US" dirty="0" smtClean="0"/>
              <a:t>Remnants</a:t>
            </a:r>
            <a:r>
              <a:rPr lang="en-US" baseline="0" dirty="0" smtClean="0"/>
              <a:t> of Lee over east coast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TS Nate in Gulf, new TS Maria off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79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C507444E-118C-4AEF-BF6A-B14DC40C3045}" type="slidenum">
              <a:rPr lang="en-US" b="0" smtClean="0">
                <a:latin typeface="Arial" charset="0"/>
              </a:rPr>
              <a:pPr eaLnBrk="1" hangingPunct="1"/>
              <a:t>11</a:t>
            </a:fld>
            <a:endParaRPr lang="en-US" b="0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First must prepare database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NHC and International Best Track Archive for Climate Stewardship Best Track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Center and eye diameter establish rings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Usually evenly spaced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fld id="{0E2900F9-3E58-4845-91B6-15C375B187FE}" type="slidenum">
              <a:rPr lang="en-US" sz="1200" b="0">
                <a:latin typeface="Arial" charset="0"/>
              </a:rPr>
              <a:pPr algn="r" eaLnBrk="1" hangingPunct="1"/>
              <a:t>12</a:t>
            </a:fld>
            <a:endParaRPr lang="en-US" sz="1200" b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Zoom in on the Region 6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Count the reflectivity of every pixel at one level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Create histogram of reflectivity pixels at that level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More common = high frequency, rare = low frequency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Intense rain = more high reflectivity pixels counted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Create histograms for every level in atmosphere that you have data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X-axis is reflectivity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Altitude is Y-axis, so this 4 km histogram is red line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Z-axis is frequency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Creates something like a topographic map, where your elevation is frequency of reflectivity values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Do this for every overpass, then combine them together to get sample frequency for all storms.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Can break out in</a:t>
            </a:r>
            <a:r>
              <a:rPr lang="en-US" baseline="0" dirty="0" smtClean="0">
                <a:latin typeface="Arial" charset="0"/>
              </a:rPr>
              <a:t> sections</a:t>
            </a:r>
            <a:r>
              <a:rPr lang="en-US" dirty="0" smtClean="0">
                <a:latin typeface="Arial" charset="0"/>
              </a:rPr>
              <a:t> to study small parts of storm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93D8E6E9-C909-405E-AA36-A4389A1BBDBF}" type="slidenum">
              <a:rPr lang="en-US" b="0" smtClean="0">
                <a:latin typeface="Arial" charset="0"/>
              </a:rPr>
              <a:pPr eaLnBrk="1" hangingPunct="1"/>
              <a:t>13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Focusing on when storms only have one of these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7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Eyewall of Katrina on 28 August</a:t>
            </a:r>
          </a:p>
          <a:p>
            <a:endParaRPr lang="en-US" dirty="0" smtClean="0"/>
          </a:p>
          <a:p>
            <a:r>
              <a:rPr lang="en-US" dirty="0" smtClean="0"/>
              <a:t>Beautiful</a:t>
            </a:r>
            <a:r>
              <a:rPr lang="en-US" baseline="0" dirty="0" smtClean="0"/>
              <a:t> clear eye, sloping eyewall = “stadium effect”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do eyewalls look this way?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7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</a:t>
            </a:r>
            <a:r>
              <a:rPr lang="en-US" baseline="0" dirty="0" smtClean="0"/>
              <a:t> t</a:t>
            </a:r>
            <a:r>
              <a:rPr lang="en-US" dirty="0" smtClean="0"/>
              <a:t>ropical</a:t>
            </a:r>
            <a:r>
              <a:rPr lang="en-US" baseline="0" dirty="0" smtClean="0"/>
              <a:t> cyclones have a unique force balance that occurs at particularly high wind speeds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storm circulation balanced, eyewall main uplift conditionally neutral along sloping lines of momentum and equivalent potential temperature</a:t>
            </a:r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is eyewall circulation at its most basic.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Advantage: lots of water moved upward very efficiently, although not very quickly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Unstable perturbations embedded in eyewall inflow manifest as convective towers superimposed on main eyewall cloud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model does not account for asymmetric uplift in eyewall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59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Going to be referring to what the yellow region and the blue outer lines are doing a lot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Modal structure==high frequencies: intense, deep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Outlier</a:t>
            </a:r>
            <a:r>
              <a:rPr lang="en-US" baseline="0" dirty="0" smtClean="0">
                <a:latin typeface="Arial" charset="0"/>
              </a:rPr>
              <a:t> structure==low frequencies: even deeper, more intense</a:t>
            </a:r>
          </a:p>
          <a:p>
            <a:endParaRPr lang="en-US" baseline="0" dirty="0" smtClean="0">
              <a:latin typeface="Arial" charset="0"/>
            </a:endParaRPr>
          </a:p>
          <a:p>
            <a:r>
              <a:rPr lang="en-US" baseline="0" dirty="0" smtClean="0">
                <a:latin typeface="Arial" charset="0"/>
              </a:rPr>
              <a:t>Sharp peak, rapid change at melting level—upper-level ice and melting signature</a:t>
            </a:r>
          </a:p>
          <a:p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</a:rPr>
              <a:t>Compared to ordinary tropical oceanic convection: way deeper, way more intense, less connected through melting layer</a:t>
            </a:r>
          </a:p>
          <a:p>
            <a:endParaRPr lang="en-US" dirty="0" smtClean="0">
              <a:latin typeface="Arial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8034102C-7D32-44A5-9B8D-6C9FBBDC4ACC}" type="slidenum">
              <a:rPr lang="en-US" b="0" smtClean="0">
                <a:latin typeface="Arial" charset="0"/>
              </a:rPr>
              <a:pPr eaLnBrk="1" hangingPunct="1"/>
              <a:t>18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CAT 12 eyewall: weaker,</a:t>
            </a:r>
            <a:r>
              <a:rPr lang="en-US" baseline="0" dirty="0" smtClean="0">
                <a:latin typeface="Arial" charset="0"/>
              </a:rPr>
              <a:t> shallower</a:t>
            </a:r>
          </a:p>
          <a:p>
            <a:endParaRPr lang="en-US" baseline="0" dirty="0" smtClean="0">
              <a:latin typeface="Arial" charset="0"/>
            </a:endParaRPr>
          </a:p>
          <a:p>
            <a:r>
              <a:rPr lang="en-US" baseline="0" dirty="0" smtClean="0">
                <a:latin typeface="Arial" charset="0"/>
              </a:rPr>
              <a:t>CAT 45 eyewall: very intense, deep, very intense outliers, everything more robust</a:t>
            </a:r>
            <a:endParaRPr lang="en-US" dirty="0" smtClean="0">
              <a:latin typeface="Arial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8034102C-7D32-44A5-9B8D-6C9FBBDC4ACC}" type="slidenum">
              <a:rPr lang="en-US" b="0" smtClean="0">
                <a:latin typeface="Arial" charset="0"/>
              </a:rPr>
              <a:pPr eaLnBrk="1" hangingPunct="1"/>
              <a:t>19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C507444E-118C-4AEF-BF6A-B14DC40C3045}" type="slidenum">
              <a:rPr lang="en-US" b="0" smtClean="0">
                <a:latin typeface="Arial" charset="0"/>
              </a:rPr>
              <a:pPr eaLnBrk="1" hangingPunct="1"/>
              <a:t>20</a:t>
            </a:fld>
            <a:endParaRPr lang="en-US" b="0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To look at asymmetric structure,</a:t>
            </a:r>
            <a:r>
              <a:rPr lang="en-US" baseline="0" dirty="0" smtClean="0">
                <a:latin typeface="Arial" charset="0"/>
              </a:rPr>
              <a:t> divide rings into quadrants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Tried track first, but signal </a:t>
            </a:r>
            <a:r>
              <a:rPr lang="en-US" dirty="0" err="1" smtClean="0">
                <a:latin typeface="Arial" charset="0"/>
              </a:rPr>
              <a:t>inconsistent..then</a:t>
            </a:r>
            <a:r>
              <a:rPr lang="en-US" dirty="0" smtClean="0">
                <a:latin typeface="Arial" charset="0"/>
              </a:rPr>
              <a:t> tried shear and the signal was huge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divide data into quadrants based on mean shear vector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</a:rPr>
              <a:t>Wind shear is difference in the winds between two layers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Use</a:t>
            </a:r>
            <a:r>
              <a:rPr lang="en-US" baseline="0" dirty="0" smtClean="0">
                <a:latin typeface="Arial" charset="0"/>
              </a:rPr>
              <a:t> NCEP Reanalysis u, v winds to calculate 200 and 800 </a:t>
            </a:r>
            <a:r>
              <a:rPr lang="en-US" baseline="0" dirty="0" err="1" smtClean="0">
                <a:latin typeface="Arial" charset="0"/>
              </a:rPr>
              <a:t>hPa</a:t>
            </a:r>
            <a:r>
              <a:rPr lang="en-US" baseline="0" dirty="0" smtClean="0">
                <a:latin typeface="Arial" charset="0"/>
              </a:rPr>
              <a:t> wind vectors 500-750 km from storm center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Took</a:t>
            </a:r>
            <a:r>
              <a:rPr lang="en-US" baseline="0" dirty="0" smtClean="0"/>
              <a:t> quadrant CFADs and subtracted out total eyewall region CFAD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Red is where there are more points than the mean, blue is where there is less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Buildup of reflectivities in upper levels of DR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Intensifying of low-level reflectivities in DL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Shrinking and </a:t>
            </a:r>
            <a:r>
              <a:rPr lang="en-US" baseline="0" dirty="0" err="1" smtClean="0"/>
              <a:t>weaking</a:t>
            </a:r>
            <a:r>
              <a:rPr lang="en-US" baseline="0" dirty="0" smtClean="0"/>
              <a:t> of reflectivities in upshear quadrants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Progression of convective cells: initiate in DR, mature in DL, weaken in UL, die in 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Gilchrist, Texas</a:t>
            </a:r>
            <a:r>
              <a:rPr lang="en-US" baseline="0" dirty="0" smtClean="0">
                <a:latin typeface="Arial" charset="0"/>
              </a:rPr>
              <a:t> after Ike.</a:t>
            </a:r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Katrina $91.1 billion. </a:t>
            </a:r>
          </a:p>
          <a:p>
            <a:r>
              <a:rPr lang="en-US" dirty="0" smtClean="0">
                <a:latin typeface="Arial" charset="0"/>
              </a:rPr>
              <a:t>1836 deaths in Katrina confirmed in US.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Cyclone </a:t>
            </a:r>
            <a:r>
              <a:rPr lang="en-US" dirty="0" err="1" smtClean="0">
                <a:latin typeface="Arial" charset="0"/>
              </a:rPr>
              <a:t>Nargis</a:t>
            </a:r>
            <a:r>
              <a:rPr lang="en-US" dirty="0" smtClean="0">
                <a:latin typeface="Arial" charset="0"/>
              </a:rPr>
              <a:t> 2008, Myanmar: 138,366 fatalities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Still counting Irene damage despite not being a very intense storm.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Continuing buildup of infrastructure on the coasts,</a:t>
            </a:r>
            <a:r>
              <a:rPr lang="en-US" baseline="0" dirty="0" smtClean="0">
                <a:latin typeface="Arial" charset="0"/>
              </a:rPr>
              <a:t> combined with poor human ability to evaluate risk of rare catastrophic events, increases need for understanding.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TRMM Microwave</a:t>
            </a:r>
            <a:r>
              <a:rPr lang="en-US" baseline="0" dirty="0" smtClean="0">
                <a:latin typeface="Arial" charset="0"/>
              </a:rPr>
              <a:t> Imager, sensitive to precipitation-sized ice</a:t>
            </a:r>
          </a:p>
          <a:p>
            <a:endParaRPr lang="en-US" baseline="0" dirty="0" smtClean="0">
              <a:latin typeface="Arial" charset="0"/>
            </a:endParaRPr>
          </a:p>
          <a:p>
            <a:r>
              <a:rPr lang="en-US" baseline="0" dirty="0" smtClean="0">
                <a:latin typeface="Arial" charset="0"/>
              </a:rPr>
              <a:t>Blue is more ice, which means more convection</a:t>
            </a:r>
          </a:p>
          <a:p>
            <a:endParaRPr lang="en-US" baseline="0" dirty="0" smtClean="0">
              <a:latin typeface="Arial" charset="0"/>
            </a:endParaRPr>
          </a:p>
          <a:p>
            <a:r>
              <a:rPr lang="en-US" baseline="0" dirty="0" smtClean="0">
                <a:latin typeface="Arial" charset="0"/>
              </a:rPr>
              <a:t>Can see pattern seen in quadrant CFADs…initiation in DR, maturation in DL, weakening in UL, nothing in UR. </a:t>
            </a:r>
          </a:p>
          <a:p>
            <a:endParaRPr lang="en-US" baseline="0" dirty="0" smtClean="0">
              <a:latin typeface="Arial" charset="0"/>
            </a:endParaRPr>
          </a:p>
          <a:p>
            <a:r>
              <a:rPr lang="en-US" baseline="0" dirty="0" smtClean="0">
                <a:latin typeface="Arial" charset="0"/>
              </a:rPr>
              <a:t>Pattern </a:t>
            </a:r>
            <a:r>
              <a:rPr lang="en-US" baseline="0" dirty="0" err="1" smtClean="0">
                <a:latin typeface="Arial" charset="0"/>
              </a:rPr>
              <a:t>itensifies</a:t>
            </a:r>
            <a:r>
              <a:rPr lang="en-US" baseline="0" dirty="0" smtClean="0">
                <a:latin typeface="Arial" charset="0"/>
              </a:rPr>
              <a:t> with increasing wind shear, pushing convection and rain more and more into DL</a:t>
            </a:r>
            <a:endParaRPr lang="en-US" dirty="0" smtClean="0">
              <a:latin typeface="Arial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90C05D8C-7232-4A25-8E70-FAA28E1FC4E7}" type="slidenum">
              <a:rPr lang="en-US" b="0" smtClean="0">
                <a:latin typeface="Arial" charset="0"/>
              </a:rPr>
              <a:pPr eaLnBrk="1" hangingPunct="1"/>
              <a:t>22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Focusing</a:t>
            </a:r>
            <a:r>
              <a:rPr lang="en-US" baseline="0" dirty="0" smtClean="0"/>
              <a:t> now on when there are more then one eyewalls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90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what it sounds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01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Inner eyewall highly asymmetric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Outer eyewall almost as intense, fully circular, much shorter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Light precipitation region between two eyewalls is called the moat…sometimes fully precipitation free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 inflow over ocean surface</a:t>
            </a:r>
          </a:p>
          <a:p>
            <a:endParaRPr lang="en-US" dirty="0" smtClean="0"/>
          </a:p>
          <a:p>
            <a:r>
              <a:rPr lang="en-US" dirty="0" smtClean="0"/>
              <a:t>Some diverted</a:t>
            </a:r>
            <a:r>
              <a:rPr lang="en-US" baseline="0" dirty="0" smtClean="0"/>
              <a:t> by newly formed eyewall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Rest lifts in older </a:t>
            </a:r>
            <a:r>
              <a:rPr lang="en-US" baseline="0" dirty="0" err="1" smtClean="0"/>
              <a:t>eyewal</a:t>
            </a:r>
            <a:r>
              <a:rPr lang="en-US" baseline="0" dirty="0" smtClean="0"/>
              <a:t>, outflow lying over new eyewall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Compensating</a:t>
            </a:r>
            <a:r>
              <a:rPr lang="en-US" baseline="0" dirty="0" smtClean="0"/>
              <a:t> subsidence in eye and regions between two eyewalls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to space</a:t>
            </a:r>
            <a:r>
              <a:rPr lang="en-US" baseline="0" dirty="0" smtClean="0"/>
              <a:t> rings subjectively because of varying moat widths.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Inner eyewall looks like usual eyewall, a little shorter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Outer eyewall low levels squeezed together and scooted over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Dramatic pinching in distribution of melting layer is rainband-like signature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Think it signals disconnection between upper and lower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22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</a:t>
            </a:r>
            <a:r>
              <a:rPr lang="en-US" baseline="0" dirty="0" smtClean="0"/>
              <a:t> differencing, but now with inner eyewall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Looks like a high shear case…high reflectivities very concentrated to left-of-shear side, especially DL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Right-of-shear side suppressed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2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DL has some intensification and higher echo</a:t>
            </a:r>
          </a:p>
          <a:p>
            <a:endParaRPr lang="en-US" dirty="0" smtClean="0"/>
          </a:p>
          <a:p>
            <a:r>
              <a:rPr lang="en-US" dirty="0" smtClean="0"/>
              <a:t>UR some weakening</a:t>
            </a:r>
          </a:p>
          <a:p>
            <a:endParaRPr lang="en-US" dirty="0" smtClean="0"/>
          </a:p>
          <a:p>
            <a:r>
              <a:rPr lang="en-US" dirty="0" smtClean="0"/>
              <a:t>Similar pattern, but all happening at lower levels</a:t>
            </a:r>
          </a:p>
          <a:p>
            <a:endParaRPr lang="en-US" dirty="0" smtClean="0"/>
          </a:p>
          <a:p>
            <a:r>
              <a:rPr lang="en-US" dirty="0" smtClean="0"/>
              <a:t>Think</a:t>
            </a:r>
            <a:r>
              <a:rPr lang="en-US" baseline="0" dirty="0" smtClean="0"/>
              <a:t> convection and resulting echo locally generated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61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general, outer eyewall more symmetric than inner eyewall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Single eyewall has slightly greater coverage in left of shear quadrants, low-level mean reflectivity similar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Inner eyewall big disparity in echo coverage and mean reflectivity, especially in upper levels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Outer eyewall, some disparity in echo coverage but very little in mean reflectivity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53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Idealized</a:t>
            </a:r>
            <a:r>
              <a:rPr lang="en-US" baseline="0" dirty="0" smtClean="0"/>
              <a:t> radar schematic that is consistent with statistics shown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Convective progression in inner</a:t>
            </a:r>
            <a:r>
              <a:rPr lang="en-US" baseline="0" dirty="0" smtClean="0"/>
              <a:t> eyewall exaggerated version of single eyewall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Convective cells in outer eyewall live and die locally, but DL convection amped up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of high wind speeds, small ice particles can circumnavigate inner eyewall…distances involved and lower wind speeds  in outer eyewall don’t allow ice to get very 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20 years intensity forecasts haven’t improved much.</a:t>
            </a:r>
          </a:p>
          <a:p>
            <a:endParaRPr lang="en-US" dirty="0" smtClean="0"/>
          </a:p>
          <a:p>
            <a:r>
              <a:rPr lang="en-US" dirty="0" smtClean="0"/>
              <a:t>Think</a:t>
            </a:r>
            <a:r>
              <a:rPr lang="en-US" baseline="0" dirty="0" smtClean="0"/>
              <a:t> better understanding of internal tropical cyclone dynamics are needed to get at this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6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</a:t>
            </a:r>
            <a:r>
              <a:rPr lang="en-US" baseline="0" dirty="0" smtClean="0"/>
              <a:t> section DL to UR, cutting through most and least intense portions of eyewalls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Left of shear side more intense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 of shear side less so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Seeing bottom portion of convection on left of shear side of inner eyewall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Seeing ice exhaust (top portion) of DL convection on the right of shear side of inner eyewall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how rainbands extend impacts</a:t>
            </a:r>
            <a:r>
              <a:rPr lang="en-US" baseline="0" dirty="0" smtClean="0"/>
              <a:t> of tropical cyclones way beyond storm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14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Covering everything outside of the eyewall regions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0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Idealized schematic drawn to be consistent</a:t>
            </a:r>
            <a:r>
              <a:rPr lang="en-US" baseline="0" dirty="0" smtClean="0"/>
              <a:t> with statistics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Noticed a regime change between regions 5 and 6….</a:t>
            </a:r>
          </a:p>
          <a:p>
            <a:r>
              <a:rPr lang="en-US" baseline="0" dirty="0" smtClean="0"/>
              <a:t>change in rate of change of fraction of coverage</a:t>
            </a:r>
          </a:p>
          <a:p>
            <a:r>
              <a:rPr lang="en-US" baseline="0" dirty="0" smtClean="0"/>
              <a:t>convective fraction</a:t>
            </a:r>
          </a:p>
          <a:p>
            <a:r>
              <a:rPr lang="en-US" baseline="0" dirty="0" smtClean="0"/>
              <a:t>change from more homogeneous stratiform precipitation to cellular convection with radial distance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asymmetric…rainband convection organizes into coherent lines in UR, mature and develop in DR, collapse in DL into stratiform with some </a:t>
            </a:r>
            <a:r>
              <a:rPr lang="en-US" baseline="0" dirty="0" err="1" smtClean="0"/>
              <a:t>blowover</a:t>
            </a:r>
            <a:r>
              <a:rPr lang="en-US" baseline="0" dirty="0" smtClean="0"/>
              <a:t> to 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26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Inner region rainbands more intense in low levels but less above</a:t>
            </a:r>
          </a:p>
          <a:p>
            <a:endParaRPr lang="en-US" dirty="0" smtClean="0"/>
          </a:p>
          <a:p>
            <a:r>
              <a:rPr lang="en-US" dirty="0" smtClean="0"/>
              <a:t>Excess Kurtosis—measure of peakedness or flatness of distribution</a:t>
            </a:r>
          </a:p>
          <a:p>
            <a:r>
              <a:rPr lang="en-US" dirty="0" smtClean="0"/>
              <a:t>Positive =</a:t>
            </a:r>
            <a:r>
              <a:rPr lang="en-US" baseline="0" dirty="0" smtClean="0"/>
              <a:t> peaked</a:t>
            </a:r>
          </a:p>
          <a:p>
            <a:r>
              <a:rPr lang="en-US" baseline="0" dirty="0" smtClean="0"/>
              <a:t>Negative = flat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Inner regions less flat in low levels, stay peaked in upper levels = high</a:t>
            </a:r>
            <a:r>
              <a:rPr lang="en-US" baseline="0" dirty="0" smtClean="0"/>
              <a:t> uniformity and homogeneity</a:t>
            </a:r>
          </a:p>
          <a:p>
            <a:r>
              <a:rPr lang="en-US" baseline="0" dirty="0" smtClean="0"/>
              <a:t>Outer regions more flat in low levels, peaks in upper levels but then becomes negative again = more heterogeneity in structure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Major dip in kurtosis between 5-6 km = melting layer</a:t>
            </a:r>
          </a:p>
          <a:p>
            <a:r>
              <a:rPr lang="en-US" baseline="0" dirty="0" smtClean="0"/>
              <a:t>Biggest dip in inner regions</a:t>
            </a:r>
          </a:p>
          <a:p>
            <a:r>
              <a:rPr lang="en-US" baseline="0" dirty="0" smtClean="0"/>
              <a:t>Smaller in outer regions</a:t>
            </a:r>
          </a:p>
          <a:p>
            <a:r>
              <a:rPr lang="en-US" baseline="0" dirty="0" smtClean="0"/>
              <a:t>Sign of </a:t>
            </a:r>
            <a:r>
              <a:rPr lang="en-US" baseline="0" dirty="0" err="1" smtClean="0"/>
              <a:t>seperation</a:t>
            </a:r>
            <a:r>
              <a:rPr lang="en-US" baseline="0" dirty="0" smtClean="0"/>
              <a:t> between upper and lower microphysical regimes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73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looking UL to DR to maximize seeing convection in rainbands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Eyewall outflow above inner regions, asymmetric as shown before….now seeing more of the upper-level structure on the left side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Left-of-shear side mostly stratiform that is most robust closer to center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Right-of-shear side highly convective, inner rainband convection constrained to surface, gains some height away from eyewall outflow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725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Weaker storms,</a:t>
            </a:r>
            <a:r>
              <a:rPr lang="en-US" baseline="0" dirty="0" smtClean="0"/>
              <a:t> rainbands more similar in intensity and characteristics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Stronger storms, vertical constraint on inner rainbands more intense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Suggests as vortex gets stronger, its influence upon rainbands also stronger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11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low shear cases, distribution of convection and rainband intensity fairly even…more</a:t>
            </a:r>
            <a:r>
              <a:rPr lang="en-US" baseline="0" dirty="0" smtClean="0"/>
              <a:t> downshear/upshear asymmetry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shear intensifies, convection becomes more and more downshear left, disparity between quadrants widens significantly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Outer rainbands unaffected, may get DL ice </a:t>
            </a:r>
            <a:r>
              <a:rPr lang="en-US" baseline="0" dirty="0" err="1" smtClean="0"/>
              <a:t>blowoff</a:t>
            </a:r>
            <a:r>
              <a:rPr lang="en-US" baseline="0" dirty="0" smtClean="0"/>
              <a:t> in really high shear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84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</a:p>
          <a:p>
            <a:endParaRPr lang="en-US" dirty="0" smtClean="0"/>
          </a:p>
          <a:p>
            <a:r>
              <a:rPr lang="en-US" dirty="0" smtClean="0"/>
              <a:t>Bob</a:t>
            </a:r>
          </a:p>
          <a:p>
            <a:endParaRPr lang="en-US" dirty="0" smtClean="0"/>
          </a:p>
          <a:p>
            <a:r>
              <a:rPr lang="en-US" dirty="0" smtClean="0"/>
              <a:t>Brad,</a:t>
            </a:r>
            <a:r>
              <a:rPr lang="en-US" baseline="0" dirty="0" smtClean="0"/>
              <a:t> Mike, </a:t>
            </a:r>
            <a:r>
              <a:rPr lang="en-US" baseline="0" dirty="0" err="1" smtClean="0"/>
              <a:t>Shuyi</a:t>
            </a:r>
            <a:r>
              <a:rPr lang="en-US" baseline="0" dirty="0" smtClean="0"/>
              <a:t>, Eve (GSR), Cliff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Beth and Stacy == lifesavers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Mesoscale</a:t>
            </a:r>
            <a:r>
              <a:rPr lang="en-US" baseline="0" dirty="0" smtClean="0"/>
              <a:t> Group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Various colleagues in department, in and outside of university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Paul, family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friends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Don’t want to drag on, hope to thank everyone individually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9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fld id="{740C46BB-E6D6-4552-9FE8-138036E15866}" type="slidenum">
              <a:rPr lang="en-US" sz="1200" b="0">
                <a:latin typeface="Arial" charset="0"/>
              </a:rPr>
              <a:pPr algn="r" eaLnBrk="1" hangingPunct="1"/>
              <a:t>4</a:t>
            </a:fld>
            <a:endParaRPr lang="en-US" sz="1200" b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Hurricane Ike 2008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Satellite advantages: constant coverage over the oceans, especially by geostationary satellites like this one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Pretty but hides what’s underneath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Personal favorite method: radars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Radar like CAT Scan of hurricane, tells us where the precipitation (rain, snow, ice) and sometimes winds 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Radar reflectivity: sends out radiation, bounces off rain or ice particles</a:t>
            </a:r>
          </a:p>
          <a:p>
            <a:r>
              <a:rPr lang="en-US" dirty="0" smtClean="0">
                <a:latin typeface="Arial" charset="0"/>
              </a:rPr>
              <a:t>how much comes back related to whether liquid or ice, number, size</a:t>
            </a:r>
          </a:p>
          <a:p>
            <a:r>
              <a:rPr lang="en-US" dirty="0" smtClean="0">
                <a:latin typeface="Arial" charset="0"/>
              </a:rPr>
              <a:t>High reflectivity = heavy precipitation AND/OR large particles like hail….in this case heavy rain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Hurricane Charley 2004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29C3FD68-324C-4E65-B154-FA514600E957}" type="slidenum">
              <a:rPr lang="en-US" b="0" smtClean="0">
                <a:latin typeface="Arial" charset="0"/>
              </a:rPr>
              <a:pPr eaLnBrk="1" hangingPunct="1"/>
              <a:t>5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Learned from radar</a:t>
            </a:r>
            <a:r>
              <a:rPr lang="en-US" baseline="0" dirty="0" smtClean="0"/>
              <a:t> studies</a:t>
            </a:r>
            <a:r>
              <a:rPr lang="en-US" dirty="0" smtClean="0"/>
              <a:t> the basic components of a hurricane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Idealized schematic of tropical cyclone radar echo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4320A3F3-9DB4-4EF7-BD5E-D39B53B7FA9D}" type="slidenum">
              <a:rPr lang="en-US" b="0" smtClean="0">
                <a:latin typeface="Arial" charset="0"/>
              </a:rPr>
              <a:pPr eaLnBrk="1" hangingPunct="1"/>
              <a:t>6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Collected</a:t>
            </a:r>
            <a:r>
              <a:rPr lang="en-US" baseline="0" dirty="0" smtClean="0"/>
              <a:t> detailed data from case studies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Wanted to step back and look at what these known features look like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6DA78-99DB-48D5-9356-E18675A764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25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65A6AC58-3E94-41B3-A0FF-EA76C0614451}" type="slidenum">
              <a:rPr lang="en-US" b="0" smtClean="0">
                <a:latin typeface="Arial" charset="0"/>
              </a:rPr>
              <a:pPr eaLnBrk="1" hangingPunct="1"/>
              <a:t>9</a:t>
            </a:fld>
            <a:endParaRPr lang="en-US" b="0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TRMM = Tropical Rainfall Measurement Mission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Polar orbiter, inclination level at 35 degrees so focuses on the tropics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Carries Microwave Imager, Lightning Sensor and First Ever Spaceborne Precipitation Radar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Advantages: daily high detail obs over the oceans with instruments that can penetrate cloud shield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Disadvantages (of all polar orbiters): still snap-shot, only gets obs 1-3x per day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First Ever </a:t>
            </a:r>
            <a:r>
              <a:rPr lang="en-US" dirty="0" err="1" smtClean="0">
                <a:latin typeface="Arial" charset="0"/>
              </a:rPr>
              <a:t>Spaceborne</a:t>
            </a:r>
            <a:r>
              <a:rPr lang="en-US" dirty="0" smtClean="0">
                <a:latin typeface="Arial" charset="0"/>
              </a:rPr>
              <a:t> Radar buys us 3-dimensional view of hurricanes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TRMM PR reflectivity of Hurricane Katrina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Swath width usually too narrow to cover full storm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Can see:</a:t>
            </a:r>
          </a:p>
          <a:p>
            <a:r>
              <a:rPr lang="en-US" dirty="0" smtClean="0">
                <a:latin typeface="Arial" charset="0"/>
              </a:rPr>
              <a:t>part of high reflectivity ring of eyewall</a:t>
            </a:r>
          </a:p>
          <a:p>
            <a:r>
              <a:rPr lang="en-US" dirty="0" smtClean="0">
                <a:latin typeface="Arial" charset="0"/>
              </a:rPr>
              <a:t>big inner rainbands</a:t>
            </a:r>
          </a:p>
          <a:p>
            <a:r>
              <a:rPr lang="en-US" dirty="0" smtClean="0">
                <a:latin typeface="Arial" charset="0"/>
              </a:rPr>
              <a:t>rain cells of outer rainbands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Take cross-section along red arrow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Can see:</a:t>
            </a:r>
          </a:p>
          <a:p>
            <a:r>
              <a:rPr lang="en-US" dirty="0" smtClean="0">
                <a:latin typeface="Arial" charset="0"/>
              </a:rPr>
              <a:t>intense eyewall echo reaching high altitudes</a:t>
            </a:r>
          </a:p>
          <a:p>
            <a:r>
              <a:rPr lang="en-US" dirty="0" smtClean="0">
                <a:latin typeface="Arial" charset="0"/>
              </a:rPr>
              <a:t>shallower rainbands</a:t>
            </a:r>
          </a:p>
          <a:p>
            <a:r>
              <a:rPr lang="en-US" dirty="0" smtClean="0">
                <a:latin typeface="Arial" charset="0"/>
              </a:rPr>
              <a:t>Bit of rain cell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Combine many overpasses of many storms because of narrow swath width. </a:t>
            </a:r>
          </a:p>
          <a:p>
            <a:r>
              <a:rPr lang="en-US" dirty="0" smtClean="0">
                <a:latin typeface="Arial" charset="0"/>
              </a:rPr>
              <a:t>Use statistics to analyze “typical” structure. 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fld id="{0CC616B1-D056-4182-9278-F374509A86FE}" type="slidenum">
              <a:rPr lang="en-US" b="0" smtClean="0">
                <a:latin typeface="Arial" charset="0"/>
              </a:rPr>
              <a:pPr eaLnBrk="1" hangingPunct="1"/>
              <a:t>10</a:t>
            </a:fld>
            <a:endParaRPr lang="en-US" b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FF87-04EE-4ADA-BDCD-8F5CEF1D3A98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14DA3-996D-41FA-B70B-B55AD7AB2C8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5F329-ED93-4CF9-ACAC-6CD0C3394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25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089B-A6AE-4673-A6AE-4EEC4D549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870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FF87-04EE-4ADA-BDCD-8F5CEF1D3A98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14DA3-996D-41FA-B70B-B55AD7AB2C8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FF87-04EE-4ADA-BDCD-8F5CEF1D3A98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14DA3-996D-41FA-B70B-B55AD7AB2C8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FF87-04EE-4ADA-BDCD-8F5CEF1D3A98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14DA3-996D-41FA-B70B-B55AD7AB2C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FF87-04EE-4ADA-BDCD-8F5CEF1D3A98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14DA3-996D-41FA-B70B-B55AD7AB2C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1C78137-4384-4592-8920-0665DEF10BD5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C8609AD-9E47-4E4C-A9EA-AE9FB7B3F1B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"/><Relationship Id="rId5" Type="http://schemas.openxmlformats.org/officeDocument/2006/relationships/image" Target="../media/image11.png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30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hc.noaa.gov/verification/verify5.shtm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"/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838200"/>
            <a:ext cx="8991600" cy="1085850"/>
          </a:xfrm>
        </p:spPr>
        <p:txBody>
          <a:bodyPr/>
          <a:lstStyle/>
          <a:p>
            <a:r>
              <a:rPr lang="en-US" sz="2800" dirty="0" smtClean="0"/>
              <a:t>The Vertical Structure of Tropical Cyclone Precipitation as seen by the TRMM Precipitation Radar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657600"/>
            <a:ext cx="26670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+mj-lt"/>
              </a:rPr>
              <a:t>Deanna A. Hence</a:t>
            </a:r>
          </a:p>
          <a:p>
            <a:r>
              <a:rPr lang="en-US" dirty="0" smtClean="0">
                <a:latin typeface="+mj-lt"/>
              </a:rPr>
              <a:t>PhD Final Exam</a:t>
            </a:r>
            <a:endParaRPr lang="en-US" dirty="0"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477000" y="6324600"/>
            <a:ext cx="2667000" cy="5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None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9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latin typeface="+mj-lt"/>
              </a:rPr>
              <a:t>September 8, 2011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47" y="6564492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Image: NASA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18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912" t="14483" r="16332" b="12241"/>
          <a:stretch/>
        </p:blipFill>
        <p:spPr>
          <a:xfrm>
            <a:off x="457200" y="1600200"/>
            <a:ext cx="4224338" cy="47640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25" name="Straight Arrow Connector 24"/>
          <p:cNvCxnSpPr/>
          <p:nvPr/>
        </p:nvCxnSpPr>
        <p:spPr>
          <a:xfrm flipV="1">
            <a:off x="2336800" y="2593975"/>
            <a:ext cx="1163638" cy="13477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2" name="TextBox 30"/>
          <p:cNvSpPr txBox="1">
            <a:spLocks noChangeArrowheads="1"/>
          </p:cNvSpPr>
          <p:nvPr/>
        </p:nvSpPr>
        <p:spPr bwMode="auto">
          <a:xfrm>
            <a:off x="-79375" y="3760788"/>
            <a:ext cx="5191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100">
                <a:latin typeface="Palatino Linotype" pitchFamily="18" charset="0"/>
              </a:rPr>
              <a:t>25N </a:t>
            </a:r>
          </a:p>
        </p:txBody>
      </p:sp>
      <p:sp>
        <p:nvSpPr>
          <p:cNvPr id="12293" name="TextBox 31"/>
          <p:cNvSpPr txBox="1">
            <a:spLocks noChangeArrowheads="1"/>
          </p:cNvSpPr>
          <p:nvPr/>
        </p:nvSpPr>
        <p:spPr bwMode="auto">
          <a:xfrm>
            <a:off x="-85725" y="6032500"/>
            <a:ext cx="5191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100">
                <a:latin typeface="Palatino Linotype" pitchFamily="18" charset="0"/>
              </a:rPr>
              <a:t>22N </a:t>
            </a:r>
          </a:p>
        </p:txBody>
      </p:sp>
      <p:sp>
        <p:nvSpPr>
          <p:cNvPr id="12294" name="TextBox 32"/>
          <p:cNvSpPr txBox="1">
            <a:spLocks noChangeArrowheads="1"/>
          </p:cNvSpPr>
          <p:nvPr/>
        </p:nvSpPr>
        <p:spPr bwMode="auto">
          <a:xfrm>
            <a:off x="334963" y="6364288"/>
            <a:ext cx="6270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89W </a:t>
            </a:r>
          </a:p>
        </p:txBody>
      </p:sp>
      <p:sp>
        <p:nvSpPr>
          <p:cNvPr id="12295" name="TextBox 33"/>
          <p:cNvSpPr txBox="1">
            <a:spLocks noChangeArrowheads="1"/>
          </p:cNvSpPr>
          <p:nvPr/>
        </p:nvSpPr>
        <p:spPr bwMode="auto">
          <a:xfrm>
            <a:off x="2297113" y="6378575"/>
            <a:ext cx="628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86W </a:t>
            </a:r>
          </a:p>
        </p:txBody>
      </p:sp>
      <p:sp>
        <p:nvSpPr>
          <p:cNvPr id="12296" name="Rectangle 32"/>
          <p:cNvSpPr>
            <a:spLocks noChangeArrowheads="1"/>
          </p:cNvSpPr>
          <p:nvPr/>
        </p:nvSpPr>
        <p:spPr bwMode="auto">
          <a:xfrm>
            <a:off x="46038" y="1179513"/>
            <a:ext cx="5080000" cy="728662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Palatino Linotype" pitchFamily="18" charset="0"/>
            </a:endParaRPr>
          </a:p>
        </p:txBody>
      </p:sp>
      <p:sp>
        <p:nvSpPr>
          <p:cNvPr id="12297" name="Text Box 21"/>
          <p:cNvSpPr txBox="1">
            <a:spLocks noChangeArrowheads="1"/>
          </p:cNvSpPr>
          <p:nvPr/>
        </p:nvSpPr>
        <p:spPr bwMode="auto">
          <a:xfrm>
            <a:off x="0" y="1189038"/>
            <a:ext cx="5153025" cy="646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>
                <a:latin typeface="Palatino Linotype" pitchFamily="18" charset="0"/>
              </a:rPr>
              <a:t>TRMM PR Reflectivity at 03:26 on 28 August 2005</a:t>
            </a:r>
          </a:p>
        </p:txBody>
      </p:sp>
      <p:sp>
        <p:nvSpPr>
          <p:cNvPr id="12298" name="Rectangle 2"/>
          <p:cNvSpPr txBox="1">
            <a:spLocks noChangeArrowheads="1"/>
          </p:cNvSpPr>
          <p:nvPr/>
        </p:nvSpPr>
        <p:spPr bwMode="auto">
          <a:xfrm>
            <a:off x="-9526" y="0"/>
            <a:ext cx="9153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4000" b="0">
                <a:latin typeface="Palatino Linotype" pitchFamily="18" charset="0"/>
              </a:rPr>
              <a:t>TRMM Precipitation Radar: 3-D View</a:t>
            </a:r>
            <a:endParaRPr lang="en-US" sz="4000">
              <a:latin typeface="Palatino Linotype" pitchFamily="18" charset="0"/>
            </a:endParaRPr>
          </a:p>
        </p:txBody>
      </p:sp>
      <p:pic>
        <p:nvPicPr>
          <p:cNvPr id="12299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2" t="17596" r="13469" b="11998"/>
          <a:stretch>
            <a:fillRect/>
          </a:stretch>
        </p:blipFill>
        <p:spPr bwMode="auto">
          <a:xfrm>
            <a:off x="4837113" y="2374900"/>
            <a:ext cx="1333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48"/>
          <p:cNvSpPr txBox="1">
            <a:spLocks noChangeArrowheads="1"/>
          </p:cNvSpPr>
          <p:nvPr/>
        </p:nvSpPr>
        <p:spPr bwMode="auto">
          <a:xfrm>
            <a:off x="4879975" y="2314575"/>
            <a:ext cx="40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67</a:t>
            </a:r>
          </a:p>
        </p:txBody>
      </p:sp>
      <p:sp>
        <p:nvSpPr>
          <p:cNvPr id="12301" name="TextBox 49"/>
          <p:cNvSpPr txBox="1">
            <a:spLocks noChangeArrowheads="1"/>
          </p:cNvSpPr>
          <p:nvPr/>
        </p:nvSpPr>
        <p:spPr bwMode="auto">
          <a:xfrm>
            <a:off x="4914900" y="3584575"/>
            <a:ext cx="407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35</a:t>
            </a:r>
          </a:p>
        </p:txBody>
      </p:sp>
      <p:sp>
        <p:nvSpPr>
          <p:cNvPr id="12302" name="TextBox 50"/>
          <p:cNvSpPr txBox="1">
            <a:spLocks noChangeArrowheads="1"/>
          </p:cNvSpPr>
          <p:nvPr/>
        </p:nvSpPr>
        <p:spPr bwMode="auto">
          <a:xfrm>
            <a:off x="4926013" y="4929188"/>
            <a:ext cx="407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3</a:t>
            </a:r>
          </a:p>
        </p:txBody>
      </p:sp>
      <p:sp>
        <p:nvSpPr>
          <p:cNvPr id="12303" name="TextBox 51"/>
          <p:cNvSpPr txBox="1">
            <a:spLocks noChangeArrowheads="1"/>
          </p:cNvSpPr>
          <p:nvPr/>
        </p:nvSpPr>
        <p:spPr bwMode="auto">
          <a:xfrm>
            <a:off x="4589463" y="2160588"/>
            <a:ext cx="581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dBZ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63963" y="3709988"/>
            <a:ext cx="5454650" cy="3124200"/>
            <a:chOff x="3763963" y="3709988"/>
            <a:chExt cx="5454650" cy="3124200"/>
          </a:xfrm>
        </p:grpSpPr>
        <p:grpSp>
          <p:nvGrpSpPr>
            <p:cNvPr id="12309" name="Group 2"/>
            <p:cNvGrpSpPr>
              <a:grpSpLocks/>
            </p:cNvGrpSpPr>
            <p:nvPr/>
          </p:nvGrpSpPr>
          <p:grpSpPr bwMode="auto">
            <a:xfrm>
              <a:off x="3763963" y="3709988"/>
              <a:ext cx="5454650" cy="3124200"/>
              <a:chOff x="3763963" y="3709988"/>
              <a:chExt cx="5454650" cy="3124200"/>
            </a:xfrm>
          </p:grpSpPr>
          <p:sp>
            <p:nvSpPr>
              <p:cNvPr id="12311" name="TextBox 34"/>
              <p:cNvSpPr txBox="1">
                <a:spLocks noChangeArrowheads="1"/>
              </p:cNvSpPr>
              <p:nvPr/>
            </p:nvSpPr>
            <p:spPr bwMode="auto">
              <a:xfrm>
                <a:off x="4247635" y="6407427"/>
                <a:ext cx="62770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eaLnBrk="1" hangingPunct="1"/>
                <a:r>
                  <a:rPr lang="en-US" sz="1200">
                    <a:latin typeface="Palatino Linotype" pitchFamily="18" charset="0"/>
                  </a:rPr>
                  <a:t>83W 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784600" y="3709988"/>
                <a:ext cx="5335588" cy="3124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Palatino Linotype" pitchFamily="18" charset="0"/>
                </a:endParaRPr>
              </a:p>
            </p:txBody>
          </p:sp>
          <p:pic>
            <p:nvPicPr>
              <p:cNvPr id="12313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52" t="17596" r="13469" b="11998"/>
              <a:stretch>
                <a:fillRect/>
              </a:stretch>
            </p:blipFill>
            <p:spPr bwMode="auto">
              <a:xfrm>
                <a:off x="8721767" y="3923682"/>
                <a:ext cx="132594" cy="2843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4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21" t="23482" r="17876" b="21146"/>
              <a:stretch>
                <a:fillRect/>
              </a:stretch>
            </p:blipFill>
            <p:spPr bwMode="auto">
              <a:xfrm>
                <a:off x="4202906" y="4140424"/>
                <a:ext cx="4419796" cy="2236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5" name="TextBox 11"/>
              <p:cNvSpPr txBox="1">
                <a:spLocks noChangeArrowheads="1"/>
              </p:cNvSpPr>
              <p:nvPr/>
            </p:nvSpPr>
            <p:spPr bwMode="auto">
              <a:xfrm>
                <a:off x="8764441" y="3863425"/>
                <a:ext cx="4076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eaLnBrk="1" hangingPunct="1"/>
                <a:r>
                  <a:rPr lang="en-US" sz="1200">
                    <a:latin typeface="Palatino Linotype" pitchFamily="18" charset="0"/>
                  </a:rPr>
                  <a:t>67</a:t>
                </a:r>
              </a:p>
            </p:txBody>
          </p:sp>
          <p:sp>
            <p:nvSpPr>
              <p:cNvPr id="12316" name="TextBox 13"/>
              <p:cNvSpPr txBox="1">
                <a:spLocks noChangeArrowheads="1"/>
              </p:cNvSpPr>
              <p:nvPr/>
            </p:nvSpPr>
            <p:spPr bwMode="auto">
              <a:xfrm>
                <a:off x="8799494" y="5133588"/>
                <a:ext cx="4076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eaLnBrk="1" hangingPunct="1"/>
                <a:r>
                  <a:rPr lang="en-US" sz="1200">
                    <a:latin typeface="Palatino Linotype" pitchFamily="18" charset="0"/>
                  </a:rPr>
                  <a:t>35</a:t>
                </a:r>
              </a:p>
            </p:txBody>
          </p:sp>
          <p:sp>
            <p:nvSpPr>
              <p:cNvPr id="12317" name="TextBox 14"/>
              <p:cNvSpPr txBox="1">
                <a:spLocks noChangeArrowheads="1"/>
              </p:cNvSpPr>
              <p:nvPr/>
            </p:nvSpPr>
            <p:spPr bwMode="auto">
              <a:xfrm>
                <a:off x="8810925" y="6478459"/>
                <a:ext cx="4076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eaLnBrk="1" hangingPunct="1"/>
                <a:r>
                  <a:rPr lang="en-US" sz="1200">
                    <a:latin typeface="Palatino Linotype" pitchFamily="18" charset="0"/>
                  </a:rPr>
                  <a:t>3</a:t>
                </a:r>
              </a:p>
            </p:txBody>
          </p:sp>
          <p:sp>
            <p:nvSpPr>
              <p:cNvPr id="12318" name="TextBox 15"/>
              <p:cNvSpPr txBox="1">
                <a:spLocks noChangeArrowheads="1"/>
              </p:cNvSpPr>
              <p:nvPr/>
            </p:nvSpPr>
            <p:spPr bwMode="auto">
              <a:xfrm>
                <a:off x="8473915" y="3709988"/>
                <a:ext cx="5810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eaLnBrk="1" hangingPunct="1"/>
                <a:r>
                  <a:rPr lang="en-US" sz="1200">
                    <a:latin typeface="Palatino Linotype" pitchFamily="18" charset="0"/>
                  </a:rPr>
                  <a:t>dBZ</a:t>
                </a:r>
              </a:p>
            </p:txBody>
          </p:sp>
          <p:sp>
            <p:nvSpPr>
              <p:cNvPr id="12319" name="TextBox 20"/>
              <p:cNvSpPr txBox="1">
                <a:spLocks noChangeArrowheads="1"/>
              </p:cNvSpPr>
              <p:nvPr/>
            </p:nvSpPr>
            <p:spPr bwMode="auto">
              <a:xfrm>
                <a:off x="3821890" y="5120206"/>
                <a:ext cx="4076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algn="r" eaLnBrk="1" hangingPunct="1"/>
                <a:r>
                  <a:rPr lang="en-US" sz="1200">
                    <a:latin typeface="Palatino Linotype" pitchFamily="18" charset="0"/>
                  </a:rPr>
                  <a:t>8</a:t>
                </a:r>
              </a:p>
            </p:txBody>
          </p:sp>
          <p:sp>
            <p:nvSpPr>
              <p:cNvPr id="12320" name="TextBox 21"/>
              <p:cNvSpPr txBox="1">
                <a:spLocks noChangeArrowheads="1"/>
              </p:cNvSpPr>
              <p:nvPr/>
            </p:nvSpPr>
            <p:spPr bwMode="auto">
              <a:xfrm>
                <a:off x="3819603" y="5691188"/>
                <a:ext cx="4076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algn="r" eaLnBrk="1" hangingPunct="1"/>
                <a:r>
                  <a:rPr lang="en-US" sz="1200">
                    <a:latin typeface="Palatino Linotype" pitchFamily="18" charset="0"/>
                  </a:rPr>
                  <a:t>4</a:t>
                </a:r>
              </a:p>
            </p:txBody>
          </p:sp>
          <p:sp>
            <p:nvSpPr>
              <p:cNvPr id="12321" name="TextBox 22"/>
              <p:cNvSpPr txBox="1">
                <a:spLocks noChangeArrowheads="1"/>
              </p:cNvSpPr>
              <p:nvPr/>
            </p:nvSpPr>
            <p:spPr bwMode="auto">
              <a:xfrm>
                <a:off x="3837130" y="4548188"/>
                <a:ext cx="4076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algn="r" eaLnBrk="1" hangingPunct="1"/>
                <a:r>
                  <a:rPr lang="en-US" sz="1200">
                    <a:latin typeface="Palatino Linotype" pitchFamily="18" charset="0"/>
                  </a:rPr>
                  <a:t>12</a:t>
                </a:r>
              </a:p>
            </p:txBody>
          </p:sp>
          <p:sp>
            <p:nvSpPr>
              <p:cNvPr id="12322" name="TextBox 23"/>
              <p:cNvSpPr txBox="1">
                <a:spLocks noChangeArrowheads="1"/>
              </p:cNvSpPr>
              <p:nvPr/>
            </p:nvSpPr>
            <p:spPr bwMode="auto">
              <a:xfrm rot="-5400000">
                <a:off x="3657105" y="5133582"/>
                <a:ext cx="490728" cy="277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Verdana" pitchFamily="34" charset="0"/>
                    <a:ea typeface="ＭＳ Ｐゴシック" pitchFamily="-111" charset="-128"/>
                  </a:defRPr>
                </a:lvl9pPr>
              </a:lstStyle>
              <a:p>
                <a:pPr algn="r" eaLnBrk="1" hangingPunct="1"/>
                <a:r>
                  <a:rPr lang="en-US" sz="1200">
                    <a:latin typeface="Palatino Linotype" pitchFamily="18" charset="0"/>
                  </a:rPr>
                  <a:t>km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4202113" y="6367463"/>
                <a:ext cx="4362450" cy="9525"/>
              </a:xfrm>
              <a:prstGeom prst="line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10" name="TextBox 44"/>
            <p:cNvSpPr txBox="1">
              <a:spLocks noChangeArrowheads="1"/>
            </p:cNvSpPr>
            <p:nvPr/>
          </p:nvSpPr>
          <p:spPr bwMode="auto">
            <a:xfrm>
              <a:off x="4202906" y="3709988"/>
              <a:ext cx="4074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eaLnBrk="1" hangingPunct="1"/>
              <a:r>
                <a:rPr lang="en-US">
                  <a:latin typeface="Palatino Linotype" pitchFamily="18" charset="0"/>
                </a:rPr>
                <a:t>Reflectivity Crosssection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95800" y="43434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400" dirty="0">
                <a:latin typeface="Palatino Linotype" pitchFamily="18" charset="0"/>
              </a:rPr>
              <a:t>Eyewall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562601" y="4872834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/>
            <a:r>
              <a:rPr lang="en-US" sz="1400" dirty="0" smtClean="0">
                <a:latin typeface="Palatino Linotype" pitchFamily="18" charset="0"/>
              </a:rPr>
              <a:t>Rainbands</a:t>
            </a:r>
            <a:endParaRPr lang="en-US" sz="1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838200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latin typeface="Palatino Linotype" pitchFamily="18" charset="0"/>
              </a:rPr>
              <a:t>Database Preparation: Center Details</a:t>
            </a:r>
          </a:p>
        </p:txBody>
      </p:sp>
      <p:sp>
        <p:nvSpPr>
          <p:cNvPr id="101" name="Text Box 114"/>
          <p:cNvSpPr txBox="1">
            <a:spLocks noChangeArrowheads="1"/>
          </p:cNvSpPr>
          <p:nvPr/>
        </p:nvSpPr>
        <p:spPr bwMode="auto">
          <a:xfrm>
            <a:off x="12140" y="4712544"/>
            <a:ext cx="448482" cy="2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20</a:t>
            </a:r>
          </a:p>
        </p:txBody>
      </p: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5928895" y="2393950"/>
            <a:ext cx="321510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latin typeface="Palatino Linotype" pitchFamily="18" charset="0"/>
              </a:rPr>
              <a:t>From the </a:t>
            </a:r>
            <a:r>
              <a:rPr lang="en-US" sz="2800" b="0" dirty="0" smtClean="0">
                <a:latin typeface="Palatino Linotype" pitchFamily="18" charset="0"/>
              </a:rPr>
              <a:t>NHC and IBTRACS </a:t>
            </a:r>
            <a:r>
              <a:rPr lang="en-US" sz="2800" b="0" dirty="0">
                <a:latin typeface="Palatino Linotype" pitchFamily="18" charset="0"/>
              </a:rPr>
              <a:t>best track data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latin typeface="Palatino Linotype" pitchFamily="18" charset="0"/>
              </a:rPr>
              <a:t> Center location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latin typeface="Palatino Linotype" pitchFamily="18" charset="0"/>
              </a:rPr>
              <a:t> Eye diameter</a:t>
            </a:r>
          </a:p>
        </p:txBody>
      </p:sp>
      <p:sp>
        <p:nvSpPr>
          <p:cNvPr id="13319" name="Rectangle 32"/>
          <p:cNvSpPr>
            <a:spLocks noChangeArrowheads="1"/>
          </p:cNvSpPr>
          <p:nvPr/>
        </p:nvSpPr>
        <p:spPr bwMode="auto">
          <a:xfrm>
            <a:off x="46038" y="838200"/>
            <a:ext cx="5745162" cy="601979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Palatino Linotype" pitchFamily="18" charset="0"/>
            </a:endParaRPr>
          </a:p>
        </p:txBody>
      </p:sp>
      <p:sp>
        <p:nvSpPr>
          <p:cNvPr id="13320" name="Text Box 21"/>
          <p:cNvSpPr txBox="1">
            <a:spLocks noChangeArrowheads="1"/>
          </p:cNvSpPr>
          <p:nvPr/>
        </p:nvSpPr>
        <p:spPr bwMode="auto">
          <a:xfrm>
            <a:off x="351061" y="923407"/>
            <a:ext cx="51577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 smtClean="0">
                <a:latin typeface="Palatino Linotype" pitchFamily="18" charset="0"/>
              </a:rPr>
              <a:t>Super Typhoon </a:t>
            </a:r>
            <a:r>
              <a:rPr lang="en-US" b="0" dirty="0" err="1" smtClean="0">
                <a:latin typeface="Palatino Linotype" pitchFamily="18" charset="0"/>
              </a:rPr>
              <a:t>Chaba</a:t>
            </a:r>
            <a:endParaRPr lang="en-US" b="0" dirty="0" smtClean="0">
              <a:latin typeface="Palatino Linotype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0" dirty="0" smtClean="0">
                <a:latin typeface="Palatino Linotype" pitchFamily="18" charset="0"/>
              </a:rPr>
              <a:t>TRMM </a:t>
            </a:r>
            <a:r>
              <a:rPr lang="en-US" b="0" dirty="0">
                <a:latin typeface="Palatino Linotype" pitchFamily="18" charset="0"/>
              </a:rPr>
              <a:t>PR Reflectivity </a:t>
            </a:r>
            <a:r>
              <a:rPr lang="en-US" b="0" dirty="0" smtClean="0">
                <a:latin typeface="Palatino Linotype" pitchFamily="18" charset="0"/>
              </a:rPr>
              <a:t>on 24 </a:t>
            </a:r>
            <a:r>
              <a:rPr lang="en-US" b="0" dirty="0">
                <a:latin typeface="Palatino Linotype" pitchFamily="18" charset="0"/>
              </a:rPr>
              <a:t>August </a:t>
            </a:r>
            <a:r>
              <a:rPr lang="en-US" b="0" dirty="0" smtClean="0">
                <a:latin typeface="Palatino Linotype" pitchFamily="18" charset="0"/>
              </a:rPr>
              <a:t>2004</a:t>
            </a:r>
            <a:endParaRPr lang="en-US" b="0" dirty="0">
              <a:latin typeface="Palatino Linotype" pitchFamily="18" charset="0"/>
            </a:endParaRPr>
          </a:p>
        </p:txBody>
      </p:sp>
      <p:sp>
        <p:nvSpPr>
          <p:cNvPr id="100" name="Text Box 109"/>
          <p:cNvSpPr txBox="1">
            <a:spLocks noChangeArrowheads="1"/>
          </p:cNvSpPr>
          <p:nvPr/>
        </p:nvSpPr>
        <p:spPr bwMode="auto">
          <a:xfrm>
            <a:off x="701681" y="6196769"/>
            <a:ext cx="602648" cy="30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135</a:t>
            </a:r>
          </a:p>
        </p:txBody>
      </p:sp>
      <p:sp>
        <p:nvSpPr>
          <p:cNvPr id="102" name="Text Box 129"/>
          <p:cNvSpPr txBox="1">
            <a:spLocks noChangeArrowheads="1"/>
          </p:cNvSpPr>
          <p:nvPr/>
        </p:nvSpPr>
        <p:spPr bwMode="auto">
          <a:xfrm>
            <a:off x="4445105" y="6196769"/>
            <a:ext cx="553595" cy="30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140</a:t>
            </a:r>
          </a:p>
        </p:txBody>
      </p:sp>
      <p:pic>
        <p:nvPicPr>
          <p:cNvPr id="104" name="Picture 173" descr="chabaNonERC"/>
          <p:cNvPicPr>
            <a:picLocks noChangeAspect="1" noChangeArrowheads="1"/>
          </p:cNvPicPr>
          <p:nvPr/>
        </p:nvPicPr>
        <p:blipFill rotWithShape="1">
          <a:blip r:embed="rId3"/>
          <a:srcRect l="6436" t="9683" r="18981" b="10168"/>
          <a:stretch/>
        </p:blipFill>
        <p:spPr bwMode="auto">
          <a:xfrm>
            <a:off x="389145" y="1744096"/>
            <a:ext cx="4864644" cy="445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2" t="17596" r="13469" b="11998"/>
          <a:stretch>
            <a:fillRect/>
          </a:stretch>
        </p:blipFill>
        <p:spPr bwMode="auto">
          <a:xfrm>
            <a:off x="5319462" y="2289968"/>
            <a:ext cx="1333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8"/>
          <p:cNvSpPr txBox="1">
            <a:spLocks noChangeArrowheads="1"/>
          </p:cNvSpPr>
          <p:nvPr/>
        </p:nvSpPr>
        <p:spPr bwMode="auto">
          <a:xfrm>
            <a:off x="5362324" y="2229643"/>
            <a:ext cx="40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67</a:t>
            </a:r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5381875" y="3549805"/>
            <a:ext cx="407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35</a:t>
            </a:r>
          </a:p>
        </p:txBody>
      </p:sp>
      <p:sp>
        <p:nvSpPr>
          <p:cNvPr id="16" name="TextBox 50"/>
          <p:cNvSpPr txBox="1">
            <a:spLocks noChangeArrowheads="1"/>
          </p:cNvSpPr>
          <p:nvPr/>
        </p:nvSpPr>
        <p:spPr bwMode="auto">
          <a:xfrm>
            <a:off x="5414211" y="4822068"/>
            <a:ext cx="407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3</a:t>
            </a:r>
          </a:p>
        </p:txBody>
      </p:sp>
      <p:sp>
        <p:nvSpPr>
          <p:cNvPr id="17" name="TextBox 51"/>
          <p:cNvSpPr txBox="1">
            <a:spLocks noChangeArrowheads="1"/>
          </p:cNvSpPr>
          <p:nvPr/>
        </p:nvSpPr>
        <p:spPr bwMode="auto">
          <a:xfrm>
            <a:off x="5253789" y="2057817"/>
            <a:ext cx="581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dBZ</a:t>
            </a:r>
          </a:p>
        </p:txBody>
      </p:sp>
    </p:spTree>
    <p:extLst>
      <p:ext uri="{BB962C8B-B14F-4D97-AF65-F5344CB8AC3E}">
        <p14:creationId xmlns:p14="http://schemas.microsoft.com/office/powerpoint/2010/main" val="23126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038" y="838200"/>
            <a:ext cx="5788776" cy="6019799"/>
            <a:chOff x="46038" y="838200"/>
            <a:chExt cx="5788776" cy="6019799"/>
          </a:xfrm>
        </p:grpSpPr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46038" y="838200"/>
              <a:ext cx="5745162" cy="60197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Palatino Linotype" pitchFamily="18" charset="0"/>
              </a:endParaRP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51061" y="923407"/>
              <a:ext cx="515778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0" dirty="0" smtClean="0">
                  <a:latin typeface="Palatino Linotype" pitchFamily="18" charset="0"/>
                </a:rPr>
                <a:t>Super Typhoon </a:t>
              </a:r>
              <a:r>
                <a:rPr lang="en-US" b="0" dirty="0" err="1" smtClean="0">
                  <a:latin typeface="Palatino Linotype" pitchFamily="18" charset="0"/>
                </a:rPr>
                <a:t>Chaba</a:t>
              </a:r>
              <a:endParaRPr lang="en-US" b="0" dirty="0" smtClean="0">
                <a:latin typeface="Palatino Linotype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b="0" dirty="0" smtClean="0">
                  <a:latin typeface="Palatino Linotype" pitchFamily="18" charset="0"/>
                </a:rPr>
                <a:t>TRMM </a:t>
              </a:r>
              <a:r>
                <a:rPr lang="en-US" b="0" dirty="0">
                  <a:latin typeface="Palatino Linotype" pitchFamily="18" charset="0"/>
                </a:rPr>
                <a:t>PR Reflectivity </a:t>
              </a:r>
              <a:r>
                <a:rPr lang="en-US" b="0" dirty="0" smtClean="0">
                  <a:latin typeface="Palatino Linotype" pitchFamily="18" charset="0"/>
                </a:rPr>
                <a:t>on 24 </a:t>
              </a:r>
              <a:r>
                <a:rPr lang="en-US" b="0" dirty="0">
                  <a:latin typeface="Palatino Linotype" pitchFamily="18" charset="0"/>
                </a:rPr>
                <a:t>August </a:t>
              </a:r>
              <a:r>
                <a:rPr lang="en-US" b="0" dirty="0" smtClean="0">
                  <a:latin typeface="Palatino Linotype" pitchFamily="18" charset="0"/>
                </a:rPr>
                <a:t>2004</a:t>
              </a:r>
              <a:endParaRPr lang="en-US" b="0" dirty="0">
                <a:latin typeface="Palatino Linotype" pitchFamily="18" charset="0"/>
              </a:endParaRPr>
            </a:p>
          </p:txBody>
        </p:sp>
        <p:sp>
          <p:nvSpPr>
            <p:cNvPr id="18" name="Text Box 109"/>
            <p:cNvSpPr txBox="1">
              <a:spLocks noChangeArrowheads="1"/>
            </p:cNvSpPr>
            <p:nvPr/>
          </p:nvSpPr>
          <p:spPr bwMode="auto">
            <a:xfrm>
              <a:off x="701681" y="6196769"/>
              <a:ext cx="602648" cy="3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/>
                <a:t>135</a:t>
              </a:r>
            </a:p>
          </p:txBody>
        </p:sp>
        <p:sp>
          <p:nvSpPr>
            <p:cNvPr id="19" name="Text Box 129"/>
            <p:cNvSpPr txBox="1">
              <a:spLocks noChangeArrowheads="1"/>
            </p:cNvSpPr>
            <p:nvPr/>
          </p:nvSpPr>
          <p:spPr bwMode="auto">
            <a:xfrm>
              <a:off x="4445105" y="6196769"/>
              <a:ext cx="553595" cy="3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/>
                <a:t>140</a:t>
              </a:r>
            </a:p>
          </p:txBody>
        </p:sp>
        <p:pic>
          <p:nvPicPr>
            <p:cNvPr id="20" name="Picture 173" descr="chabaNonERC"/>
            <p:cNvPicPr>
              <a:picLocks noChangeAspect="1" noChangeArrowheads="1"/>
            </p:cNvPicPr>
            <p:nvPr/>
          </p:nvPicPr>
          <p:blipFill rotWithShape="1">
            <a:blip r:embed="rId3"/>
            <a:srcRect l="6436" t="9683" r="18981" b="10168"/>
            <a:stretch/>
          </p:blipFill>
          <p:spPr bwMode="auto">
            <a:xfrm>
              <a:off x="389145" y="1744096"/>
              <a:ext cx="4864644" cy="445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2" t="17596" r="13469" b="11998"/>
            <a:stretch>
              <a:fillRect/>
            </a:stretch>
          </p:blipFill>
          <p:spPr bwMode="auto">
            <a:xfrm>
              <a:off x="5319462" y="2289968"/>
              <a:ext cx="133350" cy="284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48"/>
            <p:cNvSpPr txBox="1">
              <a:spLocks noChangeArrowheads="1"/>
            </p:cNvSpPr>
            <p:nvPr/>
          </p:nvSpPr>
          <p:spPr bwMode="auto">
            <a:xfrm>
              <a:off x="5362324" y="2229643"/>
              <a:ext cx="4079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 sz="1200" dirty="0">
                  <a:latin typeface="Palatino Linotype" pitchFamily="18" charset="0"/>
                </a:rPr>
                <a:t>67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/>
          </p:nvSpPr>
          <p:spPr bwMode="auto">
            <a:xfrm>
              <a:off x="5381875" y="3549805"/>
              <a:ext cx="40798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 sz="1200" dirty="0">
                  <a:latin typeface="Palatino Linotype" pitchFamily="18" charset="0"/>
                </a:rPr>
                <a:t>35</a:t>
              </a:r>
            </a:p>
          </p:txBody>
        </p:sp>
        <p:sp>
          <p:nvSpPr>
            <p:cNvPr id="30" name="TextBox 50"/>
            <p:cNvSpPr txBox="1">
              <a:spLocks noChangeArrowheads="1"/>
            </p:cNvSpPr>
            <p:nvPr/>
          </p:nvSpPr>
          <p:spPr bwMode="auto">
            <a:xfrm>
              <a:off x="5414211" y="4822068"/>
              <a:ext cx="40798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 sz="1200" dirty="0">
                  <a:latin typeface="Palatino Linotype" pitchFamily="18" charset="0"/>
                </a:rPr>
                <a:t>3</a:t>
              </a:r>
            </a:p>
          </p:txBody>
        </p:sp>
        <p:sp>
          <p:nvSpPr>
            <p:cNvPr id="33" name="TextBox 51"/>
            <p:cNvSpPr txBox="1">
              <a:spLocks noChangeArrowheads="1"/>
            </p:cNvSpPr>
            <p:nvPr/>
          </p:nvSpPr>
          <p:spPr bwMode="auto">
            <a:xfrm>
              <a:off x="5253789" y="2057817"/>
              <a:ext cx="5810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 sz="1200" dirty="0">
                  <a:latin typeface="Palatino Linotype" pitchFamily="18" charset="0"/>
                </a:rPr>
                <a:t>dBZ</a:t>
              </a:r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anchor="t"/>
          <a:lstStyle/>
          <a:p>
            <a:pPr algn="l" eaLnBrk="1" hangingPunct="1"/>
            <a:r>
              <a:rPr lang="en-US" sz="3600" dirty="0" smtClean="0">
                <a:latin typeface="Palatino Linotype" pitchFamily="18" charset="0"/>
              </a:rPr>
              <a:t>From radars to statistics: histograms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0" y="2444750"/>
            <a:ext cx="3678238" cy="27590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524000" y="2444750"/>
            <a:ext cx="2743200" cy="25482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752600" y="2597150"/>
            <a:ext cx="2286000" cy="2190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038600" y="3048000"/>
            <a:ext cx="236220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8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75" y="2133600"/>
            <a:ext cx="3276600" cy="24590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4275" y="1612900"/>
            <a:ext cx="5267325" cy="3949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42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3600" b="0" dirty="0">
                <a:latin typeface="Palatino Linotype" pitchFamily="18" charset="0"/>
              </a:rPr>
              <a:t>Histograms to Contoured Frequency by Altitude Diagrams (CFADs)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19200" y="2667000"/>
            <a:ext cx="5029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0" name="Rectangle 35"/>
          <p:cNvSpPr>
            <a:spLocks noChangeArrowheads="1"/>
          </p:cNvSpPr>
          <p:nvPr/>
        </p:nvSpPr>
        <p:spPr bwMode="auto">
          <a:xfrm>
            <a:off x="-47625" y="6523038"/>
            <a:ext cx="91440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 b="0">
                <a:latin typeface="Palatino Linotype" pitchFamily="18" charset="0"/>
              </a:rPr>
              <a:t>(Yuter and Houze 1995, Houze et al. 2007)</a:t>
            </a:r>
          </a:p>
        </p:txBody>
      </p:sp>
    </p:spTree>
    <p:extLst>
      <p:ext uri="{BB962C8B-B14F-4D97-AF65-F5344CB8AC3E}">
        <p14:creationId xmlns:p14="http://schemas.microsoft.com/office/powerpoint/2010/main" val="14092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3429000"/>
            <a:ext cx="7417837" cy="11750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 smtClean="0"/>
              <a:t>Part I: Cases with Single Eyewalls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2" b="3937"/>
          <a:stretch/>
        </p:blipFill>
        <p:spPr>
          <a:xfrm>
            <a:off x="26437" y="0"/>
            <a:ext cx="7239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83094" y="3034553"/>
            <a:ext cx="737118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7" y="6185646"/>
            <a:ext cx="7239000" cy="672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0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dirty="0" smtClean="0"/>
              <a:t>The eyewall at its most basic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18407" r="48186" b="19141"/>
          <a:stretch>
            <a:fillRect/>
          </a:stretch>
        </p:blipFill>
        <p:spPr bwMode="auto">
          <a:xfrm>
            <a:off x="304800" y="1295400"/>
            <a:ext cx="8255962" cy="4572000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1800" y="640798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Emanuel (1986)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flipH="1">
            <a:off x="1978110" y="2663635"/>
            <a:ext cx="566737" cy="696913"/>
            <a:chOff x="2947988" y="3003550"/>
            <a:chExt cx="715962" cy="69691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 rot="15237901">
              <a:off x="3100387" y="3424238"/>
              <a:ext cx="411163" cy="141288"/>
            </a:xfrm>
            <a:custGeom>
              <a:avLst/>
              <a:gdLst>
                <a:gd name="T0" fmla="*/ 2147483647 w 10185"/>
                <a:gd name="T1" fmla="*/ 2147483647 h 9996"/>
                <a:gd name="T2" fmla="*/ 2147483647 w 10185"/>
                <a:gd name="T3" fmla="*/ 2147483647 h 9996"/>
                <a:gd name="T4" fmla="*/ 2147483647 w 10185"/>
                <a:gd name="T5" fmla="*/ 2147483647 h 9996"/>
                <a:gd name="T6" fmla="*/ 2147483647 w 10185"/>
                <a:gd name="T7" fmla="*/ 2147483647 h 9996"/>
                <a:gd name="T8" fmla="*/ 2147483647 w 10185"/>
                <a:gd name="T9" fmla="*/ 2147483647 h 9996"/>
                <a:gd name="T10" fmla="*/ 0 w 10185"/>
                <a:gd name="T11" fmla="*/ 2147483647 h 99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85" h="9996">
                  <a:moveTo>
                    <a:pt x="10185" y="9996"/>
                  </a:moveTo>
                  <a:cubicBezTo>
                    <a:pt x="10142" y="9564"/>
                    <a:pt x="10246" y="8392"/>
                    <a:pt x="9911" y="7378"/>
                  </a:cubicBezTo>
                  <a:cubicBezTo>
                    <a:pt x="9576" y="6364"/>
                    <a:pt x="8937" y="4917"/>
                    <a:pt x="8157" y="3911"/>
                  </a:cubicBezTo>
                  <a:cubicBezTo>
                    <a:pt x="7378" y="2905"/>
                    <a:pt x="6239" y="1938"/>
                    <a:pt x="5216" y="1317"/>
                  </a:cubicBezTo>
                  <a:cubicBezTo>
                    <a:pt x="4192" y="696"/>
                    <a:pt x="2828" y="373"/>
                    <a:pt x="2000" y="185"/>
                  </a:cubicBezTo>
                  <a:cubicBezTo>
                    <a:pt x="1172" y="-4"/>
                    <a:pt x="463" y="-46"/>
                    <a:pt x="0" y="49"/>
                  </a:cubicBezTo>
                </a:path>
              </a:pathLst>
            </a:custGeom>
            <a:noFill/>
            <a:ln w="57150" cmpd="sng">
              <a:solidFill>
                <a:srgbClr val="07129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rot="2278502">
              <a:off x="2947988" y="3003550"/>
              <a:ext cx="715962" cy="555625"/>
            </a:xfrm>
            <a:custGeom>
              <a:avLst/>
              <a:gdLst>
                <a:gd name="T0" fmla="*/ 2147483647 w 10185"/>
                <a:gd name="T1" fmla="*/ 2147483647 h 9996"/>
                <a:gd name="T2" fmla="*/ 2147483647 w 10185"/>
                <a:gd name="T3" fmla="*/ 2147483647 h 9996"/>
                <a:gd name="T4" fmla="*/ 2147483647 w 10185"/>
                <a:gd name="T5" fmla="*/ 2147483647 h 9996"/>
                <a:gd name="T6" fmla="*/ 2147483647 w 10185"/>
                <a:gd name="T7" fmla="*/ 2147483647 h 9996"/>
                <a:gd name="T8" fmla="*/ 2147483647 w 10185"/>
                <a:gd name="T9" fmla="*/ 2147483647 h 9996"/>
                <a:gd name="T10" fmla="*/ 0 w 10185"/>
                <a:gd name="T11" fmla="*/ 2147483647 h 99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85" h="9996">
                  <a:moveTo>
                    <a:pt x="10185" y="9996"/>
                  </a:moveTo>
                  <a:cubicBezTo>
                    <a:pt x="10142" y="9564"/>
                    <a:pt x="10246" y="8392"/>
                    <a:pt x="9911" y="7378"/>
                  </a:cubicBezTo>
                  <a:cubicBezTo>
                    <a:pt x="9576" y="6364"/>
                    <a:pt x="8937" y="4917"/>
                    <a:pt x="8157" y="3911"/>
                  </a:cubicBezTo>
                  <a:cubicBezTo>
                    <a:pt x="7378" y="2905"/>
                    <a:pt x="6239" y="1938"/>
                    <a:pt x="5216" y="1317"/>
                  </a:cubicBezTo>
                  <a:cubicBezTo>
                    <a:pt x="4192" y="696"/>
                    <a:pt x="2828" y="373"/>
                    <a:pt x="2000" y="185"/>
                  </a:cubicBezTo>
                  <a:cubicBezTo>
                    <a:pt x="1172" y="-4"/>
                    <a:pt x="463" y="-46"/>
                    <a:pt x="0" y="4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877961" y="2359742"/>
            <a:ext cx="589983" cy="1054196"/>
          </a:xfrm>
          <a:custGeom>
            <a:avLst/>
            <a:gdLst>
              <a:gd name="connsiteX0" fmla="*/ 235974 w 602037"/>
              <a:gd name="connsiteY0" fmla="*/ 855406 h 871243"/>
              <a:gd name="connsiteX1" fmla="*/ 49162 w 602037"/>
              <a:gd name="connsiteY1" fmla="*/ 845574 h 871243"/>
              <a:gd name="connsiteX2" fmla="*/ 58994 w 602037"/>
              <a:gd name="connsiteY2" fmla="*/ 747252 h 871243"/>
              <a:gd name="connsiteX3" fmla="*/ 68826 w 602037"/>
              <a:gd name="connsiteY3" fmla="*/ 776748 h 871243"/>
              <a:gd name="connsiteX4" fmla="*/ 29497 w 602037"/>
              <a:gd name="connsiteY4" fmla="*/ 766916 h 871243"/>
              <a:gd name="connsiteX5" fmla="*/ 9833 w 602037"/>
              <a:gd name="connsiteY5" fmla="*/ 707923 h 871243"/>
              <a:gd name="connsiteX6" fmla="*/ 0 w 602037"/>
              <a:gd name="connsiteY6" fmla="*/ 678426 h 871243"/>
              <a:gd name="connsiteX7" fmla="*/ 9833 w 602037"/>
              <a:gd name="connsiteY7" fmla="*/ 580103 h 871243"/>
              <a:gd name="connsiteX8" fmla="*/ 58994 w 602037"/>
              <a:gd name="connsiteY8" fmla="*/ 570271 h 871243"/>
              <a:gd name="connsiteX9" fmla="*/ 68826 w 602037"/>
              <a:gd name="connsiteY9" fmla="*/ 452284 h 871243"/>
              <a:gd name="connsiteX10" fmla="*/ 137652 w 602037"/>
              <a:gd name="connsiteY10" fmla="*/ 373626 h 871243"/>
              <a:gd name="connsiteX11" fmla="*/ 127820 w 602037"/>
              <a:gd name="connsiteY11" fmla="*/ 324464 h 871243"/>
              <a:gd name="connsiteX12" fmla="*/ 137652 w 602037"/>
              <a:gd name="connsiteY12" fmla="*/ 216310 h 871243"/>
              <a:gd name="connsiteX13" fmla="*/ 186813 w 602037"/>
              <a:gd name="connsiteY13" fmla="*/ 147484 h 871243"/>
              <a:gd name="connsiteX14" fmla="*/ 216310 w 602037"/>
              <a:gd name="connsiteY14" fmla="*/ 137652 h 871243"/>
              <a:gd name="connsiteX15" fmla="*/ 226142 w 602037"/>
              <a:gd name="connsiteY15" fmla="*/ 108155 h 871243"/>
              <a:gd name="connsiteX16" fmla="*/ 304800 w 602037"/>
              <a:gd name="connsiteY16" fmla="*/ 147484 h 871243"/>
              <a:gd name="connsiteX17" fmla="*/ 324465 w 602037"/>
              <a:gd name="connsiteY17" fmla="*/ 58993 h 871243"/>
              <a:gd name="connsiteX18" fmla="*/ 353962 w 602037"/>
              <a:gd name="connsiteY18" fmla="*/ 29497 h 871243"/>
              <a:gd name="connsiteX19" fmla="*/ 412955 w 602037"/>
              <a:gd name="connsiteY19" fmla="*/ 0 h 871243"/>
              <a:gd name="connsiteX20" fmla="*/ 452284 w 602037"/>
              <a:gd name="connsiteY20" fmla="*/ 19664 h 871243"/>
              <a:gd name="connsiteX21" fmla="*/ 471949 w 602037"/>
              <a:gd name="connsiteY21" fmla="*/ 78658 h 871243"/>
              <a:gd name="connsiteX22" fmla="*/ 491613 w 602037"/>
              <a:gd name="connsiteY22" fmla="*/ 157316 h 871243"/>
              <a:gd name="connsiteX23" fmla="*/ 540774 w 602037"/>
              <a:gd name="connsiteY23" fmla="*/ 167148 h 871243"/>
              <a:gd name="connsiteX24" fmla="*/ 560439 w 602037"/>
              <a:gd name="connsiteY24" fmla="*/ 196645 h 871243"/>
              <a:gd name="connsiteX25" fmla="*/ 491613 w 602037"/>
              <a:gd name="connsiteY25" fmla="*/ 245806 h 871243"/>
              <a:gd name="connsiteX26" fmla="*/ 530942 w 602037"/>
              <a:gd name="connsiteY26" fmla="*/ 275303 h 871243"/>
              <a:gd name="connsiteX27" fmla="*/ 589936 w 602037"/>
              <a:gd name="connsiteY27" fmla="*/ 314632 h 871243"/>
              <a:gd name="connsiteX28" fmla="*/ 599768 w 602037"/>
              <a:gd name="connsiteY28" fmla="*/ 432619 h 871243"/>
              <a:gd name="connsiteX0" fmla="*/ 235974 w 589983"/>
              <a:gd name="connsiteY0" fmla="*/ 855406 h 871243"/>
              <a:gd name="connsiteX1" fmla="*/ 49162 w 589983"/>
              <a:gd name="connsiteY1" fmla="*/ 845574 h 871243"/>
              <a:gd name="connsiteX2" fmla="*/ 58994 w 589983"/>
              <a:gd name="connsiteY2" fmla="*/ 747252 h 871243"/>
              <a:gd name="connsiteX3" fmla="*/ 68826 w 589983"/>
              <a:gd name="connsiteY3" fmla="*/ 776748 h 871243"/>
              <a:gd name="connsiteX4" fmla="*/ 29497 w 589983"/>
              <a:gd name="connsiteY4" fmla="*/ 766916 h 871243"/>
              <a:gd name="connsiteX5" fmla="*/ 9833 w 589983"/>
              <a:gd name="connsiteY5" fmla="*/ 707923 h 871243"/>
              <a:gd name="connsiteX6" fmla="*/ 0 w 589983"/>
              <a:gd name="connsiteY6" fmla="*/ 678426 h 871243"/>
              <a:gd name="connsiteX7" fmla="*/ 9833 w 589983"/>
              <a:gd name="connsiteY7" fmla="*/ 580103 h 871243"/>
              <a:gd name="connsiteX8" fmla="*/ 58994 w 589983"/>
              <a:gd name="connsiteY8" fmla="*/ 570271 h 871243"/>
              <a:gd name="connsiteX9" fmla="*/ 68826 w 589983"/>
              <a:gd name="connsiteY9" fmla="*/ 452284 h 871243"/>
              <a:gd name="connsiteX10" fmla="*/ 137652 w 589983"/>
              <a:gd name="connsiteY10" fmla="*/ 373626 h 871243"/>
              <a:gd name="connsiteX11" fmla="*/ 127820 w 589983"/>
              <a:gd name="connsiteY11" fmla="*/ 324464 h 871243"/>
              <a:gd name="connsiteX12" fmla="*/ 137652 w 589983"/>
              <a:gd name="connsiteY12" fmla="*/ 216310 h 871243"/>
              <a:gd name="connsiteX13" fmla="*/ 186813 w 589983"/>
              <a:gd name="connsiteY13" fmla="*/ 147484 h 871243"/>
              <a:gd name="connsiteX14" fmla="*/ 216310 w 589983"/>
              <a:gd name="connsiteY14" fmla="*/ 137652 h 871243"/>
              <a:gd name="connsiteX15" fmla="*/ 226142 w 589983"/>
              <a:gd name="connsiteY15" fmla="*/ 108155 h 871243"/>
              <a:gd name="connsiteX16" fmla="*/ 304800 w 589983"/>
              <a:gd name="connsiteY16" fmla="*/ 147484 h 871243"/>
              <a:gd name="connsiteX17" fmla="*/ 324465 w 589983"/>
              <a:gd name="connsiteY17" fmla="*/ 58993 h 871243"/>
              <a:gd name="connsiteX18" fmla="*/ 353962 w 589983"/>
              <a:gd name="connsiteY18" fmla="*/ 29497 h 871243"/>
              <a:gd name="connsiteX19" fmla="*/ 412955 w 589983"/>
              <a:gd name="connsiteY19" fmla="*/ 0 h 871243"/>
              <a:gd name="connsiteX20" fmla="*/ 452284 w 589983"/>
              <a:gd name="connsiteY20" fmla="*/ 19664 h 871243"/>
              <a:gd name="connsiteX21" fmla="*/ 471949 w 589983"/>
              <a:gd name="connsiteY21" fmla="*/ 78658 h 871243"/>
              <a:gd name="connsiteX22" fmla="*/ 491613 w 589983"/>
              <a:gd name="connsiteY22" fmla="*/ 157316 h 871243"/>
              <a:gd name="connsiteX23" fmla="*/ 540774 w 589983"/>
              <a:gd name="connsiteY23" fmla="*/ 167148 h 871243"/>
              <a:gd name="connsiteX24" fmla="*/ 560439 w 589983"/>
              <a:gd name="connsiteY24" fmla="*/ 196645 h 871243"/>
              <a:gd name="connsiteX25" fmla="*/ 491613 w 589983"/>
              <a:gd name="connsiteY25" fmla="*/ 245806 h 871243"/>
              <a:gd name="connsiteX26" fmla="*/ 530942 w 589983"/>
              <a:gd name="connsiteY26" fmla="*/ 275303 h 871243"/>
              <a:gd name="connsiteX27" fmla="*/ 589936 w 589983"/>
              <a:gd name="connsiteY27" fmla="*/ 314632 h 871243"/>
              <a:gd name="connsiteX28" fmla="*/ 521110 w 589983"/>
              <a:gd name="connsiteY28" fmla="*/ 432619 h 871243"/>
              <a:gd name="connsiteX0" fmla="*/ 206477 w 589983"/>
              <a:gd name="connsiteY0" fmla="*/ 855406 h 861978"/>
              <a:gd name="connsiteX1" fmla="*/ 49162 w 589983"/>
              <a:gd name="connsiteY1" fmla="*/ 845574 h 861978"/>
              <a:gd name="connsiteX2" fmla="*/ 58994 w 589983"/>
              <a:gd name="connsiteY2" fmla="*/ 747252 h 861978"/>
              <a:gd name="connsiteX3" fmla="*/ 68826 w 589983"/>
              <a:gd name="connsiteY3" fmla="*/ 776748 h 861978"/>
              <a:gd name="connsiteX4" fmla="*/ 29497 w 589983"/>
              <a:gd name="connsiteY4" fmla="*/ 766916 h 861978"/>
              <a:gd name="connsiteX5" fmla="*/ 9833 w 589983"/>
              <a:gd name="connsiteY5" fmla="*/ 707923 h 861978"/>
              <a:gd name="connsiteX6" fmla="*/ 0 w 589983"/>
              <a:gd name="connsiteY6" fmla="*/ 678426 h 861978"/>
              <a:gd name="connsiteX7" fmla="*/ 9833 w 589983"/>
              <a:gd name="connsiteY7" fmla="*/ 580103 h 861978"/>
              <a:gd name="connsiteX8" fmla="*/ 58994 w 589983"/>
              <a:gd name="connsiteY8" fmla="*/ 570271 h 861978"/>
              <a:gd name="connsiteX9" fmla="*/ 68826 w 589983"/>
              <a:gd name="connsiteY9" fmla="*/ 452284 h 861978"/>
              <a:gd name="connsiteX10" fmla="*/ 137652 w 589983"/>
              <a:gd name="connsiteY10" fmla="*/ 373626 h 861978"/>
              <a:gd name="connsiteX11" fmla="*/ 127820 w 589983"/>
              <a:gd name="connsiteY11" fmla="*/ 324464 h 861978"/>
              <a:gd name="connsiteX12" fmla="*/ 137652 w 589983"/>
              <a:gd name="connsiteY12" fmla="*/ 216310 h 861978"/>
              <a:gd name="connsiteX13" fmla="*/ 186813 w 589983"/>
              <a:gd name="connsiteY13" fmla="*/ 147484 h 861978"/>
              <a:gd name="connsiteX14" fmla="*/ 216310 w 589983"/>
              <a:gd name="connsiteY14" fmla="*/ 137652 h 861978"/>
              <a:gd name="connsiteX15" fmla="*/ 226142 w 589983"/>
              <a:gd name="connsiteY15" fmla="*/ 108155 h 861978"/>
              <a:gd name="connsiteX16" fmla="*/ 304800 w 589983"/>
              <a:gd name="connsiteY16" fmla="*/ 147484 h 861978"/>
              <a:gd name="connsiteX17" fmla="*/ 324465 w 589983"/>
              <a:gd name="connsiteY17" fmla="*/ 58993 h 861978"/>
              <a:gd name="connsiteX18" fmla="*/ 353962 w 589983"/>
              <a:gd name="connsiteY18" fmla="*/ 29497 h 861978"/>
              <a:gd name="connsiteX19" fmla="*/ 412955 w 589983"/>
              <a:gd name="connsiteY19" fmla="*/ 0 h 861978"/>
              <a:gd name="connsiteX20" fmla="*/ 452284 w 589983"/>
              <a:gd name="connsiteY20" fmla="*/ 19664 h 861978"/>
              <a:gd name="connsiteX21" fmla="*/ 471949 w 589983"/>
              <a:gd name="connsiteY21" fmla="*/ 78658 h 861978"/>
              <a:gd name="connsiteX22" fmla="*/ 491613 w 589983"/>
              <a:gd name="connsiteY22" fmla="*/ 157316 h 861978"/>
              <a:gd name="connsiteX23" fmla="*/ 540774 w 589983"/>
              <a:gd name="connsiteY23" fmla="*/ 167148 h 861978"/>
              <a:gd name="connsiteX24" fmla="*/ 560439 w 589983"/>
              <a:gd name="connsiteY24" fmla="*/ 196645 h 861978"/>
              <a:gd name="connsiteX25" fmla="*/ 491613 w 589983"/>
              <a:gd name="connsiteY25" fmla="*/ 245806 h 861978"/>
              <a:gd name="connsiteX26" fmla="*/ 530942 w 589983"/>
              <a:gd name="connsiteY26" fmla="*/ 275303 h 861978"/>
              <a:gd name="connsiteX27" fmla="*/ 589936 w 589983"/>
              <a:gd name="connsiteY27" fmla="*/ 314632 h 861978"/>
              <a:gd name="connsiteX28" fmla="*/ 521110 w 589983"/>
              <a:gd name="connsiteY28" fmla="*/ 432619 h 861978"/>
              <a:gd name="connsiteX0" fmla="*/ 157315 w 589983"/>
              <a:gd name="connsiteY0" fmla="*/ 906217 h 907961"/>
              <a:gd name="connsiteX1" fmla="*/ 49162 w 589983"/>
              <a:gd name="connsiteY1" fmla="*/ 845574 h 907961"/>
              <a:gd name="connsiteX2" fmla="*/ 58994 w 589983"/>
              <a:gd name="connsiteY2" fmla="*/ 747252 h 907961"/>
              <a:gd name="connsiteX3" fmla="*/ 68826 w 589983"/>
              <a:gd name="connsiteY3" fmla="*/ 776748 h 907961"/>
              <a:gd name="connsiteX4" fmla="*/ 29497 w 589983"/>
              <a:gd name="connsiteY4" fmla="*/ 766916 h 907961"/>
              <a:gd name="connsiteX5" fmla="*/ 9833 w 589983"/>
              <a:gd name="connsiteY5" fmla="*/ 707923 h 907961"/>
              <a:gd name="connsiteX6" fmla="*/ 0 w 589983"/>
              <a:gd name="connsiteY6" fmla="*/ 678426 h 907961"/>
              <a:gd name="connsiteX7" fmla="*/ 9833 w 589983"/>
              <a:gd name="connsiteY7" fmla="*/ 580103 h 907961"/>
              <a:gd name="connsiteX8" fmla="*/ 58994 w 589983"/>
              <a:gd name="connsiteY8" fmla="*/ 570271 h 907961"/>
              <a:gd name="connsiteX9" fmla="*/ 68826 w 589983"/>
              <a:gd name="connsiteY9" fmla="*/ 452284 h 907961"/>
              <a:gd name="connsiteX10" fmla="*/ 137652 w 589983"/>
              <a:gd name="connsiteY10" fmla="*/ 373626 h 907961"/>
              <a:gd name="connsiteX11" fmla="*/ 127820 w 589983"/>
              <a:gd name="connsiteY11" fmla="*/ 324464 h 907961"/>
              <a:gd name="connsiteX12" fmla="*/ 137652 w 589983"/>
              <a:gd name="connsiteY12" fmla="*/ 216310 h 907961"/>
              <a:gd name="connsiteX13" fmla="*/ 186813 w 589983"/>
              <a:gd name="connsiteY13" fmla="*/ 147484 h 907961"/>
              <a:gd name="connsiteX14" fmla="*/ 216310 w 589983"/>
              <a:gd name="connsiteY14" fmla="*/ 137652 h 907961"/>
              <a:gd name="connsiteX15" fmla="*/ 226142 w 589983"/>
              <a:gd name="connsiteY15" fmla="*/ 108155 h 907961"/>
              <a:gd name="connsiteX16" fmla="*/ 304800 w 589983"/>
              <a:gd name="connsiteY16" fmla="*/ 147484 h 907961"/>
              <a:gd name="connsiteX17" fmla="*/ 324465 w 589983"/>
              <a:gd name="connsiteY17" fmla="*/ 58993 h 907961"/>
              <a:gd name="connsiteX18" fmla="*/ 353962 w 589983"/>
              <a:gd name="connsiteY18" fmla="*/ 29497 h 907961"/>
              <a:gd name="connsiteX19" fmla="*/ 412955 w 589983"/>
              <a:gd name="connsiteY19" fmla="*/ 0 h 907961"/>
              <a:gd name="connsiteX20" fmla="*/ 452284 w 589983"/>
              <a:gd name="connsiteY20" fmla="*/ 19664 h 907961"/>
              <a:gd name="connsiteX21" fmla="*/ 471949 w 589983"/>
              <a:gd name="connsiteY21" fmla="*/ 78658 h 907961"/>
              <a:gd name="connsiteX22" fmla="*/ 491613 w 589983"/>
              <a:gd name="connsiteY22" fmla="*/ 157316 h 907961"/>
              <a:gd name="connsiteX23" fmla="*/ 540774 w 589983"/>
              <a:gd name="connsiteY23" fmla="*/ 167148 h 907961"/>
              <a:gd name="connsiteX24" fmla="*/ 560439 w 589983"/>
              <a:gd name="connsiteY24" fmla="*/ 196645 h 907961"/>
              <a:gd name="connsiteX25" fmla="*/ 491613 w 589983"/>
              <a:gd name="connsiteY25" fmla="*/ 245806 h 907961"/>
              <a:gd name="connsiteX26" fmla="*/ 530942 w 589983"/>
              <a:gd name="connsiteY26" fmla="*/ 275303 h 907961"/>
              <a:gd name="connsiteX27" fmla="*/ 589936 w 589983"/>
              <a:gd name="connsiteY27" fmla="*/ 314632 h 907961"/>
              <a:gd name="connsiteX28" fmla="*/ 521110 w 589983"/>
              <a:gd name="connsiteY28" fmla="*/ 432619 h 90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9983" h="907961">
                <a:moveTo>
                  <a:pt x="157315" y="906217"/>
                </a:moveTo>
                <a:cubicBezTo>
                  <a:pt x="101327" y="917415"/>
                  <a:pt x="65549" y="872068"/>
                  <a:pt x="49162" y="845574"/>
                </a:cubicBezTo>
                <a:cubicBezTo>
                  <a:pt x="32775" y="819080"/>
                  <a:pt x="55717" y="780026"/>
                  <a:pt x="58994" y="747252"/>
                </a:cubicBezTo>
                <a:cubicBezTo>
                  <a:pt x="62271" y="757084"/>
                  <a:pt x="77449" y="770999"/>
                  <a:pt x="68826" y="776748"/>
                </a:cubicBezTo>
                <a:cubicBezTo>
                  <a:pt x="57582" y="784244"/>
                  <a:pt x="38291" y="777176"/>
                  <a:pt x="29497" y="766916"/>
                </a:cubicBezTo>
                <a:cubicBezTo>
                  <a:pt x="16007" y="751178"/>
                  <a:pt x="16388" y="727587"/>
                  <a:pt x="9833" y="707923"/>
                </a:cubicBezTo>
                <a:lnTo>
                  <a:pt x="0" y="678426"/>
                </a:lnTo>
                <a:cubicBezTo>
                  <a:pt x="3278" y="645652"/>
                  <a:pt x="-5939" y="609019"/>
                  <a:pt x="9833" y="580103"/>
                </a:cubicBezTo>
                <a:cubicBezTo>
                  <a:pt x="17835" y="565432"/>
                  <a:pt x="51991" y="585444"/>
                  <a:pt x="58994" y="570271"/>
                </a:cubicBezTo>
                <a:cubicBezTo>
                  <a:pt x="75532" y="534438"/>
                  <a:pt x="58263" y="490310"/>
                  <a:pt x="68826" y="452284"/>
                </a:cubicBezTo>
                <a:cubicBezTo>
                  <a:pt x="81861" y="405356"/>
                  <a:pt x="104914" y="395450"/>
                  <a:pt x="137652" y="373626"/>
                </a:cubicBezTo>
                <a:cubicBezTo>
                  <a:pt x="134375" y="357239"/>
                  <a:pt x="127820" y="341176"/>
                  <a:pt x="127820" y="324464"/>
                </a:cubicBezTo>
                <a:cubicBezTo>
                  <a:pt x="127820" y="288264"/>
                  <a:pt x="130553" y="251807"/>
                  <a:pt x="137652" y="216310"/>
                </a:cubicBezTo>
                <a:cubicBezTo>
                  <a:pt x="142384" y="192650"/>
                  <a:pt x="167017" y="160681"/>
                  <a:pt x="186813" y="147484"/>
                </a:cubicBezTo>
                <a:cubicBezTo>
                  <a:pt x="195437" y="141735"/>
                  <a:pt x="206478" y="140929"/>
                  <a:pt x="216310" y="137652"/>
                </a:cubicBezTo>
                <a:cubicBezTo>
                  <a:pt x="219587" y="127820"/>
                  <a:pt x="216087" y="110669"/>
                  <a:pt x="226142" y="108155"/>
                </a:cubicBezTo>
                <a:cubicBezTo>
                  <a:pt x="295668" y="90773"/>
                  <a:pt x="291915" y="108827"/>
                  <a:pt x="304800" y="147484"/>
                </a:cubicBezTo>
                <a:cubicBezTo>
                  <a:pt x="311355" y="117987"/>
                  <a:pt x="312843" y="86885"/>
                  <a:pt x="324465" y="58993"/>
                </a:cubicBezTo>
                <a:cubicBezTo>
                  <a:pt x="329813" y="46158"/>
                  <a:pt x="343280" y="38399"/>
                  <a:pt x="353962" y="29497"/>
                </a:cubicBezTo>
                <a:cubicBezTo>
                  <a:pt x="379378" y="8317"/>
                  <a:pt x="383390" y="9855"/>
                  <a:pt x="412955" y="0"/>
                </a:cubicBezTo>
                <a:cubicBezTo>
                  <a:pt x="426065" y="6555"/>
                  <a:pt x="443490" y="7938"/>
                  <a:pt x="452284" y="19664"/>
                </a:cubicBezTo>
                <a:cubicBezTo>
                  <a:pt x="464721" y="36247"/>
                  <a:pt x="466922" y="58548"/>
                  <a:pt x="471949" y="78658"/>
                </a:cubicBezTo>
                <a:cubicBezTo>
                  <a:pt x="478504" y="104877"/>
                  <a:pt x="475021" y="135983"/>
                  <a:pt x="491613" y="157316"/>
                </a:cubicBezTo>
                <a:cubicBezTo>
                  <a:pt x="501873" y="170507"/>
                  <a:pt x="524387" y="163871"/>
                  <a:pt x="540774" y="167148"/>
                </a:cubicBezTo>
                <a:cubicBezTo>
                  <a:pt x="547329" y="176980"/>
                  <a:pt x="562382" y="184989"/>
                  <a:pt x="560439" y="196645"/>
                </a:cubicBezTo>
                <a:cubicBezTo>
                  <a:pt x="556815" y="218388"/>
                  <a:pt x="505182" y="239022"/>
                  <a:pt x="491613" y="245806"/>
                </a:cubicBezTo>
                <a:cubicBezTo>
                  <a:pt x="504723" y="255638"/>
                  <a:pt x="517517" y="265906"/>
                  <a:pt x="530942" y="275303"/>
                </a:cubicBezTo>
                <a:cubicBezTo>
                  <a:pt x="550304" y="288856"/>
                  <a:pt x="591575" y="288413"/>
                  <a:pt x="589936" y="314632"/>
                </a:cubicBezTo>
                <a:cubicBezTo>
                  <a:pt x="588297" y="340851"/>
                  <a:pt x="521110" y="333765"/>
                  <a:pt x="521110" y="432619"/>
                </a:cubicBezTo>
              </a:path>
            </a:pathLst>
          </a:cu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5152" r="49722" b="67833"/>
          <a:stretch/>
        </p:blipFill>
        <p:spPr>
          <a:xfrm>
            <a:off x="621631" y="1567912"/>
            <a:ext cx="3797969" cy="3442447"/>
          </a:xfrm>
          <a:prstGeom prst="rect">
            <a:avLst/>
          </a:prstGeom>
        </p:spPr>
      </p:pic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142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4400" b="0" dirty="0">
                <a:latin typeface="Palatino Linotype" pitchFamily="18" charset="0"/>
              </a:rPr>
              <a:t>Eyewall: Intense, Deep, Unique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 rot="-5400000">
            <a:off x="-546541" y="3104469"/>
            <a:ext cx="1490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latin typeface="Palatino Linotype" pitchFamily="18" charset="0"/>
              </a:rPr>
              <a:t>Height (km)</a:t>
            </a:r>
            <a:endParaRPr lang="en-US" dirty="0">
              <a:latin typeface="Palatino Linotype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7188" y="1219200"/>
            <a:ext cx="15875" cy="3803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9588" y="5324035"/>
            <a:ext cx="41338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5" name="TextBox 16"/>
          <p:cNvSpPr txBox="1">
            <a:spLocks noChangeArrowheads="1"/>
          </p:cNvSpPr>
          <p:nvPr/>
        </p:nvSpPr>
        <p:spPr bwMode="auto">
          <a:xfrm>
            <a:off x="1425240" y="5379691"/>
            <a:ext cx="219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latin typeface="Palatino Linotype" pitchFamily="18" charset="0"/>
              </a:rPr>
              <a:t>Reflectivity (dBZ)</a:t>
            </a:r>
            <a:endParaRPr lang="en-US" dirty="0">
              <a:latin typeface="Palatino Linotype" pitchFamily="18" charset="0"/>
            </a:endParaRP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2286000" y="16002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bg2"/>
                </a:solidFill>
                <a:latin typeface="Palatino Linotype" pitchFamily="18" charset="0"/>
              </a:rPr>
              <a:t>Eyewall</a:t>
            </a:r>
          </a:p>
        </p:txBody>
      </p:sp>
      <p:sp>
        <p:nvSpPr>
          <p:cNvPr id="17423" name="TextBox 18"/>
          <p:cNvSpPr txBox="1">
            <a:spLocks noChangeArrowheads="1"/>
          </p:cNvSpPr>
          <p:nvPr/>
        </p:nvSpPr>
        <p:spPr bwMode="auto">
          <a:xfrm>
            <a:off x="6400800" y="1571482"/>
            <a:ext cx="2133600" cy="95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Palatino Linotype" pitchFamily="18" charset="0"/>
              </a:rPr>
              <a:t>Distant Rainbands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66800" y="2362200"/>
            <a:ext cx="1981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0" y="2047875"/>
            <a:ext cx="99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Sharp Peak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966913" y="2854325"/>
            <a:ext cx="1676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89960" y="4990584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9" t="5070" r="3745" b="67624"/>
          <a:stretch/>
        </p:blipFill>
        <p:spPr>
          <a:xfrm>
            <a:off x="4876800" y="1591257"/>
            <a:ext cx="3774057" cy="34191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97819" y="5010359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</a:t>
            </a:r>
            <a:endParaRPr lang="en-US" dirty="0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5410200" y="1600200"/>
            <a:ext cx="32227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r>
              <a:rPr lang="en-US" sz="2800" dirty="0" smtClean="0">
                <a:solidFill>
                  <a:schemeClr val="bg2"/>
                </a:solidFill>
                <a:latin typeface="Palatino Linotype" pitchFamily="18" charset="0"/>
              </a:rPr>
              <a:t>Ordinary Oceanic Convection</a:t>
            </a:r>
            <a:endParaRPr lang="en-US" sz="2800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0" y="4990584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79306" y="5010359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063" y="2705100"/>
            <a:ext cx="38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7188" y="3526909"/>
            <a:ext cx="38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52800" y="2540000"/>
            <a:ext cx="1181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Rapid change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3" grpId="0"/>
      <p:bldP spid="5" grpId="0"/>
      <p:bldP spid="5" grpId="1"/>
      <p:bldP spid="25" grpId="0"/>
      <p:bldP spid="26" grpId="0"/>
      <p:bldP spid="27" grpId="0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4400" b="0" dirty="0" smtClean="0">
                <a:latin typeface="Palatino Linotype" pitchFamily="18" charset="0"/>
              </a:rPr>
              <a:t>Eyewalls get stronger with higher intensity</a:t>
            </a:r>
            <a:endParaRPr lang="en-US" sz="4400" b="0" dirty="0">
              <a:latin typeface="Palatino Linotype" pitchFamily="18" charset="0"/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 rot="-5400000">
            <a:off x="-546541" y="3104469"/>
            <a:ext cx="1490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latin typeface="Palatino Linotype" pitchFamily="18" charset="0"/>
              </a:rPr>
              <a:t>Height (km)</a:t>
            </a:r>
            <a:endParaRPr lang="en-US" dirty="0">
              <a:latin typeface="Palatino Linotype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7188" y="1219200"/>
            <a:ext cx="15875" cy="3803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9588" y="5324035"/>
            <a:ext cx="41338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5" name="TextBox 16"/>
          <p:cNvSpPr txBox="1">
            <a:spLocks noChangeArrowheads="1"/>
          </p:cNvSpPr>
          <p:nvPr/>
        </p:nvSpPr>
        <p:spPr bwMode="auto">
          <a:xfrm>
            <a:off x="1425240" y="5379691"/>
            <a:ext cx="219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latin typeface="Palatino Linotype" pitchFamily="18" charset="0"/>
              </a:rPr>
              <a:t>Reflectivity (dBZ)</a:t>
            </a:r>
            <a:endParaRPr lang="en-US" dirty="0">
              <a:latin typeface="Palatino Linotype" pitchFamily="18" charset="0"/>
            </a:endParaRP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2286000" y="16002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bg2"/>
                </a:solidFill>
                <a:latin typeface="Palatino Linotype" pitchFamily="18" charset="0"/>
              </a:rPr>
              <a:t>Eyewall</a:t>
            </a:r>
          </a:p>
        </p:txBody>
      </p:sp>
      <p:sp>
        <p:nvSpPr>
          <p:cNvPr id="17423" name="TextBox 18"/>
          <p:cNvSpPr txBox="1">
            <a:spLocks noChangeArrowheads="1"/>
          </p:cNvSpPr>
          <p:nvPr/>
        </p:nvSpPr>
        <p:spPr bwMode="auto">
          <a:xfrm>
            <a:off x="6400800" y="1571482"/>
            <a:ext cx="2133600" cy="95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Palatino Linotype" pitchFamily="18" charset="0"/>
              </a:rPr>
              <a:t>Distant Rainbands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9960" y="4990584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97819" y="5010359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</a:t>
            </a:r>
            <a:endParaRPr lang="en-US" dirty="0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6248400" y="1600200"/>
            <a:ext cx="2384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r>
              <a:rPr lang="en-US" sz="2800" dirty="0" smtClean="0">
                <a:solidFill>
                  <a:schemeClr val="bg2"/>
                </a:solidFill>
                <a:latin typeface="Palatino Linotype" pitchFamily="18" charset="0"/>
              </a:rPr>
              <a:t>Environment</a:t>
            </a:r>
            <a:endParaRPr lang="en-US" sz="2800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0" y="4990584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79306" y="5010359"/>
            <a:ext cx="73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063" y="2705100"/>
            <a:ext cx="38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7188" y="3526909"/>
            <a:ext cx="38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4835" r="49340" b="53709"/>
          <a:stretch/>
        </p:blipFill>
        <p:spPr>
          <a:xfrm>
            <a:off x="621792" y="1572768"/>
            <a:ext cx="3692202" cy="34472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6" t="4935" r="2464" b="53898"/>
          <a:stretch/>
        </p:blipFill>
        <p:spPr>
          <a:xfrm>
            <a:off x="4873752" y="1591056"/>
            <a:ext cx="3713483" cy="3447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9572" y="1679171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Category 1 and 2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9022" y="16764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Category 4 and 5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3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urricane_Ike_Gilchrist_damage_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-15875" y="63039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r>
              <a:rPr lang="en-US" sz="1200">
                <a:latin typeface="Palatino Linotype" pitchFamily="18" charset="0"/>
              </a:rPr>
              <a:t>Jocelyn Augusitno/FEMA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sz="1200">
                <a:latin typeface="Palatino Linotype" pitchFamily="18" charset="0"/>
              </a:rPr>
              <a:t>http://www.photolibrary.fema.gov/photolibrary/photo_details.do?id=38895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406400"/>
            <a:ext cx="7848600" cy="1200150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Ike 2008: $30.2 billion damage</a:t>
            </a:r>
          </a:p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Palatino Linotype" pitchFamily="18" charset="0"/>
              </a:rPr>
              <a:t>195</a:t>
            </a:r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 deaths between US, Cuba, Haiti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2590800"/>
            <a:ext cx="7848600" cy="1200150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Katrina </a:t>
            </a:r>
            <a:r>
              <a:rPr lang="en-US" sz="3600" dirty="0" smtClean="0">
                <a:solidFill>
                  <a:schemeClr val="bg2"/>
                </a:solidFill>
                <a:latin typeface="Palatino Linotype" pitchFamily="18" charset="0"/>
              </a:rPr>
              <a:t>2005: </a:t>
            </a:r>
            <a:r>
              <a:rPr lang="en-US" sz="3600" dirty="0">
                <a:solidFill>
                  <a:srgbClr val="FF0000"/>
                </a:solidFill>
                <a:latin typeface="Palatino Linotype" pitchFamily="18" charset="0"/>
              </a:rPr>
              <a:t>1836</a:t>
            </a:r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 deaths</a:t>
            </a:r>
          </a:p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Most expensive hurricane in 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9075" y="4724400"/>
            <a:ext cx="7858125" cy="646113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Cyclone </a:t>
            </a:r>
            <a:r>
              <a:rPr lang="en-US" sz="3600" dirty="0" err="1">
                <a:solidFill>
                  <a:schemeClr val="bg2"/>
                </a:solidFill>
                <a:latin typeface="Palatino Linotype" pitchFamily="18" charset="0"/>
              </a:rPr>
              <a:t>Nargis</a:t>
            </a:r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 2008: </a:t>
            </a:r>
            <a:r>
              <a:rPr lang="en-US" sz="3600" dirty="0">
                <a:solidFill>
                  <a:srgbClr val="FF0000"/>
                </a:solidFill>
                <a:latin typeface="Palatino Linotype" pitchFamily="18" charset="0"/>
              </a:rPr>
              <a:t>138,366</a:t>
            </a:r>
            <a:r>
              <a:rPr lang="en-US" sz="3600" dirty="0">
                <a:solidFill>
                  <a:schemeClr val="bg2"/>
                </a:solidFill>
                <a:latin typeface="Palatino Linotype" pitchFamily="18" charset="0"/>
              </a:rPr>
              <a:t> deaths</a:t>
            </a:r>
          </a:p>
        </p:txBody>
      </p:sp>
    </p:spTree>
    <p:extLst>
      <p:ext uri="{BB962C8B-B14F-4D97-AF65-F5344CB8AC3E}">
        <p14:creationId xmlns:p14="http://schemas.microsoft.com/office/powerpoint/2010/main" val="34730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838200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latin typeface="Palatino Linotype" pitchFamily="18" charset="0"/>
              </a:rPr>
              <a:t>Quadrant Analysis by Wind Shear</a:t>
            </a:r>
          </a:p>
        </p:txBody>
      </p:sp>
      <p:sp>
        <p:nvSpPr>
          <p:cNvPr id="13315" name="Text Box 33"/>
          <p:cNvSpPr txBox="1">
            <a:spLocks noChangeArrowheads="1"/>
          </p:cNvSpPr>
          <p:nvPr/>
        </p:nvSpPr>
        <p:spPr bwMode="auto">
          <a:xfrm rot="5400000">
            <a:off x="3762375" y="3887788"/>
            <a:ext cx="27257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0">
                <a:solidFill>
                  <a:schemeClr val="bg1"/>
                </a:solidFill>
                <a:latin typeface="Palatino Linotype" pitchFamily="18" charset="0"/>
              </a:rPr>
              <a:t>Reflectivity (dBZ)</a:t>
            </a:r>
          </a:p>
        </p:txBody>
      </p:sp>
      <p:sp>
        <p:nvSpPr>
          <p:cNvPr id="13319" name="Rectangle 32"/>
          <p:cNvSpPr>
            <a:spLocks noChangeArrowheads="1"/>
          </p:cNvSpPr>
          <p:nvPr/>
        </p:nvSpPr>
        <p:spPr bwMode="auto">
          <a:xfrm>
            <a:off x="46038" y="838200"/>
            <a:ext cx="5745162" cy="601979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Palatino Linotype" pitchFamily="18" charset="0"/>
            </a:endParaRPr>
          </a:p>
        </p:txBody>
      </p:sp>
      <p:sp>
        <p:nvSpPr>
          <p:cNvPr id="13320" name="Text Box 21"/>
          <p:cNvSpPr txBox="1">
            <a:spLocks noChangeArrowheads="1"/>
          </p:cNvSpPr>
          <p:nvPr/>
        </p:nvSpPr>
        <p:spPr bwMode="auto">
          <a:xfrm>
            <a:off x="351061" y="923407"/>
            <a:ext cx="51577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 smtClean="0">
                <a:latin typeface="Palatino Linotype" pitchFamily="18" charset="0"/>
              </a:rPr>
              <a:t>Super Typhoon </a:t>
            </a:r>
            <a:r>
              <a:rPr lang="en-US" b="0" dirty="0" err="1" smtClean="0">
                <a:latin typeface="Palatino Linotype" pitchFamily="18" charset="0"/>
              </a:rPr>
              <a:t>Chaba</a:t>
            </a:r>
            <a:endParaRPr lang="en-US" b="0" dirty="0" smtClean="0">
              <a:latin typeface="Palatino Linotype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0" dirty="0" smtClean="0">
                <a:latin typeface="Palatino Linotype" pitchFamily="18" charset="0"/>
              </a:rPr>
              <a:t>TRMM </a:t>
            </a:r>
            <a:r>
              <a:rPr lang="en-US" b="0" dirty="0">
                <a:latin typeface="Palatino Linotype" pitchFamily="18" charset="0"/>
              </a:rPr>
              <a:t>PR Reflectivity </a:t>
            </a:r>
            <a:r>
              <a:rPr lang="en-US" b="0" dirty="0" smtClean="0">
                <a:latin typeface="Palatino Linotype" pitchFamily="18" charset="0"/>
              </a:rPr>
              <a:t>on 24 </a:t>
            </a:r>
            <a:r>
              <a:rPr lang="en-US" b="0" dirty="0">
                <a:latin typeface="Palatino Linotype" pitchFamily="18" charset="0"/>
              </a:rPr>
              <a:t>August </a:t>
            </a:r>
            <a:r>
              <a:rPr lang="en-US" b="0" dirty="0" smtClean="0">
                <a:latin typeface="Palatino Linotype" pitchFamily="18" charset="0"/>
              </a:rPr>
              <a:t>2004</a:t>
            </a:r>
            <a:endParaRPr lang="en-US" b="0" dirty="0">
              <a:latin typeface="Palatino Linotype" pitchFamily="18" charset="0"/>
            </a:endParaRPr>
          </a:p>
        </p:txBody>
      </p:sp>
      <p:pic>
        <p:nvPicPr>
          <p:cNvPr id="1332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2" t="17596" r="13469" b="11998"/>
          <a:stretch>
            <a:fillRect/>
          </a:stretch>
        </p:blipFill>
        <p:spPr bwMode="auto">
          <a:xfrm>
            <a:off x="4837113" y="2374900"/>
            <a:ext cx="1333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23"/>
          <p:cNvSpPr txBox="1">
            <a:spLocks noChangeArrowheads="1"/>
          </p:cNvSpPr>
          <p:nvPr/>
        </p:nvSpPr>
        <p:spPr bwMode="auto">
          <a:xfrm>
            <a:off x="4879975" y="2314575"/>
            <a:ext cx="40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67</a:t>
            </a:r>
          </a:p>
        </p:txBody>
      </p:sp>
      <p:sp>
        <p:nvSpPr>
          <p:cNvPr id="13327" name="TextBox 24"/>
          <p:cNvSpPr txBox="1">
            <a:spLocks noChangeArrowheads="1"/>
          </p:cNvSpPr>
          <p:nvPr/>
        </p:nvSpPr>
        <p:spPr bwMode="auto">
          <a:xfrm>
            <a:off x="4914900" y="3584575"/>
            <a:ext cx="407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35</a:t>
            </a:r>
          </a:p>
        </p:txBody>
      </p:sp>
      <p:sp>
        <p:nvSpPr>
          <p:cNvPr id="13328" name="TextBox 25"/>
          <p:cNvSpPr txBox="1">
            <a:spLocks noChangeArrowheads="1"/>
          </p:cNvSpPr>
          <p:nvPr/>
        </p:nvSpPr>
        <p:spPr bwMode="auto">
          <a:xfrm>
            <a:off x="4926013" y="4929188"/>
            <a:ext cx="407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3</a:t>
            </a:r>
          </a:p>
        </p:txBody>
      </p:sp>
      <p:sp>
        <p:nvSpPr>
          <p:cNvPr id="13329" name="TextBox 26"/>
          <p:cNvSpPr txBox="1">
            <a:spLocks noChangeArrowheads="1"/>
          </p:cNvSpPr>
          <p:nvPr/>
        </p:nvSpPr>
        <p:spPr bwMode="auto">
          <a:xfrm>
            <a:off x="4589463" y="2160588"/>
            <a:ext cx="581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dBZ</a:t>
            </a:r>
          </a:p>
        </p:txBody>
      </p:sp>
      <p:grpSp>
        <p:nvGrpSpPr>
          <p:cNvPr id="99" name="Group 237"/>
          <p:cNvGrpSpPr>
            <a:grpSpLocks/>
          </p:cNvGrpSpPr>
          <p:nvPr/>
        </p:nvGrpSpPr>
        <p:grpSpPr bwMode="auto">
          <a:xfrm>
            <a:off x="12140" y="1744096"/>
            <a:ext cx="5496709" cy="4760912"/>
            <a:chOff x="539" y="6618"/>
            <a:chExt cx="3922" cy="3259"/>
          </a:xfrm>
        </p:grpSpPr>
        <p:sp>
          <p:nvSpPr>
            <p:cNvPr id="100" name="Text Box 109"/>
            <p:cNvSpPr txBox="1">
              <a:spLocks noChangeArrowheads="1"/>
            </p:cNvSpPr>
            <p:nvPr/>
          </p:nvSpPr>
          <p:spPr bwMode="auto">
            <a:xfrm>
              <a:off x="1031" y="9666"/>
              <a:ext cx="43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/>
                <a:t>135</a:t>
              </a:r>
            </a:p>
          </p:txBody>
        </p:sp>
        <p:sp>
          <p:nvSpPr>
            <p:cNvPr id="101" name="Text Box 114"/>
            <p:cNvSpPr txBox="1">
              <a:spLocks noChangeArrowheads="1"/>
            </p:cNvSpPr>
            <p:nvPr/>
          </p:nvSpPr>
          <p:spPr bwMode="auto">
            <a:xfrm>
              <a:off x="539" y="8650"/>
              <a:ext cx="3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/>
                <a:t>20</a:t>
              </a:r>
            </a:p>
          </p:txBody>
        </p:sp>
        <p:sp>
          <p:nvSpPr>
            <p:cNvPr id="102" name="Text Box 129"/>
            <p:cNvSpPr txBox="1">
              <a:spLocks noChangeArrowheads="1"/>
            </p:cNvSpPr>
            <p:nvPr/>
          </p:nvSpPr>
          <p:spPr bwMode="auto">
            <a:xfrm>
              <a:off x="3702" y="9666"/>
              <a:ext cx="39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/>
                <a:t>140</a:t>
              </a:r>
            </a:p>
          </p:txBody>
        </p:sp>
        <p:pic>
          <p:nvPicPr>
            <p:cNvPr id="104" name="Picture 173" descr="chabaNonERC"/>
            <p:cNvPicPr>
              <a:picLocks noChangeAspect="1" noChangeArrowheads="1"/>
            </p:cNvPicPr>
            <p:nvPr/>
          </p:nvPicPr>
          <p:blipFill>
            <a:blip r:embed="rId4"/>
            <a:srcRect l="6436" t="9683" r="15071" b="10168"/>
            <a:stretch>
              <a:fillRect/>
            </a:stretch>
          </p:blipFill>
          <p:spPr bwMode="auto">
            <a:xfrm>
              <a:off x="808" y="6618"/>
              <a:ext cx="3653" cy="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8" name="Group 177"/>
            <p:cNvGrpSpPr>
              <a:grpSpLocks/>
            </p:cNvGrpSpPr>
            <p:nvPr/>
          </p:nvGrpSpPr>
          <p:grpSpPr bwMode="auto">
            <a:xfrm>
              <a:off x="760" y="6618"/>
              <a:ext cx="3678" cy="3073"/>
              <a:chOff x="1298" y="6618"/>
              <a:chExt cx="3678" cy="3073"/>
            </a:xfrm>
          </p:grpSpPr>
          <p:sp>
            <p:nvSpPr>
              <p:cNvPr id="113" name="Line 174"/>
              <p:cNvSpPr>
                <a:spLocks noChangeShapeType="1"/>
              </p:cNvSpPr>
              <p:nvPr/>
            </p:nvSpPr>
            <p:spPr bwMode="auto">
              <a:xfrm flipH="1">
                <a:off x="3131" y="6618"/>
                <a:ext cx="24" cy="3073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75"/>
              <p:cNvSpPr>
                <a:spLocks noChangeShapeType="1"/>
              </p:cNvSpPr>
              <p:nvPr/>
            </p:nvSpPr>
            <p:spPr bwMode="auto">
              <a:xfrm>
                <a:off x="1298" y="7973"/>
                <a:ext cx="367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Text Box 176"/>
              <p:cNvSpPr txBox="1">
                <a:spLocks noChangeArrowheads="1"/>
              </p:cNvSpPr>
              <p:nvPr/>
            </p:nvSpPr>
            <p:spPr bwMode="auto">
              <a:xfrm rot="-5400000">
                <a:off x="2589" y="9126"/>
                <a:ext cx="82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/>
                  <a:t>Shear</a:t>
                </a:r>
              </a:p>
            </p:txBody>
          </p:sp>
        </p:grpSp>
        <p:sp>
          <p:nvSpPr>
            <p:cNvPr id="109" name="Text Box 199"/>
            <p:cNvSpPr txBox="1">
              <a:spLocks noChangeArrowheads="1"/>
            </p:cNvSpPr>
            <p:nvPr/>
          </p:nvSpPr>
          <p:spPr bwMode="auto">
            <a:xfrm>
              <a:off x="3760" y="9013"/>
              <a:ext cx="4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DL</a:t>
              </a:r>
            </a:p>
          </p:txBody>
        </p:sp>
        <p:sp>
          <p:nvSpPr>
            <p:cNvPr id="110" name="Text Box 200"/>
            <p:cNvSpPr txBox="1">
              <a:spLocks noChangeArrowheads="1"/>
            </p:cNvSpPr>
            <p:nvPr/>
          </p:nvSpPr>
          <p:spPr bwMode="auto">
            <a:xfrm>
              <a:off x="3784" y="6860"/>
              <a:ext cx="4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UL</a:t>
              </a:r>
            </a:p>
          </p:txBody>
        </p:sp>
        <p:sp>
          <p:nvSpPr>
            <p:cNvPr id="111" name="Text Box 201"/>
            <p:cNvSpPr txBox="1">
              <a:spLocks noChangeArrowheads="1"/>
            </p:cNvSpPr>
            <p:nvPr/>
          </p:nvSpPr>
          <p:spPr bwMode="auto">
            <a:xfrm>
              <a:off x="1002" y="9013"/>
              <a:ext cx="63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/>
                <a:t>DR</a:t>
              </a:r>
            </a:p>
          </p:txBody>
        </p:sp>
        <p:sp>
          <p:nvSpPr>
            <p:cNvPr id="112" name="Text Box 202"/>
            <p:cNvSpPr txBox="1">
              <a:spLocks noChangeArrowheads="1"/>
            </p:cNvSpPr>
            <p:nvPr/>
          </p:nvSpPr>
          <p:spPr bwMode="auto">
            <a:xfrm>
              <a:off x="978" y="6836"/>
              <a:ext cx="4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UR</a:t>
              </a:r>
            </a:p>
          </p:txBody>
        </p:sp>
      </p:grp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5791200" y="2393950"/>
            <a:ext cx="3352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latin typeface="Palatino Linotype" pitchFamily="18" charset="0"/>
              </a:rPr>
              <a:t>From the </a:t>
            </a:r>
            <a:r>
              <a:rPr lang="en-US" sz="2800" b="0" dirty="0" smtClean="0">
                <a:latin typeface="Palatino Linotype" pitchFamily="18" charset="0"/>
              </a:rPr>
              <a:t>NCEP Reanalysis winds</a:t>
            </a:r>
            <a:endParaRPr lang="en-US" sz="2800" b="0" dirty="0">
              <a:latin typeface="Palatino Linotype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latin typeface="Palatino Linotype" pitchFamily="18" charset="0"/>
              </a:rPr>
              <a:t> </a:t>
            </a:r>
            <a:r>
              <a:rPr lang="en-US" sz="2800" b="0" dirty="0" smtClean="0">
                <a:latin typeface="Palatino Linotype" pitchFamily="18" charset="0"/>
              </a:rPr>
              <a:t>200-800 </a:t>
            </a:r>
            <a:r>
              <a:rPr lang="en-US" sz="2800" b="0" dirty="0" err="1" smtClean="0">
                <a:latin typeface="Palatino Linotype" pitchFamily="18" charset="0"/>
              </a:rPr>
              <a:t>hPA</a:t>
            </a:r>
            <a:r>
              <a:rPr lang="en-US" sz="2800" b="0" dirty="0" smtClean="0">
                <a:latin typeface="Palatino Linotype" pitchFamily="18" charset="0"/>
              </a:rPr>
              <a:t> shear</a:t>
            </a:r>
            <a:endParaRPr lang="en-US" sz="2800" b="0" dirty="0">
              <a:latin typeface="Palatino Linotype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2800" b="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34882" y="1109490"/>
            <a:ext cx="6216517" cy="5538439"/>
          </a:xfrm>
          <a:prstGeom prst="rect">
            <a:avLst/>
          </a:prstGeom>
          <a:solidFill>
            <a:schemeClr val="tx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7557" r="18408" b="11064"/>
          <a:stretch/>
        </p:blipFill>
        <p:spPr>
          <a:xfrm>
            <a:off x="2734883" y="3878709"/>
            <a:ext cx="3110175" cy="27609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7519" r="18436" b="10857"/>
          <a:stretch/>
        </p:blipFill>
        <p:spPr>
          <a:xfrm>
            <a:off x="5849540" y="3878709"/>
            <a:ext cx="3101859" cy="2769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7481" r="18465" b="10895"/>
          <a:stretch/>
        </p:blipFill>
        <p:spPr>
          <a:xfrm>
            <a:off x="5845058" y="1109490"/>
            <a:ext cx="3101858" cy="27692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 anchor="t"/>
          <a:lstStyle/>
          <a:p>
            <a:r>
              <a:rPr lang="en-US" sz="4000" dirty="0" smtClean="0"/>
              <a:t>Eyewall asymmetries and wind shear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4" r="7410" b="4321"/>
          <a:stretch/>
        </p:blipFill>
        <p:spPr>
          <a:xfrm>
            <a:off x="8745245" y="2659087"/>
            <a:ext cx="394378" cy="275129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594" r="18380" b="11027"/>
          <a:stretch/>
        </p:blipFill>
        <p:spPr>
          <a:xfrm>
            <a:off x="2743200" y="1109490"/>
            <a:ext cx="3101858" cy="276090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843140" y="1109490"/>
            <a:ext cx="6400" cy="5530123"/>
          </a:xfrm>
          <a:prstGeom prst="straightConnector1">
            <a:avLst/>
          </a:prstGeom>
          <a:ln w="571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31331" y="1905000"/>
            <a:ext cx="553998" cy="13394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Shear</a:t>
            </a:r>
            <a:endParaRPr lang="en-US" sz="2400" dirty="0">
              <a:solidFill>
                <a:schemeClr val="bg2"/>
              </a:solidFill>
            </a:endParaRPr>
          </a:p>
        </p:txBody>
      </p:sp>
      <p:cxnSp>
        <p:nvCxnSpPr>
          <p:cNvPr id="23" name="Straight Connector 22"/>
          <p:cNvCxnSpPr>
            <a:endCxn id="18" idx="3"/>
          </p:cNvCxnSpPr>
          <p:nvPr/>
        </p:nvCxnSpPr>
        <p:spPr>
          <a:xfrm>
            <a:off x="2743200" y="3874551"/>
            <a:ext cx="6208199" cy="4159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9529" y="119546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DL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99529" y="39866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</a:t>
            </a:r>
            <a:r>
              <a:rPr lang="en-US" b="1" dirty="0" smtClean="0">
                <a:solidFill>
                  <a:schemeClr val="bg2"/>
                </a:solidFill>
              </a:rPr>
              <a:t>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56634" y="39866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U</a:t>
            </a:r>
            <a:r>
              <a:rPr lang="en-US" b="1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12804" y="119546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</a:t>
            </a:r>
            <a:r>
              <a:rPr lang="en-US" b="1" dirty="0" smtClean="0">
                <a:solidFill>
                  <a:schemeClr val="bg2"/>
                </a:solidFill>
              </a:rPr>
              <a:t>R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5152" r="49722" b="67833"/>
          <a:stretch/>
        </p:blipFill>
        <p:spPr>
          <a:xfrm>
            <a:off x="286426" y="2618033"/>
            <a:ext cx="2232101" cy="2139669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131010" y="2401289"/>
            <a:ext cx="9330" cy="2364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20577" y="4952668"/>
            <a:ext cx="2429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16"/>
          <p:cNvSpPr txBox="1">
            <a:spLocks noChangeArrowheads="1"/>
          </p:cNvSpPr>
          <p:nvPr/>
        </p:nvSpPr>
        <p:spPr bwMode="auto">
          <a:xfrm>
            <a:off x="596669" y="4989692"/>
            <a:ext cx="1677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latin typeface="Palatino Linotype" pitchFamily="18" charset="0"/>
              </a:rPr>
              <a:t>Reflectivity (dBZ)</a:t>
            </a:r>
            <a:endParaRPr lang="en-US" sz="1200" dirty="0">
              <a:latin typeface="Palatino Linotype" pitchFamily="18" charset="0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1264590" y="2638101"/>
            <a:ext cx="12539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/>
            <a:r>
              <a:rPr lang="en-US" sz="1200" dirty="0">
                <a:solidFill>
                  <a:schemeClr val="bg2"/>
                </a:solidFill>
                <a:latin typeface="Palatino Linotype" pitchFamily="18" charset="0"/>
              </a:rPr>
              <a:t>Eyewall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43230" y="4724399"/>
            <a:ext cx="43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40 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860140" y="4724400"/>
            <a:ext cx="43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 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6200" y="3324857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6200" y="3835656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628389" y="6781800"/>
            <a:ext cx="2429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5004482" y="6581001"/>
            <a:ext cx="1677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latin typeface="Palatino Linotype" pitchFamily="18" charset="0"/>
              </a:rPr>
              <a:t>Reflectivity (dBZ)</a:t>
            </a:r>
            <a:endParaRPr lang="en-US" sz="1200" dirty="0">
              <a:latin typeface="Palatino Linotyp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57600" y="6581001"/>
            <a:ext cx="43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 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419600" y="6581001"/>
            <a:ext cx="43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40 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781800" y="6581000"/>
            <a:ext cx="43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 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543800" y="6581000"/>
            <a:ext cx="43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40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64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3"/>
          <p:cNvGrpSpPr>
            <a:grpSpLocks/>
          </p:cNvGrpSpPr>
          <p:nvPr/>
        </p:nvGrpSpPr>
        <p:grpSpPr bwMode="auto">
          <a:xfrm>
            <a:off x="14288" y="838200"/>
            <a:ext cx="6465887" cy="5967413"/>
            <a:chOff x="82296" y="670403"/>
            <a:chExt cx="6465332" cy="6187595"/>
          </a:xfrm>
        </p:grpSpPr>
        <p:pic>
          <p:nvPicPr>
            <p:cNvPr id="266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0" t="13139" r="15977" b="12059"/>
            <a:stretch>
              <a:fillRect/>
            </a:stretch>
          </p:blipFill>
          <p:spPr bwMode="auto">
            <a:xfrm>
              <a:off x="533400" y="1295400"/>
              <a:ext cx="5193792" cy="5065776"/>
            </a:xfrm>
            <a:prstGeom prst="rect">
              <a:avLst/>
            </a:prstGeom>
            <a:noFill/>
            <a:ln w="4445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209363" y="3505458"/>
              <a:ext cx="1066708" cy="990523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32" name="TextBox 7"/>
            <p:cNvSpPr txBox="1">
              <a:spLocks noChangeArrowheads="1"/>
            </p:cNvSpPr>
            <p:nvPr/>
          </p:nvSpPr>
          <p:spPr bwMode="auto">
            <a:xfrm rot="-2802027">
              <a:off x="1972888" y="4151212"/>
              <a:ext cx="2286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00"/>
                  </a:solidFill>
                </a:rPr>
                <a:t>Shear direction</a:t>
              </a:r>
            </a:p>
          </p:txBody>
        </p:sp>
        <p:pic>
          <p:nvPicPr>
            <p:cNvPr id="2663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62" t="16200" r="13647" b="9898"/>
            <a:stretch>
              <a:fillRect/>
            </a:stretch>
          </p:blipFill>
          <p:spPr bwMode="auto">
            <a:xfrm rot="10800000">
              <a:off x="5861299" y="1316736"/>
              <a:ext cx="131064" cy="5004816"/>
            </a:xfrm>
            <a:prstGeom prst="rect">
              <a:avLst/>
            </a:prstGeom>
            <a:noFill/>
            <a:ln w="4445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6095230" y="1316465"/>
              <a:ext cx="0" cy="5005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35" name="TextBox 11"/>
            <p:cNvSpPr txBox="1">
              <a:spLocks noChangeArrowheads="1"/>
            </p:cNvSpPr>
            <p:nvPr/>
          </p:nvSpPr>
          <p:spPr bwMode="auto">
            <a:xfrm rot="-5400000">
              <a:off x="3269164" y="3579535"/>
              <a:ext cx="6187595" cy="36933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eaLnBrk="1" hangingPunct="1"/>
              <a:r>
                <a:rPr lang="en-US"/>
                <a:t>More Ice</a:t>
              </a:r>
            </a:p>
          </p:txBody>
        </p:sp>
        <p:sp>
          <p:nvSpPr>
            <p:cNvPr id="26636" name="TextBox 1"/>
            <p:cNvSpPr txBox="1">
              <a:spLocks noChangeArrowheads="1"/>
            </p:cNvSpPr>
            <p:nvPr/>
          </p:nvSpPr>
          <p:spPr bwMode="auto">
            <a:xfrm>
              <a:off x="82296" y="670405"/>
              <a:ext cx="6465332" cy="33852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eaLnBrk="1" hangingPunct="1"/>
              <a:r>
                <a:rPr lang="en-US" sz="1600">
                  <a:latin typeface="Palatino Linotype" pitchFamily="18" charset="0"/>
                </a:rPr>
                <a:t>TRMM TMI Brightness Temperature at 13:47 on 23 Sept 2005</a:t>
              </a:r>
            </a:p>
          </p:txBody>
        </p:sp>
      </p:grp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0" y="-15875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endParaRPr lang="en-US" sz="3600" b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26628" name="Rectangle 2"/>
          <p:cNvSpPr txBox="1">
            <a:spLocks noChangeArrowheads="1"/>
          </p:cNvSpPr>
          <p:nvPr/>
        </p:nvSpPr>
        <p:spPr bwMode="auto">
          <a:xfrm>
            <a:off x="14288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4400" b="0" dirty="0">
                <a:latin typeface="Palatino Linotype" pitchFamily="18" charset="0"/>
              </a:rPr>
              <a:t>Rita: weaker, but holding on</a:t>
            </a:r>
          </a:p>
        </p:txBody>
      </p:sp>
    </p:spTree>
    <p:extLst>
      <p:ext uri="{BB962C8B-B14F-4D97-AF65-F5344CB8AC3E}">
        <p14:creationId xmlns:p14="http://schemas.microsoft.com/office/powerpoint/2010/main" val="41234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Summary of Eyewall Structure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7696200" cy="4419600"/>
          </a:xfrm>
        </p:spPr>
        <p:txBody>
          <a:bodyPr>
            <a:norm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yewall precipitation is intense and deep</a:t>
            </a:r>
          </a:p>
          <a:p>
            <a:endParaRPr lang="en-US" sz="2400" dirty="0"/>
          </a:p>
          <a:p>
            <a:r>
              <a:rPr lang="en-US" sz="2400" dirty="0" smtClean="0"/>
              <a:t>Deeper and more intense perturbations on mean eyewall structure</a:t>
            </a:r>
          </a:p>
          <a:p>
            <a:endParaRPr lang="en-US" sz="2400" dirty="0"/>
          </a:p>
          <a:p>
            <a:r>
              <a:rPr lang="en-US" sz="2400" dirty="0" smtClean="0"/>
              <a:t>The mean structure deepens and intensifies with greater storm intensity</a:t>
            </a:r>
          </a:p>
          <a:p>
            <a:endParaRPr lang="en-US" sz="2400" dirty="0"/>
          </a:p>
          <a:p>
            <a:r>
              <a:rPr lang="en-US" sz="2400" dirty="0" smtClean="0"/>
              <a:t>The mean circulation becomes more asymmetric with greater wind shear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27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2" b="3937"/>
          <a:stretch/>
        </p:blipFill>
        <p:spPr>
          <a:xfrm>
            <a:off x="26437" y="0"/>
            <a:ext cx="7239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14534" y="2705101"/>
            <a:ext cx="1505065" cy="1333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7" y="6185646"/>
            <a:ext cx="7239000" cy="672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08" y="5715000"/>
            <a:ext cx="9135492" cy="1151964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smtClean="0">
                <a:solidFill>
                  <a:schemeClr val="bg1"/>
                </a:solidFill>
              </a:rPr>
              <a:t>Part II: Concentric Eyewalls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3"/>
          <p:cNvSpPr txBox="1">
            <a:spLocks noChangeArrowheads="1"/>
          </p:cNvSpPr>
          <p:nvPr/>
        </p:nvSpPr>
        <p:spPr bwMode="auto">
          <a:xfrm>
            <a:off x="-8966" y="56031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eaLnBrk="1" hangingPunct="1"/>
            <a:r>
              <a:rPr lang="en-US" sz="4000" dirty="0" smtClean="0">
                <a:solidFill>
                  <a:srgbClr val="FFFFFF"/>
                </a:solidFill>
                <a:latin typeface="+mj-lt"/>
              </a:rPr>
              <a:t>What is an Eyewall Replacement Cycle?</a:t>
            </a:r>
            <a:endParaRPr lang="en-US" sz="40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91139" name="Group 12"/>
          <p:cNvGrpSpPr>
            <a:grpSpLocks/>
          </p:cNvGrpSpPr>
          <p:nvPr/>
        </p:nvGrpSpPr>
        <p:grpSpPr bwMode="auto">
          <a:xfrm>
            <a:off x="0" y="1862138"/>
            <a:ext cx="9144000" cy="3133725"/>
            <a:chOff x="1" y="1876476"/>
            <a:chExt cx="9143999" cy="3135084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" y="1876476"/>
              <a:ext cx="9143999" cy="31350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276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91143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" t="32771" b="35310"/>
            <a:stretch>
              <a:fillRect/>
            </a:stretch>
          </p:blipFill>
          <p:spPr bwMode="auto">
            <a:xfrm>
              <a:off x="2940695" y="2052289"/>
              <a:ext cx="3244681" cy="260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4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7" t="64291" b="3644"/>
            <a:stretch>
              <a:fillRect/>
            </a:stretch>
          </p:blipFill>
          <p:spPr bwMode="auto">
            <a:xfrm>
              <a:off x="5729095" y="2040839"/>
              <a:ext cx="3274472" cy="261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5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9" r="12013" b="66534"/>
            <a:stretch>
              <a:fillRect/>
            </a:stretch>
          </p:blipFill>
          <p:spPr bwMode="auto">
            <a:xfrm>
              <a:off x="113310" y="1905063"/>
              <a:ext cx="2851398" cy="273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6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28" t="32771" r="3606" b="35310"/>
            <a:stretch>
              <a:fillRect/>
            </a:stretch>
          </p:blipFill>
          <p:spPr bwMode="auto">
            <a:xfrm>
              <a:off x="8618533" y="2040974"/>
              <a:ext cx="351256" cy="260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30214" y="4611337"/>
              <a:ext cx="8283574" cy="368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+mj-lt"/>
                  <a:ea typeface="+mn-ea"/>
                </a:rPr>
                <a:t>MM5 simulation done in the field</a:t>
              </a:r>
            </a:p>
          </p:txBody>
        </p:sp>
      </p:grpSp>
      <p:sp>
        <p:nvSpPr>
          <p:cNvPr id="91140" name="TextBox 10"/>
          <p:cNvSpPr txBox="1">
            <a:spLocks noChangeArrowheads="1"/>
          </p:cNvSpPr>
          <p:nvPr/>
        </p:nvSpPr>
        <p:spPr bwMode="auto">
          <a:xfrm>
            <a:off x="6776044" y="6292850"/>
            <a:ext cx="23679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sz="1800" dirty="0">
                <a:latin typeface="+mj-lt"/>
              </a:rPr>
              <a:t>Courtesy </a:t>
            </a:r>
            <a:r>
              <a:rPr lang="en-US" sz="1800" dirty="0" err="1">
                <a:latin typeface="+mj-lt"/>
              </a:rPr>
              <a:t>Shuyi</a:t>
            </a:r>
            <a:r>
              <a:rPr lang="en-US" sz="1800" dirty="0">
                <a:latin typeface="+mj-lt"/>
              </a:rPr>
              <a:t> Chen</a:t>
            </a:r>
          </a:p>
        </p:txBody>
      </p:sp>
    </p:spTree>
    <p:extLst>
      <p:ext uri="{BB962C8B-B14F-4D97-AF65-F5344CB8AC3E}">
        <p14:creationId xmlns:p14="http://schemas.microsoft.com/office/powerpoint/2010/main" val="14099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 txBox="1">
            <a:spLocks noChangeArrowheads="1"/>
          </p:cNvSpPr>
          <p:nvPr/>
        </p:nvSpPr>
        <p:spPr bwMode="auto">
          <a:xfrm>
            <a:off x="14288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4400" b="0" dirty="0" smtClean="0">
                <a:latin typeface="Palatino Linotype" pitchFamily="18" charset="0"/>
              </a:rPr>
              <a:t>Two eyewalls seen by TRMM</a:t>
            </a:r>
            <a:endParaRPr lang="en-US" sz="4400" b="0" dirty="0"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295" t="13511" r="15448" b="9822"/>
          <a:stretch/>
        </p:blipFill>
        <p:spPr>
          <a:xfrm>
            <a:off x="457200" y="1600200"/>
            <a:ext cx="4391025" cy="48180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7652" name="TextBox 49"/>
          <p:cNvSpPr txBox="1">
            <a:spLocks noChangeArrowheads="1"/>
          </p:cNvSpPr>
          <p:nvPr/>
        </p:nvSpPr>
        <p:spPr bwMode="auto">
          <a:xfrm>
            <a:off x="49213" y="4578350"/>
            <a:ext cx="484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25N</a:t>
            </a:r>
          </a:p>
        </p:txBody>
      </p:sp>
      <p:sp>
        <p:nvSpPr>
          <p:cNvPr id="27653" name="TextBox 34"/>
          <p:cNvSpPr txBox="1">
            <a:spLocks noChangeArrowheads="1"/>
          </p:cNvSpPr>
          <p:nvPr/>
        </p:nvSpPr>
        <p:spPr bwMode="auto">
          <a:xfrm>
            <a:off x="762000" y="6384925"/>
            <a:ext cx="627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90W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33600" y="3375025"/>
            <a:ext cx="1143000" cy="1882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8" name="TextBox 51"/>
          <p:cNvSpPr txBox="1">
            <a:spLocks noChangeArrowheads="1"/>
          </p:cNvSpPr>
          <p:nvPr/>
        </p:nvSpPr>
        <p:spPr bwMode="auto">
          <a:xfrm>
            <a:off x="49213" y="1143000"/>
            <a:ext cx="5284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/>
            <a:r>
              <a:rPr lang="en-US" dirty="0">
                <a:latin typeface="Palatino Linotype" pitchFamily="18" charset="0"/>
              </a:rPr>
              <a:t>TRMM PR Reflectivity at 14:43 on </a:t>
            </a:r>
            <a:r>
              <a:rPr lang="en-US" dirty="0" smtClean="0">
                <a:latin typeface="Palatino Linotype" pitchFamily="18" charset="0"/>
              </a:rPr>
              <a:t>22 </a:t>
            </a:r>
            <a:r>
              <a:rPr lang="en-US" dirty="0">
                <a:latin typeface="Palatino Linotype" pitchFamily="18" charset="0"/>
              </a:rPr>
              <a:t>Sep 2005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4600" y="2224088"/>
            <a:ext cx="6757988" cy="3090862"/>
            <a:chOff x="2514600" y="2224088"/>
            <a:chExt cx="6757988" cy="3090862"/>
          </a:xfrm>
        </p:grpSpPr>
        <p:grpSp>
          <p:nvGrpSpPr>
            <p:cNvPr id="5" name="Group 4"/>
            <p:cNvGrpSpPr/>
            <p:nvPr/>
          </p:nvGrpSpPr>
          <p:grpSpPr>
            <a:xfrm>
              <a:off x="3646488" y="2224088"/>
              <a:ext cx="5626100" cy="3090862"/>
              <a:chOff x="3646488" y="2224088"/>
              <a:chExt cx="5626100" cy="3090862"/>
            </a:xfrm>
          </p:grpSpPr>
          <p:grpSp>
            <p:nvGrpSpPr>
              <p:cNvPr id="26" name="Group 25"/>
              <p:cNvGrpSpPr>
                <a:grpSpLocks/>
              </p:cNvGrpSpPr>
              <p:nvPr/>
            </p:nvGrpSpPr>
            <p:grpSpPr bwMode="auto">
              <a:xfrm>
                <a:off x="3646488" y="2224088"/>
                <a:ext cx="5626100" cy="3090862"/>
                <a:chOff x="3633945" y="1905000"/>
                <a:chExt cx="5902436" cy="3240683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315" t="23608" r="18459" b="18430"/>
                <a:stretch/>
              </p:blipFill>
              <p:spPr>
                <a:xfrm>
                  <a:off x="4115266" y="2362723"/>
                  <a:ext cx="4891494" cy="2578233"/>
                </a:xfrm>
                <a:prstGeom prst="rect">
                  <a:avLst/>
                </a:prstGeom>
                <a:solidFill>
                  <a:srgbClr val="000000">
                    <a:shade val="95000"/>
                  </a:srgbClr>
                </a:solidFill>
                <a:ln w="444500" cap="sq">
                  <a:solidFill>
                    <a:srgbClr val="000000"/>
                  </a:solidFill>
                  <a:miter lim="800000"/>
                </a:ln>
                <a:effectLst>
                  <a:outerShdw blurRad="254000" dist="190500" dir="2700000" sy="90000" algn="b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27660" name="Picture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352" t="17596" r="13469" b="11998"/>
                <a:stretch>
                  <a:fillRect/>
                </a:stretch>
              </p:blipFill>
              <p:spPr bwMode="auto">
                <a:xfrm>
                  <a:off x="9039535" y="2301899"/>
                  <a:ext cx="132594" cy="2843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661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9082209" y="2241642"/>
                  <a:ext cx="40768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Palatino Linotype" pitchFamily="18" charset="0"/>
                    </a:rPr>
                    <a:t>67</a:t>
                  </a:r>
                </a:p>
              </p:txBody>
            </p:sp>
            <p:sp>
              <p:nvSpPr>
                <p:cNvPr id="27662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9117262" y="3511805"/>
                  <a:ext cx="40768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Palatino Linotype" pitchFamily="18" charset="0"/>
                    </a:rPr>
                    <a:t>35</a:t>
                  </a:r>
                </a:p>
              </p:txBody>
            </p:sp>
            <p:sp>
              <p:nvSpPr>
                <p:cNvPr id="27663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9128693" y="4856676"/>
                  <a:ext cx="40768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Palatino Linotype" pitchFamily="18" charset="0"/>
                    </a:rPr>
                    <a:t>3</a:t>
                  </a:r>
                </a:p>
              </p:txBody>
            </p:sp>
            <p:sp>
              <p:nvSpPr>
                <p:cNvPr id="27664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8791683" y="2088205"/>
                  <a:ext cx="5810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Palatino Linotype" pitchFamily="18" charset="0"/>
                    </a:rPr>
                    <a:t>dBZ</a:t>
                  </a: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 bwMode="auto">
                <a:xfrm flipV="1">
                  <a:off x="4115266" y="4940956"/>
                  <a:ext cx="4924804" cy="9987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66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4464327" y="1905000"/>
                  <a:ext cx="407458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algn="ctr" eaLnBrk="1" hangingPunct="1"/>
                  <a:r>
                    <a:rPr lang="en-US">
                      <a:latin typeface="Palatino Linotype" pitchFamily="18" charset="0"/>
                    </a:rPr>
                    <a:t>Reflectivity Crosssection</a:t>
                  </a:r>
                </a:p>
              </p:txBody>
            </p:sp>
            <p:sp>
              <p:nvSpPr>
                <p:cNvPr id="27667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7391399" y="3111734"/>
                  <a:ext cx="1530421" cy="322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algn="r" eaLnBrk="1" hangingPunct="1"/>
                  <a:r>
                    <a:rPr lang="en-US" sz="1400" dirty="0" smtClean="0">
                      <a:latin typeface="Palatino Linotype" pitchFamily="18" charset="0"/>
                    </a:rPr>
                    <a:t>Outer Eyewall</a:t>
                  </a:r>
                  <a:endParaRPr lang="en-US" sz="1400" dirty="0">
                    <a:latin typeface="Palatino Linotype" pitchFamily="18" charset="0"/>
                  </a:endParaRPr>
                </a:p>
              </p:txBody>
            </p:sp>
            <p:sp>
              <p:nvSpPr>
                <p:cNvPr id="27668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5324062" y="2362200"/>
                  <a:ext cx="1519249" cy="322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400" dirty="0" smtClean="0">
                      <a:latin typeface="Palatino Linotype" pitchFamily="18" charset="0"/>
                    </a:rPr>
                    <a:t>Inner Eyewall</a:t>
                  </a:r>
                  <a:endParaRPr lang="en-US" sz="1400" dirty="0">
                    <a:latin typeface="Palatino Linotype" pitchFamily="18" charset="0"/>
                  </a:endParaRPr>
                </a:p>
              </p:txBody>
            </p:sp>
            <p:sp>
              <p:nvSpPr>
                <p:cNvPr id="27669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4052888" y="3000323"/>
                  <a:ext cx="1431397" cy="322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400" dirty="0" smtClean="0">
                      <a:latin typeface="Palatino Linotype" pitchFamily="18" charset="0"/>
                    </a:rPr>
                    <a:t>Outer Eyewall</a:t>
                  </a:r>
                  <a:endParaRPr lang="en-US" sz="1400" dirty="0">
                    <a:latin typeface="Palatino Linotype" pitchFamily="18" charset="0"/>
                  </a:endParaRPr>
                </a:p>
              </p:txBody>
            </p:sp>
            <p:sp>
              <p:nvSpPr>
                <p:cNvPr id="27670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3748067" y="3460605"/>
                  <a:ext cx="40768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algn="r" eaLnBrk="1" hangingPunct="1"/>
                  <a:r>
                    <a:rPr lang="en-US" sz="1200">
                      <a:latin typeface="Palatino Linotype" pitchFamily="18" charset="0"/>
                    </a:rPr>
                    <a:t>8</a:t>
                  </a:r>
                </a:p>
              </p:txBody>
            </p:sp>
            <p:sp>
              <p:nvSpPr>
                <p:cNvPr id="27671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3748067" y="4149044"/>
                  <a:ext cx="40768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algn="r" eaLnBrk="1" hangingPunct="1"/>
                  <a:r>
                    <a:rPr lang="en-US" sz="1200">
                      <a:latin typeface="Palatino Linotype" pitchFamily="18" charset="0"/>
                    </a:rPr>
                    <a:t>4</a:t>
                  </a:r>
                </a:p>
              </p:txBody>
            </p:sp>
            <p:sp>
              <p:nvSpPr>
                <p:cNvPr id="27672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3707113" y="2861823"/>
                  <a:ext cx="40768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algn="r" eaLnBrk="1" hangingPunct="1"/>
                  <a:r>
                    <a:rPr lang="en-US" sz="1200">
                      <a:latin typeface="Palatino Linotype" pitchFamily="18" charset="0"/>
                    </a:rPr>
                    <a:t>12</a:t>
                  </a:r>
                </a:p>
              </p:txBody>
            </p:sp>
            <p:sp>
              <p:nvSpPr>
                <p:cNvPr id="27673" name="TextBox 2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527087" y="3705964"/>
                  <a:ext cx="490728" cy="2770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algn="r" eaLnBrk="1" hangingPunct="1"/>
                  <a:r>
                    <a:rPr lang="en-US" sz="1200">
                      <a:latin typeface="Palatino Linotype" pitchFamily="18" charset="0"/>
                    </a:rPr>
                    <a:t>km</a:t>
                  </a:r>
                </a:p>
              </p:txBody>
            </p:sp>
            <p:sp>
              <p:nvSpPr>
                <p:cNvPr id="27674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6560821" y="3460605"/>
                  <a:ext cx="1481630" cy="322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r>
                    <a:rPr lang="en-US" sz="1400" dirty="0" smtClean="0">
                      <a:latin typeface="Palatino Linotype" pitchFamily="18" charset="0"/>
                    </a:rPr>
                    <a:t>Inner Eyewall</a:t>
                  </a:r>
                  <a:endParaRPr lang="en-US" sz="1400" dirty="0">
                    <a:latin typeface="Palatino Linotype" pitchFamily="18" charset="0"/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4758578" y="4832846"/>
                <a:ext cx="917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moat</a:t>
                </a:r>
                <a:endParaRPr lang="en-US" sz="1600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69189" y="4796914"/>
                <a:ext cx="917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moat</a:t>
                </a:r>
                <a:endParaRPr lang="en-US" sz="1600" b="1" dirty="0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H="1">
              <a:off x="2514600" y="2809875"/>
              <a:ext cx="2895600" cy="1263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971800" y="3521075"/>
              <a:ext cx="4343400" cy="1333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11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3328"/>
            <a:ext cx="9084397" cy="30300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4356846"/>
            <a:ext cx="8712618" cy="914400"/>
          </a:xfrm>
        </p:spPr>
        <p:txBody>
          <a:bodyPr/>
          <a:lstStyle/>
          <a:p>
            <a:r>
              <a:rPr lang="en-US" sz="4000" dirty="0" smtClean="0"/>
              <a:t>Concentric eyewall conceptual model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341196" y="64662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Houze et al. (2007)</a:t>
            </a:r>
            <a:endParaRPr lang="en-US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5424208" y="3554973"/>
            <a:ext cx="2671762" cy="9525"/>
          </a:xfrm>
          <a:prstGeom prst="line">
            <a:avLst/>
          </a:prstGeom>
          <a:noFill/>
          <a:ln w="57150">
            <a:solidFill>
              <a:srgbClr val="FE18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rot="10800000" flipH="1" flipV="1">
            <a:off x="1038225" y="3581400"/>
            <a:ext cx="2619375" cy="4763"/>
          </a:xfrm>
          <a:prstGeom prst="line">
            <a:avLst/>
          </a:prstGeom>
          <a:noFill/>
          <a:ln w="57150">
            <a:solidFill>
              <a:srgbClr val="FE18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003300" y="1981200"/>
            <a:ext cx="2654300" cy="1604964"/>
          </a:xfrm>
          <a:custGeom>
            <a:avLst/>
            <a:gdLst>
              <a:gd name="T0" fmla="*/ 2147483647 w 10185"/>
              <a:gd name="T1" fmla="*/ 2147483647 h 9996"/>
              <a:gd name="T2" fmla="*/ 2147483647 w 10185"/>
              <a:gd name="T3" fmla="*/ 2147483647 h 9996"/>
              <a:gd name="T4" fmla="*/ 2147483647 w 10185"/>
              <a:gd name="T5" fmla="*/ 2147483647 h 9996"/>
              <a:gd name="T6" fmla="*/ 2147483647 w 10185"/>
              <a:gd name="T7" fmla="*/ 2147483647 h 9996"/>
              <a:gd name="T8" fmla="*/ 2147483647 w 10185"/>
              <a:gd name="T9" fmla="*/ 2147483647 h 9996"/>
              <a:gd name="T10" fmla="*/ 0 w 10185"/>
              <a:gd name="T11" fmla="*/ 2147483647 h 99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185" h="9996">
                <a:moveTo>
                  <a:pt x="10185" y="9996"/>
                </a:moveTo>
                <a:cubicBezTo>
                  <a:pt x="10142" y="9564"/>
                  <a:pt x="10246" y="8392"/>
                  <a:pt x="9911" y="7378"/>
                </a:cubicBezTo>
                <a:cubicBezTo>
                  <a:pt x="9576" y="6364"/>
                  <a:pt x="8937" y="4917"/>
                  <a:pt x="8157" y="3911"/>
                </a:cubicBezTo>
                <a:cubicBezTo>
                  <a:pt x="7378" y="2905"/>
                  <a:pt x="6239" y="1938"/>
                  <a:pt x="5216" y="1317"/>
                </a:cubicBezTo>
                <a:cubicBezTo>
                  <a:pt x="4192" y="696"/>
                  <a:pt x="2828" y="373"/>
                  <a:pt x="2000" y="185"/>
                </a:cubicBezTo>
                <a:cubicBezTo>
                  <a:pt x="1172" y="-4"/>
                  <a:pt x="463" y="-46"/>
                  <a:pt x="0" y="49"/>
                </a:cubicBezTo>
              </a:path>
            </a:pathLst>
          </a:custGeom>
          <a:noFill/>
          <a:ln w="57150" cmpd="sng">
            <a:solidFill>
              <a:srgbClr val="07129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5485700" y="1981200"/>
            <a:ext cx="2704213" cy="1573773"/>
          </a:xfrm>
          <a:custGeom>
            <a:avLst/>
            <a:gdLst>
              <a:gd name="T0" fmla="*/ 2147483647 w 10137"/>
              <a:gd name="T1" fmla="*/ 2147483647 h 9911"/>
              <a:gd name="T2" fmla="*/ 2147483647 w 10137"/>
              <a:gd name="T3" fmla="*/ 2147483647 h 9911"/>
              <a:gd name="T4" fmla="*/ 2147483647 w 10137"/>
              <a:gd name="T5" fmla="*/ 2147483647 h 9911"/>
              <a:gd name="T6" fmla="*/ 2147483647 w 10137"/>
              <a:gd name="T7" fmla="*/ 2147483647 h 9911"/>
              <a:gd name="T8" fmla="*/ 2147483647 w 10137"/>
              <a:gd name="T9" fmla="*/ 2147483647 h 9911"/>
              <a:gd name="T10" fmla="*/ 2147483647 w 10137"/>
              <a:gd name="T11" fmla="*/ 2147483647 h 9911"/>
              <a:gd name="T12" fmla="*/ 2147483647 w 10137"/>
              <a:gd name="T13" fmla="*/ 2147483647 h 9911"/>
              <a:gd name="T14" fmla="*/ 2147483647 w 10137"/>
              <a:gd name="T15" fmla="*/ 0 h 99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connsiteX0" fmla="*/ 32 w 10000"/>
              <a:gd name="connsiteY0" fmla="*/ 10000 h 10000"/>
              <a:gd name="connsiteX1" fmla="*/ 17 w 10000"/>
              <a:gd name="connsiteY1" fmla="*/ 9281 h 10000"/>
              <a:gd name="connsiteX2" fmla="*/ 298 w 10000"/>
              <a:gd name="connsiteY2" fmla="*/ 7781 h 10000"/>
              <a:gd name="connsiteX3" fmla="*/ 861 w 10000"/>
              <a:gd name="connsiteY3" fmla="*/ 5908 h 10000"/>
              <a:gd name="connsiteX4" fmla="*/ 2509 w 10000"/>
              <a:gd name="connsiteY4" fmla="*/ 3027 h 10000"/>
              <a:gd name="connsiteX5" fmla="*/ 4976 w 10000"/>
              <a:gd name="connsiteY5" fmla="*/ 1385 h 10000"/>
              <a:gd name="connsiteX6" fmla="*/ 7139 w 10000"/>
              <a:gd name="connsiteY6" fmla="*/ 543 h 10000"/>
              <a:gd name="connsiteX7" fmla="*/ 10000 w 10000"/>
              <a:gd name="connsiteY7" fmla="*/ 0 h 10000"/>
              <a:gd name="connsiteX0" fmla="*/ 32 w 10000"/>
              <a:gd name="connsiteY0" fmla="*/ 10000 h 10000"/>
              <a:gd name="connsiteX1" fmla="*/ 17 w 10000"/>
              <a:gd name="connsiteY1" fmla="*/ 9281 h 10000"/>
              <a:gd name="connsiteX2" fmla="*/ 298 w 10000"/>
              <a:gd name="connsiteY2" fmla="*/ 7781 h 10000"/>
              <a:gd name="connsiteX3" fmla="*/ 861 w 10000"/>
              <a:gd name="connsiteY3" fmla="*/ 5908 h 10000"/>
              <a:gd name="connsiteX4" fmla="*/ 2509 w 10000"/>
              <a:gd name="connsiteY4" fmla="*/ 3027 h 10000"/>
              <a:gd name="connsiteX5" fmla="*/ 5125 w 10000"/>
              <a:gd name="connsiteY5" fmla="*/ 1043 h 10000"/>
              <a:gd name="connsiteX6" fmla="*/ 7139 w 10000"/>
              <a:gd name="connsiteY6" fmla="*/ 543 h 10000"/>
              <a:gd name="connsiteX7" fmla="*/ 10000 w 10000"/>
              <a:gd name="connsiteY7" fmla="*/ 0 h 10000"/>
              <a:gd name="connsiteX0" fmla="*/ 32 w 10000"/>
              <a:gd name="connsiteY0" fmla="*/ 10000 h 10000"/>
              <a:gd name="connsiteX1" fmla="*/ 17 w 10000"/>
              <a:gd name="connsiteY1" fmla="*/ 9281 h 10000"/>
              <a:gd name="connsiteX2" fmla="*/ 298 w 10000"/>
              <a:gd name="connsiteY2" fmla="*/ 7781 h 10000"/>
              <a:gd name="connsiteX3" fmla="*/ 861 w 10000"/>
              <a:gd name="connsiteY3" fmla="*/ 5908 h 10000"/>
              <a:gd name="connsiteX4" fmla="*/ 2509 w 10000"/>
              <a:gd name="connsiteY4" fmla="*/ 3027 h 10000"/>
              <a:gd name="connsiteX5" fmla="*/ 5125 w 10000"/>
              <a:gd name="connsiteY5" fmla="*/ 1043 h 10000"/>
              <a:gd name="connsiteX6" fmla="*/ 7238 w 10000"/>
              <a:gd name="connsiteY6" fmla="*/ 201 h 10000"/>
              <a:gd name="connsiteX7" fmla="*/ 10000 w 10000"/>
              <a:gd name="connsiteY7" fmla="*/ 0 h 10000"/>
              <a:gd name="connsiteX0" fmla="*/ 32 w 10000"/>
              <a:gd name="connsiteY0" fmla="*/ 10000 h 10000"/>
              <a:gd name="connsiteX1" fmla="*/ 17 w 10000"/>
              <a:gd name="connsiteY1" fmla="*/ 9281 h 10000"/>
              <a:gd name="connsiteX2" fmla="*/ 298 w 10000"/>
              <a:gd name="connsiteY2" fmla="*/ 7781 h 10000"/>
              <a:gd name="connsiteX3" fmla="*/ 712 w 10000"/>
              <a:gd name="connsiteY3" fmla="*/ 5908 h 10000"/>
              <a:gd name="connsiteX4" fmla="*/ 2509 w 10000"/>
              <a:gd name="connsiteY4" fmla="*/ 3027 h 10000"/>
              <a:gd name="connsiteX5" fmla="*/ 5125 w 10000"/>
              <a:gd name="connsiteY5" fmla="*/ 1043 h 10000"/>
              <a:gd name="connsiteX6" fmla="*/ 7238 w 10000"/>
              <a:gd name="connsiteY6" fmla="*/ 201 h 10000"/>
              <a:gd name="connsiteX7" fmla="*/ 10000 w 10000"/>
              <a:gd name="connsiteY7" fmla="*/ 0 h 10000"/>
              <a:gd name="connsiteX0" fmla="*/ 17 w 9985"/>
              <a:gd name="connsiteY0" fmla="*/ 10000 h 10000"/>
              <a:gd name="connsiteX1" fmla="*/ 2 w 9985"/>
              <a:gd name="connsiteY1" fmla="*/ 9281 h 10000"/>
              <a:gd name="connsiteX2" fmla="*/ 52 w 9985"/>
              <a:gd name="connsiteY2" fmla="*/ 8089 h 10000"/>
              <a:gd name="connsiteX3" fmla="*/ 283 w 9985"/>
              <a:gd name="connsiteY3" fmla="*/ 7781 h 10000"/>
              <a:gd name="connsiteX4" fmla="*/ 697 w 9985"/>
              <a:gd name="connsiteY4" fmla="*/ 5908 h 10000"/>
              <a:gd name="connsiteX5" fmla="*/ 2494 w 9985"/>
              <a:gd name="connsiteY5" fmla="*/ 3027 h 10000"/>
              <a:gd name="connsiteX6" fmla="*/ 5110 w 9985"/>
              <a:gd name="connsiteY6" fmla="*/ 1043 h 10000"/>
              <a:gd name="connsiteX7" fmla="*/ 7223 w 9985"/>
              <a:gd name="connsiteY7" fmla="*/ 201 h 10000"/>
              <a:gd name="connsiteX8" fmla="*/ 9985 w 9985"/>
              <a:gd name="connsiteY8" fmla="*/ 0 h 10000"/>
              <a:gd name="connsiteX0" fmla="*/ 17 w 10000"/>
              <a:gd name="connsiteY0" fmla="*/ 10000 h 10000"/>
              <a:gd name="connsiteX1" fmla="*/ 2 w 10000"/>
              <a:gd name="connsiteY1" fmla="*/ 9281 h 10000"/>
              <a:gd name="connsiteX2" fmla="*/ 52 w 10000"/>
              <a:gd name="connsiteY2" fmla="*/ 8089 h 10000"/>
              <a:gd name="connsiteX3" fmla="*/ 283 w 10000"/>
              <a:gd name="connsiteY3" fmla="*/ 7781 h 10000"/>
              <a:gd name="connsiteX4" fmla="*/ 698 w 10000"/>
              <a:gd name="connsiteY4" fmla="*/ 5908 h 10000"/>
              <a:gd name="connsiteX5" fmla="*/ 2498 w 10000"/>
              <a:gd name="connsiteY5" fmla="*/ 3027 h 10000"/>
              <a:gd name="connsiteX6" fmla="*/ 5118 w 10000"/>
              <a:gd name="connsiteY6" fmla="*/ 1043 h 10000"/>
              <a:gd name="connsiteX7" fmla="*/ 7234 w 10000"/>
              <a:gd name="connsiteY7" fmla="*/ 201 h 10000"/>
              <a:gd name="connsiteX8" fmla="*/ 10000 w 10000"/>
              <a:gd name="connsiteY8" fmla="*/ 0 h 10000"/>
              <a:gd name="connsiteX0" fmla="*/ 17 w 10000"/>
              <a:gd name="connsiteY0" fmla="*/ 10000 h 10000"/>
              <a:gd name="connsiteX1" fmla="*/ 2 w 10000"/>
              <a:gd name="connsiteY1" fmla="*/ 9281 h 10000"/>
              <a:gd name="connsiteX2" fmla="*/ 52 w 10000"/>
              <a:gd name="connsiteY2" fmla="*/ 8089 h 10000"/>
              <a:gd name="connsiteX3" fmla="*/ 134 w 10000"/>
              <a:gd name="connsiteY3" fmla="*/ 7781 h 10000"/>
              <a:gd name="connsiteX4" fmla="*/ 698 w 10000"/>
              <a:gd name="connsiteY4" fmla="*/ 5908 h 10000"/>
              <a:gd name="connsiteX5" fmla="*/ 2498 w 10000"/>
              <a:gd name="connsiteY5" fmla="*/ 3027 h 10000"/>
              <a:gd name="connsiteX6" fmla="*/ 5118 w 10000"/>
              <a:gd name="connsiteY6" fmla="*/ 1043 h 10000"/>
              <a:gd name="connsiteX7" fmla="*/ 7234 w 10000"/>
              <a:gd name="connsiteY7" fmla="*/ 201 h 10000"/>
              <a:gd name="connsiteX8" fmla="*/ 10000 w 10000"/>
              <a:gd name="connsiteY8" fmla="*/ 0 h 10000"/>
              <a:gd name="connsiteX0" fmla="*/ 17 w 10000"/>
              <a:gd name="connsiteY0" fmla="*/ 10000 h 10000"/>
              <a:gd name="connsiteX1" fmla="*/ 2 w 10000"/>
              <a:gd name="connsiteY1" fmla="*/ 9281 h 10000"/>
              <a:gd name="connsiteX2" fmla="*/ 52 w 10000"/>
              <a:gd name="connsiteY2" fmla="*/ 8089 h 10000"/>
              <a:gd name="connsiteX3" fmla="*/ 134 w 10000"/>
              <a:gd name="connsiteY3" fmla="*/ 7781 h 10000"/>
              <a:gd name="connsiteX4" fmla="*/ 698 w 10000"/>
              <a:gd name="connsiteY4" fmla="*/ 5908 h 10000"/>
              <a:gd name="connsiteX5" fmla="*/ 2498 w 10000"/>
              <a:gd name="connsiteY5" fmla="*/ 3027 h 10000"/>
              <a:gd name="connsiteX6" fmla="*/ 5118 w 10000"/>
              <a:gd name="connsiteY6" fmla="*/ 1043 h 10000"/>
              <a:gd name="connsiteX7" fmla="*/ 7234 w 10000"/>
              <a:gd name="connsiteY7" fmla="*/ 201 h 10000"/>
              <a:gd name="connsiteX8" fmla="*/ 10000 w 10000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17" y="10000"/>
                </a:moveTo>
                <a:cubicBezTo>
                  <a:pt x="17" y="9914"/>
                  <a:pt x="-4" y="9599"/>
                  <a:pt x="2" y="9281"/>
                </a:cubicBezTo>
                <a:cubicBezTo>
                  <a:pt x="8" y="8963"/>
                  <a:pt x="5" y="8339"/>
                  <a:pt x="52" y="8089"/>
                </a:cubicBezTo>
                <a:cubicBezTo>
                  <a:pt x="99" y="7839"/>
                  <a:pt x="68" y="8144"/>
                  <a:pt x="134" y="7781"/>
                </a:cubicBezTo>
                <a:cubicBezTo>
                  <a:pt x="177" y="7219"/>
                  <a:pt x="304" y="6700"/>
                  <a:pt x="698" y="5908"/>
                </a:cubicBezTo>
                <a:cubicBezTo>
                  <a:pt x="1092" y="5116"/>
                  <a:pt x="1762" y="3838"/>
                  <a:pt x="2498" y="3027"/>
                </a:cubicBezTo>
                <a:cubicBezTo>
                  <a:pt x="3234" y="2216"/>
                  <a:pt x="4328" y="1514"/>
                  <a:pt x="5118" y="1043"/>
                </a:cubicBezTo>
                <a:cubicBezTo>
                  <a:pt x="5907" y="572"/>
                  <a:pt x="6418" y="443"/>
                  <a:pt x="7234" y="201"/>
                </a:cubicBezTo>
                <a:cubicBezTo>
                  <a:pt x="8050" y="-41"/>
                  <a:pt x="9431" y="133"/>
                  <a:pt x="10000" y="0"/>
                </a:cubicBezTo>
              </a:path>
            </a:pathLst>
          </a:custGeom>
          <a:noFill/>
          <a:ln w="57150" cmpd="sng">
            <a:solidFill>
              <a:srgbClr val="07129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18"/>
          <p:cNvSpPr>
            <a:spLocks/>
          </p:cNvSpPr>
          <p:nvPr/>
        </p:nvSpPr>
        <p:spPr bwMode="auto">
          <a:xfrm>
            <a:off x="6553200" y="2443164"/>
            <a:ext cx="1347788" cy="1111810"/>
          </a:xfrm>
          <a:custGeom>
            <a:avLst/>
            <a:gdLst>
              <a:gd name="T0" fmla="*/ 0 w 801"/>
              <a:gd name="T1" fmla="*/ 2147483647 h 813"/>
              <a:gd name="T2" fmla="*/ 2147483647 w 801"/>
              <a:gd name="T3" fmla="*/ 2147483647 h 813"/>
              <a:gd name="T4" fmla="*/ 2147483647 w 801"/>
              <a:gd name="T5" fmla="*/ 2147483647 h 813"/>
              <a:gd name="T6" fmla="*/ 2147483647 w 801"/>
              <a:gd name="T7" fmla="*/ 2147483647 h 813"/>
              <a:gd name="T8" fmla="*/ 2147483647 w 801"/>
              <a:gd name="T9" fmla="*/ 2147483647 h 813"/>
              <a:gd name="T10" fmla="*/ 2147483647 w 801"/>
              <a:gd name="T11" fmla="*/ 2147483647 h 813"/>
              <a:gd name="T12" fmla="*/ 2147483647 w 801"/>
              <a:gd name="T13" fmla="*/ 0 h 8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0 w 10000"/>
              <a:gd name="connsiteY0" fmla="*/ 10000 h 10000"/>
              <a:gd name="connsiteX1" fmla="*/ 171 w 10000"/>
              <a:gd name="connsiteY1" fmla="*/ 7786 h 10000"/>
              <a:gd name="connsiteX2" fmla="*/ 1199 w 10000"/>
              <a:gd name="connsiteY2" fmla="*/ 5867 h 10000"/>
              <a:gd name="connsiteX3" fmla="*/ 2397 w 10000"/>
              <a:gd name="connsiteY3" fmla="*/ 3506 h 10000"/>
              <a:gd name="connsiteX4" fmla="*/ 4195 w 10000"/>
              <a:gd name="connsiteY4" fmla="*/ 1734 h 10000"/>
              <a:gd name="connsiteX5" fmla="*/ 7079 w 10000"/>
              <a:gd name="connsiteY5" fmla="*/ 332 h 10000"/>
              <a:gd name="connsiteX6" fmla="*/ 10000 w 10000"/>
              <a:gd name="connsiteY6" fmla="*/ 0 h 10000"/>
              <a:gd name="connsiteX0" fmla="*/ 0 w 10000"/>
              <a:gd name="connsiteY0" fmla="*/ 10000 h 10000"/>
              <a:gd name="connsiteX1" fmla="*/ 171 w 10000"/>
              <a:gd name="connsiteY1" fmla="*/ 7786 h 10000"/>
              <a:gd name="connsiteX2" fmla="*/ 1077 w 10000"/>
              <a:gd name="connsiteY2" fmla="*/ 5645 h 10000"/>
              <a:gd name="connsiteX3" fmla="*/ 2397 w 10000"/>
              <a:gd name="connsiteY3" fmla="*/ 3506 h 10000"/>
              <a:gd name="connsiteX4" fmla="*/ 4195 w 10000"/>
              <a:gd name="connsiteY4" fmla="*/ 1734 h 10000"/>
              <a:gd name="connsiteX5" fmla="*/ 7079 w 10000"/>
              <a:gd name="connsiteY5" fmla="*/ 332 h 10000"/>
              <a:gd name="connsiteX6" fmla="*/ 10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00" y="9164"/>
                  <a:pt x="-8" y="8512"/>
                  <a:pt x="171" y="7786"/>
                </a:cubicBezTo>
                <a:cubicBezTo>
                  <a:pt x="350" y="7060"/>
                  <a:pt x="706" y="6358"/>
                  <a:pt x="1077" y="5645"/>
                </a:cubicBezTo>
                <a:cubicBezTo>
                  <a:pt x="1448" y="4932"/>
                  <a:pt x="1877" y="4158"/>
                  <a:pt x="2397" y="3506"/>
                </a:cubicBezTo>
                <a:cubicBezTo>
                  <a:pt x="2917" y="2854"/>
                  <a:pt x="3408" y="2263"/>
                  <a:pt x="4195" y="1734"/>
                </a:cubicBezTo>
                <a:cubicBezTo>
                  <a:pt x="4981" y="1205"/>
                  <a:pt x="6117" y="615"/>
                  <a:pt x="7079" y="332"/>
                </a:cubicBezTo>
                <a:cubicBezTo>
                  <a:pt x="8040" y="49"/>
                  <a:pt x="9388" y="74"/>
                  <a:pt x="10000" y="0"/>
                </a:cubicBezTo>
              </a:path>
            </a:pathLst>
          </a:custGeom>
          <a:noFill/>
          <a:ln w="57150" cmpd="sng">
            <a:solidFill>
              <a:srgbClr val="07129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1271588" y="2517775"/>
            <a:ext cx="1247775" cy="1063626"/>
          </a:xfrm>
          <a:custGeom>
            <a:avLst/>
            <a:gdLst>
              <a:gd name="T0" fmla="*/ 2147483647 w 10380"/>
              <a:gd name="T1" fmla="*/ 2147483647 h 10000"/>
              <a:gd name="T2" fmla="*/ 2147483647 w 10380"/>
              <a:gd name="T3" fmla="*/ 2147483647 h 10000"/>
              <a:gd name="T4" fmla="*/ 2147483647 w 10380"/>
              <a:gd name="T5" fmla="*/ 2147483647 h 10000"/>
              <a:gd name="T6" fmla="*/ 2147483647 w 10380"/>
              <a:gd name="T7" fmla="*/ 2147483647 h 10000"/>
              <a:gd name="T8" fmla="*/ 2147483647 w 10380"/>
              <a:gd name="T9" fmla="*/ 2147483647 h 10000"/>
              <a:gd name="T10" fmla="*/ 2147483647 w 10380"/>
              <a:gd name="T11" fmla="*/ 2147483647 h 10000"/>
              <a:gd name="T12" fmla="*/ 0 w 10380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80" h="10000">
                <a:moveTo>
                  <a:pt x="10345" y="10000"/>
                </a:moveTo>
                <a:cubicBezTo>
                  <a:pt x="10345" y="9662"/>
                  <a:pt x="10425" y="9409"/>
                  <a:pt x="10345" y="8841"/>
                </a:cubicBezTo>
                <a:cubicBezTo>
                  <a:pt x="10267" y="8274"/>
                  <a:pt x="10240" y="7441"/>
                  <a:pt x="9870" y="6596"/>
                </a:cubicBezTo>
                <a:cubicBezTo>
                  <a:pt x="9501" y="5752"/>
                  <a:pt x="8879" y="4677"/>
                  <a:pt x="8087" y="3772"/>
                </a:cubicBezTo>
                <a:cubicBezTo>
                  <a:pt x="7295" y="2866"/>
                  <a:pt x="6106" y="1768"/>
                  <a:pt x="5116" y="1165"/>
                </a:cubicBezTo>
                <a:cubicBezTo>
                  <a:pt x="4125" y="561"/>
                  <a:pt x="2857" y="405"/>
                  <a:pt x="2144" y="187"/>
                </a:cubicBezTo>
                <a:cubicBezTo>
                  <a:pt x="1431" y="-30"/>
                  <a:pt x="277" y="72"/>
                  <a:pt x="0" y="0"/>
                </a:cubicBezTo>
              </a:path>
            </a:pathLst>
          </a:custGeom>
          <a:noFill/>
          <a:ln w="57150" cmpd="sng">
            <a:solidFill>
              <a:srgbClr val="07129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81075" y="1709738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**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 *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81888" y="1709738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**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 *</a:t>
            </a:r>
          </a:p>
        </p:txBody>
      </p:sp>
    </p:spTree>
    <p:extLst>
      <p:ext uri="{BB962C8B-B14F-4D97-AF65-F5344CB8AC3E}">
        <p14:creationId xmlns:p14="http://schemas.microsoft.com/office/powerpoint/2010/main" val="28142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14288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4000" b="0" dirty="0">
                <a:latin typeface="Palatino Linotype" pitchFamily="18" charset="0"/>
              </a:rPr>
              <a:t>One is not like the other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295" t="13511" r="15448" b="9822"/>
          <a:stretch/>
        </p:blipFill>
        <p:spPr>
          <a:xfrm>
            <a:off x="457200" y="1600200"/>
            <a:ext cx="4391025" cy="48180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8676" name="TextBox 49"/>
          <p:cNvSpPr txBox="1">
            <a:spLocks noChangeArrowheads="1"/>
          </p:cNvSpPr>
          <p:nvPr/>
        </p:nvSpPr>
        <p:spPr bwMode="auto">
          <a:xfrm>
            <a:off x="49213" y="4578350"/>
            <a:ext cx="484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25N</a:t>
            </a:r>
          </a:p>
        </p:txBody>
      </p:sp>
      <p:sp>
        <p:nvSpPr>
          <p:cNvPr id="28677" name="TextBox 50"/>
          <p:cNvSpPr txBox="1">
            <a:spLocks noChangeArrowheads="1"/>
          </p:cNvSpPr>
          <p:nvPr/>
        </p:nvSpPr>
        <p:spPr bwMode="auto">
          <a:xfrm>
            <a:off x="2259013" y="2532063"/>
            <a:ext cx="406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3</a:t>
            </a:r>
          </a:p>
        </p:txBody>
      </p:sp>
      <p:sp>
        <p:nvSpPr>
          <p:cNvPr id="28678" name="TextBox 34"/>
          <p:cNvSpPr txBox="1">
            <a:spLocks noChangeArrowheads="1"/>
          </p:cNvSpPr>
          <p:nvPr/>
        </p:nvSpPr>
        <p:spPr bwMode="auto">
          <a:xfrm>
            <a:off x="762000" y="6384925"/>
            <a:ext cx="627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>
                <a:latin typeface="Palatino Linotype" pitchFamily="18" charset="0"/>
              </a:rPr>
              <a:t>90W </a:t>
            </a:r>
          </a:p>
        </p:txBody>
      </p:sp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/>
          <a:stretch>
            <a:fillRect/>
          </a:stretch>
        </p:blipFill>
        <p:spPr bwMode="auto">
          <a:xfrm>
            <a:off x="5648325" y="3429000"/>
            <a:ext cx="3328988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1" name="TextBox 6"/>
          <p:cNvSpPr txBox="1">
            <a:spLocks noChangeArrowheads="1"/>
          </p:cNvSpPr>
          <p:nvPr/>
        </p:nvSpPr>
        <p:spPr bwMode="auto">
          <a:xfrm rot="-5400000">
            <a:off x="4574104" y="4691061"/>
            <a:ext cx="152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/>
            <a:r>
              <a:rPr lang="en-US" dirty="0" smtClean="0">
                <a:latin typeface="Palatino Linotype" pitchFamily="18" charset="0"/>
              </a:rPr>
              <a:t>Height (km)</a:t>
            </a:r>
            <a:endParaRPr lang="en-US" dirty="0">
              <a:latin typeface="Palatino Linotype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513388" y="3417888"/>
            <a:ext cx="17462" cy="2862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30850" y="6519863"/>
            <a:ext cx="3494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4" name="TextBox 9"/>
          <p:cNvSpPr txBox="1">
            <a:spLocks noChangeArrowheads="1"/>
          </p:cNvSpPr>
          <p:nvPr/>
        </p:nvSpPr>
        <p:spPr bwMode="auto">
          <a:xfrm>
            <a:off x="6362700" y="6524625"/>
            <a:ext cx="2171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latin typeface="Palatino Linotype" pitchFamily="18" charset="0"/>
              </a:rPr>
              <a:t>Reflectivity (dBZ</a:t>
            </a:r>
            <a:endParaRPr lang="en-US" dirty="0">
              <a:latin typeface="Palatino Linotype" pitchFamily="18" charset="0"/>
            </a:endParaRPr>
          </a:p>
        </p:txBody>
      </p:sp>
      <p:sp>
        <p:nvSpPr>
          <p:cNvPr id="28685" name="TextBox 23"/>
          <p:cNvSpPr txBox="1">
            <a:spLocks noChangeArrowheads="1"/>
          </p:cNvSpPr>
          <p:nvPr/>
        </p:nvSpPr>
        <p:spPr bwMode="auto">
          <a:xfrm>
            <a:off x="7162800" y="6096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Palatino Linotype" pitchFamily="18" charset="0"/>
              </a:rPr>
              <a:t>Inner Eyewall</a:t>
            </a:r>
            <a:endParaRPr lang="en-US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sp>
        <p:nvSpPr>
          <p:cNvPr id="28686" name="TextBox 33"/>
          <p:cNvSpPr txBox="1">
            <a:spLocks noChangeArrowheads="1"/>
          </p:cNvSpPr>
          <p:nvPr/>
        </p:nvSpPr>
        <p:spPr bwMode="auto">
          <a:xfrm>
            <a:off x="7143750" y="3886200"/>
            <a:ext cx="1695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Palatino Linotype" pitchFamily="18" charset="0"/>
              </a:rPr>
              <a:t>Outer Eyewall</a:t>
            </a:r>
            <a:endParaRPr lang="en-US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943600" y="56388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772400" y="56388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9" name="TextBox 38"/>
          <p:cNvSpPr txBox="1">
            <a:spLocks noChangeArrowheads="1"/>
          </p:cNvSpPr>
          <p:nvPr/>
        </p:nvSpPr>
        <p:spPr bwMode="auto">
          <a:xfrm>
            <a:off x="49213" y="1143000"/>
            <a:ext cx="5284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ctr" eaLnBrk="1" hangingPunct="1"/>
            <a:r>
              <a:rPr lang="en-US" dirty="0">
                <a:latin typeface="Palatino Linotype" pitchFamily="18" charset="0"/>
              </a:rPr>
              <a:t>TRMM PR Reflectivity at 14:43 on 23 Sep 2005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6230507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098506" y="6230507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18" y="4252303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481162" y="4953000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481162" y="1235889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475906" y="1936586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242844" y="3152602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092950" y="3152602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pic>
        <p:nvPicPr>
          <p:cNvPr id="26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2" t="17596" r="13469" b="11998"/>
          <a:stretch>
            <a:fillRect/>
          </a:stretch>
        </p:blipFill>
        <p:spPr bwMode="auto">
          <a:xfrm>
            <a:off x="4883026" y="2386786"/>
            <a:ext cx="1333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48"/>
          <p:cNvSpPr txBox="1">
            <a:spLocks noChangeArrowheads="1"/>
          </p:cNvSpPr>
          <p:nvPr/>
        </p:nvSpPr>
        <p:spPr bwMode="auto">
          <a:xfrm>
            <a:off x="4925888" y="2326461"/>
            <a:ext cx="40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67</a:t>
            </a:r>
          </a:p>
        </p:txBody>
      </p:sp>
      <p:sp>
        <p:nvSpPr>
          <p:cNvPr id="28" name="TextBox 49"/>
          <p:cNvSpPr txBox="1">
            <a:spLocks noChangeArrowheads="1"/>
          </p:cNvSpPr>
          <p:nvPr/>
        </p:nvSpPr>
        <p:spPr bwMode="auto">
          <a:xfrm>
            <a:off x="4945439" y="3646623"/>
            <a:ext cx="407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35</a:t>
            </a:r>
          </a:p>
        </p:txBody>
      </p:sp>
      <p:sp>
        <p:nvSpPr>
          <p:cNvPr id="31" name="TextBox 50"/>
          <p:cNvSpPr txBox="1">
            <a:spLocks noChangeArrowheads="1"/>
          </p:cNvSpPr>
          <p:nvPr/>
        </p:nvSpPr>
        <p:spPr bwMode="auto">
          <a:xfrm>
            <a:off x="4977775" y="4918886"/>
            <a:ext cx="407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3</a:t>
            </a:r>
          </a:p>
        </p:txBody>
      </p:sp>
      <p:sp>
        <p:nvSpPr>
          <p:cNvPr id="32" name="TextBox 51"/>
          <p:cNvSpPr txBox="1">
            <a:spLocks noChangeArrowheads="1"/>
          </p:cNvSpPr>
          <p:nvPr/>
        </p:nvSpPr>
        <p:spPr bwMode="auto">
          <a:xfrm>
            <a:off x="4817353" y="2154635"/>
            <a:ext cx="581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>
                <a:latin typeface="Palatino Linotype" pitchFamily="18" charset="0"/>
              </a:rPr>
              <a:t>dBZ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6963268" y="4716462"/>
            <a:ext cx="762000" cy="236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37623" y="4485243"/>
            <a:ext cx="1113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pinched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555" r="53313" b="67320"/>
          <a:stretch/>
        </p:blipFill>
        <p:spPr>
          <a:xfrm>
            <a:off x="5666582" y="419100"/>
            <a:ext cx="3292473" cy="28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34882" y="1109490"/>
            <a:ext cx="6216517" cy="5538439"/>
          </a:xfrm>
          <a:prstGeom prst="rect">
            <a:avLst/>
          </a:prstGeom>
          <a:solidFill>
            <a:schemeClr val="tx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7508" r="18555" b="10621"/>
          <a:stretch/>
        </p:blipFill>
        <p:spPr>
          <a:xfrm>
            <a:off x="2743200" y="3862460"/>
            <a:ext cx="3099816" cy="2796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7519" r="18437" b="10857"/>
          <a:stretch/>
        </p:blipFill>
        <p:spPr>
          <a:xfrm>
            <a:off x="5834051" y="3880812"/>
            <a:ext cx="3099816" cy="2759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7236" r="18282" b="10650"/>
          <a:stretch/>
        </p:blipFill>
        <p:spPr>
          <a:xfrm>
            <a:off x="5843016" y="1106424"/>
            <a:ext cx="3099816" cy="2784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sz="4000" dirty="0" smtClean="0"/>
              <a:t>The inner eyewall quadrants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7349" r="18563" b="11026"/>
          <a:stretch/>
        </p:blipFill>
        <p:spPr>
          <a:xfrm>
            <a:off x="2734235" y="1114734"/>
            <a:ext cx="3099816" cy="276739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843140" y="1109490"/>
            <a:ext cx="6400" cy="5530123"/>
          </a:xfrm>
          <a:prstGeom prst="straightConnector1">
            <a:avLst/>
          </a:prstGeom>
          <a:ln w="571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1331" y="1905000"/>
            <a:ext cx="553998" cy="13394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Shear</a:t>
            </a:r>
            <a:endParaRPr lang="en-US" sz="2400" dirty="0">
              <a:solidFill>
                <a:schemeClr val="bg2"/>
              </a:solidFill>
            </a:endParaRPr>
          </a:p>
        </p:txBody>
      </p:sp>
      <p:cxnSp>
        <p:nvCxnSpPr>
          <p:cNvPr id="11" name="Straight Connector 10"/>
          <p:cNvCxnSpPr>
            <a:endCxn id="7" idx="3"/>
          </p:cNvCxnSpPr>
          <p:nvPr/>
        </p:nvCxnSpPr>
        <p:spPr>
          <a:xfrm>
            <a:off x="2743200" y="3874551"/>
            <a:ext cx="6208199" cy="4159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99529" y="119546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DL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9529" y="39866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</a:t>
            </a:r>
            <a:r>
              <a:rPr lang="en-US" b="1" dirty="0" smtClean="0">
                <a:solidFill>
                  <a:schemeClr val="bg2"/>
                </a:solidFill>
              </a:rPr>
              <a:t>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3400" y="120477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</a:t>
            </a:r>
            <a:r>
              <a:rPr lang="en-US" b="1" dirty="0" smtClean="0">
                <a:solidFill>
                  <a:schemeClr val="bg2"/>
                </a:solidFill>
              </a:rPr>
              <a:t>R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5174" r="53475" b="67366"/>
          <a:stretch/>
        </p:blipFill>
        <p:spPr>
          <a:xfrm>
            <a:off x="309505" y="2819400"/>
            <a:ext cx="2251644" cy="1970845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75563" y="4724400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198878" y="4724400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52400" y="2588824"/>
            <a:ext cx="9330" cy="2364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5301" y="4953000"/>
            <a:ext cx="2429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596669" y="4989692"/>
            <a:ext cx="1677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latin typeface="Palatino Linotype" pitchFamily="18" charset="0"/>
              </a:rPr>
              <a:t>Reflectivity (dBZ)</a:t>
            </a:r>
            <a:endParaRPr lang="en-US" sz="1200" dirty="0">
              <a:latin typeface="Palatino Linotyp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340" y="3324857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31010" y="3835656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286685" y="6593033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106343" y="6592578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00800" y="6593033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220458" y="6592578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428499" y="6830199"/>
            <a:ext cx="2429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6"/>
          <p:cNvSpPr txBox="1">
            <a:spLocks noChangeArrowheads="1"/>
          </p:cNvSpPr>
          <p:nvPr/>
        </p:nvSpPr>
        <p:spPr bwMode="auto">
          <a:xfrm>
            <a:off x="4804592" y="6629400"/>
            <a:ext cx="1677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latin typeface="Palatino Linotype" pitchFamily="18" charset="0"/>
              </a:rPr>
              <a:t>Reflectivity (dBZ)</a:t>
            </a:r>
            <a:endParaRPr lang="en-US" sz="1200" dirty="0">
              <a:latin typeface="Palatino Linotype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4" r="7410" b="4321"/>
          <a:stretch/>
        </p:blipFill>
        <p:spPr>
          <a:xfrm>
            <a:off x="8599534" y="1965938"/>
            <a:ext cx="540089" cy="376781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153400" y="39866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U</a:t>
            </a:r>
            <a:r>
              <a:rPr lang="en-US" b="1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664318" y="3573075"/>
            <a:ext cx="150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Height (km)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81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13" grpId="0"/>
      <p:bldP spid="15" grpId="0"/>
      <p:bldP spid="26" grpId="0"/>
      <p:bldP spid="27" grpId="0"/>
      <p:bldP spid="28" grpId="0"/>
      <p:bldP spid="29" grpId="0"/>
      <p:bldP spid="3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6894"/>
            <a:ext cx="8991600" cy="914400"/>
          </a:xfrm>
        </p:spPr>
        <p:txBody>
          <a:bodyPr/>
          <a:lstStyle/>
          <a:p>
            <a:r>
              <a:rPr lang="en-US" sz="4000" dirty="0" smtClean="0"/>
              <a:t>Forecasting intensity still a challenge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2049"/>
            <a:ext cx="7086600" cy="5162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488668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hlinkClick r:id="rId4"/>
              </a:rPr>
              <a:t>From the National Hurricane Center http</a:t>
            </a:r>
            <a:r>
              <a:rPr lang="en-US" sz="1400" dirty="0">
                <a:hlinkClick r:id="rId4"/>
              </a:rPr>
              <a:t>://www.nhc.noaa.gov/verification/verify5.shtml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45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34882" y="1109490"/>
            <a:ext cx="6216517" cy="5538439"/>
          </a:xfrm>
          <a:prstGeom prst="rect">
            <a:avLst/>
          </a:prstGeom>
          <a:solidFill>
            <a:schemeClr val="tx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7557" r="18408" b="11064"/>
          <a:stretch/>
        </p:blipFill>
        <p:spPr>
          <a:xfrm>
            <a:off x="2743200" y="3857687"/>
            <a:ext cx="3099816" cy="275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7519" r="18436" b="10857"/>
          <a:stretch/>
        </p:blipFill>
        <p:spPr>
          <a:xfrm>
            <a:off x="5843016" y="3849844"/>
            <a:ext cx="3099816" cy="2767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7726" r="18282" b="11140"/>
          <a:stretch/>
        </p:blipFill>
        <p:spPr>
          <a:xfrm>
            <a:off x="5843016" y="1106424"/>
            <a:ext cx="3099816" cy="274342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sz="4000" dirty="0" smtClean="0"/>
              <a:t>The outer eyewall quadrants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594" r="18564" b="11027"/>
          <a:stretch/>
        </p:blipFill>
        <p:spPr>
          <a:xfrm>
            <a:off x="2743200" y="1102105"/>
            <a:ext cx="3099816" cy="276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4" r="7410" b="4321"/>
          <a:stretch/>
        </p:blipFill>
        <p:spPr>
          <a:xfrm>
            <a:off x="8599534" y="1965938"/>
            <a:ext cx="540089" cy="3767812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5843140" y="1109490"/>
            <a:ext cx="6400" cy="5530123"/>
          </a:xfrm>
          <a:prstGeom prst="straightConnector1">
            <a:avLst/>
          </a:prstGeom>
          <a:ln w="571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1331" y="1905000"/>
            <a:ext cx="553998" cy="13394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Shear</a:t>
            </a:r>
            <a:endParaRPr lang="en-US" sz="2400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/>
          <p:cNvCxnSpPr>
            <a:endCxn id="8" idx="3"/>
          </p:cNvCxnSpPr>
          <p:nvPr/>
        </p:nvCxnSpPr>
        <p:spPr>
          <a:xfrm>
            <a:off x="2743200" y="3874551"/>
            <a:ext cx="6208199" cy="4159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99529" y="119546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DL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9529" y="39866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</a:t>
            </a:r>
            <a:r>
              <a:rPr lang="en-US" b="1" dirty="0" smtClean="0">
                <a:solidFill>
                  <a:schemeClr val="bg2"/>
                </a:solidFill>
              </a:rPr>
              <a:t>L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27" name="Picture 26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7485" r="52962" b="5263"/>
          <a:stretch/>
        </p:blipFill>
        <p:spPr>
          <a:xfrm>
            <a:off x="310896" y="2816352"/>
            <a:ext cx="2249424" cy="19751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5563" y="4724400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198878" y="4724400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45301" y="4953000"/>
            <a:ext cx="2429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16"/>
          <p:cNvSpPr txBox="1">
            <a:spLocks noChangeArrowheads="1"/>
          </p:cNvSpPr>
          <p:nvPr/>
        </p:nvSpPr>
        <p:spPr bwMode="auto">
          <a:xfrm>
            <a:off x="596669" y="4989692"/>
            <a:ext cx="1677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latin typeface="Palatino Linotype" pitchFamily="18" charset="0"/>
              </a:rPr>
              <a:t>Reflectivity (dBZ)</a:t>
            </a:r>
            <a:endParaRPr lang="en-US" sz="1200" dirty="0">
              <a:latin typeface="Palatino Linotyp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340" y="3324857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131010" y="3835656"/>
            <a:ext cx="22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628389" y="6830199"/>
            <a:ext cx="2429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16"/>
          <p:cNvSpPr txBox="1">
            <a:spLocks noChangeArrowheads="1"/>
          </p:cNvSpPr>
          <p:nvPr/>
        </p:nvSpPr>
        <p:spPr bwMode="auto">
          <a:xfrm>
            <a:off x="5004482" y="6629400"/>
            <a:ext cx="1677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latin typeface="Palatino Linotype" pitchFamily="18" charset="0"/>
              </a:rPr>
              <a:t>Reflectivity (dBZ)</a:t>
            </a:r>
            <a:endParaRPr lang="en-US" sz="1200" dirty="0">
              <a:latin typeface="Palatino Linotyp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86685" y="6593033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106343" y="6592578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400800" y="6593033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220458" y="6592578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8153400" y="120477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</a:t>
            </a:r>
            <a:r>
              <a:rPr lang="en-US" b="1" dirty="0" smtClean="0">
                <a:solidFill>
                  <a:schemeClr val="bg2"/>
                </a:solidFill>
              </a:rPr>
              <a:t>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53400" y="39866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U</a:t>
            </a:r>
            <a:r>
              <a:rPr lang="en-US" b="1" dirty="0">
                <a:solidFill>
                  <a:schemeClr val="bg2"/>
                </a:solidFill>
              </a:rPr>
              <a:t>R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52400" y="2588824"/>
            <a:ext cx="9330" cy="2364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-664318" y="3573075"/>
            <a:ext cx="150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Height (km)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54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6648" cy="687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914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Single Eyewall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151281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Inner Eyewall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638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Outer Eyewall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66246" r="48000" b="26321"/>
          <a:stretch/>
        </p:blipFill>
        <p:spPr>
          <a:xfrm>
            <a:off x="2514600" y="2495725"/>
            <a:ext cx="521111" cy="511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2" t="66246" r="3813" b="18889"/>
          <a:stretch/>
        </p:blipFill>
        <p:spPr>
          <a:xfrm>
            <a:off x="5007076" y="2458854"/>
            <a:ext cx="707924" cy="1022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66246" r="48000" b="26321"/>
          <a:stretch/>
        </p:blipFill>
        <p:spPr>
          <a:xfrm>
            <a:off x="2514600" y="417871"/>
            <a:ext cx="521111" cy="511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2" t="66246" r="3813" b="18889"/>
          <a:stretch/>
        </p:blipFill>
        <p:spPr>
          <a:xfrm>
            <a:off x="5007076" y="381000"/>
            <a:ext cx="707924" cy="10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7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867400"/>
            <a:ext cx="8061960" cy="914400"/>
          </a:xfrm>
        </p:spPr>
        <p:txBody>
          <a:bodyPr/>
          <a:lstStyle/>
          <a:p>
            <a:r>
              <a:rPr lang="en-US" dirty="0" smtClean="0"/>
              <a:t>The New Conceptual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" y="26894"/>
            <a:ext cx="5755341" cy="586984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81000" y="2514600"/>
            <a:ext cx="51054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09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943600"/>
            <a:ext cx="8839200" cy="914400"/>
          </a:xfrm>
        </p:spPr>
        <p:txBody>
          <a:bodyPr/>
          <a:lstStyle/>
          <a:p>
            <a:pPr algn="r"/>
            <a:r>
              <a:rPr lang="en-US" sz="4700" dirty="0" smtClean="0"/>
              <a:t>In addition: Vertical Information</a:t>
            </a:r>
            <a:endParaRPr lang="en-US" sz="4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" y="2209800"/>
            <a:ext cx="9130553" cy="27514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" y="26894"/>
            <a:ext cx="1916183" cy="19543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76200" y="838200"/>
            <a:ext cx="1752600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44842" y="4419600"/>
            <a:ext cx="5241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4400" dirty="0" smtClean="0"/>
              <a:t>Summary of Concentric Eyewall Structure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077200" cy="441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While active, the inner eyewall maintains many of its original characteristics</a:t>
            </a:r>
          </a:p>
          <a:p>
            <a:endParaRPr lang="en-US" sz="2400" dirty="0"/>
          </a:p>
          <a:p>
            <a:r>
              <a:rPr lang="en-US" sz="2400" dirty="0" smtClean="0"/>
              <a:t>The outer eyewall is intense, but uniform and constrained by the eyewall</a:t>
            </a:r>
          </a:p>
          <a:p>
            <a:endParaRPr lang="en-US" sz="2400" dirty="0"/>
          </a:p>
          <a:p>
            <a:r>
              <a:rPr lang="en-US" sz="2400" dirty="0" smtClean="0"/>
              <a:t>The outer eyewall is rainband-like above, building eyewall-like convection from below</a:t>
            </a:r>
          </a:p>
        </p:txBody>
      </p:sp>
    </p:spTree>
    <p:extLst>
      <p:ext uri="{BB962C8B-B14F-4D97-AF65-F5344CB8AC3E}">
        <p14:creationId xmlns:p14="http://schemas.microsoft.com/office/powerpoint/2010/main" val="13883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00400"/>
            <a:ext cx="7406640" cy="2350008"/>
          </a:xfrm>
        </p:spPr>
        <p:txBody>
          <a:bodyPr/>
          <a:lstStyle/>
          <a:p>
            <a:pPr algn="r"/>
            <a:r>
              <a:rPr lang="en-US" dirty="0" smtClean="0"/>
              <a:t>Part III: The Rainbands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7" y="5867400"/>
            <a:ext cx="6193367" cy="990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/>
          <a:stretch/>
        </p:blipFill>
        <p:spPr>
          <a:xfrm>
            <a:off x="26437" y="0"/>
            <a:ext cx="6193367" cy="6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4899"/>
            <a:ext cx="9144000" cy="914400"/>
          </a:xfrm>
        </p:spPr>
        <p:txBody>
          <a:bodyPr/>
          <a:lstStyle/>
          <a:p>
            <a:r>
              <a:rPr lang="en-US" dirty="0" smtClean="0"/>
              <a:t>A New Spiral Rainband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" y="-1"/>
            <a:ext cx="5697071" cy="59243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94" y="360336"/>
            <a:ext cx="3402106" cy="5203629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/>
          <p:cNvSpPr/>
          <p:nvPr/>
        </p:nvSpPr>
        <p:spPr>
          <a:xfrm>
            <a:off x="1524000" y="1160928"/>
            <a:ext cx="2792627" cy="2801471"/>
          </a:xfrm>
          <a:prstGeom prst="ellipse">
            <a:avLst/>
          </a:pr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5282" y="3429000"/>
            <a:ext cx="762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962399"/>
            <a:ext cx="8426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126E9"/>
                </a:solidFill>
              </a:rPr>
              <a:t>Outer</a:t>
            </a:r>
            <a:endParaRPr lang="en-US" b="1" dirty="0">
              <a:solidFill>
                <a:srgbClr val="1126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" y="-1"/>
            <a:ext cx="5697071" cy="59243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Oval 5"/>
          <p:cNvSpPr/>
          <p:nvPr/>
        </p:nvSpPr>
        <p:spPr>
          <a:xfrm>
            <a:off x="1524000" y="1160928"/>
            <a:ext cx="2792627" cy="2801471"/>
          </a:xfrm>
          <a:prstGeom prst="ellipse">
            <a:avLst/>
          </a:pr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5282" y="3429000"/>
            <a:ext cx="762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962399"/>
            <a:ext cx="8426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126E9"/>
                </a:solidFill>
              </a:rPr>
              <a:t>Outer</a:t>
            </a:r>
            <a:endParaRPr lang="en-US" b="1" dirty="0">
              <a:solidFill>
                <a:srgbClr val="1126E9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600200" y="5924304"/>
            <a:ext cx="7543800" cy="914400"/>
          </a:xfrm>
        </p:spPr>
        <p:txBody>
          <a:bodyPr/>
          <a:lstStyle/>
          <a:p>
            <a:pPr algn="r"/>
            <a:r>
              <a:rPr lang="en-US" dirty="0" smtClean="0"/>
              <a:t>Two Layers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62600" y="304800"/>
            <a:ext cx="3429000" cy="502920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4"/>
          <a:stretch/>
        </p:blipFill>
        <p:spPr>
          <a:xfrm>
            <a:off x="5596551" y="372878"/>
            <a:ext cx="3330664" cy="25096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72626" y="512253"/>
            <a:ext cx="194705" cy="3135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61958" y="2970168"/>
            <a:ext cx="194705" cy="3135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5"/>
          <a:stretch/>
        </p:blipFill>
        <p:spPr>
          <a:xfrm>
            <a:off x="5596551" y="2839673"/>
            <a:ext cx="3330664" cy="24100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91564" y="3001590"/>
            <a:ext cx="194705" cy="3135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39854" r="93033" b="45556"/>
          <a:stretch/>
        </p:blipFill>
        <p:spPr>
          <a:xfrm>
            <a:off x="5613507" y="1863432"/>
            <a:ext cx="174034" cy="141080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391400" y="3001590"/>
            <a:ext cx="0" cy="20276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45989" y="2397212"/>
            <a:ext cx="5041557" cy="3624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4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447" y="2209800"/>
            <a:ext cx="9157447" cy="2667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9" y="5941541"/>
            <a:ext cx="9166412" cy="914400"/>
          </a:xfrm>
        </p:spPr>
        <p:txBody>
          <a:bodyPr/>
          <a:lstStyle/>
          <a:p>
            <a:r>
              <a:rPr lang="en-US" sz="4400" dirty="0" smtClean="0"/>
              <a:t>Vertical Structure of Rainbands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2439182"/>
            <a:ext cx="9118356" cy="23282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5373" y="4223951"/>
            <a:ext cx="8575589" cy="16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7929" y="8489"/>
            <a:ext cx="1929934" cy="1981200"/>
            <a:chOff x="17928" y="-1"/>
            <a:chExt cx="5697071" cy="59243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8" y="-1"/>
              <a:ext cx="5697071" cy="592430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1524000" y="1160928"/>
              <a:ext cx="2792627" cy="280147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345989" y="2397212"/>
              <a:ext cx="5041557" cy="3624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2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080910_g11_vis_srso_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6497"/>
            <a:ext cx="8905795" cy="1295400"/>
          </a:xfrm>
        </p:spPr>
        <p:txBody>
          <a:bodyPr/>
          <a:lstStyle/>
          <a:p>
            <a:r>
              <a:rPr lang="en-US" sz="4400" dirty="0" smtClean="0"/>
              <a:t>Stronger storms have dissimilar inner and outer rainbands</a:t>
            </a:r>
            <a:endParaRPr lang="en-US" sz="4400" dirty="0"/>
          </a:p>
        </p:txBody>
      </p:sp>
      <p:grpSp>
        <p:nvGrpSpPr>
          <p:cNvPr id="9" name="Group 8"/>
          <p:cNvGrpSpPr/>
          <p:nvPr/>
        </p:nvGrpSpPr>
        <p:grpSpPr>
          <a:xfrm>
            <a:off x="84422" y="1447800"/>
            <a:ext cx="8983375" cy="3810000"/>
            <a:chOff x="-1" y="0"/>
            <a:chExt cx="8184368" cy="31386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9786"/>
            <a:stretch/>
          </p:blipFill>
          <p:spPr>
            <a:xfrm>
              <a:off x="-1" y="0"/>
              <a:ext cx="8184367" cy="29079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93" r="96427" b="41252"/>
            <a:stretch/>
          </p:blipFill>
          <p:spPr>
            <a:xfrm>
              <a:off x="0" y="858794"/>
              <a:ext cx="292444" cy="11903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16" b="356"/>
            <a:stretch/>
          </p:blipFill>
          <p:spPr>
            <a:xfrm>
              <a:off x="0" y="2743200"/>
              <a:ext cx="8184367" cy="39541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" y="2286000"/>
              <a:ext cx="216244" cy="6549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82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8" y="5410200"/>
            <a:ext cx="9135762" cy="1447800"/>
          </a:xfrm>
        </p:spPr>
        <p:txBody>
          <a:bodyPr/>
          <a:lstStyle/>
          <a:p>
            <a:r>
              <a:rPr lang="en-US" sz="4400" dirty="0" smtClean="0"/>
              <a:t>Higher shear makes inner rainband convection more asymmetric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" y="22654"/>
            <a:ext cx="7601517" cy="54102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277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vertical precipitation structure of eyewalls: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Single eyewalls: deep, intense, with deeper and more intense outliers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Inner eyewalls: similar to single eyewalls but less deep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Outer eyewalls: intense, uniform, constrained by inner eyewall</a:t>
            </a:r>
            <a:endParaRPr lang="en-US" sz="20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06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vertical precipitation structure of rainbands: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Inner region rainbands: uniform, stratiform, vertically constrained convection, upper separate from lower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Outer region rainbands: sparse, convective, upper more connected to lower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27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/>
          </a:bodyPr>
          <a:lstStyle/>
          <a:p>
            <a:pPr marL="384048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Impacts of higher storm intensity: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Eyewall precipitation structure intensifies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Vertical constraint on inner rainbands strengthens</a:t>
            </a:r>
          </a:p>
          <a:p>
            <a:endParaRPr lang="en-US" sz="2400" dirty="0"/>
          </a:p>
          <a:p>
            <a:r>
              <a:rPr lang="en-US" sz="2400" dirty="0" smtClean="0"/>
              <a:t>Impacts of higher shear: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Uneven convection in eyewall and inner rainbands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Rainfall pushed to left-of-shear quadrants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7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35" y="1600200"/>
            <a:ext cx="1400529" cy="2185988"/>
          </a:xfrm>
        </p:spPr>
      </p:pic>
    </p:spTree>
    <p:extLst>
      <p:ext uri="{BB962C8B-B14F-4D97-AF65-F5344CB8AC3E}">
        <p14:creationId xmlns:p14="http://schemas.microsoft.com/office/powerpoint/2010/main" val="948851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58622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" y="0"/>
            <a:ext cx="6580188" cy="941294"/>
          </a:xfrm>
          <a:prstGeom prst="rect">
            <a:avLst/>
          </a:prstGeom>
          <a:solidFill>
            <a:srgbClr val="000000">
              <a:alpha val="42000"/>
            </a:srgbClr>
          </a:solidFill>
          <a:ln>
            <a:noFill/>
          </a:ln>
        </p:spPr>
        <p:txBody>
          <a:bodyPr anchor="ctr"/>
          <a:lstStyle/>
          <a:p>
            <a:r>
              <a:rPr lang="en-US" sz="4000" b="0" dirty="0">
                <a:latin typeface="Palatino Linotype" pitchFamily="18" charset="0"/>
              </a:rPr>
              <a:t>Benefits of Radar</a:t>
            </a:r>
          </a:p>
        </p:txBody>
      </p:sp>
    </p:spTree>
    <p:extLst>
      <p:ext uri="{BB962C8B-B14F-4D97-AF65-F5344CB8AC3E}">
        <p14:creationId xmlns:p14="http://schemas.microsoft.com/office/powerpoint/2010/main" val="25132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2" b="3937"/>
          <a:stretch/>
        </p:blipFill>
        <p:spPr>
          <a:xfrm>
            <a:off x="26437" y="0"/>
            <a:ext cx="7239000" cy="6858000"/>
          </a:xfrm>
          <a:prstGeom prst="rect">
            <a:avLst/>
          </a:prstGeom>
        </p:spPr>
      </p:pic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3103563" y="1828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+mj-lt"/>
              </a:rPr>
              <a:t>Eye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172200"/>
            <a:ext cx="7239000" cy="685800"/>
          </a:xfrm>
          <a:solidFill>
            <a:schemeClr val="tx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2"/>
                </a:solidFill>
              </a:rPr>
              <a:t>The current conceptual model</a:t>
            </a:r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6400800" y="6400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latin typeface="+mj-lt"/>
              </a:rPr>
              <a:t>Houze (2010)</a:t>
            </a:r>
          </a:p>
        </p:txBody>
      </p:sp>
    </p:spTree>
    <p:extLst>
      <p:ext uri="{BB962C8B-B14F-4D97-AF65-F5344CB8AC3E}">
        <p14:creationId xmlns:p14="http://schemas.microsoft.com/office/powerpoint/2010/main" val="18239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822325"/>
            <a:ext cx="9144000" cy="5238750"/>
            <a:chOff x="0" y="518"/>
            <a:chExt cx="5760" cy="3300"/>
          </a:xfrm>
        </p:grpSpPr>
        <p:pic>
          <p:nvPicPr>
            <p:cNvPr id="4" name="Picture 3" descr="3bRAINEX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" y="518"/>
              <a:ext cx="3792" cy="2943"/>
            </a:xfrm>
            <a:prstGeom prst="rect">
              <a:avLst/>
            </a:prstGeom>
            <a:noFill/>
            <a:ln w="57150">
              <a:solidFill>
                <a:srgbClr val="8C211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755" y="1008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August-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052" y="1152"/>
              <a:ext cx="7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September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0" y="3568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Arial" charset="0"/>
                </a:rPr>
                <a:t>NSF     NOAA     NRL     NCAR     UW     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298" y="304800"/>
            <a:ext cx="8229600" cy="1143000"/>
          </a:xfrm>
        </p:spPr>
        <p:txBody>
          <a:bodyPr/>
          <a:lstStyle/>
          <a:p>
            <a:r>
              <a:rPr lang="en-US" dirty="0" smtClean="0"/>
              <a:t>Objectives of my research…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132184" y="2057400"/>
            <a:ext cx="8859416" cy="4297363"/>
          </a:xfrm>
        </p:spPr>
        <p:txBody>
          <a:bodyPr anchor="ctr" anchorCtr="0">
            <a:normAutofit/>
          </a:bodyPr>
          <a:lstStyle/>
          <a:p>
            <a:r>
              <a:rPr lang="en-US" sz="2800" dirty="0" smtClean="0"/>
              <a:t>Identify the typical vertical precipitation structures of tropical cyclone eyewalls and rainbands</a:t>
            </a:r>
          </a:p>
          <a:p>
            <a:endParaRPr lang="en-US" sz="2800" dirty="0" smtClean="0"/>
          </a:p>
          <a:p>
            <a:r>
              <a:rPr lang="en-US" sz="2800" dirty="0" smtClean="0"/>
              <a:t>Examine how these structures differ with radial distance and around the storm</a:t>
            </a:r>
          </a:p>
          <a:p>
            <a:endParaRPr lang="en-US" sz="2800" dirty="0" smtClean="0"/>
          </a:p>
          <a:p>
            <a:r>
              <a:rPr lang="en-US" sz="2800" dirty="0" smtClean="0"/>
              <a:t>See how the storm and its environment change these structures </a:t>
            </a:r>
          </a:p>
        </p:txBody>
      </p:sp>
    </p:spTree>
    <p:extLst>
      <p:ext uri="{BB962C8B-B14F-4D97-AF65-F5344CB8AC3E}">
        <p14:creationId xmlns:p14="http://schemas.microsoft.com/office/powerpoint/2010/main" val="32325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 dirty="0" smtClean="0">
                <a:latin typeface="Palatino Linotype" pitchFamily="18" charset="0"/>
              </a:rPr>
              <a:t>TRMM: Scanning 40°N to 40°S since 1997</a:t>
            </a:r>
          </a:p>
        </p:txBody>
      </p:sp>
      <p:pic>
        <p:nvPicPr>
          <p:cNvPr id="11267" name="Picture 11" descr="080910_ql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0" y="6459538"/>
            <a:ext cx="9144000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Palatino Linotype" pitchFamily="18" charset="0"/>
              </a:rPr>
              <a:t>From NASA TRMM website (http://trmm.gsfc.nasa.gov/)</a:t>
            </a:r>
          </a:p>
        </p:txBody>
      </p:sp>
    </p:spTree>
    <p:extLst>
      <p:ext uri="{BB962C8B-B14F-4D97-AF65-F5344CB8AC3E}">
        <p14:creationId xmlns:p14="http://schemas.microsoft.com/office/powerpoint/2010/main" val="15607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901</TotalTime>
  <Words>2538</Words>
  <Application>Microsoft Office PowerPoint</Application>
  <PresentationFormat>On-screen Show (4:3)</PresentationFormat>
  <Paragraphs>592</Paragraphs>
  <Slides>46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Elemental</vt:lpstr>
      <vt:lpstr>The Vertical Structure of Tropical Cyclone Precipitation as seen by the TRMM Precipitation Radar</vt:lpstr>
      <vt:lpstr>PowerPoint Presentation</vt:lpstr>
      <vt:lpstr>Forecasting intensity still a challenge</vt:lpstr>
      <vt:lpstr>PowerPoint Presentation</vt:lpstr>
      <vt:lpstr>PowerPoint Presentation</vt:lpstr>
      <vt:lpstr>The current conceptual model</vt:lpstr>
      <vt:lpstr>PowerPoint Presentation</vt:lpstr>
      <vt:lpstr>Objectives of my research…</vt:lpstr>
      <vt:lpstr>TRMM: Scanning 40°N to 40°S since 1997</vt:lpstr>
      <vt:lpstr>PowerPoint Presentation</vt:lpstr>
      <vt:lpstr>Database Preparation: Center Details</vt:lpstr>
      <vt:lpstr>From radars to statistics: histograms</vt:lpstr>
      <vt:lpstr>PowerPoint Presentation</vt:lpstr>
      <vt:lpstr>PowerPoint Presentation</vt:lpstr>
      <vt:lpstr>PowerPoint Presentation</vt:lpstr>
      <vt:lpstr>PowerPoint Presentation</vt:lpstr>
      <vt:lpstr>The eyewall at its most basic</vt:lpstr>
      <vt:lpstr>PowerPoint Presentation</vt:lpstr>
      <vt:lpstr>PowerPoint Presentation</vt:lpstr>
      <vt:lpstr>Quadrant Analysis by Wind Shear</vt:lpstr>
      <vt:lpstr>Eyewall asymmetries and wind shear</vt:lpstr>
      <vt:lpstr>PowerPoint Presentation</vt:lpstr>
      <vt:lpstr>Summary of Eyewall Structure</vt:lpstr>
      <vt:lpstr>PowerPoint Presentation</vt:lpstr>
      <vt:lpstr>PowerPoint Presentation</vt:lpstr>
      <vt:lpstr>PowerPoint Presentation</vt:lpstr>
      <vt:lpstr>Concentric eyewall conceptual model</vt:lpstr>
      <vt:lpstr>PowerPoint Presentation</vt:lpstr>
      <vt:lpstr>The inner eyewall quadrants</vt:lpstr>
      <vt:lpstr>The outer eyewall quadrants</vt:lpstr>
      <vt:lpstr>PowerPoint Presentation</vt:lpstr>
      <vt:lpstr>The New Conceptual Model</vt:lpstr>
      <vt:lpstr>In addition: Vertical Information</vt:lpstr>
      <vt:lpstr>Summary of Concentric Eyewall Structure</vt:lpstr>
      <vt:lpstr>Part III: The Rainbands</vt:lpstr>
      <vt:lpstr>PowerPoint Presentation</vt:lpstr>
      <vt:lpstr>A New Spiral Rainband Model</vt:lpstr>
      <vt:lpstr>Two Layers</vt:lpstr>
      <vt:lpstr>Vertical Structure of Rainbands</vt:lpstr>
      <vt:lpstr>Stronger storms have dissimilar inner and outer rainbands</vt:lpstr>
      <vt:lpstr>Higher shear makes inner rainband convection more asymmetric</vt:lpstr>
      <vt:lpstr>Conclusions</vt:lpstr>
      <vt:lpstr>Conclusions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Vertical Structure of Tropical Cyclone Precipitation as seen by the TRMM PR</dc:title>
  <dc:creator>Deanna</dc:creator>
  <cp:lastModifiedBy>Deanna</cp:lastModifiedBy>
  <cp:revision>88</cp:revision>
  <dcterms:created xsi:type="dcterms:W3CDTF">2011-09-07T04:06:48Z</dcterms:created>
  <dcterms:modified xsi:type="dcterms:W3CDTF">2012-01-19T23:49:27Z</dcterms:modified>
</cp:coreProperties>
</file>