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qt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handoutMasterIdLst>
    <p:handoutMasterId r:id="rId127"/>
  </p:handoutMasterIdLst>
  <p:sldIdLst>
    <p:sldId id="256" r:id="rId2"/>
    <p:sldId id="453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43" r:id="rId13"/>
    <p:sldId id="425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54" r:id="rId26"/>
    <p:sldId id="455" r:id="rId27"/>
    <p:sldId id="456" r:id="rId28"/>
    <p:sldId id="457" r:id="rId29"/>
    <p:sldId id="458" r:id="rId30"/>
    <p:sldId id="459" r:id="rId31"/>
    <p:sldId id="460" r:id="rId32"/>
    <p:sldId id="461" r:id="rId33"/>
    <p:sldId id="462" r:id="rId34"/>
    <p:sldId id="463" r:id="rId35"/>
    <p:sldId id="464" r:id="rId36"/>
    <p:sldId id="465" r:id="rId37"/>
    <p:sldId id="466" r:id="rId38"/>
    <p:sldId id="467" r:id="rId39"/>
    <p:sldId id="468" r:id="rId40"/>
    <p:sldId id="469" r:id="rId41"/>
    <p:sldId id="470" r:id="rId42"/>
    <p:sldId id="471" r:id="rId43"/>
    <p:sldId id="472" r:id="rId44"/>
    <p:sldId id="473" r:id="rId45"/>
    <p:sldId id="474" r:id="rId46"/>
    <p:sldId id="438" r:id="rId47"/>
    <p:sldId id="439" r:id="rId48"/>
    <p:sldId id="440" r:id="rId49"/>
    <p:sldId id="444" r:id="rId50"/>
    <p:sldId id="445" r:id="rId51"/>
    <p:sldId id="441" r:id="rId52"/>
    <p:sldId id="442" r:id="rId53"/>
    <p:sldId id="446" r:id="rId54"/>
    <p:sldId id="400" r:id="rId55"/>
    <p:sldId id="448" r:id="rId56"/>
    <p:sldId id="449" r:id="rId57"/>
    <p:sldId id="450" r:id="rId58"/>
    <p:sldId id="451" r:id="rId59"/>
    <p:sldId id="452" r:id="rId60"/>
    <p:sldId id="401" r:id="rId61"/>
    <p:sldId id="402" r:id="rId62"/>
    <p:sldId id="447" r:id="rId63"/>
    <p:sldId id="404" r:id="rId64"/>
    <p:sldId id="405" r:id="rId65"/>
    <p:sldId id="406" r:id="rId66"/>
    <p:sldId id="407" r:id="rId67"/>
    <p:sldId id="408" r:id="rId68"/>
    <p:sldId id="409" r:id="rId69"/>
    <p:sldId id="410" r:id="rId70"/>
    <p:sldId id="411" r:id="rId71"/>
    <p:sldId id="412" r:id="rId72"/>
    <p:sldId id="339" r:id="rId73"/>
    <p:sldId id="375" r:id="rId74"/>
    <p:sldId id="384" r:id="rId75"/>
    <p:sldId id="396" r:id="rId76"/>
    <p:sldId id="337" r:id="rId77"/>
    <p:sldId id="388" r:id="rId78"/>
    <p:sldId id="394" r:id="rId79"/>
    <p:sldId id="374" r:id="rId80"/>
    <p:sldId id="383" r:id="rId81"/>
    <p:sldId id="398" r:id="rId82"/>
    <p:sldId id="397" r:id="rId83"/>
    <p:sldId id="338" r:id="rId84"/>
    <p:sldId id="344" r:id="rId85"/>
    <p:sldId id="345" r:id="rId86"/>
    <p:sldId id="342" r:id="rId87"/>
    <p:sldId id="385" r:id="rId88"/>
    <p:sldId id="346" r:id="rId89"/>
    <p:sldId id="369" r:id="rId90"/>
    <p:sldId id="370" r:id="rId91"/>
    <p:sldId id="347" r:id="rId92"/>
    <p:sldId id="348" r:id="rId93"/>
    <p:sldId id="349" r:id="rId94"/>
    <p:sldId id="350" r:id="rId95"/>
    <p:sldId id="351" r:id="rId96"/>
    <p:sldId id="368" r:id="rId97"/>
    <p:sldId id="475" r:id="rId98"/>
    <p:sldId id="476" r:id="rId99"/>
    <p:sldId id="477" r:id="rId100"/>
    <p:sldId id="478" r:id="rId101"/>
    <p:sldId id="479" r:id="rId102"/>
    <p:sldId id="480" r:id="rId103"/>
    <p:sldId id="502" r:id="rId104"/>
    <p:sldId id="481" r:id="rId105"/>
    <p:sldId id="482" r:id="rId106"/>
    <p:sldId id="483" r:id="rId107"/>
    <p:sldId id="492" r:id="rId108"/>
    <p:sldId id="493" r:id="rId109"/>
    <p:sldId id="484" r:id="rId110"/>
    <p:sldId id="485" r:id="rId111"/>
    <p:sldId id="486" r:id="rId112"/>
    <p:sldId id="487" r:id="rId113"/>
    <p:sldId id="488" r:id="rId114"/>
    <p:sldId id="490" r:id="rId115"/>
    <p:sldId id="494" r:id="rId116"/>
    <p:sldId id="495" r:id="rId117"/>
    <p:sldId id="496" r:id="rId118"/>
    <p:sldId id="497" r:id="rId119"/>
    <p:sldId id="498" r:id="rId120"/>
    <p:sldId id="499" r:id="rId121"/>
    <p:sldId id="500" r:id="rId122"/>
    <p:sldId id="501" r:id="rId123"/>
    <p:sldId id="489" r:id="rId124"/>
    <p:sldId id="491" r:id="rId1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0" autoAdjust="0"/>
    <p:restoredTop sz="99721" autoAdjust="0"/>
  </p:normalViewPr>
  <p:slideViewPr>
    <p:cSldViewPr snapToObjects="1">
      <p:cViewPr>
        <p:scale>
          <a:sx n="100" d="100"/>
          <a:sy n="100" d="100"/>
        </p:scale>
        <p:origin x="-1280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notesMaster" Target="notesMasters/notesMaster1.xml"/><Relationship Id="rId127" Type="http://schemas.openxmlformats.org/officeDocument/2006/relationships/handoutMaster" Target="handoutMasters/handoutMaster1.xml"/><Relationship Id="rId128" Type="http://schemas.openxmlformats.org/officeDocument/2006/relationships/printerSettings" Target="printerSettings/printerSettings1.bin"/><Relationship Id="rId12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viewProps" Target="viewProps.xml"/><Relationship Id="rId131" Type="http://schemas.openxmlformats.org/officeDocument/2006/relationships/theme" Target="theme/theme1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0B268-DAE1-884E-8419-D7683D7AFAB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42D5C-C982-D64F-8C2A-BC4E0CA1B1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3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E95C0-BC92-974F-9F39-E569F242FC46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E845C-169F-124B-A71F-2CD1B1682A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1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0E845C-169F-124B-A71F-2CD1B1682AA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CF3AD1D-41DA-394D-B48C-EEBE7F2C961C}" type="datetimeFigureOut">
              <a:rPr lang="en-US" smtClean="0"/>
              <a:pPr/>
              <a:t>1/22/13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6E3769D-BF49-9549-8B70-504776B7C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file://localhost/Users/dargan/talk%20movies/polar.mov" TargetMode="External"/><Relationship Id="rId2" Type="http://schemas.openxmlformats.org/officeDocument/2006/relationships/video" Target="file://localhost/Users/dargan/talk%20movies/polar.mov" TargetMode="Externa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1" Type="http://schemas.microsoft.com/office/2007/relationships/media" Target="file://localhost/Users/dargan/talk%20movies/gcm.avi" TargetMode="External"/><Relationship Id="rId2" Type="http://schemas.openxmlformats.org/officeDocument/2006/relationships/video" Target="file://localhost/Users/dargan/talk%20movies/gcm.avi" TargetMode="Externa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5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file://localhost/Users/dargan/talk%20movies/WV.mov" TargetMode="External"/><Relationship Id="rId2" Type="http://schemas.openxmlformats.org/officeDocument/2006/relationships/video" Target="file://localhost/Users/dargan/talk%20movies/WV.mo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file://localhost/Users/dargan/talk%20movies/WV.mov" TargetMode="External"/><Relationship Id="rId2" Type="http://schemas.openxmlformats.org/officeDocument/2006/relationships/video" Target="file://localhost/Users/dargan/talk%20movies/WV.mo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qt"/><Relationship Id="rId2" Type="http://schemas.openxmlformats.org/officeDocument/2006/relationships/video" Target="../media/media1.qt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file://localhost/Users/dargan/talk%20movies/example2.avi" TargetMode="External"/><Relationship Id="rId2" Type="http://schemas.openxmlformats.org/officeDocument/2006/relationships/video" Target="file://localhost/Users/dargan/talk%20movies/example2.avi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gi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Dargan</a:t>
            </a:r>
            <a:r>
              <a:rPr lang="en-US" dirty="0" smtClean="0"/>
              <a:t> M. W. </a:t>
            </a:r>
            <a:r>
              <a:rPr lang="en-US" dirty="0" err="1" smtClean="0"/>
              <a:t>Frierson</a:t>
            </a:r>
            <a:endParaRPr lang="en-US" dirty="0" smtClean="0"/>
          </a:p>
          <a:p>
            <a:r>
              <a:rPr lang="en-US" dirty="0" smtClean="0"/>
              <a:t>University of Washington, Department of Atmospheric Sciences</a:t>
            </a:r>
          </a:p>
          <a:p>
            <a:endParaRPr lang="en-US" dirty="0" smtClean="0"/>
          </a:p>
          <a:p>
            <a:r>
              <a:rPr lang="en-US" dirty="0" err="1" smtClean="0"/>
              <a:t>TopiC</a:t>
            </a:r>
            <a:r>
              <a:rPr lang="en-US" dirty="0" smtClean="0"/>
              <a:t> 1, Day 1: 1-</a:t>
            </a:r>
            <a:r>
              <a:rPr lang="en-US" dirty="0"/>
              <a:t>7</a:t>
            </a:r>
            <a:r>
              <a:rPr lang="en-US" dirty="0" smtClean="0"/>
              <a:t>-12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the General Circulation of the Atmosphere.  </a:t>
            </a:r>
            <a:br>
              <a:rPr lang="en-US" dirty="0" smtClean="0"/>
            </a:br>
            <a:r>
              <a:rPr lang="en-US" dirty="0" smtClean="0"/>
              <a:t>Topic 1: A Hierarchy of Models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intensity of eddies?</a:t>
            </a:r>
            <a:endParaRPr lang="en-US" dirty="0"/>
          </a:p>
        </p:txBody>
      </p:sp>
      <p:pic>
        <p:nvPicPr>
          <p:cNvPr id="5" name="polar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2215896"/>
            <a:ext cx="6277356" cy="418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9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Moisture flux in the atmosphere: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err="1" smtClean="0"/>
              <a:t>Equatorward</a:t>
            </a:r>
            <a:r>
              <a:rPr lang="en-US" dirty="0" smtClean="0"/>
              <a:t> moisture flux in tropics</a:t>
            </a:r>
          </a:p>
          <a:p>
            <a:pPr lvl="1"/>
            <a:r>
              <a:rPr lang="en-US" dirty="0" err="1" smtClean="0"/>
              <a:t>Poleward</a:t>
            </a:r>
            <a:r>
              <a:rPr lang="en-US" dirty="0" smtClean="0"/>
              <a:t> moisture flux in </a:t>
            </a:r>
            <a:r>
              <a:rPr lang="en-US" dirty="0" err="1" smtClean="0"/>
              <a:t>midlatitudes</a:t>
            </a:r>
            <a:r>
              <a:rPr lang="en-US" dirty="0" smtClean="0"/>
              <a:t> </a:t>
            </a:r>
          </a:p>
        </p:txBody>
      </p:sp>
      <p:pic>
        <p:nvPicPr>
          <p:cNvPr id="4" name="Picture 3" descr="energytran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057400"/>
            <a:ext cx="6858000" cy="3009900"/>
          </a:xfrm>
          <a:prstGeom prst="rect">
            <a:avLst/>
          </a:prstGeom>
          <a:noFill/>
        </p:spPr>
      </p:pic>
      <p:sp>
        <p:nvSpPr>
          <p:cNvPr id="5" name="Line 15"/>
          <p:cNvSpPr>
            <a:spLocks noChangeShapeType="1"/>
          </p:cNvSpPr>
          <p:nvPr/>
        </p:nvSpPr>
        <p:spPr bwMode="auto">
          <a:xfrm>
            <a:off x="11745686" y="6687457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14800" y="3352800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2743199" y="3735389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5333999" y="37338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00800" y="3352800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13184" y="5914382"/>
            <a:ext cx="432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Trenberth</a:t>
            </a:r>
            <a:r>
              <a:rPr lang="en-US" dirty="0" smtClean="0"/>
              <a:t> and </a:t>
            </a:r>
            <a:r>
              <a:rPr lang="en-US" dirty="0" err="1" smtClean="0"/>
              <a:t>Stepaniak</a:t>
            </a:r>
            <a:r>
              <a:rPr lang="en-US" dirty="0" smtClean="0"/>
              <a:t> (2003)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7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Precipitation </a:t>
            </a:r>
            <a:r>
              <a:rPr lang="en-US" dirty="0" smtClean="0"/>
              <a:t>and evaporation: </a:t>
            </a:r>
            <a:endParaRPr lang="en-US" dirty="0"/>
          </a:p>
        </p:txBody>
      </p:sp>
      <p:pic>
        <p:nvPicPr>
          <p:cNvPr id="4" name="Picture 3" descr="XOVY+null+psdef+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09800"/>
            <a:ext cx="66294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4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Effect of moisture on energy transports: </a:t>
            </a:r>
          </a:p>
          <a:p>
            <a:pPr lvl="1"/>
            <a:r>
              <a:rPr lang="en-US" dirty="0" smtClean="0"/>
              <a:t>Comparison with dry flux: </a:t>
            </a:r>
            <a:endParaRPr lang="en-US" dirty="0"/>
          </a:p>
        </p:txBody>
      </p:sp>
      <p:pic>
        <p:nvPicPr>
          <p:cNvPr id="4" name="Picture 3" descr="energytra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514600"/>
            <a:ext cx="7010400" cy="3074988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1600200" y="4876800"/>
            <a:ext cx="990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200" y="5715000"/>
            <a:ext cx="1384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Total transport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4648200" y="4343400"/>
            <a:ext cx="8382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57800" y="4646712"/>
            <a:ext cx="2314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Dry static energy transport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433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8" y="2362200"/>
            <a:ext cx="7556501" cy="3295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03920" cy="4873753"/>
          </a:xfrm>
        </p:spPr>
        <p:txBody>
          <a:bodyPr>
            <a:normAutofit/>
          </a:bodyPr>
          <a:lstStyle/>
          <a:p>
            <a:r>
              <a:rPr lang="en-US" dirty="0" smtClean="0"/>
              <a:t>Components of </a:t>
            </a:r>
            <a:r>
              <a:rPr lang="en-US" b="1" dirty="0" smtClean="0"/>
              <a:t>divergence of </a:t>
            </a:r>
            <a:r>
              <a:rPr lang="en-US" dirty="0" smtClean="0"/>
              <a:t>energy transport: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Moisture divergence dominates dry throughout the </a:t>
            </a:r>
            <a:r>
              <a:rPr lang="en-US" dirty="0" err="1" smtClean="0"/>
              <a:t>midlatitudes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57400" y="4343400"/>
            <a:ext cx="685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68600" y="4646711"/>
            <a:ext cx="2894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Latent dominates </a:t>
            </a:r>
            <a:r>
              <a:rPr lang="en-US" sz="1400" dirty="0" err="1" smtClean="0"/>
              <a:t>eq’ward</a:t>
            </a:r>
            <a:r>
              <a:rPr lang="en-US" sz="1400" dirty="0" smtClean="0"/>
              <a:t> of 65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 S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391400" y="3203377"/>
            <a:ext cx="304800" cy="9876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29200" y="2895600"/>
            <a:ext cx="2979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Latent dominates </a:t>
            </a:r>
            <a:r>
              <a:rPr lang="en-US" sz="1400" dirty="0" err="1" smtClean="0"/>
              <a:t>eq’ward</a:t>
            </a:r>
            <a:r>
              <a:rPr lang="en-US" sz="1400" dirty="0" smtClean="0"/>
              <a:t> of 60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 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482704" y="6318125"/>
            <a:ext cx="432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Trenberth</a:t>
            </a:r>
            <a:r>
              <a:rPr lang="en-US" dirty="0" smtClean="0"/>
              <a:t> and </a:t>
            </a:r>
            <a:r>
              <a:rPr lang="en-US" dirty="0" err="1" smtClean="0"/>
              <a:t>Stepaniak</a:t>
            </a:r>
            <a:r>
              <a:rPr lang="en-US" dirty="0" smtClean="0"/>
              <a:t> (2003)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46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Moisture is concentrated in the lower levels of the atmosphere</a:t>
            </a:r>
          </a:p>
          <a:p>
            <a:pPr lvl="1"/>
            <a:r>
              <a:rPr lang="en-US" dirty="0" smtClean="0"/>
              <a:t>Upper atmosphere is too cold to hold much water vapor</a:t>
            </a:r>
          </a:p>
          <a:p>
            <a:r>
              <a:rPr lang="en-US" dirty="0" smtClean="0"/>
              <a:t>Freezing is also associated with latent heat release</a:t>
            </a:r>
          </a:p>
          <a:p>
            <a:pPr lvl="1"/>
            <a:r>
              <a:rPr lang="en-US" dirty="0" smtClean="0"/>
              <a:t>It’s a significantly smaller heat source though: </a:t>
            </a:r>
          </a:p>
          <a:p>
            <a:pPr lvl="2"/>
            <a:r>
              <a:rPr lang="en-US" dirty="0" smtClean="0"/>
              <a:t>Latent heat of vaporization: 2.5 </a:t>
            </a:r>
            <a:r>
              <a:rPr lang="en-US" dirty="0" err="1" smtClean="0"/>
              <a:t>x</a:t>
            </a:r>
            <a:r>
              <a:rPr lang="en-US" dirty="0" smtClean="0"/>
              <a:t> 10^6 J/kg</a:t>
            </a:r>
          </a:p>
          <a:p>
            <a:pPr lvl="2"/>
            <a:r>
              <a:rPr lang="en-US" dirty="0" smtClean="0"/>
              <a:t>Latent heat of fusion: 3.3 </a:t>
            </a:r>
            <a:r>
              <a:rPr lang="en-US" dirty="0" err="1" smtClean="0"/>
              <a:t>x</a:t>
            </a:r>
            <a:r>
              <a:rPr lang="en-US" dirty="0" smtClean="0"/>
              <a:t> 10^5 J/kg</a:t>
            </a:r>
          </a:p>
        </p:txBody>
      </p:sp>
      <p:pic>
        <p:nvPicPr>
          <p:cNvPr id="4" name="Picture 3" descr="XOVY+null+psdef+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463143"/>
            <a:ext cx="4191000" cy="23948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5123765"/>
            <a:ext cx="2359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Zonal mean moisture </a:t>
            </a:r>
          </a:p>
          <a:p>
            <a:r>
              <a:rPr lang="en-US" dirty="0" smtClean="0"/>
              <a:t>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7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Vapor and Global Warming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With global warming, atmospheric moisture content will increase</a:t>
            </a:r>
          </a:p>
          <a:p>
            <a:pPr lvl="1"/>
            <a:r>
              <a:rPr lang="en-US" dirty="0" smtClean="0"/>
              <a:t>20% increase with 3 K global temperature increase</a:t>
            </a:r>
          </a:p>
          <a:p>
            <a:r>
              <a:rPr lang="en-US" dirty="0" smtClean="0"/>
              <a:t>What effects will the increased moisture content have on the general circulation of the atmosphere?</a:t>
            </a:r>
          </a:p>
          <a:p>
            <a:pPr lvl="1"/>
            <a:r>
              <a:rPr lang="en-US" dirty="0" smtClean="0"/>
              <a:t>Motivation for developing a simplified moist GCM</a:t>
            </a:r>
          </a:p>
        </p:txBody>
      </p:sp>
    </p:spTree>
    <p:extLst>
      <p:ext uri="{BB962C8B-B14F-4D97-AF65-F5344CB8AC3E}">
        <p14:creationId xmlns:p14="http://schemas.microsoft.com/office/powerpoint/2010/main" val="839378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GRaM</a:t>
            </a:r>
            <a:r>
              <a:rPr lang="en-US" dirty="0" smtClean="0"/>
              <a:t>: An Idealized Moist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766048" cy="479755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G</a:t>
            </a:r>
            <a:r>
              <a:rPr lang="en-US" dirty="0" smtClean="0"/>
              <a:t>ray </a:t>
            </a:r>
            <a:r>
              <a:rPr lang="en-US" b="1" dirty="0" smtClean="0"/>
              <a:t>Ra</a:t>
            </a:r>
            <a:r>
              <a:rPr lang="en-US" dirty="0" smtClean="0"/>
              <a:t>diation </a:t>
            </a:r>
            <a:r>
              <a:rPr lang="en-US" b="1" dirty="0" smtClean="0"/>
              <a:t>M</a:t>
            </a:r>
            <a:r>
              <a:rPr lang="en-US" dirty="0" smtClean="0"/>
              <a:t>oist GCM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ost </a:t>
            </a:r>
            <a:r>
              <a:rPr lang="en-US" dirty="0" smtClean="0"/>
              <a:t>GCMs have a metric ton of physics, </a:t>
            </a:r>
            <a:r>
              <a:rPr lang="en-US" dirty="0" smtClean="0"/>
              <a:t>but you can get a long way with just </a:t>
            </a:r>
            <a:r>
              <a:rPr lang="en-US" dirty="0" smtClean="0"/>
              <a:t>a </a:t>
            </a:r>
            <a:r>
              <a:rPr lang="en-US" dirty="0" err="1" smtClean="0"/>
              <a:t>GRaM</a:t>
            </a:r>
            <a:r>
              <a:rPr lang="en-US" dirty="0" smtClean="0"/>
              <a:t>!</a:t>
            </a:r>
          </a:p>
          <a:p>
            <a:r>
              <a:rPr lang="en-US" dirty="0" smtClean="0"/>
              <a:t>Primitive equations</a:t>
            </a:r>
          </a:p>
          <a:p>
            <a:r>
              <a:rPr lang="en-US" dirty="0" smtClean="0"/>
              <a:t>Gray </a:t>
            </a:r>
            <a:r>
              <a:rPr lang="en-US" dirty="0" err="1" smtClean="0"/>
              <a:t>radiative</a:t>
            </a:r>
            <a:r>
              <a:rPr lang="en-US" dirty="0" smtClean="0"/>
              <a:t> transfer</a:t>
            </a:r>
          </a:p>
          <a:p>
            <a:pPr lvl="1"/>
            <a:r>
              <a:rPr lang="en-US" dirty="0" smtClean="0"/>
              <a:t>Water vapor, cloud, &amp; other radiative feedbacks suppressed</a:t>
            </a:r>
          </a:p>
          <a:p>
            <a:pPr lvl="1"/>
            <a:r>
              <a:rPr lang="en-US" dirty="0" smtClean="0"/>
              <a:t>Radiative fluxes only a function of temperature</a:t>
            </a:r>
          </a:p>
          <a:p>
            <a:r>
              <a:rPr lang="en-US" dirty="0" err="1" smtClean="0"/>
              <a:t>Aquaplanet</a:t>
            </a:r>
            <a:r>
              <a:rPr lang="en-US" dirty="0" smtClean="0"/>
              <a:t> surface (ocean-covered Earth)</a:t>
            </a:r>
          </a:p>
          <a:p>
            <a:pPr lvl="1"/>
            <a:r>
              <a:rPr lang="en-US" dirty="0" smtClean="0"/>
              <a:t>Slab mixed layer</a:t>
            </a:r>
          </a:p>
          <a:p>
            <a:pPr lvl="1"/>
            <a:r>
              <a:rPr lang="en-US" dirty="0" err="1" smtClean="0"/>
              <a:t>Zonally</a:t>
            </a:r>
            <a:r>
              <a:rPr lang="en-US" dirty="0" smtClean="0"/>
              <a:t> symmetric</a:t>
            </a:r>
          </a:p>
          <a:p>
            <a:r>
              <a:rPr lang="en-US" dirty="0" smtClean="0"/>
              <a:t>Simplified </a:t>
            </a:r>
            <a:r>
              <a:rPr lang="en-US" dirty="0" err="1" smtClean="0"/>
              <a:t>Monin-Obukhov</a:t>
            </a:r>
            <a:r>
              <a:rPr lang="en-US" dirty="0" smtClean="0"/>
              <a:t> surface fluxes</a:t>
            </a:r>
          </a:p>
          <a:p>
            <a:r>
              <a:rPr lang="en-US" dirty="0" smtClean="0"/>
              <a:t>K-profile boundary layer scheme</a:t>
            </a:r>
          </a:p>
          <a:p>
            <a:r>
              <a:rPr lang="en-US" dirty="0" smtClean="0"/>
              <a:t>Simple convection schemes</a:t>
            </a:r>
          </a:p>
          <a:p>
            <a:pPr lvl="1"/>
            <a:r>
              <a:rPr lang="en-US" dirty="0" smtClean="0"/>
              <a:t>Grid-scale condensation or simplified Betts-Miller scheme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752" y="6324600"/>
            <a:ext cx="533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Frierson, Held &amp; Zurita-Gotor 2006 for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31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Gray radiation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Upward and downward streams</a:t>
            </a:r>
          </a:p>
          <a:p>
            <a:r>
              <a:rPr lang="en-US" dirty="0" smtClean="0"/>
              <a:t>Prescribed optical depths for </a:t>
            </a:r>
            <a:r>
              <a:rPr lang="en-US" dirty="0" err="1" smtClean="0"/>
              <a:t>longwave</a:t>
            </a:r>
            <a:r>
              <a:rPr lang="en-US" dirty="0" smtClean="0"/>
              <a:t> radiation</a:t>
            </a:r>
          </a:p>
          <a:p>
            <a:pPr lvl="1"/>
            <a:r>
              <a:rPr lang="en-US" dirty="0" smtClean="0"/>
              <a:t>Designed to look roughly like water vapor</a:t>
            </a:r>
          </a:p>
          <a:p>
            <a:r>
              <a:rPr lang="en-US" dirty="0" smtClean="0"/>
              <a:t>Idealized shortwave radiation profile</a:t>
            </a:r>
          </a:p>
          <a:p>
            <a:pPr lvl="1"/>
            <a:r>
              <a:rPr lang="en-US" dirty="0" smtClean="0"/>
              <a:t>Based on idealized profile (Legendre polynomial)</a:t>
            </a:r>
          </a:p>
          <a:p>
            <a:pPr lvl="1"/>
            <a:r>
              <a:rPr lang="en-US" dirty="0" smtClean="0"/>
              <a:t>All SW goes into the surface (in simplest version of set-up)</a:t>
            </a:r>
            <a:endParaRPr lang="en-US" dirty="0"/>
          </a:p>
        </p:txBody>
      </p:sp>
      <p:pic>
        <p:nvPicPr>
          <p:cNvPr id="4" name="Picture 3" descr="gray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48480"/>
            <a:ext cx="6299666" cy="26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5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Slab mixed layer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Specify a heat capacity and solve energy equation</a:t>
            </a:r>
          </a:p>
          <a:p>
            <a:pPr lvl="1"/>
            <a:r>
              <a:rPr lang="en-US" dirty="0" smtClean="0"/>
              <a:t>Heat capacity is always equivalent to a depth of water (e.g., 2.5e7 J/m2/K is equivalent to 60 m)</a:t>
            </a:r>
          </a:p>
          <a:p>
            <a:r>
              <a:rPr lang="en-US" dirty="0" smtClean="0"/>
              <a:t>A nice alternative to fixed SST</a:t>
            </a:r>
          </a:p>
          <a:p>
            <a:pPr lvl="1"/>
            <a:r>
              <a:rPr lang="en-US" dirty="0" smtClean="0"/>
              <a:t>Fixed SST doesn’t respect energy conservation</a:t>
            </a:r>
          </a:p>
          <a:p>
            <a:pPr lvl="2"/>
            <a:r>
              <a:rPr lang="en-US" dirty="0" smtClean="0"/>
              <a:t>E.g., faster surface winds cause more evaporation, but surface doesn’t cool in response</a:t>
            </a:r>
          </a:p>
          <a:p>
            <a:r>
              <a:rPr lang="en-US" dirty="0" smtClean="0"/>
              <a:t>SST biases can develop though (obviously)</a:t>
            </a:r>
          </a:p>
          <a:p>
            <a:pPr lvl="1"/>
            <a:r>
              <a:rPr lang="en-US" dirty="0" smtClean="0"/>
              <a:t>Q-flux: a prescribed surface heat flux designed to simulate ocean heat transport divergence</a:t>
            </a:r>
          </a:p>
          <a:p>
            <a:pPr lvl="2"/>
            <a:r>
              <a:rPr lang="en-US" dirty="0" smtClean="0"/>
              <a:t>Also used to correct model biases in practice though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88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Climatology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Instantaneous precipitation</a:t>
            </a:r>
            <a:endParaRPr lang="en-US" dirty="0"/>
          </a:p>
        </p:txBody>
      </p:sp>
      <p:pic>
        <p:nvPicPr>
          <p:cNvPr id="4" name="Picture 3" descr="instant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421467"/>
            <a:ext cx="72390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906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will these change with global warming?  </a:t>
            </a:r>
            <a:endParaRPr lang="en-US" dirty="0"/>
          </a:p>
        </p:txBody>
      </p:sp>
      <p:pic>
        <p:nvPicPr>
          <p:cNvPr id="4" name="Picture 3" descr="pminus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76450"/>
            <a:ext cx="6489700" cy="3975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6292334"/>
            <a:ext cx="488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Rainy regions get rainier, dry regions get drier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6292334"/>
            <a:ext cx="2156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Lu et al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74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Climatology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Instantaneous precipitation</a:t>
            </a:r>
            <a:endParaRPr lang="en-US" dirty="0"/>
          </a:p>
        </p:txBody>
      </p:sp>
      <p:pic>
        <p:nvPicPr>
          <p:cNvPr id="5" name="gcm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9300" y="2393950"/>
            <a:ext cx="51054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1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climatology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Zonal wind and temperature</a:t>
            </a:r>
            <a:endParaRPr lang="en-US" dirty="0"/>
          </a:p>
        </p:txBody>
      </p:sp>
      <p:pic>
        <p:nvPicPr>
          <p:cNvPr id="4" name="Picture 3" descr="Snapshot 2007-02-05 14-42-3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0"/>
            <a:ext cx="3200400" cy="2560638"/>
          </a:xfrm>
          <a:prstGeom prst="rect">
            <a:avLst/>
          </a:prstGeom>
          <a:noFill/>
        </p:spPr>
      </p:pic>
      <p:pic>
        <p:nvPicPr>
          <p:cNvPr id="5" name="Picture 4" descr="Snapshot 2007-02-13 21-23-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2286000"/>
            <a:ext cx="3200400" cy="2527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95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Climatology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Precipitation and evaporation</a:t>
            </a:r>
            <a:endParaRPr lang="en-US" dirty="0"/>
          </a:p>
        </p:txBody>
      </p:sp>
      <p:pic>
        <p:nvPicPr>
          <p:cNvPr id="4" name="Picture 3" descr="Snapshot 2007-03-31 12-33-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2286000"/>
            <a:ext cx="37338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6864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convection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Instantaneous precipitation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3" descr="Snapshot 2007-02-06 18-44-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86000"/>
            <a:ext cx="3886200" cy="1952625"/>
          </a:xfrm>
          <a:prstGeom prst="rect">
            <a:avLst/>
          </a:prstGeom>
          <a:noFill/>
        </p:spPr>
      </p:pic>
      <p:pic>
        <p:nvPicPr>
          <p:cNvPr id="5" name="Picture 4" descr="Snapshot 2007-02-06 18-44-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6152" y="2281237"/>
            <a:ext cx="3810000" cy="19573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4800600"/>
            <a:ext cx="2521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Simplified Betts-Miller </a:t>
            </a:r>
          </a:p>
          <a:p>
            <a:r>
              <a:rPr lang="en-US" dirty="0" smtClean="0"/>
              <a:t>convection scheme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10200" y="4800600"/>
            <a:ext cx="3123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 scale condensation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GRaM</a:t>
            </a:r>
            <a:r>
              <a:rPr lang="en-US" dirty="0" smtClean="0"/>
              <a:t>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Model is very adaptable to different physical regimes</a:t>
            </a:r>
          </a:p>
          <a:p>
            <a:pPr lvl="1"/>
            <a:r>
              <a:rPr lang="en-US" dirty="0" smtClean="0"/>
              <a:t>Nothing is tuned to current climate parameters</a:t>
            </a:r>
          </a:p>
          <a:p>
            <a:pPr lvl="1"/>
            <a:r>
              <a:rPr lang="en-US" dirty="0" smtClean="0"/>
              <a:t>Allows large parameter variations</a:t>
            </a:r>
          </a:p>
          <a:p>
            <a:pPr lvl="1"/>
            <a:r>
              <a:rPr lang="en-US" dirty="0" smtClean="0"/>
              <a:t>Applicable to other climates as well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4267200"/>
            <a:ext cx="30464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of seasonal cycle </a:t>
            </a:r>
          </a:p>
          <a:p>
            <a:r>
              <a:rPr lang="en-US" dirty="0" smtClean="0"/>
              <a:t>of convection on Titan </a:t>
            </a:r>
          </a:p>
          <a:p>
            <a:r>
              <a:rPr lang="en-US" dirty="0" smtClean="0"/>
              <a:t>(Mitchell et al 2006)</a:t>
            </a:r>
          </a:p>
          <a:p>
            <a:endParaRPr lang="en-US" dirty="0"/>
          </a:p>
        </p:txBody>
      </p:sp>
      <p:pic>
        <p:nvPicPr>
          <p:cNvPr id="5" name="Picture 7" descr="tit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352800"/>
            <a:ext cx="3810000" cy="3132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085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Circulation Changes with Moisture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Vary moisture content over wide range</a:t>
            </a:r>
          </a:p>
          <a:p>
            <a:pPr lvl="1"/>
            <a:r>
              <a:rPr lang="en-US" dirty="0" smtClean="0"/>
              <a:t>Goal: to understand the effect of moisture on the general circulation</a:t>
            </a:r>
          </a:p>
          <a:p>
            <a:r>
              <a:rPr lang="en-US" dirty="0" smtClean="0"/>
              <a:t>Strategy: </a:t>
            </a:r>
          </a:p>
          <a:p>
            <a:pPr lvl="1"/>
            <a:r>
              <a:rPr lang="en-US" dirty="0" smtClean="0"/>
              <a:t>Vary </a:t>
            </a:r>
            <a:r>
              <a:rPr lang="en-US" dirty="0" err="1" smtClean="0"/>
              <a:t>Clausius-Clapeyron</a:t>
            </a:r>
            <a:r>
              <a:rPr lang="en-US" dirty="0" smtClean="0"/>
              <a:t> constant         :</a:t>
            </a:r>
            <a:endParaRPr lang="en-US" dirty="0"/>
          </a:p>
        </p:txBody>
      </p:sp>
      <p:pic>
        <p:nvPicPr>
          <p:cNvPr id="4" name="Picture 3" descr="image-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33528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ceq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5633" y="3733800"/>
            <a:ext cx="47244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ceq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52600" y="4876800"/>
            <a:ext cx="57150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670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Moisture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Dry limit: similar to very cold climates on Earth</a:t>
            </a:r>
          </a:p>
          <a:p>
            <a:r>
              <a:rPr lang="en-US" dirty="0" smtClean="0"/>
              <a:t>High moisture case: similar to post-snowball hothouse climates?</a:t>
            </a:r>
          </a:p>
          <a:p>
            <a:r>
              <a:rPr lang="en-US" dirty="0" smtClean="0"/>
              <a:t>We are using just as an understanding tool though</a:t>
            </a:r>
          </a:p>
          <a:p>
            <a:pPr lvl="1"/>
            <a:r>
              <a:rPr lang="en-US" dirty="0" smtClean="0"/>
              <a:t>Direct comparisons should be made using more comprehensive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0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Stability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Dry static energy, idealized GCM simulations: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Static stability (    ) increases in tropics (as expected)</a:t>
            </a:r>
            <a:endParaRPr lang="en-US" dirty="0"/>
          </a:p>
        </p:txBody>
      </p:sp>
      <p:pic>
        <p:nvPicPr>
          <p:cNvPr id="4" name="Picture 3" descr="dseg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09800"/>
            <a:ext cx="66294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5029200"/>
            <a:ext cx="265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2628900" y="3619500"/>
            <a:ext cx="1143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0" y="4495800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~Zero stability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705600" y="3733800"/>
            <a:ext cx="11430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200" y="44958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stability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6283714"/>
            <a:ext cx="485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Frierson, Held and Zurita-Gotor (2006)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40374" y="4091315"/>
            <a:ext cx="7104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Latitude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63204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Stability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873752"/>
          </a:xfrm>
        </p:spPr>
        <p:txBody>
          <a:bodyPr>
            <a:normAutofit/>
          </a:bodyPr>
          <a:lstStyle/>
          <a:p>
            <a:r>
              <a:rPr lang="en-US" dirty="0" smtClean="0"/>
              <a:t>Static stability also increases in midlatitudes: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Further investigated in Frierson (2008), Frierson and </a:t>
            </a:r>
            <a:r>
              <a:rPr lang="en-US" dirty="0" smtClean="0"/>
              <a:t>Davis (2011)</a:t>
            </a:r>
            <a:endParaRPr lang="en-US" dirty="0" smtClean="0"/>
          </a:p>
          <a:p>
            <a:r>
              <a:rPr lang="en-US" dirty="0" smtClean="0"/>
              <a:t>Seen in IPCC simulations as well (Frierson 2006)</a:t>
            </a:r>
            <a:endParaRPr lang="en-US" dirty="0"/>
          </a:p>
        </p:txBody>
      </p:sp>
      <p:pic>
        <p:nvPicPr>
          <p:cNvPr id="4" name="Picture 3" descr="dsegr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09800"/>
            <a:ext cx="66294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2781300" y="3771900"/>
            <a:ext cx="1143001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48000" y="4495800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~Zero stability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896100" y="3924300"/>
            <a:ext cx="114300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34200" y="4495800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High stability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457200" y="64008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From Frierson, Held and Zurita-Gotor (2006)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2442711" y="4075926"/>
            <a:ext cx="75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Latitude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750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Midlatitude Jet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Zonal winds: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Poleward and upward shift with increased moisture</a:t>
            </a:r>
          </a:p>
          <a:p>
            <a:pPr lvl="1"/>
            <a:r>
              <a:rPr lang="en-US" dirty="0" smtClean="0"/>
              <a:t>Similar to global warming simulations (Yin 2005) </a:t>
            </a:r>
          </a:p>
          <a:p>
            <a:r>
              <a:rPr lang="en-US" dirty="0" smtClean="0"/>
              <a:t>Related to static stability changes? </a:t>
            </a:r>
          </a:p>
          <a:p>
            <a:pPr lvl="1"/>
            <a:r>
              <a:rPr lang="en-US" dirty="0" smtClean="0"/>
              <a:t>Static stability increases preferentially on equatorward side of storm tracks (work with </a:t>
            </a:r>
            <a:r>
              <a:rPr lang="en-US" dirty="0" err="1" smtClean="0"/>
              <a:t>Jian</a:t>
            </a:r>
            <a:r>
              <a:rPr lang="en-US" dirty="0" smtClean="0"/>
              <a:t> Lu &amp; Gang Chen: LCF08, CLF08)</a:t>
            </a:r>
          </a:p>
        </p:txBody>
      </p:sp>
      <p:pic>
        <p:nvPicPr>
          <p:cNvPr id="4" name="Picture 3" descr="uco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3752" y="2057400"/>
            <a:ext cx="7772400" cy="229393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640080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From Frierson, Held and Zurita-Gotor (2006)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391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First: General Circulation Models (GCMs)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31973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What are the components of these models?</a:t>
            </a:r>
          </a:p>
          <a:p>
            <a:r>
              <a:rPr lang="en-US" dirty="0" smtClean="0"/>
              <a:t>What are the essential physical processes that are being modeled? </a:t>
            </a:r>
          </a:p>
          <a:p>
            <a:r>
              <a:rPr lang="en-US" dirty="0"/>
              <a:t>What are the </a:t>
            </a:r>
            <a:r>
              <a:rPr lang="en-US" b="1" dirty="0"/>
              <a:t>simplest</a:t>
            </a:r>
            <a:r>
              <a:rPr lang="en-US" dirty="0"/>
              <a:t> mathematical models that can capture the </a:t>
            </a:r>
            <a:r>
              <a:rPr lang="en-US" dirty="0" smtClean="0"/>
              <a:t>basic physics</a:t>
            </a:r>
            <a:r>
              <a:rPr lang="en-US" dirty="0"/>
              <a:t>?</a:t>
            </a:r>
          </a:p>
          <a:p>
            <a:r>
              <a:rPr lang="en-US" dirty="0" smtClean="0"/>
              <a:t>How have the parameterizations </a:t>
            </a:r>
            <a:r>
              <a:rPr lang="en-US" b="1" dirty="0" smtClean="0"/>
              <a:t>evolved</a:t>
            </a:r>
            <a:r>
              <a:rPr lang="en-US" dirty="0" smtClean="0"/>
              <a:t> over the </a:t>
            </a:r>
            <a:r>
              <a:rPr lang="en-US" b="1" dirty="0" smtClean="0"/>
              <a:t>history</a:t>
            </a:r>
            <a:r>
              <a:rPr lang="en-US" dirty="0" smtClean="0"/>
              <a:t> of climate modeling? </a:t>
            </a:r>
            <a:endParaRPr lang="en-US" dirty="0"/>
          </a:p>
        </p:txBody>
      </p:sp>
      <p:pic>
        <p:nvPicPr>
          <p:cNvPr id="4" name="Picture 3" descr="Snapshot 2010-05-13 01-33-08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7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Fluxes in Simplified Moist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Moisture flux in idealized simulations:</a:t>
            </a:r>
            <a:endParaRPr lang="en-US" dirty="0"/>
          </a:p>
        </p:txBody>
      </p:sp>
      <p:pic>
        <p:nvPicPr>
          <p:cNvPr id="4" name="Picture 3" descr="moistfl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286000"/>
            <a:ext cx="4222750" cy="3460750"/>
          </a:xfrm>
          <a:prstGeom prst="rect">
            <a:avLst/>
          </a:prstGeom>
          <a:noFill/>
        </p:spPr>
      </p:pic>
      <p:pic>
        <p:nvPicPr>
          <p:cNvPr id="5" name="Picture 4" descr="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5267" y="4421187"/>
            <a:ext cx="2133600" cy="117316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91200" y="2782672"/>
            <a:ext cx="3149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increase in </a:t>
            </a:r>
          </a:p>
          <a:p>
            <a:r>
              <a:rPr lang="en-US" dirty="0" smtClean="0"/>
              <a:t>moisture flux in midlatitudes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 flipV="1">
            <a:off x="3962400" y="3276602"/>
            <a:ext cx="1828800" cy="304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3962400" y="3105840"/>
            <a:ext cx="1828800" cy="170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88950" y="6400800"/>
            <a:ext cx="492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Frierson, Held and Zurita-Gotor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5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Fluxes in Simplified Moist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Moist static energy flux in idealized simulations: </a:t>
            </a:r>
          </a:p>
        </p:txBody>
      </p:sp>
      <p:pic>
        <p:nvPicPr>
          <p:cNvPr id="4" name="Picture 3" descr="allfl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438400"/>
            <a:ext cx="4038600" cy="3398838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 flipV="1">
            <a:off x="4114800" y="3048000"/>
            <a:ext cx="17526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43600" y="2724834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MSE flux increases by</a:t>
            </a:r>
          </a:p>
          <a:p>
            <a:r>
              <a:rPr lang="en-US" dirty="0" smtClean="0"/>
              <a:t>less than 10%</a:t>
            </a:r>
            <a:endParaRPr lang="en-US" dirty="0"/>
          </a:p>
        </p:txBody>
      </p:sp>
      <p:pic>
        <p:nvPicPr>
          <p:cNvPr id="8" name="Picture 7" descr="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4191000"/>
            <a:ext cx="2133600" cy="117316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88950" y="6400800"/>
            <a:ext cx="492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Frierson, Held and Zurita-Gotor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9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Fluxes in Simplified Moist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Fluxes in idealized simulations: </a:t>
            </a:r>
          </a:p>
        </p:txBody>
      </p:sp>
      <p:pic>
        <p:nvPicPr>
          <p:cNvPr id="4" name="Picture 3" descr="allfl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752" y="2209800"/>
            <a:ext cx="8599488" cy="2492375"/>
          </a:xfrm>
          <a:prstGeom prst="rect">
            <a:avLst/>
          </a:prstGeom>
          <a:noFill/>
        </p:spPr>
      </p:pic>
      <p:pic>
        <p:nvPicPr>
          <p:cNvPr id="5" name="Picture 4" descr="lab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5105400"/>
            <a:ext cx="2133600" cy="11731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76600" y="5257800"/>
            <a:ext cx="5389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Decrease in dry static energy flux to almost </a:t>
            </a:r>
          </a:p>
          <a:p>
            <a:r>
              <a:rPr lang="en-US" dirty="0" smtClean="0"/>
              <a:t>perfectly compensate the increase in moisture flux!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8950" y="6400800"/>
            <a:ext cx="4921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 Frierson, Held and Zurita-Gotor (2007)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32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Strengths/Weaknesses of </a:t>
            </a:r>
            <a:r>
              <a:rPr lang="en-US" dirty="0" err="1" smtClean="0"/>
              <a:t>GRaM</a:t>
            </a:r>
            <a:r>
              <a:rPr lang="en-US" dirty="0" smtClean="0"/>
              <a:t>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/>
          </a:bodyPr>
          <a:lstStyle/>
          <a:p>
            <a:r>
              <a:rPr lang="en-US" dirty="0" smtClean="0"/>
              <a:t>Strengths: </a:t>
            </a:r>
          </a:p>
          <a:p>
            <a:pPr lvl="1"/>
            <a:r>
              <a:rPr lang="en-US" dirty="0" smtClean="0"/>
              <a:t>Simple consideration of condensation</a:t>
            </a:r>
          </a:p>
          <a:p>
            <a:pPr lvl="1"/>
            <a:r>
              <a:rPr lang="en-US" dirty="0" smtClean="0"/>
              <a:t>Closed energy budget, active surface</a:t>
            </a:r>
          </a:p>
          <a:p>
            <a:pPr lvl="1"/>
            <a:r>
              <a:rPr lang="en-US" dirty="0" smtClean="0"/>
              <a:t>Not tuned to current climate parameters</a:t>
            </a:r>
          </a:p>
          <a:p>
            <a:pPr lvl="1"/>
            <a:r>
              <a:rPr lang="en-US" dirty="0" smtClean="0"/>
              <a:t>Allows large parameter variations</a:t>
            </a:r>
          </a:p>
          <a:p>
            <a:pPr lvl="1"/>
            <a:r>
              <a:rPr lang="en-US" dirty="0" smtClean="0"/>
              <a:t>Expandable into a full GCM</a:t>
            </a:r>
          </a:p>
          <a:p>
            <a:r>
              <a:rPr lang="en-US" dirty="0" smtClean="0"/>
              <a:t>Weaknesses: </a:t>
            </a:r>
          </a:p>
          <a:p>
            <a:pPr lvl="1"/>
            <a:r>
              <a:rPr lang="en-US" dirty="0" smtClean="0"/>
              <a:t>Too awesome?</a:t>
            </a:r>
          </a:p>
          <a:p>
            <a:pPr lvl="1"/>
            <a:r>
              <a:rPr lang="en-US" dirty="0" smtClean="0"/>
              <a:t>Much more complex than Held-Suarez</a:t>
            </a:r>
          </a:p>
          <a:p>
            <a:pPr lvl="1"/>
            <a:r>
              <a:rPr lang="en-US" dirty="0" smtClean="0"/>
              <a:t>Stratosphere</a:t>
            </a:r>
          </a:p>
          <a:p>
            <a:pPr lvl="1"/>
            <a:r>
              <a:rPr lang="en-US" dirty="0" smtClean="0"/>
              <a:t>Lack of water vapor/clouds in radiative transfer</a:t>
            </a:r>
          </a:p>
        </p:txBody>
      </p:sp>
    </p:spTree>
    <p:extLst>
      <p:ext uri="{BB962C8B-B14F-4D97-AF65-F5344CB8AC3E}">
        <p14:creationId xmlns:p14="http://schemas.microsoft.com/office/powerpoint/2010/main" val="358115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Topic 1: Model Hierarchies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97552"/>
          </a:xfrm>
        </p:spPr>
        <p:txBody>
          <a:bodyPr>
            <a:normAutofit/>
          </a:bodyPr>
          <a:lstStyle/>
          <a:p>
            <a:r>
              <a:rPr lang="en-US" dirty="0" smtClean="0"/>
              <a:t>We have running on </a:t>
            </a:r>
            <a:r>
              <a:rPr lang="en-US" dirty="0" err="1" smtClean="0"/>
              <a:t>pynchon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Held-Suarez dry dynamical core model</a:t>
            </a:r>
          </a:p>
          <a:p>
            <a:pPr lvl="2"/>
            <a:r>
              <a:rPr lang="en-US" dirty="0" smtClean="0"/>
              <a:t>With spectral, finite volume, or B-grid dynamical core</a:t>
            </a:r>
          </a:p>
          <a:p>
            <a:pPr lvl="1"/>
            <a:r>
              <a:rPr lang="en-US" dirty="0" smtClean="0"/>
              <a:t>Idealized moist GCM (</a:t>
            </a:r>
            <a:r>
              <a:rPr lang="en-US" dirty="0" err="1" smtClean="0"/>
              <a:t>GRaM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GFDL’s</a:t>
            </a:r>
            <a:r>
              <a:rPr lang="en-US" dirty="0" smtClean="0"/>
              <a:t> AM2 model</a:t>
            </a:r>
          </a:p>
          <a:p>
            <a:pPr lvl="2"/>
            <a:r>
              <a:rPr lang="en-US" dirty="0" smtClean="0"/>
              <a:t>Full GCM over realistic geography</a:t>
            </a:r>
          </a:p>
          <a:p>
            <a:pPr lvl="1"/>
            <a:r>
              <a:rPr lang="en-US" dirty="0" err="1" smtClean="0"/>
              <a:t>Aquaplanet</a:t>
            </a:r>
            <a:r>
              <a:rPr lang="en-US" dirty="0" smtClean="0"/>
              <a:t> version of AM2</a:t>
            </a:r>
          </a:p>
          <a:p>
            <a:pPr lvl="1"/>
            <a:r>
              <a:rPr lang="en-US" dirty="0" smtClean="0"/>
              <a:t>Models with simplified vertical structure: </a:t>
            </a:r>
          </a:p>
          <a:p>
            <a:pPr lvl="2"/>
            <a:r>
              <a:rPr lang="en-US" dirty="0" err="1" smtClean="0"/>
              <a:t>Barotropic</a:t>
            </a:r>
            <a:r>
              <a:rPr lang="en-US" dirty="0" smtClean="0"/>
              <a:t> </a:t>
            </a:r>
            <a:r>
              <a:rPr lang="en-US" dirty="0" err="1" smtClean="0"/>
              <a:t>vorticity</a:t>
            </a:r>
            <a:r>
              <a:rPr lang="en-US" dirty="0" smtClean="0"/>
              <a:t> equation model on the sphere</a:t>
            </a:r>
          </a:p>
          <a:p>
            <a:pPr lvl="2"/>
            <a:r>
              <a:rPr lang="en-US" dirty="0" smtClean="0"/>
              <a:t>Shallow water model on the sphere</a:t>
            </a:r>
          </a:p>
        </p:txBody>
      </p:sp>
    </p:spTree>
    <p:extLst>
      <p:ext uri="{BB962C8B-B14F-4D97-AF65-F5344CB8AC3E}">
        <p14:creationId xmlns:p14="http://schemas.microsoft.com/office/powerpoint/2010/main" val="51104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AGCM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AGCM: Atmospheric General Circulation Model</a:t>
            </a:r>
          </a:p>
          <a:p>
            <a:r>
              <a:rPr lang="en-US" dirty="0" smtClean="0"/>
              <a:t>“Dynamics”: </a:t>
            </a:r>
          </a:p>
          <a:p>
            <a:pPr lvl="1"/>
            <a:r>
              <a:rPr lang="en-US" dirty="0" smtClean="0"/>
              <a:t>Fluid equations on a rotating sphere</a:t>
            </a:r>
          </a:p>
          <a:p>
            <a:r>
              <a:rPr lang="en-US" dirty="0" smtClean="0"/>
              <a:t>“Physics”:</a:t>
            </a:r>
          </a:p>
          <a:p>
            <a:pPr lvl="1"/>
            <a:r>
              <a:rPr lang="en-US" dirty="0" smtClean="0"/>
              <a:t>Radiative transfer</a:t>
            </a:r>
          </a:p>
          <a:p>
            <a:pPr lvl="1"/>
            <a:r>
              <a:rPr lang="en-US" dirty="0" smtClean="0"/>
              <a:t>Surface fluxes/boundary layer scheme</a:t>
            </a:r>
          </a:p>
          <a:p>
            <a:pPr lvl="1"/>
            <a:r>
              <a:rPr lang="en-US" dirty="0" smtClean="0"/>
              <a:t>Clouds</a:t>
            </a:r>
          </a:p>
          <a:p>
            <a:pPr lvl="1"/>
            <a:r>
              <a:rPr lang="en-US" dirty="0" smtClean="0"/>
              <a:t>Moist convection</a:t>
            </a:r>
          </a:p>
        </p:txBody>
      </p:sp>
    </p:spTree>
    <p:extLst>
      <p:ext uri="{BB962C8B-B14F-4D97-AF65-F5344CB8AC3E}">
        <p14:creationId xmlns:p14="http://schemas.microsoft.com/office/powerpoint/2010/main" val="279763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Fluid motion on the sphere!</a:t>
            </a:r>
            <a:endParaRPr lang="en-US" dirty="0"/>
          </a:p>
        </p:txBody>
      </p:sp>
      <p:pic>
        <p:nvPicPr>
          <p:cNvPr id="8" name="wvmoll2.mpg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2133600"/>
            <a:ext cx="7251104" cy="396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25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primitive equations:</a:t>
            </a:r>
            <a:endParaRPr lang="en-US" dirty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image-74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62400"/>
            <a:ext cx="1733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-75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0" y="4724400"/>
            <a:ext cx="15430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mage-73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5251450"/>
            <a:ext cx="54864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1752" y="6099048"/>
            <a:ext cx="612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Coordinates:                       = (longitude, latitude, pressure)</a:t>
            </a:r>
            <a:endParaRPr lang="en-US" dirty="0"/>
          </a:p>
        </p:txBody>
      </p:sp>
      <p:pic>
        <p:nvPicPr>
          <p:cNvPr id="10" name="Picture 9" descr="image-178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6104385"/>
            <a:ext cx="1130300" cy="3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9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Horizontal momentum equations: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894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Horizontal momentum equations: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4953000" y="2133601"/>
            <a:ext cx="1123950" cy="1643062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" name="Straight Arrow Connector 24"/>
          <p:cNvCxnSpPr>
            <a:cxnSpLocks noChangeShapeType="1"/>
          </p:cNvCxnSpPr>
          <p:nvPr/>
        </p:nvCxnSpPr>
        <p:spPr bwMode="auto">
          <a:xfrm rot="16200000" flipV="1">
            <a:off x="5287774" y="4008625"/>
            <a:ext cx="702052" cy="45720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Rectangle 10"/>
          <p:cNvSpPr/>
          <p:nvPr/>
        </p:nvSpPr>
        <p:spPr>
          <a:xfrm>
            <a:off x="5867401" y="4403586"/>
            <a:ext cx="1501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Metric terms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3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Horizontal momentum equations:</a:t>
            </a:r>
            <a:endParaRPr lang="en-US" dirty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 bwMode="auto">
          <a:xfrm>
            <a:off x="6096000" y="2243138"/>
            <a:ext cx="1295400" cy="1643062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5810528" y="4114522"/>
            <a:ext cx="742394" cy="438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Rectangle 10"/>
          <p:cNvSpPr/>
          <p:nvPr/>
        </p:nvSpPr>
        <p:spPr>
          <a:xfrm>
            <a:off x="5715000" y="4724400"/>
            <a:ext cx="2526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Pressure gradient term</a:t>
            </a:r>
            <a:endParaRPr lang="en-US" dirty="0"/>
          </a:p>
        </p:txBody>
      </p:sp>
      <p:pic>
        <p:nvPicPr>
          <p:cNvPr id="21" name="Picture 20" descr="image-180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394" y="5729716"/>
            <a:ext cx="1249211" cy="3693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720605" y="5729716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</a:t>
            </a:r>
            <a:r>
              <a:rPr lang="en-US" dirty="0" err="1" smtClean="0"/>
              <a:t>geopotential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55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Vertical momentum eqn. is hydrostatic balance</a:t>
            </a:r>
            <a:endParaRPr lang="en-US" dirty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image-74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62400"/>
            <a:ext cx="1733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-75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0" y="4724400"/>
            <a:ext cx="15430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mage-73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5251450"/>
            <a:ext cx="54864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3276600" y="3787200"/>
            <a:ext cx="1885950" cy="937200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153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the General Circulation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wvmoll2.mpg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7048"/>
            <a:ext cx="9144000" cy="530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0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Hydrostatic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momentum equation: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 err="1" smtClean="0"/>
              <a:t>z</a:t>
            </a:r>
            <a:r>
              <a:rPr lang="en-US" dirty="0" smtClean="0"/>
              <a:t>-coordinates, written as: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Key assumption: atmosphere is a very thin film </a:t>
            </a:r>
          </a:p>
          <a:p>
            <a:pPr lvl="1"/>
            <a:r>
              <a:rPr lang="en-US" dirty="0" smtClean="0"/>
              <a:t>Small aspect ratio (100 km horizontal grid size)</a:t>
            </a:r>
          </a:p>
          <a:p>
            <a:r>
              <a:rPr lang="en-US" dirty="0" smtClean="0"/>
              <a:t>Cloud resolving models are </a:t>
            </a:r>
            <a:r>
              <a:rPr lang="en-US" dirty="0" err="1" smtClean="0"/>
              <a:t>nonhydrostatic</a:t>
            </a:r>
            <a:endParaRPr lang="en-US" dirty="0" smtClean="0"/>
          </a:p>
        </p:txBody>
      </p:sp>
      <p:pic>
        <p:nvPicPr>
          <p:cNvPr id="4" name="Picture 10" descr="image-74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9" y="2133600"/>
            <a:ext cx="1905001" cy="669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-18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676531"/>
            <a:ext cx="1371600" cy="647463"/>
          </a:xfrm>
          <a:prstGeom prst="rect">
            <a:avLst/>
          </a:prstGeom>
        </p:spPr>
      </p:pic>
      <p:pic>
        <p:nvPicPr>
          <p:cNvPr id="6" name="Picture 9" descr="thinfil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2352" y="1545430"/>
            <a:ext cx="973800" cy="455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0199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Hydrostaticity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572000"/>
          </a:xfrm>
        </p:spPr>
        <p:txBody>
          <a:bodyPr/>
          <a:lstStyle/>
          <a:p>
            <a:r>
              <a:rPr lang="en-US" dirty="0" smtClean="0"/>
              <a:t>2x2.5 deg </a:t>
            </a:r>
            <a:r>
              <a:rPr lang="en-US" dirty="0" err="1" smtClean="0"/>
              <a:t>GCMs</a:t>
            </a:r>
            <a:r>
              <a:rPr lang="en-US" dirty="0" smtClean="0"/>
              <a:t> are </a:t>
            </a:r>
            <a:r>
              <a:rPr lang="en-US" dirty="0" err="1" smtClean="0"/>
              <a:t>reeeeally</a:t>
            </a:r>
            <a:r>
              <a:rPr lang="en-US" dirty="0" smtClean="0"/>
              <a:t> hydrostatic</a:t>
            </a:r>
          </a:p>
          <a:p>
            <a:r>
              <a:rPr lang="en-US" dirty="0" smtClean="0"/>
              <a:t>Garner Frierson Held </a:t>
            </a:r>
            <a:r>
              <a:rPr lang="en-US" dirty="0" err="1" smtClean="0"/>
              <a:t>Pauluis</a:t>
            </a:r>
            <a:r>
              <a:rPr lang="en-US" dirty="0" smtClean="0"/>
              <a:t> and </a:t>
            </a:r>
            <a:r>
              <a:rPr lang="en-US" dirty="0" err="1" smtClean="0"/>
              <a:t>Vallis</a:t>
            </a:r>
            <a:r>
              <a:rPr lang="en-US" dirty="0" smtClean="0"/>
              <a:t> (2007, JAS): </a:t>
            </a:r>
          </a:p>
          <a:p>
            <a:pPr lvl="1"/>
            <a:r>
              <a:rPr lang="en-US" dirty="0" smtClean="0"/>
              <a:t>Ran a </a:t>
            </a:r>
            <a:r>
              <a:rPr lang="en-US" dirty="0" err="1" smtClean="0"/>
              <a:t>nonhydrostatic</a:t>
            </a:r>
            <a:r>
              <a:rPr lang="en-US" dirty="0" smtClean="0"/>
              <a:t> model at GCM resolution (2x2.5 degrees)</a:t>
            </a:r>
          </a:p>
          <a:p>
            <a:pPr lvl="1"/>
            <a:r>
              <a:rPr lang="en-US" dirty="0" smtClean="0"/>
              <a:t>Multiplied </a:t>
            </a:r>
            <a:r>
              <a:rPr lang="en-US" dirty="0" err="1" smtClean="0"/>
              <a:t>nonhydrostatic</a:t>
            </a:r>
            <a:r>
              <a:rPr lang="en-US" dirty="0" smtClean="0"/>
              <a:t> terms by a constant</a:t>
            </a:r>
          </a:p>
          <a:p>
            <a:pPr lvl="2"/>
            <a:r>
              <a:rPr lang="en-US" dirty="0" smtClean="0"/>
              <a:t>Makes convection occur at larger scales and have slower growth rates</a:t>
            </a:r>
          </a:p>
          <a:p>
            <a:pPr lvl="2"/>
            <a:r>
              <a:rPr lang="en-US" dirty="0" smtClean="0"/>
              <a:t>Same as “DARE” method of </a:t>
            </a:r>
            <a:r>
              <a:rPr lang="en-US" dirty="0" err="1" smtClean="0"/>
              <a:t>Kuang</a:t>
            </a:r>
            <a:r>
              <a:rPr lang="en-US" dirty="0" smtClean="0"/>
              <a:t>, </a:t>
            </a:r>
            <a:r>
              <a:rPr lang="en-US" dirty="0" err="1" smtClean="0"/>
              <a:t>Bretherton</a:t>
            </a:r>
            <a:r>
              <a:rPr lang="en-US" dirty="0" smtClean="0"/>
              <a:t> &amp; </a:t>
            </a:r>
            <a:r>
              <a:rPr lang="en-US" dirty="0" err="1" smtClean="0"/>
              <a:t>Blossey</a:t>
            </a:r>
            <a:endParaRPr lang="en-US" dirty="0" smtClean="0"/>
          </a:p>
          <a:p>
            <a:pPr lvl="1"/>
            <a:r>
              <a:rPr lang="en-US" dirty="0" smtClean="0"/>
              <a:t>We had to multiply </a:t>
            </a:r>
            <a:r>
              <a:rPr lang="en-US" dirty="0" err="1" smtClean="0"/>
              <a:t>nonhydrostatic</a:t>
            </a:r>
            <a:r>
              <a:rPr lang="en-US" dirty="0" smtClean="0"/>
              <a:t> terms by 10000 before we started to see effects!</a:t>
            </a:r>
          </a:p>
        </p:txBody>
      </p:sp>
    </p:spTree>
    <p:extLst>
      <p:ext uri="{BB962C8B-B14F-4D97-AF65-F5344CB8AC3E}">
        <p14:creationId xmlns:p14="http://schemas.microsoft.com/office/powerpoint/2010/main" val="1796058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Mass conservation:</a:t>
            </a:r>
            <a:endParaRPr lang="en-US" dirty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image-74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62400"/>
            <a:ext cx="1733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-75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0" y="4724400"/>
            <a:ext cx="15430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mage-73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5251450"/>
            <a:ext cx="54864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382587" y="4402931"/>
            <a:ext cx="2740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Mass conservation equation</a:t>
            </a:r>
          </a:p>
        </p:txBody>
      </p:sp>
      <p:cxnSp>
        <p:nvCxnSpPr>
          <p:cNvPr id="10" name="Straight Arrow Connector 14"/>
          <p:cNvCxnSpPr>
            <a:cxnSpLocks noChangeShapeType="1"/>
          </p:cNvCxnSpPr>
          <p:nvPr/>
        </p:nvCxnSpPr>
        <p:spPr bwMode="auto">
          <a:xfrm>
            <a:off x="2516187" y="4707731"/>
            <a:ext cx="914400" cy="228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301752" y="6099048"/>
            <a:ext cx="8447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Looks incompressible, but it isn’t.  Pressure coordinates makes this form possible</a:t>
            </a:r>
          </a:p>
          <a:p>
            <a:r>
              <a:rPr lang="en-US" dirty="0" smtClean="0"/>
              <a:t>(requires hydrostatic balance too).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619500" y="4707731"/>
            <a:ext cx="1543050" cy="543719"/>
          </a:xfrm>
          <a:prstGeom prst="rect">
            <a:avLst/>
          </a:prstGeom>
          <a:solidFill>
            <a:schemeClr val="tx2">
              <a:lumMod val="60000"/>
              <a:lumOff val="40000"/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045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Thermodynamic equation:</a:t>
            </a:r>
            <a:endParaRPr lang="en-US" dirty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image-74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62400"/>
            <a:ext cx="1733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-75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0" y="4724400"/>
            <a:ext cx="15430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mage-73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5251450"/>
            <a:ext cx="54864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4419600" y="5251450"/>
            <a:ext cx="74295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5162553" y="4724400"/>
            <a:ext cx="1238249" cy="5270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6400802" y="4114800"/>
            <a:ext cx="2616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changes </a:t>
            </a:r>
          </a:p>
          <a:p>
            <a:r>
              <a:rPr lang="en-US" dirty="0" smtClean="0"/>
              <a:t>due to compression and </a:t>
            </a:r>
          </a:p>
          <a:p>
            <a:r>
              <a:rPr lang="en-US" dirty="0" smtClean="0"/>
              <a:t>expansion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95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Cores of </a:t>
            </a:r>
            <a:r>
              <a:rPr lang="en-US" dirty="0" err="1" smtClean="0"/>
              <a:t>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Source terms: where much of the complexity comes in</a:t>
            </a:r>
            <a:endParaRPr lang="en-US" dirty="0"/>
          </a:p>
        </p:txBody>
      </p:sp>
      <p:pic>
        <p:nvPicPr>
          <p:cNvPr id="4" name="Picture 7" descr="image-7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286000"/>
            <a:ext cx="617220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image-72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3124200"/>
            <a:ext cx="61722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image-74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3962400"/>
            <a:ext cx="17335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image-75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19500" y="4724400"/>
            <a:ext cx="15430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image-73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5251450"/>
            <a:ext cx="54864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 flipH="1">
            <a:off x="5162550" y="5251450"/>
            <a:ext cx="2076450" cy="6858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" name="Straight Arrow Connector 19"/>
          <p:cNvCxnSpPr>
            <a:cxnSpLocks noChangeShapeType="1"/>
          </p:cNvCxnSpPr>
          <p:nvPr/>
        </p:nvCxnSpPr>
        <p:spPr bwMode="auto">
          <a:xfrm rot="10800000" flipV="1">
            <a:off x="5781678" y="4572000"/>
            <a:ext cx="1076322" cy="679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6452403" y="4202670"/>
            <a:ext cx="1135046" cy="369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“Physics”</a:t>
            </a:r>
            <a:endParaRPr lang="en-US" dirty="0"/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 flipH="1">
            <a:off x="6609373" y="2189163"/>
            <a:ext cx="858227" cy="1587500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5" name="Straight Arrow Connector 19"/>
          <p:cNvCxnSpPr>
            <a:cxnSpLocks noChangeShapeType="1"/>
          </p:cNvCxnSpPr>
          <p:nvPr/>
        </p:nvCxnSpPr>
        <p:spPr bwMode="auto">
          <a:xfrm rot="5400000" flipH="1" flipV="1">
            <a:off x="6846097" y="3950495"/>
            <a:ext cx="566734" cy="21907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0247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First Numerical Model of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Lewis Fry Richardson</a:t>
            </a:r>
            <a:r>
              <a:rPr lang="en-US" dirty="0"/>
              <a:t>: British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mathematician</a:t>
            </a:r>
            <a:r>
              <a:rPr lang="en-US" dirty="0"/>
              <a:t>, physicist, </a:t>
            </a:r>
            <a:br>
              <a:rPr lang="en-US" dirty="0"/>
            </a:br>
            <a:r>
              <a:rPr lang="en-US" dirty="0"/>
              <a:t>atmospheric scientist</a:t>
            </a:r>
          </a:p>
          <a:p>
            <a:pPr lvl="1"/>
            <a:r>
              <a:rPr lang="en-US" dirty="0"/>
              <a:t>Scientific career very influenced </a:t>
            </a:r>
            <a:br>
              <a:rPr lang="en-US" dirty="0"/>
            </a:br>
            <a:r>
              <a:rPr lang="en-US" dirty="0"/>
              <a:t>by his Quaker beliefs (pacifism)</a:t>
            </a:r>
          </a:p>
          <a:p>
            <a:r>
              <a:rPr lang="en-US" dirty="0" smtClean="0"/>
              <a:t>Made the first numerical weather </a:t>
            </a:r>
            <a:br>
              <a:rPr lang="en-US" dirty="0" smtClean="0"/>
            </a:br>
            <a:r>
              <a:rPr lang="en-US" dirty="0" smtClean="0"/>
              <a:t>prediction in </a:t>
            </a:r>
            <a:r>
              <a:rPr lang="en-US" b="1" i="1" dirty="0" smtClean="0"/>
              <a:t>1922</a:t>
            </a:r>
          </a:p>
          <a:p>
            <a:pPr lvl="1"/>
            <a:r>
              <a:rPr lang="en-US" dirty="0" smtClean="0"/>
              <a:t>Did the calculations completely </a:t>
            </a:r>
            <a:r>
              <a:rPr lang="en-US" b="1" dirty="0" smtClean="0"/>
              <a:t>by </a:t>
            </a:r>
            <a:br>
              <a:rPr lang="en-US" b="1" dirty="0" smtClean="0"/>
            </a:br>
            <a:r>
              <a:rPr lang="en-US" b="1" dirty="0" smtClean="0"/>
              <a:t>hand</a:t>
            </a:r>
            <a:r>
              <a:rPr lang="en-US" dirty="0" smtClean="0"/>
              <a:t>!  Took over </a:t>
            </a:r>
            <a:r>
              <a:rPr lang="en-US" b="1" dirty="0" smtClean="0"/>
              <a:t>1000 hours</a:t>
            </a:r>
            <a:r>
              <a:rPr lang="en-US" dirty="0" smtClean="0"/>
              <a:t>!</a:t>
            </a:r>
          </a:p>
          <a:p>
            <a:pPr>
              <a:buNone/>
            </a:pPr>
            <a:endParaRPr lang="en-US" b="1" i="1" dirty="0" smtClean="0"/>
          </a:p>
          <a:p>
            <a:pPr>
              <a:buNone/>
            </a:pPr>
            <a:r>
              <a:rPr lang="en-US" dirty="0" smtClean="0"/>
              <a:t>Also had a dream of the future of</a:t>
            </a:r>
            <a:br>
              <a:rPr lang="en-US" dirty="0" smtClean="0"/>
            </a:br>
            <a:r>
              <a:rPr lang="en-US" dirty="0" smtClean="0"/>
              <a:t>weather prediction…</a:t>
            </a:r>
            <a:endParaRPr lang="en-US" dirty="0"/>
          </a:p>
        </p:txBody>
      </p:sp>
      <p:pic>
        <p:nvPicPr>
          <p:cNvPr id="4" name="Picture 3" descr="Lewis_Fry_Richards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219200"/>
            <a:ext cx="3733800" cy="5430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65516"/>
            <a:ext cx="9122547" cy="369332"/>
          </a:xfrm>
          <a:prstGeom prst="rect">
            <a:avLst/>
          </a:prstGeom>
          <a:solidFill>
            <a:srgbClr val="FFFFFF">
              <a:alpha val="91000"/>
            </a:srgbClr>
          </a:solidFill>
          <a:ln>
            <a:solidFill>
              <a:srgbClr val="D1634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All info on this topic is from Peter Lynch: Check out his book “The Emergence of NWP”!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5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Dream: The Forecast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842248" cy="4572000"/>
          </a:xfrm>
        </p:spPr>
        <p:txBody>
          <a:bodyPr/>
          <a:lstStyle/>
          <a:p>
            <a:r>
              <a:rPr lang="en-US" dirty="0" smtClean="0"/>
              <a:t>Filled with employees (“computers”) doing calculations</a:t>
            </a:r>
            <a:endParaRPr lang="en-US" dirty="0"/>
          </a:p>
        </p:txBody>
      </p:sp>
      <p:pic>
        <p:nvPicPr>
          <p:cNvPr id="4" name="Picture 3" descr="SchuitenHD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2133600"/>
            <a:ext cx="5986272" cy="4670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1095" y="3962400"/>
            <a:ext cx="2477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 estimated 64,000</a:t>
            </a:r>
          </a:p>
          <a:p>
            <a:r>
              <a:rPr lang="en-US" dirty="0" smtClean="0"/>
              <a:t>“computers” (people) </a:t>
            </a:r>
          </a:p>
          <a:p>
            <a:r>
              <a:rPr lang="en-US" dirty="0" smtClean="0"/>
              <a:t>would be necessary to </a:t>
            </a:r>
          </a:p>
          <a:p>
            <a:r>
              <a:rPr lang="en-US" dirty="0" smtClean="0"/>
              <a:t>forecast over the globe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1095" y="2526268"/>
            <a:ext cx="2483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Richardson’s dream in </a:t>
            </a:r>
          </a:p>
          <a:p>
            <a:r>
              <a:rPr lang="en-US" dirty="0" smtClean="0"/>
              <a:t>1922 of a global </a:t>
            </a:r>
          </a:p>
          <a:p>
            <a:r>
              <a:rPr lang="en-US" dirty="0" smtClean="0"/>
              <a:t>forecasting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301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5" name="Picture 4" descr="Map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7552"/>
            <a:ext cx="7672351" cy="58704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87239" y="5105400"/>
            <a:ext cx="1825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SLP and surface </a:t>
            </a:r>
          </a:p>
          <a:p>
            <a:r>
              <a:rPr lang="en-US" dirty="0" smtClean="0"/>
              <a:t>temperature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10400" y="1527048"/>
            <a:ext cx="2133600" cy="2616101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solidFill>
              <a:srgbClr val="D16349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Used data from </a:t>
            </a:r>
          </a:p>
          <a:p>
            <a:pPr algn="r"/>
            <a:r>
              <a:rPr lang="en-US" dirty="0" smtClean="0"/>
              <a:t>May 20, 1910</a:t>
            </a:r>
          </a:p>
          <a:p>
            <a:endParaRPr lang="en-US" sz="1600" dirty="0" smtClean="0"/>
          </a:p>
          <a:p>
            <a:r>
              <a:rPr lang="en-US" sz="1600" dirty="0" smtClean="0"/>
              <a:t>Halley’s comet was passing, and there was a large hot air balloon observational </a:t>
            </a:r>
            <a:r>
              <a:rPr lang="en-US" sz="1600" dirty="0"/>
              <a:t> </a:t>
            </a:r>
            <a:r>
              <a:rPr lang="en-US" sz="1600" dirty="0" smtClean="0"/>
              <a:t>campaign to study effect of comets on weather.</a:t>
            </a:r>
          </a:p>
        </p:txBody>
      </p:sp>
    </p:spTree>
    <p:extLst>
      <p:ext uri="{BB962C8B-B14F-4D97-AF65-F5344CB8AC3E}">
        <p14:creationId xmlns:p14="http://schemas.microsoft.com/office/powerpoint/2010/main" val="48337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Experiment</a:t>
            </a:r>
            <a:endParaRPr lang="en-US" dirty="0"/>
          </a:p>
        </p:txBody>
      </p:sp>
      <p:pic>
        <p:nvPicPr>
          <p:cNvPr id="4" name="Picture 3" descr="Map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9" y="1466592"/>
            <a:ext cx="6893177" cy="5239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3827" y="5637383"/>
            <a:ext cx="213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mbar heights </a:t>
            </a:r>
          </a:p>
          <a:p>
            <a:r>
              <a:rPr lang="en-US" dirty="0" smtClean="0"/>
              <a:t>and 500-400 mbar </a:t>
            </a:r>
          </a:p>
          <a:p>
            <a:r>
              <a:rPr lang="en-US" dirty="0" smtClean="0"/>
              <a:t>thickness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13826" y="2590800"/>
            <a:ext cx="195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Tabulated values </a:t>
            </a:r>
          </a:p>
          <a:p>
            <a:r>
              <a:rPr lang="en-US" dirty="0" smtClean="0"/>
              <a:t>from these charts </a:t>
            </a:r>
          </a:p>
          <a:p>
            <a:r>
              <a:rPr lang="en-US" dirty="0" smtClean="0"/>
              <a:t>by hand!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3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Served as ambulance driver with the Friends’ Ambulance Unit in France during WWI</a:t>
            </a:r>
          </a:p>
          <a:p>
            <a:pPr lvl="1"/>
            <a:r>
              <a:rPr lang="en-US" dirty="0" smtClean="0"/>
              <a:t>Transported injured soldiers, often under heavy fire</a:t>
            </a:r>
          </a:p>
          <a:p>
            <a:r>
              <a:rPr lang="en-US" dirty="0" smtClean="0"/>
              <a:t>Took six weeks to perform the calculations</a:t>
            </a:r>
          </a:p>
          <a:p>
            <a:pPr lvl="1"/>
            <a:r>
              <a:rPr lang="en-US" dirty="0" smtClean="0"/>
              <a:t>“My office was a heap of hay in a cold rest billet”</a:t>
            </a:r>
          </a:p>
          <a:p>
            <a:pPr lvl="1"/>
            <a:r>
              <a:rPr lang="en-US" dirty="0" smtClean="0"/>
              <a:t>Peter Lynch thinks he meant 6 weeks*7 days*24 hours = 1000 hours of computation! </a:t>
            </a:r>
          </a:p>
          <a:p>
            <a:pPr lvl="2"/>
            <a:r>
              <a:rPr lang="en-US" dirty="0" smtClean="0"/>
              <a:t>I.e., it took him the whole time he was in France, 2 years</a:t>
            </a:r>
          </a:p>
          <a:p>
            <a:r>
              <a:rPr lang="en-US" dirty="0" smtClean="0"/>
              <a:t>Calculation book was lost during the battle of Champagne</a:t>
            </a:r>
          </a:p>
          <a:p>
            <a:pPr lvl="1"/>
            <a:r>
              <a:rPr lang="en-US" dirty="0" smtClean="0"/>
              <a:t>But recovered months later under a heap of coal</a:t>
            </a:r>
          </a:p>
          <a:p>
            <a:r>
              <a:rPr lang="en-US" dirty="0" smtClean="0"/>
              <a:t>Eventually published in 1922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38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class…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We’ll study:</a:t>
            </a:r>
          </a:p>
          <a:p>
            <a:pPr lvl="1"/>
            <a:r>
              <a:rPr lang="en-US" dirty="0" smtClean="0"/>
              <a:t>The “general circulation” of the atmosphere</a:t>
            </a:r>
          </a:p>
          <a:p>
            <a:pPr lvl="1"/>
            <a:r>
              <a:rPr lang="en-US" dirty="0" smtClean="0"/>
              <a:t>Large scale features of the climate</a:t>
            </a:r>
          </a:p>
        </p:txBody>
      </p:sp>
    </p:spTree>
    <p:extLst>
      <p:ext uri="{BB962C8B-B14F-4D97-AF65-F5344CB8AC3E}">
        <p14:creationId xmlns:p14="http://schemas.microsoft.com/office/powerpoint/2010/main" val="2468678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Goal: calculate the </a:t>
            </a:r>
            <a:r>
              <a:rPr lang="en-US" b="1" dirty="0" smtClean="0"/>
              <a:t>surface pressure </a:t>
            </a:r>
            <a:r>
              <a:rPr lang="en-US" dirty="0" smtClean="0"/>
              <a:t>tendency at one point (in Bavaria), 6 hours in the future</a:t>
            </a:r>
          </a:p>
          <a:p>
            <a:r>
              <a:rPr lang="en-US" dirty="0" err="1" smtClean="0"/>
              <a:t>Discretized</a:t>
            </a:r>
            <a:r>
              <a:rPr lang="en-US" dirty="0" smtClean="0"/>
              <a:t> into five layers in the vertical</a:t>
            </a:r>
          </a:p>
          <a:p>
            <a:r>
              <a:rPr lang="en-US" dirty="0" smtClean="0"/>
              <a:t>Used </a:t>
            </a:r>
            <a:r>
              <a:rPr lang="en-US" b="1" dirty="0" smtClean="0"/>
              <a:t>primitive equations</a:t>
            </a:r>
          </a:p>
          <a:p>
            <a:pPr lvl="1"/>
            <a:r>
              <a:rPr lang="en-US" dirty="0" smtClean="0"/>
              <a:t>Assuming hydrostatic balance</a:t>
            </a:r>
          </a:p>
          <a:p>
            <a:r>
              <a:rPr lang="en-US" dirty="0" smtClean="0"/>
              <a:t>Used finite differences to </a:t>
            </a:r>
            <a:br>
              <a:rPr lang="en-US" dirty="0" smtClean="0"/>
            </a:br>
            <a:r>
              <a:rPr lang="en-US" dirty="0" smtClean="0"/>
              <a:t>calculate changes in </a:t>
            </a:r>
            <a:br>
              <a:rPr lang="en-US" dirty="0" smtClean="0"/>
            </a:br>
            <a:r>
              <a:rPr lang="en-US" dirty="0" smtClean="0"/>
              <a:t>momentum, temperature, </a:t>
            </a:r>
            <a:br>
              <a:rPr lang="en-US" dirty="0" smtClean="0"/>
            </a:br>
            <a:r>
              <a:rPr lang="en-US" dirty="0" smtClean="0"/>
              <a:t>and pressure</a:t>
            </a:r>
          </a:p>
          <a:p>
            <a:endParaRPr lang="en-US" dirty="0"/>
          </a:p>
        </p:txBody>
      </p:sp>
      <p:pic>
        <p:nvPicPr>
          <p:cNvPr id="4" name="Picture 3" descr="MPgri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756" y="3048000"/>
            <a:ext cx="4069244" cy="358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0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Richardson’s results</a:t>
            </a:r>
            <a:endParaRPr lang="en-US" dirty="0"/>
          </a:p>
        </p:txBody>
      </p:sp>
      <p:pic>
        <p:nvPicPr>
          <p:cNvPr id="4" name="Content Placeholder 3" descr="spreadshee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024" y="1600200"/>
            <a:ext cx="6986967" cy="5105400"/>
          </a:xfrm>
        </p:spPr>
      </p:pic>
    </p:spTree>
    <p:extLst>
      <p:ext uri="{BB962C8B-B14F-4D97-AF65-F5344CB8AC3E}">
        <p14:creationId xmlns:p14="http://schemas.microsoft.com/office/powerpoint/2010/main" val="27293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Forecast Bust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Why such a failure?  </a:t>
            </a:r>
          </a:p>
          <a:p>
            <a:r>
              <a:rPr lang="en-US" dirty="0" smtClean="0"/>
              <a:t>Not due to bad </a:t>
            </a:r>
            <a:r>
              <a:rPr lang="en-US" dirty="0" err="1" smtClean="0"/>
              <a:t>numerics</a:t>
            </a:r>
            <a:r>
              <a:rPr lang="en-US" dirty="0" smtClean="0"/>
              <a:t>, as many claim</a:t>
            </a:r>
          </a:p>
          <a:p>
            <a:pPr lvl="1"/>
            <a:r>
              <a:rPr lang="en-US" dirty="0" smtClean="0"/>
              <a:t>He only took one time step, so numerical instabilities can’t develop</a:t>
            </a:r>
          </a:p>
          <a:p>
            <a:r>
              <a:rPr lang="en-US" dirty="0" smtClean="0"/>
              <a:t>Rather it has to do with fast &amp; slow manifolds</a:t>
            </a:r>
          </a:p>
        </p:txBody>
      </p:sp>
    </p:spTree>
    <p:extLst>
      <p:ext uri="{BB962C8B-B14F-4D97-AF65-F5344CB8AC3E}">
        <p14:creationId xmlns:p14="http://schemas.microsoft.com/office/powerpoint/2010/main" val="262757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Extrapolating noisy rates of change</a:t>
            </a:r>
            <a:endParaRPr lang="en-US" dirty="0"/>
          </a:p>
        </p:txBody>
      </p:sp>
      <p:pic>
        <p:nvPicPr>
          <p:cNvPr id="4" name="Content Placeholder 3" descr="tendencynois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005" y="1600200"/>
            <a:ext cx="572599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01752" y="6324600"/>
            <a:ext cx="8130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simple schematic illustrating how extrapolating a noisy signal is dangerous…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95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forecast</a:t>
            </a:r>
            <a:endParaRPr lang="en-US" dirty="0"/>
          </a:p>
        </p:txBody>
      </p:sp>
      <p:pic>
        <p:nvPicPr>
          <p:cNvPr id="4" name="Content Placeholder 3" descr="withoutfi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1" y="1080906"/>
            <a:ext cx="7193914" cy="5472294"/>
          </a:xfrm>
        </p:spPr>
      </p:pic>
    </p:spTree>
    <p:extLst>
      <p:ext uri="{BB962C8B-B14F-4D97-AF65-F5344CB8AC3E}">
        <p14:creationId xmlns:p14="http://schemas.microsoft.com/office/powerpoint/2010/main" val="79416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Richardson’s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4000"/>
            <a:ext cx="8503920" cy="4572000"/>
          </a:xfrm>
        </p:spPr>
        <p:txBody>
          <a:bodyPr/>
          <a:lstStyle/>
          <a:p>
            <a:r>
              <a:rPr lang="en-US" dirty="0" smtClean="0"/>
              <a:t>Richardson himself realized that gravity waves were the problem.  </a:t>
            </a:r>
          </a:p>
          <a:p>
            <a:r>
              <a:rPr lang="en-US" dirty="0" smtClean="0"/>
              <a:t>He suggested smoothing of initial conditions</a:t>
            </a:r>
          </a:p>
          <a:p>
            <a:pPr lvl="1"/>
            <a:r>
              <a:rPr lang="en-US" dirty="0" smtClean="0"/>
              <a:t>And proposed 5 different methods for this</a:t>
            </a:r>
          </a:p>
          <a:p>
            <a:r>
              <a:rPr lang="en-US" dirty="0" smtClean="0"/>
              <a:t>Unfortunately he couldn’t implement them due to computational expense</a:t>
            </a:r>
          </a:p>
          <a:p>
            <a:pPr lvl="1"/>
            <a:r>
              <a:rPr lang="en-US" dirty="0" smtClean="0"/>
              <a:t>But we can reproduce the results using today’s computers…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0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“Balancing” the initial conditions</a:t>
            </a:r>
            <a:endParaRPr lang="en-US" dirty="0"/>
          </a:p>
        </p:txBody>
      </p:sp>
      <p:pic>
        <p:nvPicPr>
          <p:cNvPr id="4" name="Content Placeholder 3" descr="withfil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7093" y="1600200"/>
            <a:ext cx="5889813" cy="4525963"/>
          </a:xfrm>
        </p:spPr>
      </p:pic>
    </p:spTree>
    <p:extLst>
      <p:ext uri="{BB962C8B-B14F-4D97-AF65-F5344CB8AC3E}">
        <p14:creationId xmlns:p14="http://schemas.microsoft.com/office/powerpoint/2010/main" val="375894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Successful NWP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Fast gravity waves were the problem:</a:t>
            </a:r>
          </a:p>
          <a:p>
            <a:pPr lvl="1"/>
            <a:r>
              <a:rPr lang="en-US" dirty="0" smtClean="0"/>
              <a:t>Why not try predicting with a model that has no gravity waves?</a:t>
            </a:r>
          </a:p>
          <a:p>
            <a:r>
              <a:rPr lang="en-US" dirty="0" smtClean="0"/>
              <a:t>John von Neumann, </a:t>
            </a:r>
            <a:r>
              <a:rPr lang="en-US" dirty="0" err="1" smtClean="0"/>
              <a:t>Jule</a:t>
            </a:r>
            <a:r>
              <a:rPr lang="en-US" dirty="0" smtClean="0"/>
              <a:t> </a:t>
            </a:r>
            <a:r>
              <a:rPr lang="en-US" dirty="0" err="1" smtClean="0"/>
              <a:t>Charney</a:t>
            </a:r>
            <a:r>
              <a:rPr lang="en-US" dirty="0" smtClean="0"/>
              <a:t>, </a:t>
            </a:r>
            <a:r>
              <a:rPr lang="en-US" dirty="0" err="1" smtClean="0"/>
              <a:t>Ragnar</a:t>
            </a:r>
            <a:r>
              <a:rPr lang="en-US" dirty="0" smtClean="0"/>
              <a:t> </a:t>
            </a:r>
            <a:r>
              <a:rPr lang="en-US" dirty="0" err="1" smtClean="0"/>
              <a:t>Fjortoft</a:t>
            </a:r>
            <a:endParaRPr lang="en-US" dirty="0" smtClean="0"/>
          </a:p>
          <a:p>
            <a:r>
              <a:rPr lang="en-US" dirty="0" smtClean="0"/>
              <a:t>Research proposal proposed three uses for NWP: </a:t>
            </a:r>
          </a:p>
          <a:p>
            <a:pPr lvl="1"/>
            <a:r>
              <a:rPr lang="en-US" dirty="0" smtClean="0"/>
              <a:t>Weather prediction (duh)</a:t>
            </a:r>
          </a:p>
          <a:p>
            <a:pPr lvl="1"/>
            <a:r>
              <a:rPr lang="en-US" dirty="0" smtClean="0"/>
              <a:t>Planning where to take observations</a:t>
            </a:r>
          </a:p>
          <a:p>
            <a:pPr lvl="1"/>
            <a:r>
              <a:rPr lang="en-US" dirty="0" smtClean="0"/>
              <a:t>Weather modification!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4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ENIAC Forecast Grid</a:t>
            </a:r>
            <a:endParaRPr lang="en-US" dirty="0"/>
          </a:p>
        </p:txBody>
      </p:sp>
      <p:pic>
        <p:nvPicPr>
          <p:cNvPr id="4" name="Content Placeholder 3" descr="Snapshot 2009-04-01 11-53-44.tiff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33400" y="1527175"/>
            <a:ext cx="4623256" cy="4572000"/>
          </a:xfrm>
        </p:spPr>
      </p:pic>
      <p:sp>
        <p:nvSpPr>
          <p:cNvPr id="5" name="TextBox 4"/>
          <p:cNvSpPr txBox="1"/>
          <p:nvPr/>
        </p:nvSpPr>
        <p:spPr>
          <a:xfrm>
            <a:off x="5943600" y="1905000"/>
            <a:ext cx="30724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Used </a:t>
            </a:r>
            <a:r>
              <a:rPr lang="en-US" dirty="0" err="1" smtClean="0"/>
              <a:t>barotropic</a:t>
            </a:r>
            <a:r>
              <a:rPr lang="en-US" dirty="0" smtClean="0"/>
              <a:t> model</a:t>
            </a:r>
            <a:br>
              <a:rPr lang="en-US" dirty="0" smtClean="0"/>
            </a:br>
            <a:r>
              <a:rPr lang="en-US" dirty="0" smtClean="0"/>
              <a:t>(no gravity waves, no </a:t>
            </a:r>
            <a:br>
              <a:rPr lang="en-US" dirty="0" smtClean="0"/>
            </a:br>
            <a:r>
              <a:rPr lang="en-US" dirty="0" smtClean="0"/>
              <a:t>problems with imbalanced</a:t>
            </a:r>
            <a:br>
              <a:rPr lang="en-US" dirty="0" smtClean="0"/>
            </a:br>
            <a:r>
              <a:rPr lang="en-US" dirty="0" smtClean="0"/>
              <a:t>initial conditions)</a:t>
            </a:r>
          </a:p>
          <a:p>
            <a:endParaRPr lang="en-US" dirty="0" smtClean="0"/>
          </a:p>
          <a:p>
            <a:r>
              <a:rPr lang="en-US" dirty="0" smtClean="0"/>
              <a:t>Same model we’ll use in </a:t>
            </a:r>
            <a:br>
              <a:rPr lang="en-US" dirty="0" smtClean="0"/>
            </a:br>
            <a:r>
              <a:rPr lang="en-US" dirty="0" smtClean="0"/>
              <a:t>class to study </a:t>
            </a:r>
            <a:r>
              <a:rPr lang="en-US" dirty="0" err="1" smtClean="0"/>
              <a:t>Rossby</a:t>
            </a:r>
            <a:r>
              <a:rPr lang="en-US" dirty="0" smtClean="0"/>
              <a:t> waves</a:t>
            </a:r>
          </a:p>
          <a:p>
            <a:endParaRPr lang="en-US" dirty="0"/>
          </a:p>
          <a:p>
            <a:r>
              <a:rPr lang="en-US" dirty="0" smtClean="0"/>
              <a:t>We’ll also use the </a:t>
            </a:r>
            <a:r>
              <a:rPr lang="en-US" dirty="0" err="1" smtClean="0"/>
              <a:t>barotropic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model in lab to make some </a:t>
            </a:r>
            <a:br>
              <a:rPr lang="en-US" dirty="0" smtClean="0"/>
            </a:br>
            <a:r>
              <a:rPr lang="en-US" dirty="0" smtClean="0"/>
              <a:t>weather forecasts with </a:t>
            </a:r>
            <a:br>
              <a:rPr lang="en-US" dirty="0" smtClean="0"/>
            </a:br>
            <a:r>
              <a:rPr lang="en-US" dirty="0" smtClean="0"/>
              <a:t>modern data!</a:t>
            </a:r>
          </a:p>
        </p:txBody>
      </p:sp>
    </p:spTree>
    <p:extLst>
      <p:ext uri="{BB962C8B-B14F-4D97-AF65-F5344CB8AC3E}">
        <p14:creationId xmlns:p14="http://schemas.microsoft.com/office/powerpoint/2010/main" val="7745873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First Computer!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ENIAC: The Electronic Numerical Integrator and Computer</a:t>
            </a:r>
            <a:endParaRPr lang="en-US" dirty="0"/>
          </a:p>
        </p:txBody>
      </p:sp>
      <p:pic>
        <p:nvPicPr>
          <p:cNvPr id="5" name="Picture 4" descr="Two_women_operating_ENIA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819400"/>
            <a:ext cx="5562600" cy="366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0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precipitation distribution on Earth?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8529" y="6324600"/>
            <a:ext cx="3399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GPCP Climatology (1979-2006)</a:t>
            </a:r>
            <a:endParaRPr lang="en-US" dirty="0"/>
          </a:p>
        </p:txBody>
      </p:sp>
      <p:pic>
        <p:nvPicPr>
          <p:cNvPr id="4" name="Picture 3" descr="v2.79-06.clim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362200"/>
            <a:ext cx="6781800" cy="38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85px-Eni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1045"/>
            <a:ext cx="9144000" cy="6989045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3352800" y="228600"/>
            <a:ext cx="2362200" cy="1295400"/>
          </a:xfrm>
          <a:prstGeom prst="wedgeRoundRectCallout">
            <a:avLst>
              <a:gd name="adj1" fmla="val 128092"/>
              <a:gd name="adj2" fmla="val 153677"/>
              <a:gd name="adj3" fmla="val 16667"/>
            </a:avLst>
          </a:prstGeom>
          <a:solidFill>
            <a:schemeClr val="bg1">
              <a:alpha val="5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Impact"/>
              </a:rPr>
              <a:t>You know, in 60 years our phones will be able do to these calculations…</a:t>
            </a:r>
            <a:endParaRPr lang="en-US" dirty="0">
              <a:solidFill>
                <a:schemeClr val="tx1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02069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Forecast</a:t>
            </a:r>
            <a:endParaRPr lang="en-US" dirty="0"/>
          </a:p>
        </p:txBody>
      </p:sp>
      <p:pic>
        <p:nvPicPr>
          <p:cNvPr id="6" name="Picture 5" descr="Snapshot 2010-01-22 12-15-36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41400"/>
            <a:ext cx="6019800" cy="5816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143000" y="43434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43000" y="19050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524000"/>
            <a:ext cx="125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</a:t>
            </a:r>
          </a:p>
          <a:p>
            <a:r>
              <a:rPr lang="en-US" dirty="0" smtClean="0"/>
              <a:t>conditions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7391400" y="1978461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5648" y="1636931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15352" y="3697069"/>
            <a:ext cx="159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and </a:t>
            </a:r>
          </a:p>
          <a:p>
            <a:r>
              <a:rPr lang="en-US" dirty="0" smtClean="0"/>
              <a:t>computed </a:t>
            </a:r>
          </a:p>
          <a:p>
            <a:r>
              <a:rPr lang="en-US" dirty="0" smtClean="0"/>
              <a:t>change in </a:t>
            </a:r>
          </a:p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7191529" y="4604265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85777" y="4262735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</p:spTree>
    <p:extLst>
      <p:ext uri="{BB962C8B-B14F-4D97-AF65-F5344CB8AC3E}">
        <p14:creationId xmlns:p14="http://schemas.microsoft.com/office/powerpoint/2010/main" val="380723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napshot 2010-01-22 12-19-1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987552"/>
            <a:ext cx="5930900" cy="5676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Forecast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43434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43000" y="19050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524000"/>
            <a:ext cx="125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</a:t>
            </a:r>
          </a:p>
          <a:p>
            <a:r>
              <a:rPr lang="en-US" dirty="0" smtClean="0"/>
              <a:t>conditions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7391400" y="1978461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5648" y="1636931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15352" y="3697069"/>
            <a:ext cx="159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and </a:t>
            </a:r>
          </a:p>
          <a:p>
            <a:r>
              <a:rPr lang="en-US" dirty="0" smtClean="0"/>
              <a:t>computed </a:t>
            </a:r>
          </a:p>
          <a:p>
            <a:r>
              <a:rPr lang="en-US" dirty="0" smtClean="0"/>
              <a:t>change in </a:t>
            </a:r>
          </a:p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7191529" y="4604265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85777" y="4262735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</p:spTree>
    <p:extLst>
      <p:ext uri="{BB962C8B-B14F-4D97-AF65-F5344CB8AC3E}">
        <p14:creationId xmlns:p14="http://schemas.microsoft.com/office/powerpoint/2010/main" val="285489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napshot 2010-01-22 12-20-27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9309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Forecast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43434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43000" y="19050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524000"/>
            <a:ext cx="125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</a:t>
            </a:r>
          </a:p>
          <a:p>
            <a:r>
              <a:rPr lang="en-US" dirty="0" smtClean="0"/>
              <a:t>conditions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7391400" y="1978461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5648" y="1636931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15352" y="3697069"/>
            <a:ext cx="159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and </a:t>
            </a:r>
          </a:p>
          <a:p>
            <a:r>
              <a:rPr lang="en-US" dirty="0" smtClean="0"/>
              <a:t>computed </a:t>
            </a:r>
          </a:p>
          <a:p>
            <a:r>
              <a:rPr lang="en-US" dirty="0" smtClean="0"/>
              <a:t>change in </a:t>
            </a:r>
          </a:p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7191529" y="4604265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85777" y="4262735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</p:spTree>
    <p:extLst>
      <p:ext uri="{BB962C8B-B14F-4D97-AF65-F5344CB8AC3E}">
        <p14:creationId xmlns:p14="http://schemas.microsoft.com/office/powerpoint/2010/main" val="2527753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napshot 2010-01-22 12-21-2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77" y="1143000"/>
            <a:ext cx="61214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Fourth Forecast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43000" y="4343400"/>
            <a:ext cx="6096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143000" y="19050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1524000"/>
            <a:ext cx="1258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</a:t>
            </a:r>
          </a:p>
          <a:p>
            <a:r>
              <a:rPr lang="en-US" dirty="0" smtClean="0"/>
              <a:t>conditions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7391400" y="1978461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85648" y="1636931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15352" y="3697069"/>
            <a:ext cx="159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 and </a:t>
            </a:r>
          </a:p>
          <a:p>
            <a:r>
              <a:rPr lang="en-US" dirty="0" smtClean="0"/>
              <a:t>computed </a:t>
            </a:r>
          </a:p>
          <a:p>
            <a:r>
              <a:rPr lang="en-US" dirty="0" smtClean="0"/>
              <a:t>change in </a:t>
            </a:r>
          </a:p>
          <a:p>
            <a:r>
              <a:rPr lang="en-US" dirty="0" smtClean="0"/>
              <a:t>height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7191529" y="4604265"/>
            <a:ext cx="494248" cy="191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685777" y="4262735"/>
            <a:ext cx="115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</a:t>
            </a:r>
          </a:p>
          <a:p>
            <a:r>
              <a:rPr lang="en-US" dirty="0" smtClean="0"/>
              <a:t>height 24</a:t>
            </a:r>
          </a:p>
          <a:p>
            <a:r>
              <a:rPr lang="en-US" dirty="0" smtClean="0"/>
              <a:t>hrs later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5257800"/>
            <a:ext cx="2000217" cy="1477328"/>
          </a:xfrm>
          <a:prstGeom prst="rect">
            <a:avLst/>
          </a:prstGeom>
          <a:solidFill>
            <a:srgbClr val="FFFFFF">
              <a:alpha val="62000"/>
            </a:srgbClr>
          </a:solidFill>
          <a:ln>
            <a:solidFill>
              <a:srgbClr val="D1634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Results are not </a:t>
            </a:r>
            <a:br>
              <a:rPr lang="en-US" dirty="0" smtClean="0"/>
            </a:br>
            <a:r>
              <a:rPr lang="en-US" dirty="0" smtClean="0"/>
              <a:t>that impressive </a:t>
            </a:r>
            <a:br>
              <a:rPr lang="en-US" dirty="0" smtClean="0"/>
            </a:br>
            <a:r>
              <a:rPr lang="en-US" dirty="0" smtClean="0"/>
              <a:t>for first </a:t>
            </a:r>
            <a:br>
              <a:rPr lang="en-US" dirty="0" smtClean="0"/>
            </a:br>
            <a:r>
              <a:rPr lang="en-US" dirty="0" smtClean="0"/>
              <a:t>“successful” NWP </a:t>
            </a:r>
            <a:br>
              <a:rPr lang="en-US" dirty="0" smtClean="0"/>
            </a:br>
            <a:r>
              <a:rPr lang="en-US" dirty="0" smtClean="0"/>
              <a:t>forecast!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Operational NWP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NWP really took off though &amp; quickly improved!</a:t>
            </a:r>
          </a:p>
          <a:p>
            <a:r>
              <a:rPr lang="en-US" dirty="0" smtClean="0"/>
              <a:t>December 1954: Royal Swedish Air Force Weather Service in Stockholm</a:t>
            </a:r>
          </a:p>
          <a:p>
            <a:pPr lvl="1"/>
            <a:r>
              <a:rPr lang="en-US" dirty="0" smtClean="0"/>
              <a:t>Model developed at the Institute of Meteorology at the University of Stockholm (</a:t>
            </a:r>
            <a:r>
              <a:rPr lang="en-US" dirty="0" err="1" smtClean="0"/>
              <a:t>Rossby</a:t>
            </a:r>
            <a:r>
              <a:rPr lang="en-US" dirty="0" smtClean="0"/>
              <a:t>, etc)</a:t>
            </a:r>
          </a:p>
          <a:p>
            <a:pPr lvl="1"/>
            <a:r>
              <a:rPr lang="en-US" dirty="0" err="1" smtClean="0"/>
              <a:t>Barotropic</a:t>
            </a:r>
            <a:r>
              <a:rPr lang="en-US" dirty="0" smtClean="0"/>
              <a:t> model, 3 forecasts per week of North Atlantic</a:t>
            </a:r>
          </a:p>
          <a:p>
            <a:r>
              <a:rPr lang="en-US" dirty="0" smtClean="0"/>
              <a:t>May 1955: Joint Numerical Weather Prediction Unit, Maryland</a:t>
            </a:r>
          </a:p>
          <a:p>
            <a:pPr lvl="1"/>
            <a:r>
              <a:rPr lang="en-US" dirty="0" smtClean="0"/>
              <a:t>3 level QG model</a:t>
            </a:r>
          </a:p>
          <a:p>
            <a:r>
              <a:rPr lang="en-US" dirty="0" smtClean="0"/>
              <a:t>1966: US uses 3-level primitive equation model</a:t>
            </a:r>
          </a:p>
          <a:p>
            <a:r>
              <a:rPr lang="en-US" dirty="0" smtClean="0"/>
              <a:t>Global coverage since 1973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934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Gridpoint</a:t>
            </a:r>
            <a:r>
              <a:rPr lang="en-US" dirty="0" smtClean="0"/>
              <a:t> methods: </a:t>
            </a:r>
          </a:p>
          <a:p>
            <a:pPr lvl="1"/>
            <a:r>
              <a:rPr lang="en-US" dirty="0" smtClean="0"/>
              <a:t>Fields specified at points</a:t>
            </a:r>
          </a:p>
          <a:p>
            <a:pPr lvl="1"/>
            <a:r>
              <a:rPr lang="en-US" dirty="0" smtClean="0"/>
              <a:t>Often staggered to support ease of taking derivatives</a:t>
            </a:r>
          </a:p>
          <a:p>
            <a:pPr lvl="1"/>
            <a:r>
              <a:rPr lang="en-US" dirty="0" smtClean="0"/>
              <a:t>“B-grid”: velocity is on different grid as </a:t>
            </a:r>
            <a:r>
              <a:rPr lang="en-US" dirty="0" err="1" smtClean="0"/>
              <a:t>geopotential</a:t>
            </a:r>
            <a:r>
              <a:rPr lang="en-US" dirty="0" smtClean="0"/>
              <a:t>, temperature and tracers</a:t>
            </a:r>
          </a:p>
          <a:p>
            <a:pPr lvl="1"/>
            <a:r>
              <a:rPr lang="en-US" dirty="0" smtClean="0"/>
              <a:t>Common resolutions: 2x2.5 deg (90x144 points)</a:t>
            </a:r>
          </a:p>
        </p:txBody>
      </p:sp>
    </p:spTree>
    <p:extLst>
      <p:ext uri="{BB962C8B-B14F-4D97-AF65-F5344CB8AC3E}">
        <p14:creationId xmlns:p14="http://schemas.microsoft.com/office/powerpoint/2010/main" val="416599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Spectral methods: </a:t>
            </a:r>
          </a:p>
          <a:p>
            <a:pPr lvl="1"/>
            <a:r>
              <a:rPr lang="en-US" dirty="0" smtClean="0"/>
              <a:t>Uses spherical harmonics to represent fields</a:t>
            </a:r>
          </a:p>
          <a:p>
            <a:pPr lvl="1"/>
            <a:r>
              <a:rPr lang="en-US" dirty="0" smtClean="0"/>
              <a:t>Different ways to truncate (triangular or rhomboidal)</a:t>
            </a:r>
          </a:p>
          <a:p>
            <a:pPr lvl="2"/>
            <a:r>
              <a:rPr lang="en-US" dirty="0" smtClean="0"/>
              <a:t>Triangular has uniform resolution around the sphere, rhomboidal focuses resolution in </a:t>
            </a:r>
            <a:r>
              <a:rPr lang="en-US" dirty="0" err="1" smtClean="0"/>
              <a:t>midlatitudes</a:t>
            </a:r>
            <a:r>
              <a:rPr lang="en-US" dirty="0" smtClean="0"/>
              <a:t> more</a:t>
            </a:r>
          </a:p>
          <a:p>
            <a:pPr lvl="2"/>
            <a:r>
              <a:rPr lang="en-US" dirty="0" smtClean="0"/>
              <a:t>Triangular is the preferred choice now, rhomboidal is only used in very low res GCMs</a:t>
            </a:r>
          </a:p>
          <a:p>
            <a:pPr lvl="1"/>
            <a:r>
              <a:rPr lang="en-US" dirty="0" smtClean="0"/>
              <a:t>Common resolutions: T42 (64x128; 2.8 deg), </a:t>
            </a:r>
            <a:br>
              <a:rPr lang="en-US" dirty="0" smtClean="0"/>
            </a:br>
            <a:r>
              <a:rPr lang="en-US" dirty="0" smtClean="0"/>
              <a:t>T85 (128x256; 1.4 deg)</a:t>
            </a:r>
          </a:p>
          <a:p>
            <a:pPr lvl="1"/>
            <a:r>
              <a:rPr lang="en-US" dirty="0" smtClean="0"/>
              <a:t>Highest resolution model in AR4: </a:t>
            </a:r>
            <a:br>
              <a:rPr lang="en-US" dirty="0" smtClean="0"/>
            </a:br>
            <a:r>
              <a:rPr lang="en-US" dirty="0" smtClean="0"/>
              <a:t>T106 (1.1 deg resolution)</a:t>
            </a:r>
          </a:p>
        </p:txBody>
      </p:sp>
      <p:pic>
        <p:nvPicPr>
          <p:cNvPr id="4" name="Picture 3" descr="Rotating_spherical_harmonic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910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1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Many modeling centers are developing more sophisticated numerical methods</a:t>
            </a:r>
          </a:p>
          <a:p>
            <a:r>
              <a:rPr lang="en-US" dirty="0" smtClean="0"/>
              <a:t>New GFDL dynamical core: finite volume</a:t>
            </a:r>
          </a:p>
          <a:p>
            <a:pPr lvl="1"/>
            <a:r>
              <a:rPr lang="en-US" dirty="0" smtClean="0"/>
              <a:t>Better conservation properties</a:t>
            </a:r>
          </a:p>
          <a:p>
            <a:r>
              <a:rPr lang="en-US" dirty="0" smtClean="0"/>
              <a:t>Different meshes: </a:t>
            </a:r>
          </a:p>
          <a:p>
            <a:pPr lvl="1"/>
            <a:r>
              <a:rPr lang="en-US" dirty="0" smtClean="0"/>
              <a:t>“Cubed sphere”</a:t>
            </a:r>
          </a:p>
          <a:p>
            <a:pPr lvl="1"/>
            <a:r>
              <a:rPr lang="en-US" dirty="0" smtClean="0"/>
              <a:t>“Yin-yang”</a:t>
            </a:r>
          </a:p>
        </p:txBody>
      </p:sp>
      <p:pic>
        <p:nvPicPr>
          <p:cNvPr id="5" name="Picture 4" descr="gnomonic-16-who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880225"/>
            <a:ext cx="2892552" cy="2807477"/>
          </a:xfrm>
          <a:prstGeom prst="rect">
            <a:avLst/>
          </a:prstGeom>
        </p:spPr>
      </p:pic>
      <p:pic>
        <p:nvPicPr>
          <p:cNvPr id="6" name="Picture 5" descr="YinYang_combin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283964"/>
            <a:ext cx="3432048" cy="257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8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Resolution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Changes in resolution over time: </a:t>
            </a:r>
            <a:endParaRPr lang="en-US" dirty="0"/>
          </a:p>
        </p:txBody>
      </p:sp>
      <p:pic>
        <p:nvPicPr>
          <p:cNvPr id="4" name="Picture 3" descr="ipcc_ar4_wg1_ch1_fig_1_4_big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903" y="2667000"/>
            <a:ext cx="6502400" cy="3715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048" y="2971800"/>
            <a:ext cx="229213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 = “assessment </a:t>
            </a:r>
          </a:p>
          <a:p>
            <a:r>
              <a:rPr lang="en-US" dirty="0" smtClean="0"/>
              <a:t>report”</a:t>
            </a:r>
          </a:p>
          <a:p>
            <a:endParaRPr lang="en-US" dirty="0" smtClean="0"/>
          </a:p>
          <a:p>
            <a:r>
              <a:rPr lang="en-US" dirty="0" smtClean="0"/>
              <a:t>FAR = “first” AR, etc</a:t>
            </a:r>
          </a:p>
          <a:p>
            <a:endParaRPr lang="en-US" dirty="0" smtClean="0"/>
          </a:p>
          <a:p>
            <a:r>
              <a:rPr lang="en-US" dirty="0" smtClean="0"/>
              <a:t>FAR: 1990</a:t>
            </a:r>
          </a:p>
          <a:p>
            <a:r>
              <a:rPr lang="en-US" dirty="0" smtClean="0"/>
              <a:t>SAR: 1995</a:t>
            </a:r>
          </a:p>
          <a:p>
            <a:r>
              <a:rPr lang="en-US" dirty="0" smtClean="0"/>
              <a:t>TAR: 2001</a:t>
            </a:r>
          </a:p>
          <a:p>
            <a:r>
              <a:rPr lang="en-US" dirty="0" smtClean="0"/>
              <a:t>AR4: 2007</a:t>
            </a:r>
          </a:p>
          <a:p>
            <a:r>
              <a:rPr lang="en-US" dirty="0" smtClean="0"/>
              <a:t>AR5: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29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precipitation distribution on Earth?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6292334"/>
            <a:ext cx="211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GPCP (1979-2006)</a:t>
            </a:r>
            <a:endParaRPr lang="en-US" dirty="0"/>
          </a:p>
        </p:txBody>
      </p:sp>
      <p:pic>
        <p:nvPicPr>
          <p:cNvPr id="6" name="sg_v2_climo.79-06.3_vid.q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2471928"/>
            <a:ext cx="6400800" cy="362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Resolutions</a:t>
            </a:r>
            <a:endParaRPr lang="en-US" dirty="0"/>
          </a:p>
        </p:txBody>
      </p:sp>
      <p:pic>
        <p:nvPicPr>
          <p:cNvPr id="4" name="Content Placeholder 3" descr="resolutio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5788" r="-5788"/>
          <a:stretch>
            <a:fillRect/>
          </a:stretch>
        </p:blipFill>
        <p:spPr>
          <a:xfrm>
            <a:off x="-838200" y="987552"/>
            <a:ext cx="10919033" cy="5870448"/>
          </a:xfrm>
        </p:spPr>
      </p:pic>
    </p:spTree>
    <p:extLst>
      <p:ext uri="{BB962C8B-B14F-4D97-AF65-F5344CB8AC3E}">
        <p14:creationId xmlns:p14="http://schemas.microsoft.com/office/powerpoint/2010/main" val="1525442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Vertical coordinates:</a:t>
            </a:r>
          </a:p>
          <a:p>
            <a:pPr lvl="1"/>
            <a:r>
              <a:rPr lang="en-US" dirty="0" smtClean="0"/>
              <a:t>Topography introduces significant complication (pressure levels can disappear)</a:t>
            </a:r>
          </a:p>
          <a:p>
            <a:pPr lvl="1"/>
            <a:r>
              <a:rPr lang="en-US" dirty="0" smtClean="0"/>
              <a:t>“Sigma coordinates”: </a:t>
            </a:r>
            <a:r>
              <a:rPr lang="en-US" dirty="0" err="1" smtClean="0"/>
              <a:t>p/ps</a:t>
            </a:r>
            <a:endParaRPr lang="en-US" dirty="0" smtClean="0"/>
          </a:p>
          <a:p>
            <a:pPr lvl="2"/>
            <a:r>
              <a:rPr lang="en-US" dirty="0" smtClean="0"/>
              <a:t>Makes the surface a coordinate (not true in pressure </a:t>
            </a:r>
            <a:r>
              <a:rPr lang="en-US" dirty="0" err="1" smtClean="0"/>
              <a:t>coords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Models are trending towards higher vertical resolution</a:t>
            </a:r>
          </a:p>
          <a:p>
            <a:pPr lvl="1"/>
            <a:r>
              <a:rPr lang="en-US" dirty="0" smtClean="0"/>
              <a:t>CMIP3: Most around 25 vertical levels</a:t>
            </a:r>
          </a:p>
          <a:p>
            <a:pPr lvl="1"/>
            <a:r>
              <a:rPr lang="en-US" dirty="0" smtClean="0"/>
              <a:t>New GFDL model: 48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9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Since not all aspects of the numerical methods conserve energy, a correction is usually applied</a:t>
            </a:r>
          </a:p>
          <a:p>
            <a:pPr lvl="1"/>
            <a:r>
              <a:rPr lang="en-US" dirty="0" smtClean="0"/>
              <a:t>Energy calculated before and after dynamics is called</a:t>
            </a:r>
          </a:p>
          <a:p>
            <a:pPr lvl="1"/>
            <a:r>
              <a:rPr lang="en-US" dirty="0" smtClean="0"/>
              <a:t>Temperature multiplied by a constant everywhere to assure energy stays the same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51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Dynamical Core Key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023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Hydrostatic fluid equations on sphere</a:t>
            </a:r>
          </a:p>
          <a:p>
            <a:pPr lvl="1"/>
            <a:r>
              <a:rPr lang="en-US" dirty="0" smtClean="0"/>
              <a:t>The future will be </a:t>
            </a:r>
            <a:r>
              <a:rPr lang="en-US" i="1" dirty="0" err="1" smtClean="0"/>
              <a:t>nonhydrostatic</a:t>
            </a:r>
            <a:r>
              <a:rPr lang="en-US" dirty="0" smtClean="0"/>
              <a:t>: more expensive though and not necessary at the moment</a:t>
            </a:r>
          </a:p>
          <a:p>
            <a:r>
              <a:rPr lang="en-US" dirty="0" err="1" smtClean="0"/>
              <a:t>Numerics</a:t>
            </a:r>
            <a:endParaRPr lang="en-US" dirty="0" smtClean="0"/>
          </a:p>
          <a:p>
            <a:pPr lvl="1"/>
            <a:r>
              <a:rPr lang="en-US" dirty="0" smtClean="0"/>
              <a:t>Wouldn’t it be nice if we lived on Flatland…</a:t>
            </a:r>
          </a:p>
          <a:p>
            <a:pPr lvl="2"/>
            <a:r>
              <a:rPr lang="en-US" dirty="0" smtClean="0"/>
              <a:t>Poles and topography lead to difficulties</a:t>
            </a:r>
          </a:p>
          <a:p>
            <a:pPr lvl="1"/>
            <a:r>
              <a:rPr lang="en-US" dirty="0" smtClean="0"/>
              <a:t>No clear winner for numerical schemes</a:t>
            </a:r>
          </a:p>
          <a:p>
            <a:pPr lvl="2"/>
            <a:r>
              <a:rPr lang="en-US" dirty="0" smtClean="0"/>
              <a:t>Spectral methods</a:t>
            </a:r>
          </a:p>
          <a:p>
            <a:pPr lvl="2"/>
            <a:r>
              <a:rPr lang="en-US" dirty="0" err="1" smtClean="0"/>
              <a:t>Gridpoint</a:t>
            </a:r>
            <a:r>
              <a:rPr lang="en-US" dirty="0" smtClean="0"/>
              <a:t> methods (e.g., B-grid)</a:t>
            </a:r>
          </a:p>
          <a:p>
            <a:pPr lvl="2"/>
            <a:r>
              <a:rPr lang="en-US" dirty="0" smtClean="0"/>
              <a:t>Finite volume</a:t>
            </a:r>
          </a:p>
          <a:p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Much better local effects near topography in higher res models</a:t>
            </a:r>
          </a:p>
          <a:p>
            <a:pPr lvl="1"/>
            <a:r>
              <a:rPr lang="en-US" dirty="0" smtClean="0"/>
              <a:t>Also can begin to resolve tropical storms at high res</a:t>
            </a:r>
          </a:p>
          <a:p>
            <a:pPr lvl="1"/>
            <a:r>
              <a:rPr lang="en-US" dirty="0" smtClean="0"/>
              <a:t>Climate sensitivity doesn’t change much with resolution</a:t>
            </a:r>
          </a:p>
          <a:p>
            <a:pPr lvl="1"/>
            <a:r>
              <a:rPr lang="en-US" dirty="0" smtClean="0"/>
              <a:t>Large scale fidelity with </a:t>
            </a:r>
            <a:r>
              <a:rPr lang="en-US" dirty="0" err="1" smtClean="0"/>
              <a:t>obs</a:t>
            </a:r>
            <a:r>
              <a:rPr lang="en-US" dirty="0" smtClean="0"/>
              <a:t> isn’t all that dependent on resolution (as long as the model isn’t really low res)</a:t>
            </a:r>
          </a:p>
        </p:txBody>
      </p:sp>
    </p:spTree>
    <p:extLst>
      <p:ext uri="{BB962C8B-B14F-4D97-AF65-F5344CB8AC3E}">
        <p14:creationId xmlns:p14="http://schemas.microsoft.com/office/powerpoint/2010/main" val="373897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Next: Physics of AGCMs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Climate models have some very complex parameterizations of physical processes</a:t>
            </a:r>
          </a:p>
          <a:p>
            <a:r>
              <a:rPr lang="en-US" dirty="0" smtClean="0"/>
              <a:t>We’ll describe general ideas of how these are parameterized</a:t>
            </a:r>
          </a:p>
          <a:p>
            <a:r>
              <a:rPr lang="en-US" dirty="0" smtClean="0"/>
              <a:t>The history of some of the parameterizations</a:t>
            </a:r>
          </a:p>
          <a:p>
            <a:r>
              <a:rPr lang="en-US" dirty="0" smtClean="0"/>
              <a:t>And talk about simple ways to parameterize these effects as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57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Suki</a:t>
            </a:r>
            <a:r>
              <a:rPr lang="en-US" dirty="0" smtClean="0"/>
              <a:t> </a:t>
            </a:r>
            <a:r>
              <a:rPr lang="en-US" dirty="0" err="1" smtClean="0"/>
              <a:t>Manabe</a:t>
            </a:r>
            <a:r>
              <a:rPr lang="en-US" dirty="0" smtClean="0"/>
              <a:t>: Father of Climate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102352"/>
          </a:xfrm>
        </p:spPr>
        <p:txBody>
          <a:bodyPr/>
          <a:lstStyle/>
          <a:p>
            <a:r>
              <a:rPr lang="en-US" dirty="0" err="1" smtClean="0"/>
              <a:t>Syukuro</a:t>
            </a:r>
            <a:r>
              <a:rPr lang="en-US" dirty="0" smtClean="0"/>
              <a:t> </a:t>
            </a:r>
            <a:r>
              <a:rPr lang="en-US" dirty="0" err="1" smtClean="0"/>
              <a:t>Manabe</a:t>
            </a:r>
            <a:r>
              <a:rPr lang="en-US" dirty="0" smtClean="0"/>
              <a:t> (born 1931):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Worked at GFDL from 1958-1997</a:t>
            </a:r>
          </a:p>
          <a:p>
            <a:pPr lvl="1"/>
            <a:r>
              <a:rPr lang="en-US" dirty="0" smtClean="0"/>
              <a:t>1997-2001: Director of Earth Simulator, Japan</a:t>
            </a:r>
            <a:endParaRPr lang="en-US" dirty="0"/>
          </a:p>
        </p:txBody>
      </p:sp>
      <p:pic>
        <p:nvPicPr>
          <p:cNvPr id="4" name="Picture 3" descr="Suki-faculty-profile-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425699"/>
            <a:ext cx="2139950" cy="2748560"/>
          </a:xfrm>
          <a:prstGeom prst="rect">
            <a:avLst/>
          </a:prstGeom>
        </p:spPr>
      </p:pic>
      <p:pic>
        <p:nvPicPr>
          <p:cNvPr id="6" name="Picture 5" descr="NB_Mana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425699"/>
            <a:ext cx="2203450" cy="3090951"/>
          </a:xfrm>
          <a:prstGeom prst="rect">
            <a:avLst/>
          </a:prstGeom>
        </p:spPr>
      </p:pic>
      <p:pic>
        <p:nvPicPr>
          <p:cNvPr id="7" name="Picture 6" descr="Manab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2425699"/>
            <a:ext cx="2120900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</a:t>
            </a:r>
            <a:r>
              <a:rPr lang="en-US" dirty="0" err="1" smtClean="0"/>
              <a:t>Manabe</a:t>
            </a:r>
            <a:r>
              <a:rPr lang="en-US" dirty="0" smtClean="0"/>
              <a:t> Modeling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Radiative model: M. and </a:t>
            </a:r>
            <a:r>
              <a:rPr lang="en-US" dirty="0" err="1" smtClean="0"/>
              <a:t>Moller</a:t>
            </a:r>
            <a:r>
              <a:rPr lang="en-US" dirty="0" smtClean="0"/>
              <a:t> (1961)</a:t>
            </a:r>
          </a:p>
          <a:p>
            <a:r>
              <a:rPr lang="en-US" dirty="0" smtClean="0"/>
              <a:t>Radiative-convective model: M. and </a:t>
            </a:r>
            <a:r>
              <a:rPr lang="en-US" dirty="0" err="1" smtClean="0"/>
              <a:t>Strickler</a:t>
            </a:r>
            <a:r>
              <a:rPr lang="en-US" dirty="0" smtClean="0"/>
              <a:t> (1964)</a:t>
            </a:r>
          </a:p>
          <a:p>
            <a:r>
              <a:rPr lang="en-US" dirty="0" smtClean="0"/>
              <a:t>Atmosphere only model: </a:t>
            </a:r>
            <a:r>
              <a:rPr lang="en-US" dirty="0" err="1" smtClean="0"/>
              <a:t>Smagorinsky</a:t>
            </a:r>
            <a:r>
              <a:rPr lang="en-US" dirty="0" smtClean="0"/>
              <a:t>, M. and Holloway (1965)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65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Coupled Climate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Manabe</a:t>
            </a:r>
            <a:r>
              <a:rPr lang="en-US" dirty="0" smtClean="0"/>
              <a:t> and Bryan (1969): </a:t>
            </a:r>
          </a:p>
          <a:p>
            <a:pPr lvl="1"/>
            <a:r>
              <a:rPr lang="en-US" dirty="0" smtClean="0"/>
              <a:t>First coupled climate model</a:t>
            </a:r>
          </a:p>
        </p:txBody>
      </p:sp>
      <p:pic>
        <p:nvPicPr>
          <p:cNvPr id="5" name="Picture 4" descr="Snapshot 2009-11-12 11-17-24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70048"/>
            <a:ext cx="3749621" cy="3733800"/>
          </a:xfrm>
          <a:prstGeom prst="rect">
            <a:avLst/>
          </a:prstGeom>
        </p:spPr>
      </p:pic>
      <p:pic>
        <p:nvPicPr>
          <p:cNvPr id="7" name="Picture 6" descr="Snapshot 2009-11-12 11-21-51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637" y="2670048"/>
            <a:ext cx="5264363" cy="3730752"/>
          </a:xfrm>
          <a:prstGeom prst="rect">
            <a:avLst/>
          </a:prstGeom>
        </p:spPr>
      </p:pic>
      <p:pic>
        <p:nvPicPr>
          <p:cNvPr id="8" name="Picture 7" descr="Snapshot 2009-11-12 11-35-56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054582"/>
            <a:ext cx="1905000" cy="16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Global Warming Forecast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Manabe</a:t>
            </a:r>
            <a:r>
              <a:rPr lang="en-US" dirty="0" smtClean="0"/>
              <a:t> and </a:t>
            </a:r>
            <a:r>
              <a:rPr lang="en-US" dirty="0" err="1" smtClean="0"/>
              <a:t>Wetherald</a:t>
            </a:r>
            <a:r>
              <a:rPr lang="en-US" dirty="0" smtClean="0"/>
              <a:t> (1975): </a:t>
            </a:r>
            <a:endParaRPr lang="en-US" dirty="0"/>
          </a:p>
        </p:txBody>
      </p:sp>
      <p:pic>
        <p:nvPicPr>
          <p:cNvPr id="4" name="Picture 3" descr="Snapshot 2009-11-12 11-41-59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57400"/>
            <a:ext cx="4330700" cy="3860800"/>
          </a:xfrm>
          <a:prstGeom prst="rect">
            <a:avLst/>
          </a:prstGeom>
        </p:spPr>
      </p:pic>
      <p:pic>
        <p:nvPicPr>
          <p:cNvPr id="5" name="Picture 4" descr="Snapshot 2009-11-12 11-44-24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057400"/>
            <a:ext cx="3044952" cy="3797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099048"/>
            <a:ext cx="2521500" cy="373659"/>
          </a:xfrm>
          <a:prstGeom prst="rect">
            <a:avLst/>
          </a:prstGeom>
          <a:noFill/>
        </p:spPr>
        <p:txBody>
          <a:bodyPr wrap="none" lIns="91397" tIns="45699" rIns="91397" bIns="45699" rtlCol="0">
            <a:spAutoFit/>
          </a:bodyPr>
          <a:lstStyle/>
          <a:p>
            <a:r>
              <a:rPr lang="en-US" b="1" dirty="0" smtClean="0"/>
              <a:t>Polar amplification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722376" y="5145024"/>
            <a:ext cx="1298448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57988" y="6099048"/>
            <a:ext cx="4586012" cy="373659"/>
          </a:xfrm>
          <a:prstGeom prst="rect">
            <a:avLst/>
          </a:prstGeom>
          <a:noFill/>
        </p:spPr>
        <p:txBody>
          <a:bodyPr wrap="square" lIns="91397" tIns="45699" rIns="91397" bIns="45699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Wet areas get wetter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chemeClr val="accent1"/>
                </a:solidFill>
              </a:rPr>
              <a:t>subtropical drying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4760976" y="4459224"/>
            <a:ext cx="2136648" cy="114300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57800" y="3048000"/>
            <a:ext cx="3124200" cy="305104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8229600" y="3810000"/>
            <a:ext cx="152400" cy="2289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55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Early </a:t>
            </a:r>
            <a:r>
              <a:rPr lang="en-US" dirty="0" err="1" smtClean="0"/>
              <a:t>Manabe</a:t>
            </a:r>
            <a:r>
              <a:rPr lang="en-US" dirty="0" smtClean="0"/>
              <a:t>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 find these early modeling papers still really fascinating…</a:t>
            </a:r>
          </a:p>
          <a:p>
            <a:r>
              <a:rPr lang="en-US" dirty="0" smtClean="0"/>
              <a:t>Effect of ocean circulation on climate:</a:t>
            </a:r>
          </a:p>
          <a:p>
            <a:pPr lvl="1"/>
            <a:r>
              <a:rPr lang="en-US" dirty="0" smtClean="0"/>
              <a:t>Turn off ocean model</a:t>
            </a:r>
          </a:p>
          <a:p>
            <a:r>
              <a:rPr lang="en-US" dirty="0" smtClean="0"/>
              <a:t>Effect of moisture:</a:t>
            </a:r>
          </a:p>
          <a:p>
            <a:pPr lvl="1"/>
            <a:r>
              <a:rPr lang="en-US" dirty="0" smtClean="0"/>
              <a:t>Turn off latent heating</a:t>
            </a:r>
          </a:p>
          <a:p>
            <a:r>
              <a:rPr lang="en-US" dirty="0" smtClean="0"/>
              <a:t>Effect of mountains:</a:t>
            </a:r>
          </a:p>
          <a:p>
            <a:pPr lvl="1"/>
            <a:r>
              <a:rPr lang="en-US" dirty="0" smtClean="0"/>
              <a:t>Bulldoze all topography</a:t>
            </a:r>
          </a:p>
          <a:p>
            <a:r>
              <a:rPr lang="en-US" dirty="0" smtClean="0"/>
              <a:t>Effect of changing </a:t>
            </a:r>
            <a:r>
              <a:rPr lang="en-US" b="1" dirty="0" smtClean="0"/>
              <a:t>solar radiation</a:t>
            </a:r>
            <a:r>
              <a:rPr lang="en-US" dirty="0" smtClean="0"/>
              <a:t>, doubling </a:t>
            </a:r>
            <a:r>
              <a:rPr lang="en-US" b="1" dirty="0" smtClean="0"/>
              <a:t>CO2</a:t>
            </a:r>
            <a:r>
              <a:rPr lang="en-US" dirty="0" smtClean="0"/>
              <a:t>, </a:t>
            </a:r>
            <a:r>
              <a:rPr lang="en-US" b="1" dirty="0" smtClean="0"/>
              <a:t>ice sheets</a:t>
            </a:r>
            <a:r>
              <a:rPr lang="en-US" dirty="0" smtClean="0"/>
              <a:t>, </a:t>
            </a:r>
            <a:r>
              <a:rPr lang="en-US" b="1" dirty="0" smtClean="0"/>
              <a:t>clouds</a:t>
            </a:r>
            <a:r>
              <a:rPr lang="en-US" dirty="0" smtClean="0"/>
              <a:t>, </a:t>
            </a:r>
            <a:r>
              <a:rPr lang="en-US" b="1" dirty="0" smtClean="0"/>
              <a:t>soil moisture</a:t>
            </a:r>
            <a:r>
              <a:rPr lang="en-US" dirty="0" smtClean="0"/>
              <a:t>, etc…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99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north-south temperature distribution on Earth?</a:t>
            </a:r>
            <a:endParaRPr lang="en-US" dirty="0"/>
          </a:p>
        </p:txBody>
      </p:sp>
      <p:pic>
        <p:nvPicPr>
          <p:cNvPr id="4" name="Picture 3" descr="Annual_Average_Temperature_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88907"/>
            <a:ext cx="5198745" cy="40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Day 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Next we’ll discuss state-of-the-art GCMs</a:t>
            </a:r>
          </a:p>
          <a:p>
            <a:pPr lvl="1"/>
            <a:r>
              <a:rPr lang="en-US" dirty="0" smtClean="0"/>
              <a:t>CMIP = coupled model </a:t>
            </a:r>
            <a:r>
              <a:rPr lang="en-US" dirty="0" err="1" smtClean="0"/>
              <a:t>intercomparison</a:t>
            </a:r>
            <a:r>
              <a:rPr lang="en-US" dirty="0" smtClean="0"/>
              <a:t> project</a:t>
            </a:r>
          </a:p>
          <a:p>
            <a:pPr lvl="2"/>
            <a:r>
              <a:rPr lang="en-US" dirty="0" smtClean="0"/>
              <a:t>CMIP3: for IPCC 4</a:t>
            </a:r>
            <a:r>
              <a:rPr lang="en-US" baseline="30000" dirty="0" smtClean="0"/>
              <a:t>th</a:t>
            </a:r>
            <a:r>
              <a:rPr lang="en-US" dirty="0" smtClean="0"/>
              <a:t> assessment report</a:t>
            </a:r>
          </a:p>
          <a:p>
            <a:pPr lvl="2"/>
            <a:r>
              <a:rPr lang="en-US" dirty="0" smtClean="0"/>
              <a:t>CMIP5: for IPCC 5</a:t>
            </a:r>
            <a:r>
              <a:rPr lang="en-US" baseline="30000" dirty="0" smtClean="0"/>
              <a:t>th</a:t>
            </a:r>
            <a:r>
              <a:rPr lang="en-US" dirty="0" smtClean="0"/>
              <a:t> assessment report</a:t>
            </a:r>
          </a:p>
          <a:p>
            <a:r>
              <a:rPr lang="en-US" dirty="0" smtClean="0"/>
              <a:t>But first, a list of things the CMIP3 models </a:t>
            </a:r>
            <a:r>
              <a:rPr lang="en-US" b="1" dirty="0" smtClean="0"/>
              <a:t>didn’t even try</a:t>
            </a:r>
            <a:r>
              <a:rPr lang="en-US" dirty="0" smtClean="0"/>
              <a:t> to do: </a:t>
            </a:r>
          </a:p>
          <a:p>
            <a:pPr lvl="1"/>
            <a:r>
              <a:rPr lang="en-US" dirty="0" smtClean="0"/>
              <a:t>Carbon cycle</a:t>
            </a:r>
          </a:p>
          <a:p>
            <a:pPr lvl="1"/>
            <a:r>
              <a:rPr lang="en-US" dirty="0" smtClean="0"/>
              <a:t>Dynamic vegetation</a:t>
            </a:r>
          </a:p>
        </p:txBody>
      </p:sp>
    </p:spTree>
    <p:extLst>
      <p:ext uri="{BB962C8B-B14F-4D97-AF65-F5344CB8AC3E}">
        <p14:creationId xmlns:p14="http://schemas.microsoft.com/office/powerpoint/2010/main" val="69652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Vegetation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Land types: </a:t>
            </a:r>
          </a:p>
        </p:txBody>
      </p:sp>
      <p:pic>
        <p:nvPicPr>
          <p:cNvPr id="4" name="Picture 3" descr="landtype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355" y="1676400"/>
            <a:ext cx="6603645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752" y="3048000"/>
            <a:ext cx="3699337" cy="3139321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1: (BE) broadleaf evergreen trees</a:t>
            </a:r>
          </a:p>
          <a:p>
            <a:r>
              <a:rPr lang="en-US" dirty="0" smtClean="0"/>
              <a:t>2: (BD) broadleaf deciduous trees</a:t>
            </a:r>
          </a:p>
          <a:p>
            <a:r>
              <a:rPr lang="en-US" dirty="0" smtClean="0"/>
              <a:t>3: (BN) broadleaf/</a:t>
            </a:r>
            <a:r>
              <a:rPr lang="en-US" dirty="0" err="1" smtClean="0"/>
              <a:t>needleleaf</a:t>
            </a:r>
            <a:r>
              <a:rPr lang="en-US" dirty="0" smtClean="0"/>
              <a:t> trees</a:t>
            </a:r>
          </a:p>
          <a:p>
            <a:r>
              <a:rPr lang="en-US" dirty="0" smtClean="0"/>
              <a:t>4: (NE) </a:t>
            </a:r>
            <a:r>
              <a:rPr lang="en-US" dirty="0" err="1" smtClean="0"/>
              <a:t>needleleaf</a:t>
            </a:r>
            <a:r>
              <a:rPr lang="en-US" dirty="0" smtClean="0"/>
              <a:t> evergreen trees</a:t>
            </a:r>
          </a:p>
          <a:p>
            <a:r>
              <a:rPr lang="en-US" dirty="0" smtClean="0"/>
              <a:t>5: (ND) </a:t>
            </a:r>
            <a:r>
              <a:rPr lang="en-US" dirty="0" err="1" smtClean="0"/>
              <a:t>needleleaf</a:t>
            </a:r>
            <a:r>
              <a:rPr lang="en-US" dirty="0" smtClean="0"/>
              <a:t> deciduous trees</a:t>
            </a:r>
          </a:p>
          <a:p>
            <a:r>
              <a:rPr lang="en-US" dirty="0" smtClean="0"/>
              <a:t>6: (G)  grassland</a:t>
            </a:r>
          </a:p>
          <a:p>
            <a:r>
              <a:rPr lang="en-US" dirty="0" smtClean="0"/>
              <a:t>7: (D)  desert</a:t>
            </a:r>
          </a:p>
          <a:p>
            <a:r>
              <a:rPr lang="en-US" dirty="0" smtClean="0"/>
              <a:t>8: (T)  tundra</a:t>
            </a:r>
          </a:p>
          <a:p>
            <a:r>
              <a:rPr lang="en-US" dirty="0" smtClean="0"/>
              <a:t>9: (A)  agriculture</a:t>
            </a:r>
          </a:p>
          <a:p>
            <a:r>
              <a:rPr lang="en-US" dirty="0" smtClean="0"/>
              <a:t>10: (I)  ice</a:t>
            </a:r>
          </a:p>
          <a:p>
            <a:r>
              <a:rPr lang="en-US" dirty="0" smtClean="0"/>
              <a:t>11: (L)  lake</a:t>
            </a:r>
          </a:p>
        </p:txBody>
      </p:sp>
    </p:spTree>
    <p:extLst>
      <p:ext uri="{BB962C8B-B14F-4D97-AF65-F5344CB8AC3E}">
        <p14:creationId xmlns:p14="http://schemas.microsoft.com/office/powerpoint/2010/main" val="3590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Models Don’t Parameterize (yet)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/>
          <a:lstStyle/>
          <a:p>
            <a:r>
              <a:rPr lang="en-US" dirty="0" smtClean="0"/>
              <a:t>But first, a list of things the CMIP3 GCMs didn’t even try to do: </a:t>
            </a:r>
          </a:p>
          <a:p>
            <a:pPr lvl="1"/>
            <a:r>
              <a:rPr lang="en-US" dirty="0" smtClean="0"/>
              <a:t>Carbon cycle</a:t>
            </a:r>
          </a:p>
          <a:p>
            <a:pPr lvl="2"/>
            <a:r>
              <a:rPr lang="en-US" dirty="0" smtClean="0"/>
              <a:t>They used prescribed CO2 distributions</a:t>
            </a:r>
          </a:p>
          <a:p>
            <a:pPr lvl="1"/>
            <a:r>
              <a:rPr lang="en-US" dirty="0" smtClean="0"/>
              <a:t>Dynamic vegetation </a:t>
            </a:r>
          </a:p>
          <a:p>
            <a:pPr lvl="2"/>
            <a:r>
              <a:rPr lang="en-US" dirty="0" smtClean="0"/>
              <a:t>Prescribed to be current climate values</a:t>
            </a:r>
          </a:p>
          <a:p>
            <a:pPr lvl="1"/>
            <a:r>
              <a:rPr lang="en-US" dirty="0" smtClean="0"/>
              <a:t>Dynamic ice sheet models</a:t>
            </a:r>
          </a:p>
          <a:p>
            <a:pPr lvl="2"/>
            <a:r>
              <a:rPr lang="en-US" dirty="0" smtClean="0"/>
              <a:t>Prescribed to current size</a:t>
            </a:r>
          </a:p>
          <a:p>
            <a:pPr lvl="1"/>
            <a:r>
              <a:rPr lang="en-US" dirty="0" smtClean="0"/>
              <a:t>Interactive chemistry (e.g., ozone chemistry)</a:t>
            </a:r>
          </a:p>
          <a:p>
            <a:pPr lvl="2"/>
            <a:r>
              <a:rPr lang="en-US" dirty="0" smtClean="0"/>
              <a:t>Prescribed ozone hole</a:t>
            </a:r>
          </a:p>
          <a:p>
            <a:pPr lvl="1"/>
            <a:r>
              <a:rPr lang="en-US" dirty="0" smtClean="0"/>
              <a:t>Aerosol effects on cloud formation</a:t>
            </a:r>
          </a:p>
          <a:p>
            <a:pPr lvl="2"/>
            <a:r>
              <a:rPr lang="en-US" dirty="0" smtClean="0"/>
              <a:t>Not often considered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752" y="6400800"/>
            <a:ext cx="662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“Earth system models” are trying to parameterize many of these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6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Parameterizations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We’ll discuss the following physical parameterizations: </a:t>
            </a:r>
          </a:p>
          <a:p>
            <a:pPr lvl="1"/>
            <a:r>
              <a:rPr lang="en-US" dirty="0" smtClean="0"/>
              <a:t>Radiative transfer</a:t>
            </a:r>
          </a:p>
          <a:p>
            <a:pPr lvl="1"/>
            <a:r>
              <a:rPr lang="en-US" dirty="0" smtClean="0"/>
              <a:t>Convection</a:t>
            </a:r>
          </a:p>
          <a:p>
            <a:pPr lvl="1"/>
            <a:r>
              <a:rPr lang="en-US" dirty="0" smtClean="0"/>
              <a:t>Clouds</a:t>
            </a:r>
          </a:p>
          <a:p>
            <a:pPr lvl="1"/>
            <a:r>
              <a:rPr lang="en-US" dirty="0" smtClean="0"/>
              <a:t>Surface fluxes/boundary layer schemes</a:t>
            </a:r>
          </a:p>
        </p:txBody>
      </p:sp>
    </p:spTree>
    <p:extLst>
      <p:ext uri="{BB962C8B-B14F-4D97-AF65-F5344CB8AC3E}">
        <p14:creationId xmlns:p14="http://schemas.microsoft.com/office/powerpoint/2010/main" val="170157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transfer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Clear sky radiative transfer is essentially a solved problem</a:t>
            </a:r>
          </a:p>
          <a:p>
            <a:r>
              <a:rPr lang="en-US" dirty="0" smtClean="0"/>
              <a:t>Divide electromagnetic spectrum into bands</a:t>
            </a:r>
          </a:p>
          <a:p>
            <a:r>
              <a:rPr lang="en-US" dirty="0" smtClean="0"/>
              <a:t>Solar absorption and scattering by H2O, CO2, O3, O2, clouds, aerosols</a:t>
            </a:r>
          </a:p>
          <a:p>
            <a:pPr lvl="1"/>
            <a:r>
              <a:rPr lang="en-US" dirty="0" smtClean="0"/>
              <a:t>GFDL AM2 model uses 18 bands of solar radiation</a:t>
            </a:r>
          </a:p>
          <a:p>
            <a:pPr lvl="1"/>
            <a:r>
              <a:rPr lang="en-US" dirty="0" smtClean="0"/>
              <a:t>Aerosols are sea salt, dust, black &amp; organic carbon, and sulfate aerosols</a:t>
            </a:r>
          </a:p>
          <a:p>
            <a:pPr lvl="2"/>
            <a:r>
              <a:rPr lang="en-US" dirty="0" smtClean="0"/>
              <a:t>Aerosol and chemical concentrations are prescribed as monthly mean </a:t>
            </a:r>
            <a:r>
              <a:rPr lang="en-US" dirty="0" err="1" smtClean="0"/>
              <a:t>climatologies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56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transfer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err="1" smtClean="0"/>
              <a:t>Longwave</a:t>
            </a:r>
            <a:r>
              <a:rPr lang="en-US" dirty="0" smtClean="0"/>
              <a:t> absorption and emission by H2O, CO2, O3, N2O, CH4, CFC-11, CFC-12, CFC-113, HCFC-22, aerosols, clouds</a:t>
            </a:r>
          </a:p>
          <a:p>
            <a:pPr lvl="1"/>
            <a:r>
              <a:rPr lang="en-US" dirty="0" smtClean="0"/>
              <a:t>8 </a:t>
            </a:r>
            <a:r>
              <a:rPr lang="en-US" dirty="0" err="1" smtClean="0"/>
              <a:t>longwave</a:t>
            </a:r>
            <a:r>
              <a:rPr lang="en-US" dirty="0" smtClean="0"/>
              <a:t> bands</a:t>
            </a:r>
          </a:p>
          <a:p>
            <a:r>
              <a:rPr lang="en-US" dirty="0" smtClean="0"/>
              <a:t>Very computationally expensive! </a:t>
            </a:r>
          </a:p>
          <a:p>
            <a:pPr lvl="1"/>
            <a:r>
              <a:rPr lang="en-US" dirty="0" smtClean="0"/>
              <a:t>Often ~50% of the total CPU usage is running the radiation code</a:t>
            </a:r>
          </a:p>
          <a:p>
            <a:pPr lvl="1"/>
            <a:r>
              <a:rPr lang="en-US" dirty="0" smtClean="0"/>
              <a:t>Often not called every time step</a:t>
            </a:r>
          </a:p>
          <a:p>
            <a:pPr lvl="1"/>
            <a:r>
              <a:rPr lang="en-US" dirty="0" smtClean="0"/>
              <a:t>Faster implementations such as neural networks are being developed</a:t>
            </a:r>
          </a:p>
        </p:txBody>
      </p:sp>
    </p:spTree>
    <p:extLst>
      <p:ext uri="{BB962C8B-B14F-4D97-AF65-F5344CB8AC3E}">
        <p14:creationId xmlns:p14="http://schemas.microsoft.com/office/powerpoint/2010/main" val="328379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 convection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Convection: vertical overturning due to density differences</a:t>
            </a:r>
          </a:p>
          <a:p>
            <a:r>
              <a:rPr lang="en-US" dirty="0" smtClean="0"/>
              <a:t>Atmosphere is strongly heated from below, leading to large amounts of convection</a:t>
            </a:r>
          </a:p>
          <a:p>
            <a:r>
              <a:rPr lang="en-US" dirty="0" smtClean="0"/>
              <a:t>Moisture complicates this </a:t>
            </a:r>
            <a:br>
              <a:rPr lang="en-US" dirty="0" smtClean="0"/>
            </a:br>
            <a:r>
              <a:rPr lang="en-US" dirty="0" smtClean="0"/>
              <a:t>significantly (huge heat source)</a:t>
            </a:r>
          </a:p>
          <a:p>
            <a:pPr lvl="1">
              <a:buNone/>
            </a:pPr>
            <a:r>
              <a:rPr lang="en-US" dirty="0" smtClean="0"/>
              <a:t>	</a:t>
            </a:r>
          </a:p>
          <a:p>
            <a:pPr lvl="1">
              <a:buNone/>
            </a:pPr>
            <a:r>
              <a:rPr lang="en-US" dirty="0" smtClean="0"/>
              <a:t>	Ocean is heated from above: </a:t>
            </a:r>
            <a:br>
              <a:rPr lang="en-US" dirty="0" smtClean="0"/>
            </a:br>
            <a:r>
              <a:rPr lang="en-US" dirty="0" smtClean="0"/>
              <a:t>key difference between </a:t>
            </a:r>
            <a:br>
              <a:rPr lang="en-US" dirty="0" smtClean="0"/>
            </a:br>
            <a:r>
              <a:rPr lang="en-US" dirty="0" smtClean="0"/>
              <a:t>atmosphere and ocean!</a:t>
            </a:r>
          </a:p>
        </p:txBody>
      </p:sp>
      <p:pic>
        <p:nvPicPr>
          <p:cNvPr id="4" name="Content Placeholder 5" descr="thermocl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3660357"/>
            <a:ext cx="3422316" cy="2929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752" y="5943600"/>
            <a:ext cx="500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 ocean water is confined within a few 100 </a:t>
            </a:r>
          </a:p>
          <a:p>
            <a:r>
              <a:rPr lang="en-US" dirty="0" smtClean="0"/>
              <a:t>meters of the surface</a:t>
            </a:r>
            <a:endParaRPr lang="en-US" dirty="0"/>
          </a:p>
        </p:txBody>
      </p:sp>
      <p:cxnSp>
        <p:nvCxnSpPr>
          <p:cNvPr id="6" name="Straight Arrow Connector 19"/>
          <p:cNvCxnSpPr>
            <a:cxnSpLocks noChangeShapeType="1"/>
          </p:cNvCxnSpPr>
          <p:nvPr/>
        </p:nvCxnSpPr>
        <p:spPr bwMode="auto">
          <a:xfrm flipV="1">
            <a:off x="5120266" y="4060034"/>
            <a:ext cx="1981198" cy="188356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5791200" y="3244334"/>
            <a:ext cx="2935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temps across Pacific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6488668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Latitude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4897403" y="4718663"/>
            <a:ext cx="81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56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 convection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Classical goals of cumulus parameterization (Cu </a:t>
            </a:r>
            <a:r>
              <a:rPr lang="en-US" dirty="0" err="1" smtClean="0"/>
              <a:t>param</a:t>
            </a:r>
            <a:r>
              <a:rPr lang="en-US" dirty="0" smtClean="0"/>
              <a:t>): </a:t>
            </a:r>
          </a:p>
          <a:p>
            <a:pPr lvl="1"/>
            <a:r>
              <a:rPr lang="en-US" dirty="0" smtClean="0"/>
              <a:t>Precipitation</a:t>
            </a:r>
          </a:p>
          <a:p>
            <a:pPr lvl="1"/>
            <a:r>
              <a:rPr lang="en-US" dirty="0" smtClean="0"/>
              <a:t>Vertical distribution of heating and drying/moistening</a:t>
            </a:r>
          </a:p>
          <a:p>
            <a:r>
              <a:rPr lang="en-US" dirty="0" smtClean="0"/>
              <a:t>Non-classical goals of Cu </a:t>
            </a:r>
            <a:r>
              <a:rPr lang="en-US" dirty="0" err="1" smtClean="0"/>
              <a:t>param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Mass fluxes (for tracer advection)</a:t>
            </a:r>
          </a:p>
          <a:p>
            <a:pPr lvl="1"/>
            <a:r>
              <a:rPr lang="en-US" dirty="0" smtClean="0"/>
              <a:t>Generation of liquid and ice phases of water</a:t>
            </a:r>
          </a:p>
          <a:p>
            <a:pPr lvl="1"/>
            <a:r>
              <a:rPr lang="en-US" dirty="0" smtClean="0"/>
              <a:t>Interactions with PBL, radiation, and flow (momentum transport)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752" y="6292334"/>
            <a:ext cx="405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Goals from review by Arakawa (2004)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22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 convection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Simplest convection scheme:</a:t>
            </a:r>
          </a:p>
          <a:p>
            <a:pPr lvl="1"/>
            <a:r>
              <a:rPr lang="en-US" dirty="0" smtClean="0"/>
              <a:t>Condense whenever a </a:t>
            </a:r>
            <a:r>
              <a:rPr lang="en-US" dirty="0" err="1" smtClean="0"/>
              <a:t>gridbox</a:t>
            </a:r>
            <a:r>
              <a:rPr lang="en-US" dirty="0" smtClean="0"/>
              <a:t> hits 100% saturation</a:t>
            </a:r>
          </a:p>
          <a:p>
            <a:r>
              <a:rPr lang="en-US" dirty="0" smtClean="0"/>
              <a:t>Earliest convection scheme: </a:t>
            </a:r>
          </a:p>
          <a:p>
            <a:pPr lvl="1"/>
            <a:r>
              <a:rPr lang="en-US" dirty="0" smtClean="0"/>
              <a:t>Moist convective adjustment (</a:t>
            </a:r>
            <a:r>
              <a:rPr lang="en-US" dirty="0" err="1" smtClean="0"/>
              <a:t>Manabe</a:t>
            </a:r>
            <a:r>
              <a:rPr lang="en-US" dirty="0" smtClean="0"/>
              <a:t> et al 1965)</a:t>
            </a:r>
          </a:p>
          <a:p>
            <a:pPr lvl="1"/>
            <a:r>
              <a:rPr lang="en-US" dirty="0" smtClean="0"/>
              <a:t>Above plus neutralizing convective instability</a:t>
            </a:r>
          </a:p>
          <a:p>
            <a:pPr lvl="1"/>
            <a:r>
              <a:rPr lang="en-US" dirty="0" smtClean="0"/>
              <a:t>Derivation (on board):</a:t>
            </a:r>
          </a:p>
          <a:p>
            <a:pPr lvl="2"/>
            <a:r>
              <a:rPr lang="en-US" dirty="0" smtClean="0"/>
              <a:t>First dry convective adjustment, then conditional instability &amp; moist convective adjustment</a:t>
            </a:r>
          </a:p>
        </p:txBody>
      </p:sp>
    </p:spTree>
    <p:extLst>
      <p:ext uri="{BB962C8B-B14F-4D97-AF65-F5344CB8AC3E}">
        <p14:creationId xmlns:p14="http://schemas.microsoft.com/office/powerpoint/2010/main" val="384820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 convection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Simplified Betts-Miller convection scheme: </a:t>
            </a:r>
          </a:p>
          <a:p>
            <a:pPr lvl="1"/>
            <a:r>
              <a:rPr lang="en-US" dirty="0" smtClean="0"/>
              <a:t>Relax temperature to moist adiabat</a:t>
            </a:r>
          </a:p>
          <a:p>
            <a:pPr lvl="1"/>
            <a:r>
              <a:rPr lang="en-US" dirty="0" smtClean="0"/>
              <a:t>Relax humidity to some profile</a:t>
            </a:r>
          </a:p>
          <a:p>
            <a:pPr lvl="1"/>
            <a:r>
              <a:rPr lang="en-US" dirty="0" smtClean="0"/>
              <a:t>This won’t conserve energy though (heating must equal drying): adjust so it does</a:t>
            </a:r>
          </a:p>
          <a:p>
            <a:pPr lvl="1"/>
            <a:r>
              <a:rPr lang="en-US" dirty="0" smtClean="0"/>
              <a:t>But then negative precipitation can occur: “shallow (</a:t>
            </a:r>
            <a:r>
              <a:rPr lang="en-US" dirty="0" err="1" smtClean="0"/>
              <a:t>nonprecipitating</a:t>
            </a:r>
            <a:r>
              <a:rPr lang="en-US" dirty="0" smtClean="0"/>
              <a:t>) convection”</a:t>
            </a:r>
          </a:p>
        </p:txBody>
      </p:sp>
    </p:spTree>
    <p:extLst>
      <p:ext uri="{BB962C8B-B14F-4D97-AF65-F5344CB8AC3E}">
        <p14:creationId xmlns:p14="http://schemas.microsoft.com/office/powerpoint/2010/main" val="199102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vertical temperature structure on Earth?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393352"/>
            <a:ext cx="421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 static energy from NCEP reanalysis</a:t>
            </a:r>
            <a:endParaRPr lang="en-US" dirty="0"/>
          </a:p>
        </p:txBody>
      </p:sp>
      <p:pic>
        <p:nvPicPr>
          <p:cNvPr id="8" name="Picture 7" descr="figviewer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778" y="2441448"/>
            <a:ext cx="7127022" cy="40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9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 convection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Most CMIP3/5 convection schemes are “mass flux” schemes</a:t>
            </a:r>
          </a:p>
          <a:p>
            <a:pPr lvl="1"/>
            <a:r>
              <a:rPr lang="en-US" dirty="0" smtClean="0"/>
              <a:t>Based on models of sub-grid scale entraining plumes</a:t>
            </a:r>
          </a:p>
          <a:p>
            <a:pPr lvl="1"/>
            <a:r>
              <a:rPr lang="en-US" dirty="0" smtClean="0"/>
              <a:t>Entrainment adds to vertical mass flux, dilutes plume</a:t>
            </a:r>
          </a:p>
          <a:p>
            <a:pPr lvl="1"/>
            <a:r>
              <a:rPr lang="en-US" dirty="0" smtClean="0"/>
              <a:t>Humidity, etc </a:t>
            </a:r>
            <a:r>
              <a:rPr lang="en-US" dirty="0" err="1" smtClean="0"/>
              <a:t>advected</a:t>
            </a:r>
            <a:r>
              <a:rPr lang="en-US" dirty="0" smtClean="0"/>
              <a:t> by updrafts and compensating subsidence</a:t>
            </a:r>
          </a:p>
        </p:txBody>
      </p:sp>
      <p:pic>
        <p:nvPicPr>
          <p:cNvPr id="5" name="Picture 4" descr="cumulonimbus-cloud-over-afri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52" y="4049792"/>
            <a:ext cx="4575048" cy="2808208"/>
          </a:xfrm>
          <a:prstGeom prst="rect">
            <a:avLst/>
          </a:prstGeom>
        </p:spPr>
      </p:pic>
      <p:pic>
        <p:nvPicPr>
          <p:cNvPr id="6" name="Picture 5" descr="ar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4191000"/>
            <a:ext cx="3848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3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Moist convection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“Mass flux” schemes:</a:t>
            </a:r>
          </a:p>
          <a:p>
            <a:pPr lvl="1"/>
            <a:r>
              <a:rPr lang="en-US" dirty="0" smtClean="0"/>
              <a:t>Convective intensity determined by “quasi-equilibrium” of CAPE (</a:t>
            </a:r>
            <a:r>
              <a:rPr lang="en-US" i="1" dirty="0" smtClean="0"/>
              <a:t>closure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Easy to trigger convection in these schemes (get weak, steady convection)</a:t>
            </a:r>
          </a:p>
        </p:txBody>
      </p:sp>
      <p:pic>
        <p:nvPicPr>
          <p:cNvPr id="4" name="Picture 3" descr="ara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488746"/>
            <a:ext cx="5387937" cy="32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2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Cloud interactions are the most uncertain process in </a:t>
            </a:r>
            <a:r>
              <a:rPr lang="en-US" dirty="0" err="1" smtClean="0"/>
              <a:t>GCMs</a:t>
            </a:r>
            <a:endParaRPr lang="en-US" dirty="0" smtClean="0"/>
          </a:p>
          <a:p>
            <a:pPr lvl="1"/>
            <a:r>
              <a:rPr lang="en-US" dirty="0" smtClean="0"/>
              <a:t>Lead to the largest differences among models</a:t>
            </a:r>
          </a:p>
          <a:p>
            <a:endParaRPr lang="en-US" dirty="0"/>
          </a:p>
        </p:txBody>
      </p:sp>
      <p:pic>
        <p:nvPicPr>
          <p:cNvPr id="4" name="Picture 3" descr="stratocumulu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0"/>
            <a:ext cx="3733800" cy="2800350"/>
          </a:xfrm>
          <a:prstGeom prst="rect">
            <a:avLst/>
          </a:prstGeom>
        </p:spPr>
      </p:pic>
      <p:pic>
        <p:nvPicPr>
          <p:cNvPr id="5" name="Picture 4" descr="192_clouds04.siz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0"/>
            <a:ext cx="37338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Historical implementations of cloud parameterizations: </a:t>
            </a:r>
          </a:p>
          <a:p>
            <a:pPr lvl="1"/>
            <a:r>
              <a:rPr lang="en-US" dirty="0" smtClean="0"/>
              <a:t>First, </a:t>
            </a:r>
            <a:r>
              <a:rPr lang="en-US" dirty="0" err="1" smtClean="0"/>
              <a:t>climatological</a:t>
            </a:r>
            <a:r>
              <a:rPr lang="en-US" dirty="0" smtClean="0"/>
              <a:t> cloud distributions were used (e.g., Holloway and </a:t>
            </a:r>
            <a:r>
              <a:rPr lang="en-US" dirty="0" err="1" smtClean="0"/>
              <a:t>Manabe</a:t>
            </a:r>
            <a:r>
              <a:rPr lang="en-US" dirty="0" smtClean="0"/>
              <a:t> 1971)</a:t>
            </a:r>
          </a:p>
          <a:p>
            <a:pPr lvl="1"/>
            <a:r>
              <a:rPr lang="en-US" dirty="0" smtClean="0"/>
              <a:t>After that, diagnostic cloud parameterizations were used</a:t>
            </a:r>
          </a:p>
          <a:p>
            <a:pPr lvl="2"/>
            <a:r>
              <a:rPr lang="en-US" dirty="0" smtClean="0"/>
              <a:t>Based on properties such as relative humidity, vertical velocity, and static stability</a:t>
            </a:r>
          </a:p>
          <a:p>
            <a:pPr lvl="2"/>
            <a:r>
              <a:rPr lang="en-US" dirty="0" smtClean="0"/>
              <a:t>E.g., </a:t>
            </a:r>
            <a:r>
              <a:rPr lang="en-US" dirty="0" err="1" smtClean="0"/>
              <a:t>Wetherald</a:t>
            </a:r>
            <a:r>
              <a:rPr lang="en-US" dirty="0" smtClean="0"/>
              <a:t> and </a:t>
            </a:r>
            <a:r>
              <a:rPr lang="en-US" dirty="0" err="1" smtClean="0"/>
              <a:t>Manabe</a:t>
            </a:r>
            <a:r>
              <a:rPr lang="en-US" dirty="0" smtClean="0"/>
              <a:t> 1988: clouds when relative humidity exceeds 99%</a:t>
            </a:r>
          </a:p>
          <a:p>
            <a:pPr lvl="2"/>
            <a:r>
              <a:rPr lang="en-US" dirty="0" err="1" smtClean="0"/>
              <a:t>Slingo</a:t>
            </a:r>
            <a:r>
              <a:rPr lang="en-US" dirty="0" smtClean="0"/>
              <a:t> 1987: Diagnostic scheme based on convective precipitation, humidity, vertical velocity, and stability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Now schemes are prognostic: </a:t>
            </a:r>
          </a:p>
          <a:p>
            <a:pPr lvl="1"/>
            <a:r>
              <a:rPr lang="en-US" dirty="0" smtClean="0"/>
              <a:t>Cloud water and cloud ice are tracked as separate variables</a:t>
            </a:r>
          </a:p>
          <a:p>
            <a:pPr lvl="2"/>
            <a:r>
              <a:rPr lang="en-US" dirty="0" err="1" smtClean="0"/>
              <a:t>Stratiform</a:t>
            </a:r>
            <a:r>
              <a:rPr lang="en-US" dirty="0" smtClean="0"/>
              <a:t> anvils &amp; cirrus clouds can be quite long lived</a:t>
            </a:r>
          </a:p>
          <a:p>
            <a:pPr lvl="1"/>
            <a:r>
              <a:rPr lang="en-US" dirty="0" smtClean="0"/>
              <a:t>Cloud fraction is prognostic too in many models</a:t>
            </a:r>
          </a:p>
          <a:p>
            <a:pPr lvl="1"/>
            <a:r>
              <a:rPr lang="en-US" dirty="0" smtClean="0"/>
              <a:t>A certain percentage of condensation from the convection scheme goes into cloud water instead of precipitation</a:t>
            </a:r>
          </a:p>
          <a:p>
            <a:pPr lvl="2"/>
            <a:r>
              <a:rPr lang="en-US" dirty="0" smtClean="0"/>
              <a:t>“Precipitation efficiency”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schemes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Prognostic cloud schemes (continued): </a:t>
            </a:r>
          </a:p>
          <a:p>
            <a:pPr lvl="1"/>
            <a:r>
              <a:rPr lang="en-US" dirty="0" smtClean="0"/>
              <a:t>Bulk microphysics parameterizations: </a:t>
            </a:r>
          </a:p>
          <a:p>
            <a:pPr lvl="2"/>
            <a:r>
              <a:rPr lang="en-US" dirty="0" smtClean="0"/>
              <a:t>Transferring among phases (e.g., </a:t>
            </a:r>
            <a:r>
              <a:rPr lang="en-US" dirty="0" err="1" smtClean="0"/>
              <a:t>autoconversion</a:t>
            </a:r>
            <a:r>
              <a:rPr lang="en-US" dirty="0" smtClean="0"/>
              <a:t> and accretion of cloud liquid into rain)</a:t>
            </a:r>
          </a:p>
          <a:p>
            <a:pPr lvl="1"/>
            <a:r>
              <a:rPr lang="en-US" dirty="0" smtClean="0"/>
              <a:t>Erosion of clouds</a:t>
            </a:r>
          </a:p>
          <a:p>
            <a:pPr lvl="2"/>
            <a:r>
              <a:rPr lang="en-US" dirty="0" smtClean="0"/>
              <a:t>If there’s dry air in the </a:t>
            </a:r>
            <a:r>
              <a:rPr lang="en-US" dirty="0" err="1" smtClean="0"/>
              <a:t>gridbox</a:t>
            </a:r>
            <a:endParaRPr lang="en-US" dirty="0" smtClean="0"/>
          </a:p>
          <a:p>
            <a:pPr lvl="1"/>
            <a:r>
              <a:rPr lang="en-US" dirty="0" smtClean="0"/>
              <a:t>Rain inside and outside of clouds is tracked: determines whether </a:t>
            </a:r>
            <a:r>
              <a:rPr lang="en-US" dirty="0" err="1" smtClean="0"/>
              <a:t>reevaporation</a:t>
            </a:r>
            <a:r>
              <a:rPr lang="en-US" dirty="0" smtClean="0"/>
              <a:t> is important</a:t>
            </a:r>
          </a:p>
          <a:p>
            <a:pPr lvl="1"/>
            <a:r>
              <a:rPr lang="en-US" dirty="0" smtClean="0"/>
              <a:t>Cloud overlap is also a key part of the parameterization: </a:t>
            </a:r>
          </a:p>
          <a:p>
            <a:pPr lvl="2"/>
            <a:r>
              <a:rPr lang="en-US" dirty="0" smtClean="0"/>
              <a:t>Important for radiation, falling </a:t>
            </a:r>
            <a:r>
              <a:rPr lang="en-US" dirty="0" err="1" smtClean="0"/>
              <a:t>precip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Flux Parameterization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Surface flux schemes</a:t>
            </a:r>
          </a:p>
          <a:p>
            <a:pPr lvl="1"/>
            <a:r>
              <a:rPr lang="en-US" dirty="0" smtClean="0"/>
              <a:t>How much evaporation &amp; heat flux comes off the ocean/land</a:t>
            </a:r>
          </a:p>
          <a:p>
            <a:pPr lvl="1"/>
            <a:r>
              <a:rPr lang="en-US" dirty="0" smtClean="0"/>
              <a:t>SH = sensible heat flux = C |</a:t>
            </a:r>
            <a:r>
              <a:rPr lang="en-US" dirty="0" err="1" smtClean="0"/>
              <a:t>v</a:t>
            </a:r>
            <a:r>
              <a:rPr lang="en-US" dirty="0" smtClean="0"/>
              <a:t>| (T – Ts)</a:t>
            </a:r>
          </a:p>
          <a:p>
            <a:pPr lvl="1"/>
            <a:r>
              <a:rPr lang="en-US" dirty="0" smtClean="0"/>
              <a:t>Surface drag coefficient C is a function of stability and shear</a:t>
            </a:r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Monin-Obukhov</a:t>
            </a:r>
            <a:r>
              <a:rPr lang="en-US" dirty="0" smtClean="0"/>
              <a:t>” similarity theory</a:t>
            </a:r>
          </a:p>
          <a:p>
            <a:pPr lvl="2"/>
            <a:r>
              <a:rPr lang="en-US" dirty="0" smtClean="0"/>
              <a:t>Neutral drag coefficient: just a function of “surface roughness” &amp; von Karman coefficient</a:t>
            </a:r>
          </a:p>
        </p:txBody>
      </p:sp>
      <p:pic>
        <p:nvPicPr>
          <p:cNvPr id="4" name="Picture 3" descr="roughnes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267200"/>
            <a:ext cx="2895600" cy="2120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2600" y="4800600"/>
            <a:ext cx="2115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roughness </a:t>
            </a:r>
          </a:p>
          <a:p>
            <a:r>
              <a:rPr lang="en-US" dirty="0" smtClean="0"/>
              <a:t>values for different </a:t>
            </a:r>
          </a:p>
          <a:p>
            <a:r>
              <a:rPr lang="en-US" dirty="0" smtClean="0"/>
              <a:t>surfaces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Flux Parameterization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/>
          </a:bodyPr>
          <a:lstStyle/>
          <a:p>
            <a:r>
              <a:rPr lang="en-US" dirty="0" err="1" smtClean="0"/>
              <a:t>Monin-Obukhov</a:t>
            </a:r>
            <a:r>
              <a:rPr lang="en-US" dirty="0" smtClean="0"/>
              <a:t> theory for drag coefficient C</a:t>
            </a:r>
          </a:p>
          <a:p>
            <a:pPr lvl="1"/>
            <a:r>
              <a:rPr lang="en-US" dirty="0" smtClean="0"/>
              <a:t>SH = C |</a:t>
            </a:r>
            <a:r>
              <a:rPr lang="en-US" dirty="0" err="1" smtClean="0"/>
              <a:t>v</a:t>
            </a:r>
            <a:r>
              <a:rPr lang="en-US" dirty="0" smtClean="0"/>
              <a:t>| (T – Ts)</a:t>
            </a:r>
          </a:p>
          <a:p>
            <a:pPr lvl="1"/>
            <a:r>
              <a:rPr lang="en-US" dirty="0" smtClean="0"/>
              <a:t>Neutral drag coefficient: just a function of surface roughness &amp; von Karman coefficient</a:t>
            </a:r>
          </a:p>
          <a:p>
            <a:pPr lvl="1"/>
            <a:r>
              <a:rPr lang="en-US" dirty="0" smtClean="0"/>
              <a:t>Under stable or unstable conditions: function of Richardson number</a:t>
            </a:r>
          </a:p>
          <a:p>
            <a:pPr lvl="2"/>
            <a:r>
              <a:rPr lang="en-US" dirty="0" smtClean="0"/>
              <a:t>C is larger under unstable conditions</a:t>
            </a:r>
          </a:p>
          <a:p>
            <a:pPr lvl="2"/>
            <a:r>
              <a:rPr lang="en-US" dirty="0" smtClean="0"/>
              <a:t>C gets smaller (and approaches zero) under stable conditions</a:t>
            </a:r>
          </a:p>
          <a:p>
            <a:pPr lvl="1"/>
            <a:r>
              <a:rPr lang="en-US" dirty="0" smtClean="0"/>
              <a:t>Stable side drag coefficients are currently pretty uncertain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Flux Parameterization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49952"/>
          </a:xfrm>
        </p:spPr>
        <p:txBody>
          <a:bodyPr>
            <a:normAutofit/>
          </a:bodyPr>
          <a:lstStyle/>
          <a:p>
            <a:r>
              <a:rPr lang="en-US" dirty="0" err="1" smtClean="0"/>
              <a:t>Monin-Obukhov</a:t>
            </a:r>
            <a:r>
              <a:rPr lang="en-US" dirty="0" smtClean="0"/>
              <a:t> theory for drag coefficient C</a:t>
            </a:r>
          </a:p>
          <a:p>
            <a:pPr lvl="1"/>
            <a:r>
              <a:rPr lang="en-US" dirty="0" err="1" smtClean="0"/>
              <a:t>GCMs</a:t>
            </a:r>
            <a:r>
              <a:rPr lang="en-US" dirty="0" smtClean="0"/>
              <a:t> have their lowest layers very close to the surface (typically within 20 </a:t>
            </a:r>
            <a:r>
              <a:rPr lang="en-US" dirty="0" err="1" smtClean="0"/>
              <a:t>m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 So </a:t>
            </a:r>
            <a:r>
              <a:rPr lang="en-US" dirty="0" err="1" smtClean="0"/>
              <a:t>Monin-Obukhov</a:t>
            </a:r>
            <a:r>
              <a:rPr lang="en-US" dirty="0" smtClean="0"/>
              <a:t> theory can be used to calculate drag </a:t>
            </a:r>
            <a:r>
              <a:rPr lang="en-US" dirty="0" err="1" smtClean="0"/>
              <a:t>coeffs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Boundary Layer Parameterizations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layer scheme</a:t>
            </a:r>
          </a:p>
          <a:p>
            <a:pPr lvl="1"/>
            <a:r>
              <a:rPr lang="en-US" dirty="0" smtClean="0"/>
              <a:t>How heat, moisture and momentum are distributed in the turbulent boundary layer</a:t>
            </a:r>
          </a:p>
          <a:p>
            <a:pPr lvl="1"/>
            <a:r>
              <a:rPr lang="en-US" dirty="0" smtClean="0"/>
              <a:t>Typically based on turbulent closures with empirical data</a:t>
            </a:r>
          </a:p>
          <a:p>
            <a:pPr lvl="1"/>
            <a:r>
              <a:rPr lang="en-US" dirty="0" smtClean="0"/>
              <a:t>Matched to </a:t>
            </a:r>
            <a:r>
              <a:rPr lang="en-US" dirty="0" err="1" smtClean="0"/>
              <a:t>Monin-Obukhov</a:t>
            </a:r>
            <a:r>
              <a:rPr lang="en-US" dirty="0" smtClean="0"/>
              <a:t> surface layer</a:t>
            </a:r>
          </a:p>
          <a:p>
            <a:pPr lvl="1"/>
            <a:r>
              <a:rPr lang="en-US" dirty="0" smtClean="0"/>
              <a:t>Some have an additional prognostic variable, the turbulent kinetic energy</a:t>
            </a:r>
          </a:p>
          <a:p>
            <a:pPr lvl="2"/>
            <a:r>
              <a:rPr lang="en-US" dirty="0" smtClean="0"/>
              <a:t>Gives memory to the mixing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vertical temperature structure on Earth?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393352"/>
            <a:ext cx="441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Moist static energy from NCEP reanalysis</a:t>
            </a:r>
            <a:endParaRPr lang="en-US" dirty="0"/>
          </a:p>
        </p:txBody>
      </p:sp>
      <p:pic>
        <p:nvPicPr>
          <p:cNvPr id="6" name="Picture 5" descr="mse_reanalysi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87409"/>
            <a:ext cx="74676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5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GCM Parameterizations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Shallow convection</a:t>
            </a:r>
          </a:p>
          <a:p>
            <a:pPr lvl="1"/>
            <a:r>
              <a:rPr lang="en-US" dirty="0" smtClean="0"/>
              <a:t>UW shallow convection scheme is implemented in GFDL’s AM3 model (for CMIP5)</a:t>
            </a:r>
          </a:p>
          <a:p>
            <a:pPr lvl="1"/>
            <a:r>
              <a:rPr lang="en-US" dirty="0" smtClean="0"/>
              <a:t>This scheme is a single-plume mass flux scheme</a:t>
            </a:r>
          </a:p>
          <a:p>
            <a:pPr lvl="1"/>
            <a:r>
              <a:rPr lang="en-US" dirty="0" smtClean="0"/>
              <a:t>Other ways: </a:t>
            </a:r>
          </a:p>
          <a:p>
            <a:pPr lvl="2"/>
            <a:r>
              <a:rPr lang="en-US" dirty="0" smtClean="0"/>
              <a:t>Diffusive schemes</a:t>
            </a:r>
          </a:p>
          <a:p>
            <a:pPr lvl="2"/>
            <a:r>
              <a:rPr lang="en-US" dirty="0" smtClean="0"/>
              <a:t>Adjustment schemes</a:t>
            </a:r>
          </a:p>
          <a:p>
            <a:r>
              <a:rPr lang="en-US" dirty="0" smtClean="0"/>
              <a:t>Cumulus momentum transport</a:t>
            </a:r>
          </a:p>
          <a:p>
            <a:r>
              <a:rPr lang="en-US" dirty="0" smtClean="0"/>
              <a:t>Gravity wave drag</a:t>
            </a:r>
          </a:p>
          <a:p>
            <a:pPr lvl="1"/>
            <a:r>
              <a:rPr lang="en-US" dirty="0" smtClean="0"/>
              <a:t>Momentum fluxes due to gravity waves near topography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Adjustment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if your climate model drifts to an unrealistic state? </a:t>
            </a:r>
          </a:p>
          <a:p>
            <a:r>
              <a:rPr lang="en-US" dirty="0" smtClean="0"/>
              <a:t>Early climate models had to use “flux adjustment”: </a:t>
            </a:r>
          </a:p>
          <a:p>
            <a:pPr lvl="1"/>
            <a:r>
              <a:rPr lang="en-US" dirty="0" smtClean="0"/>
              <a:t>Putting in fluxes of heat and moisture at different locations to make climate more realistic</a:t>
            </a:r>
          </a:p>
          <a:p>
            <a:r>
              <a:rPr lang="en-US" dirty="0" smtClean="0"/>
              <a:t>For the 2</a:t>
            </a:r>
            <a:r>
              <a:rPr lang="en-US" baseline="30000" dirty="0" smtClean="0"/>
              <a:t>nd</a:t>
            </a:r>
            <a:r>
              <a:rPr lang="en-US" dirty="0" smtClean="0"/>
              <a:t> assessment report, most models had to use flux adjustment, or had poor mean state</a:t>
            </a:r>
          </a:p>
          <a:p>
            <a:r>
              <a:rPr lang="en-US" dirty="0" smtClean="0"/>
              <a:t>By the TAR (third assessment report), most models didn’t need flux adjustment</a:t>
            </a:r>
          </a:p>
          <a:p>
            <a:r>
              <a:rPr lang="en-US" dirty="0" smtClean="0"/>
              <a:t>In CMIP3, only 4 of 24 models have flux adjustment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CMIP3 GCM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/>
          </a:bodyPr>
          <a:lstStyle/>
          <a:p>
            <a:r>
              <a:rPr lang="en-US" dirty="0" smtClean="0"/>
              <a:t>Of 24 models in the CMIP3 archive: </a:t>
            </a:r>
          </a:p>
          <a:p>
            <a:pPr lvl="1"/>
            <a:r>
              <a:rPr lang="en-US" dirty="0" smtClean="0"/>
              <a:t>1 is non-hydrostatic (Had-GEM)</a:t>
            </a:r>
          </a:p>
          <a:p>
            <a:pPr lvl="1"/>
            <a:r>
              <a:rPr lang="en-US" dirty="0" smtClean="0"/>
              <a:t>4 have aerosol indirect effect (on clouds)</a:t>
            </a:r>
          </a:p>
          <a:p>
            <a:pPr lvl="1"/>
            <a:r>
              <a:rPr lang="en-US" dirty="0" smtClean="0"/>
              <a:t>4 have some kind of chemistry</a:t>
            </a:r>
          </a:p>
          <a:p>
            <a:pPr lvl="2"/>
            <a:r>
              <a:rPr lang="en-US" dirty="0" smtClean="0"/>
              <a:t>3 of these are sulfate aerosol production from SO2</a:t>
            </a:r>
          </a:p>
          <a:p>
            <a:pPr lvl="2"/>
            <a:r>
              <a:rPr lang="en-US" dirty="0" smtClean="0"/>
              <a:t>1 has simplified ozone chemistry (CNRM)</a:t>
            </a:r>
          </a:p>
          <a:p>
            <a:pPr lvl="2"/>
            <a:r>
              <a:rPr lang="en-US" dirty="0" smtClean="0"/>
              <a:t>1 has GHG (methane, nitrous, CFC-11 and CFC-12) concentration modifications from chemistry (NCAR CCSM3)</a:t>
            </a:r>
          </a:p>
          <a:p>
            <a:pPr lvl="1"/>
            <a:r>
              <a:rPr lang="en-US" dirty="0" smtClean="0"/>
              <a:t>0 have dynamic vegetation, carbon cycle, or dynamic ice sheets</a:t>
            </a:r>
          </a:p>
          <a:p>
            <a:r>
              <a:rPr lang="en-US" dirty="0" smtClean="0"/>
              <a:t>Whew!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physics </a:t>
            </a:r>
            <a:r>
              <a:rPr lang="en-US" dirty="0" err="1" smtClean="0"/>
              <a:t>GCMs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There is value in developing </a:t>
            </a:r>
            <a:r>
              <a:rPr lang="en-US" dirty="0" err="1" smtClean="0"/>
              <a:t>GCMs</a:t>
            </a:r>
            <a:r>
              <a:rPr lang="en-US" dirty="0" smtClean="0"/>
              <a:t> with simplified physics:</a:t>
            </a:r>
          </a:p>
          <a:p>
            <a:pPr lvl="1"/>
            <a:r>
              <a:rPr lang="en-US" dirty="0" smtClean="0"/>
              <a:t>Easier to understand</a:t>
            </a:r>
          </a:p>
          <a:p>
            <a:pPr lvl="1"/>
            <a:r>
              <a:rPr lang="en-US" dirty="0" smtClean="0"/>
              <a:t>Easier to reproduce results</a:t>
            </a:r>
          </a:p>
          <a:p>
            <a:pPr lvl="1"/>
            <a:r>
              <a:rPr lang="en-US" dirty="0" smtClean="0"/>
              <a:t>Results more robust (less sensitive to parameters)</a:t>
            </a:r>
          </a:p>
          <a:p>
            <a:pPr lvl="1"/>
            <a:r>
              <a:rPr lang="en-US" dirty="0" smtClean="0"/>
              <a:t>Less computational expense</a:t>
            </a:r>
          </a:p>
          <a:p>
            <a:pPr lvl="1"/>
            <a:r>
              <a:rPr lang="en-US" dirty="0" smtClean="0"/>
              <a:t>Test ground for theories of the general circulation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GCM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Nature has only provided us with one planet</a:t>
            </a:r>
          </a:p>
          <a:p>
            <a:r>
              <a:rPr lang="en-US" dirty="0" smtClean="0"/>
              <a:t>Computer models allow us to explore a range of imaginary planetary climates:</a:t>
            </a:r>
          </a:p>
          <a:p>
            <a:pPr lvl="1"/>
            <a:r>
              <a:rPr lang="en-US" dirty="0" smtClean="0"/>
              <a:t>Ocean-covered planets</a:t>
            </a:r>
          </a:p>
          <a:p>
            <a:pPr lvl="1"/>
            <a:r>
              <a:rPr lang="en-US" dirty="0" smtClean="0"/>
              <a:t>Planets with different rotation rates, </a:t>
            </a:r>
            <a:br>
              <a:rPr lang="en-US" dirty="0" smtClean="0"/>
            </a:br>
            <a:r>
              <a:rPr lang="en-US" dirty="0" smtClean="0"/>
              <a:t>radius, solar heating</a:t>
            </a:r>
          </a:p>
          <a:p>
            <a:pPr lvl="1"/>
            <a:r>
              <a:rPr lang="en-US" dirty="0" smtClean="0"/>
              <a:t>Certain physical effects suppressed or </a:t>
            </a:r>
            <a:br>
              <a:rPr lang="en-US" dirty="0" smtClean="0"/>
            </a:br>
            <a:r>
              <a:rPr lang="en-US" dirty="0" smtClean="0"/>
              <a:t>enhanced</a:t>
            </a:r>
          </a:p>
        </p:txBody>
      </p:sp>
      <p:pic>
        <p:nvPicPr>
          <p:cNvPr id="4" name="Picture 3" descr="waterwor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275" y="2514600"/>
            <a:ext cx="2804877" cy="417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GCM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See Held (2005, BAMS) for biological analogy:</a:t>
            </a:r>
          </a:p>
          <a:p>
            <a:pPr lvl="1"/>
            <a:r>
              <a:rPr lang="en-US" dirty="0" smtClean="0"/>
              <a:t>In biology, hierarchy occurs naturally: bacteria, fruit flies, mice, etc</a:t>
            </a:r>
          </a:p>
          <a:p>
            <a:pPr lvl="1"/>
            <a:r>
              <a:rPr lang="en-US" dirty="0" smtClean="0"/>
              <a:t>This has allowed rapid progress in understanding molecular biology, the genome, etc</a:t>
            </a:r>
          </a:p>
          <a:p>
            <a:r>
              <a:rPr lang="en-US" dirty="0" smtClean="0"/>
              <a:t>In atmospheric science, we have to create our own hierarchies</a:t>
            </a:r>
          </a:p>
          <a:p>
            <a:pPr lvl="1"/>
            <a:r>
              <a:rPr lang="en-US" dirty="0" smtClean="0"/>
              <a:t>Have to additionally argue that the simplified models are worth studying though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Idealized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Held-Suarez model (1994, BAMS)</a:t>
            </a:r>
          </a:p>
          <a:p>
            <a:r>
              <a:rPr lang="en-US" dirty="0" smtClean="0"/>
              <a:t>Radiation and convection parameterized as</a:t>
            </a:r>
            <a:endParaRPr lang="en-US" dirty="0"/>
          </a:p>
        </p:txBody>
      </p:sp>
      <p:pic>
        <p:nvPicPr>
          <p:cNvPr id="4" name="Picture 5" descr="image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952750"/>
            <a:ext cx="3505200" cy="495300"/>
          </a:xfrm>
          <a:prstGeom prst="rect">
            <a:avLst/>
          </a:prstGeom>
          <a:noFill/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62087" y="4055935"/>
            <a:ext cx="4633913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31" charset="2"/>
              <a:buNone/>
            </a:pPr>
            <a:r>
              <a:rPr lang="en-US" sz="2800" dirty="0">
                <a:latin typeface="Helvetica" pitchFamily="31" charset="0"/>
              </a:rPr>
              <a:t>Warmer than </a:t>
            </a:r>
            <a:r>
              <a:rPr lang="en-US" sz="2800" dirty="0" err="1">
                <a:latin typeface="Helvetica" pitchFamily="31" charset="0"/>
              </a:rPr>
              <a:t>T</a:t>
            </a:r>
            <a:r>
              <a:rPr lang="en-US" dirty="0" err="1">
                <a:latin typeface="Helvetica" pitchFamily="31" charset="0"/>
              </a:rPr>
              <a:t>eq</a:t>
            </a:r>
            <a:r>
              <a:rPr lang="en-US" sz="2800" dirty="0">
                <a:latin typeface="Helvetica" pitchFamily="31" charset="0"/>
              </a:rPr>
              <a:t> =&gt; cooling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31" charset="2"/>
              <a:buNone/>
            </a:pPr>
            <a:r>
              <a:rPr lang="en-US" sz="2800" dirty="0">
                <a:latin typeface="Helvetica" pitchFamily="31" charset="0"/>
              </a:rPr>
              <a:t>Cooler than </a:t>
            </a:r>
            <a:r>
              <a:rPr lang="en-US" sz="2800" dirty="0" err="1">
                <a:latin typeface="Helvetica" pitchFamily="31" charset="0"/>
              </a:rPr>
              <a:t>T</a:t>
            </a:r>
            <a:r>
              <a:rPr lang="en-US" dirty="0" err="1">
                <a:latin typeface="Helvetica" pitchFamily="31" charset="0"/>
              </a:rPr>
              <a:t>eq</a:t>
            </a:r>
            <a:r>
              <a:rPr lang="en-US" sz="2800" dirty="0">
                <a:latin typeface="Helvetica" pitchFamily="31" charset="0"/>
              </a:rPr>
              <a:t> =&gt; warming</a:t>
            </a:r>
          </a:p>
          <a:p>
            <a:endParaRPr lang="en-US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538287" y="5579935"/>
            <a:ext cx="1428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That’s 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parameterize equilibrium temp?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Equilibrium temperature = what would happen if dynamics didn’t act</a:t>
            </a:r>
          </a:p>
          <a:p>
            <a:r>
              <a:rPr lang="en-US" dirty="0" smtClean="0"/>
              <a:t>Radiation and convection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Equilibrium distribution is what radiation and convection would produce without dynamics</a:t>
            </a:r>
          </a:p>
        </p:txBody>
      </p:sp>
      <p:pic>
        <p:nvPicPr>
          <p:cNvPr id="4" name="Picture 10" descr="hste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3124200"/>
            <a:ext cx="6437313" cy="2138363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895600" y="53340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Latitude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590800" y="2667000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105400" y="2667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Potential Temperature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019800" y="5334000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Latitude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5700713"/>
            <a:ext cx="38234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Equator is hotter than observed</a:t>
            </a:r>
          </a:p>
          <a:p>
            <a:r>
              <a:rPr lang="en-US" dirty="0" smtClean="0"/>
              <a:t>Pole is colder than observed</a:t>
            </a:r>
          </a:p>
          <a:p>
            <a:r>
              <a:rPr lang="en-US" dirty="0" smtClean="0"/>
              <a:t>Constant stratospheric temperature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5775882"/>
            <a:ext cx="3463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Roughly moist adiabatic vertical </a:t>
            </a:r>
          </a:p>
          <a:p>
            <a:r>
              <a:rPr lang="en-US" dirty="0" smtClean="0"/>
              <a:t>structure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Radiation parameters: </a:t>
            </a:r>
          </a:p>
          <a:p>
            <a:pPr lvl="1"/>
            <a:r>
              <a:rPr lang="en-US" dirty="0" smtClean="0"/>
              <a:t>Horizontal gradient of radiative equilibrium: 60 K</a:t>
            </a:r>
          </a:p>
          <a:p>
            <a:pPr lvl="1"/>
            <a:r>
              <a:rPr lang="en-US" dirty="0" smtClean="0"/>
              <a:t>Vertical gradient of potential temperature at the equator: 10 K</a:t>
            </a:r>
          </a:p>
          <a:p>
            <a:pPr lvl="1"/>
            <a:r>
              <a:rPr lang="en-US" dirty="0" smtClean="0"/>
              <a:t>Free tropospheric relaxation time: 40 days</a:t>
            </a:r>
          </a:p>
          <a:p>
            <a:pPr lvl="1"/>
            <a:r>
              <a:rPr lang="en-US" dirty="0" smtClean="0"/>
              <a:t>Boundary layer relaxation time: 4 days at surface</a:t>
            </a:r>
          </a:p>
        </p:txBody>
      </p:sp>
      <p:pic>
        <p:nvPicPr>
          <p:cNvPr id="4" name="Picture 10" descr="hste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4352924"/>
            <a:ext cx="6437313" cy="2138363"/>
          </a:xfrm>
          <a:prstGeom prst="rect">
            <a:avLst/>
          </a:prstGeom>
          <a:noFill/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2895600" y="6491287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Latitude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2590800" y="3895724"/>
            <a:ext cx="1928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Temperature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105400" y="3895724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Potential Temperature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019800" y="6491287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Latitude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What determines the location/intensity of the jet streams?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393352"/>
            <a:ext cx="5483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Zonally</a:t>
            </a:r>
            <a:r>
              <a:rPr lang="en-US" dirty="0" smtClean="0"/>
              <a:t> averaged zonal winds from NCEP reanalysis</a:t>
            </a:r>
            <a:endParaRPr lang="en-US" dirty="0"/>
          </a:p>
        </p:txBody>
      </p:sp>
      <p:pic>
        <p:nvPicPr>
          <p:cNvPr id="8" name="Picture 7" descr="u_reanalysi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41447"/>
            <a:ext cx="7391400" cy="39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45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Strong damping in the boundary layer is required to prevent a strong inversion from occurring</a:t>
            </a:r>
          </a:p>
          <a:p>
            <a:r>
              <a:rPr lang="en-US" dirty="0" smtClean="0"/>
              <a:t>Also friction within boundary layer: </a:t>
            </a:r>
          </a:p>
          <a:p>
            <a:pPr lvl="1"/>
            <a:r>
              <a:rPr lang="en-US" dirty="0" smtClean="0"/>
              <a:t>Frictional damping time: 1 day at surface</a:t>
            </a:r>
          </a:p>
          <a:p>
            <a:pPr lvl="1"/>
            <a:r>
              <a:rPr lang="en-US" dirty="0" smtClean="0"/>
              <a:t>Boundary layer depth: up to 700 hPa</a:t>
            </a:r>
          </a:p>
          <a:p>
            <a:r>
              <a:rPr lang="en-US" dirty="0" smtClean="0"/>
              <a:t>Other physical parameters: </a:t>
            </a:r>
          </a:p>
          <a:p>
            <a:pPr lvl="1"/>
            <a:r>
              <a:rPr lang="en-US" dirty="0" smtClean="0"/>
              <a:t>Mean surface pressure = 1000 hPa, </a:t>
            </a:r>
            <a:r>
              <a:rPr lang="en-US" dirty="0" err="1" smtClean="0"/>
              <a:t>g</a:t>
            </a:r>
            <a:r>
              <a:rPr lang="en-US" dirty="0" smtClean="0"/>
              <a:t> = 9.8 m/s2</a:t>
            </a:r>
          </a:p>
          <a:p>
            <a:pPr lvl="1"/>
            <a:r>
              <a:rPr lang="en-US" dirty="0" smtClean="0"/>
              <a:t>Dry air constants: R = 287.04 J/kg, cp = 1004 J/kg</a:t>
            </a:r>
          </a:p>
          <a:p>
            <a:pPr lvl="1"/>
            <a:r>
              <a:rPr lang="en-US" dirty="0" smtClean="0"/>
              <a:t>a = 6.371 </a:t>
            </a:r>
            <a:r>
              <a:rPr lang="en-US" dirty="0" err="1" smtClean="0"/>
              <a:t>x</a:t>
            </a:r>
            <a:r>
              <a:rPr lang="en-US" dirty="0" smtClean="0"/>
              <a:t> 10^6 </a:t>
            </a:r>
            <a:r>
              <a:rPr lang="en-US" dirty="0" err="1" smtClean="0"/>
              <a:t>m</a:t>
            </a:r>
            <a:endParaRPr lang="en-US" dirty="0" smtClean="0"/>
          </a:p>
          <a:p>
            <a:pPr lvl="1"/>
            <a:r>
              <a:rPr lang="en-US" dirty="0" smtClean="0"/>
              <a:t>Omega = 7.292 </a:t>
            </a:r>
            <a:r>
              <a:rPr lang="en-US" dirty="0" err="1" smtClean="0"/>
              <a:t>x</a:t>
            </a:r>
            <a:r>
              <a:rPr lang="en-US" dirty="0" smtClean="0"/>
              <a:t> 10^-5 (s^-1)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Instantaneous surface pressure:</a:t>
            </a:r>
            <a:endParaRPr lang="en-US" dirty="0"/>
          </a:p>
        </p:txBody>
      </p:sp>
      <p:pic>
        <p:nvPicPr>
          <p:cNvPr id="4" name="Picture 10" descr="d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514600"/>
            <a:ext cx="5029200" cy="2862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Instantaneous surface pressure:</a:t>
            </a:r>
            <a:endParaRPr lang="en-US" dirty="0"/>
          </a:p>
        </p:txBody>
      </p:sp>
      <p:pic>
        <p:nvPicPr>
          <p:cNvPr id="6" name="example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2508250"/>
            <a:ext cx="4724400" cy="1841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4349750"/>
            <a:ext cx="1226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Longitude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1459467" y="3156834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Latitude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Potential temperature climatology</a:t>
            </a:r>
            <a:endParaRPr lang="en-US" dirty="0"/>
          </a:p>
        </p:txBody>
      </p:sp>
      <p:pic>
        <p:nvPicPr>
          <p:cNvPr id="4" name="Picture 9" descr="pottempeqh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2590800"/>
            <a:ext cx="3429000" cy="2447925"/>
          </a:xfrm>
          <a:prstGeom prst="rect">
            <a:avLst/>
          </a:prstGeom>
          <a:noFill/>
        </p:spPr>
      </p:pic>
      <p:pic>
        <p:nvPicPr>
          <p:cNvPr id="5" name="Picture 6" descr="pottemph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590800"/>
            <a:ext cx="3276600" cy="2570163"/>
          </a:xfrm>
          <a:prstGeom prst="rect">
            <a:avLst/>
          </a:prstGeom>
          <a:noFill/>
        </p:spPr>
      </p:pic>
      <p:pic>
        <p:nvPicPr>
          <p:cNvPr id="6" name="Picture 11" descr="image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2109787"/>
            <a:ext cx="457200" cy="352425"/>
          </a:xfrm>
          <a:prstGeom prst="rect">
            <a:avLst/>
          </a:prstGeom>
          <a:noFill/>
        </p:spPr>
      </p:pic>
      <p:pic>
        <p:nvPicPr>
          <p:cNvPr id="7" name="Picture 12" descr="image-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2109787"/>
            <a:ext cx="280988" cy="3048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09600" y="6099048"/>
            <a:ext cx="320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Held and Suarez (1994)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9200" y="5454134"/>
            <a:ext cx="5770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Circulation transports heat poleward and upward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Zonal winds</a:t>
            </a:r>
          </a:p>
          <a:p>
            <a:pPr>
              <a:buNone/>
            </a:pPr>
            <a:r>
              <a:rPr lang="en-US" dirty="0" smtClean="0"/>
              <a:t>	versus observations:</a:t>
            </a:r>
            <a:endParaRPr lang="en-US" dirty="0"/>
          </a:p>
        </p:txBody>
      </p:sp>
      <p:pic>
        <p:nvPicPr>
          <p:cNvPr id="4" name="Picture 9" descr="ucomph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1527048"/>
            <a:ext cx="4995672" cy="2895128"/>
          </a:xfrm>
          <a:prstGeom prst="rect">
            <a:avLst/>
          </a:prstGeom>
          <a:noFill/>
        </p:spPr>
      </p:pic>
      <p:pic>
        <p:nvPicPr>
          <p:cNvPr id="8" name="Picture 7" descr="zonalre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02100"/>
            <a:ext cx="4966790" cy="275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Held-Suarez Dry GCM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Held-Suarez model has been used to study:</a:t>
            </a:r>
          </a:p>
          <a:p>
            <a:pPr lvl="1"/>
            <a:r>
              <a:rPr lang="en-US" dirty="0" smtClean="0"/>
              <a:t>Annular modes of </a:t>
            </a:r>
            <a:r>
              <a:rPr lang="en-US" dirty="0" err="1" smtClean="0"/>
              <a:t>extratropical</a:t>
            </a:r>
            <a:r>
              <a:rPr lang="en-US" dirty="0" smtClean="0"/>
              <a:t> variability (Gerber and </a:t>
            </a:r>
            <a:r>
              <a:rPr lang="en-US" dirty="0" err="1" smtClean="0"/>
              <a:t>Vallis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Sensitivity of </a:t>
            </a:r>
            <a:r>
              <a:rPr lang="en-US" dirty="0" err="1" smtClean="0"/>
              <a:t>extratropical</a:t>
            </a:r>
            <a:r>
              <a:rPr lang="en-US" dirty="0" smtClean="0"/>
              <a:t> circulation to tropopause height (Williams; Lorenz and </a:t>
            </a:r>
            <a:r>
              <a:rPr lang="en-US" dirty="0" err="1" smtClean="0"/>
              <a:t>DeWeaver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Winds in equatorial troposphere (</a:t>
            </a:r>
            <a:r>
              <a:rPr lang="en-US" dirty="0" err="1" smtClean="0"/>
              <a:t>Kraucunas</a:t>
            </a:r>
            <a:r>
              <a:rPr lang="en-US" dirty="0" smtClean="0"/>
              <a:t> and Hartmann)</a:t>
            </a:r>
          </a:p>
          <a:p>
            <a:pPr lvl="1"/>
            <a:r>
              <a:rPr lang="en-US" dirty="0" smtClean="0"/>
              <a:t>Stratosphere-troposphere coupling (</a:t>
            </a:r>
            <a:r>
              <a:rPr lang="en-US" dirty="0" err="1" smtClean="0"/>
              <a:t>Reichler</a:t>
            </a:r>
            <a:r>
              <a:rPr lang="en-US" dirty="0" smtClean="0"/>
              <a:t>, Kushner and </a:t>
            </a:r>
            <a:r>
              <a:rPr lang="en-US" dirty="0" err="1" smtClean="0"/>
              <a:t>Polvani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Held-Suarez Extensions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More realistic stratospheric winds (</a:t>
            </a:r>
            <a:r>
              <a:rPr lang="en-US" dirty="0" err="1" smtClean="0"/>
              <a:t>Polvani</a:t>
            </a:r>
            <a:r>
              <a:rPr lang="en-US" dirty="0" smtClean="0"/>
              <a:t> and Kushner)</a:t>
            </a:r>
          </a:p>
          <a:p>
            <a:r>
              <a:rPr lang="en-US" dirty="0" smtClean="0"/>
              <a:t>Statically unstable reference profile + convection scheme (Schneider)</a:t>
            </a:r>
          </a:p>
          <a:p>
            <a:r>
              <a:rPr lang="en-US" dirty="0" smtClean="0"/>
              <a:t>Perpetual austral winter (Ring and Plumb)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Held-Suarez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5026152"/>
          </a:xfrm>
        </p:spPr>
        <p:txBody>
          <a:bodyPr>
            <a:normAutofit/>
          </a:bodyPr>
          <a:lstStyle/>
          <a:p>
            <a:r>
              <a:rPr lang="en-US" dirty="0" smtClean="0"/>
              <a:t>Strengths: </a:t>
            </a:r>
          </a:p>
          <a:p>
            <a:pPr lvl="1"/>
            <a:r>
              <a:rPr lang="en-US" dirty="0" smtClean="0"/>
              <a:t>Remarkably simple formulation</a:t>
            </a:r>
          </a:p>
          <a:p>
            <a:pPr lvl="1"/>
            <a:r>
              <a:rPr lang="en-US" dirty="0" smtClean="0"/>
              <a:t>Gives realistic circulation in many aspects</a:t>
            </a:r>
          </a:p>
          <a:p>
            <a:r>
              <a:rPr lang="en-US" dirty="0" smtClean="0"/>
              <a:t>Weaknesses: </a:t>
            </a:r>
          </a:p>
          <a:p>
            <a:pPr lvl="1"/>
            <a:r>
              <a:rPr lang="en-US" dirty="0" smtClean="0"/>
              <a:t>No surface fluxes, no possibility of land-sea contrast</a:t>
            </a:r>
          </a:p>
          <a:p>
            <a:pPr lvl="1"/>
            <a:r>
              <a:rPr lang="en-US" dirty="0" smtClean="0"/>
              <a:t>Says nothing about precipitation, clouds, ice, etc</a:t>
            </a:r>
          </a:p>
          <a:p>
            <a:pPr lvl="1"/>
            <a:r>
              <a:rPr lang="en-US" dirty="0" smtClean="0"/>
              <a:t>Not heated from below like real atmosphere</a:t>
            </a:r>
          </a:p>
          <a:p>
            <a:pPr lvl="1"/>
            <a:r>
              <a:rPr lang="en-US" dirty="0" smtClean="0"/>
              <a:t>Tropics are very quiet</a:t>
            </a:r>
          </a:p>
          <a:p>
            <a:pPr lvl="1"/>
            <a:r>
              <a:rPr lang="en-US" dirty="0" err="1" smtClean="0"/>
              <a:t>Diabatic</a:t>
            </a:r>
            <a:r>
              <a:rPr lang="en-US" dirty="0" smtClean="0"/>
              <a:t> processes are weak</a:t>
            </a:r>
          </a:p>
          <a:p>
            <a:pPr lvl="1"/>
            <a:r>
              <a:rPr lang="en-US" dirty="0" smtClean="0"/>
              <a:t>Baroclinic eddies tend to do everything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2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1" charset="-128"/>
                <a:cs typeface="ＭＳ Ｐゴシック" pitchFamily="31" charset="-128"/>
              </a:rPr>
              <a:t>Saturation vapor pressure      is a function of temperature      in the </a:t>
            </a:r>
            <a:r>
              <a:rPr lang="en-US" sz="2800" dirty="0" err="1" smtClean="0">
                <a:ea typeface="ＭＳ Ｐゴシック" pitchFamily="31" charset="-128"/>
                <a:cs typeface="ＭＳ Ｐゴシック" pitchFamily="31" charset="-128"/>
              </a:rPr>
              <a:t>Clausius-Clapeyron</a:t>
            </a:r>
            <a:r>
              <a:rPr lang="en-US" sz="2800" dirty="0" smtClean="0">
                <a:ea typeface="ＭＳ Ｐゴシック" pitchFamily="31" charset="-128"/>
                <a:cs typeface="ＭＳ Ｐゴシック" pitchFamily="31" charset="-128"/>
              </a:rPr>
              <a:t> equation: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1" charset="-128"/>
              <a:cs typeface="ＭＳ Ｐゴシック" pitchFamily="31" charset="-128"/>
            </a:endParaRPr>
          </a:p>
          <a:p>
            <a:pPr>
              <a:lnSpc>
                <a:spcPct val="90000"/>
              </a:lnSpc>
              <a:buNone/>
            </a:pPr>
            <a:endParaRPr lang="en-US" sz="2800" dirty="0" smtClean="0">
              <a:ea typeface="ＭＳ Ｐゴシック" pitchFamily="31" charset="-128"/>
              <a:cs typeface="ＭＳ Ｐゴシック" pitchFamily="31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1" charset="-128"/>
                <a:cs typeface="ＭＳ Ｐゴシック" pitchFamily="31" charset="-128"/>
              </a:rPr>
              <a:t>Roughly exponential for temperatures on Earth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>
                <a:ea typeface="ＭＳ Ｐゴシック" pitchFamily="31" charset="-128"/>
                <a:cs typeface="ＭＳ Ｐゴシック" pitchFamily="31" charset="-128"/>
              </a:rPr>
              <a:t>Warmer air can hold much more moisture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>
                <a:ea typeface="ＭＳ Ｐゴシック" pitchFamily="31" charset="-128"/>
                <a:cs typeface="ＭＳ Ｐゴシック" pitchFamily="31" charset="-128"/>
              </a:rPr>
              <a:t>7% per </a:t>
            </a:r>
            <a:r>
              <a:rPr lang="en-US" sz="2300" i="1" dirty="0" smtClean="0">
                <a:ea typeface="ＭＳ Ｐゴシック" pitchFamily="31" charset="-128"/>
                <a:cs typeface="ＭＳ Ｐゴシック" pitchFamily="31" charset="-128"/>
              </a:rPr>
              <a:t>K</a:t>
            </a:r>
            <a:r>
              <a:rPr lang="en-US" sz="2300" dirty="0" smtClean="0">
                <a:ea typeface="ＭＳ Ｐゴシック" pitchFamily="31" charset="-128"/>
                <a:cs typeface="ＭＳ Ｐゴシック" pitchFamily="31" charset="-128"/>
              </a:rPr>
              <a:t> increase in temperature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1" charset="-128"/>
                <a:cs typeface="ＭＳ Ｐゴシック" pitchFamily="31" charset="-128"/>
              </a:rPr>
              <a:t>Condensation of water vapor can be huge heat source on Earth</a:t>
            </a:r>
          </a:p>
          <a:p>
            <a:pPr lvl="1">
              <a:lnSpc>
                <a:spcPct val="90000"/>
              </a:lnSpc>
            </a:pPr>
            <a:r>
              <a:rPr lang="en-US" sz="2300" dirty="0" smtClean="0">
                <a:ea typeface="ＭＳ Ｐゴシック" pitchFamily="31" charset="-128"/>
                <a:cs typeface="ＭＳ Ｐゴシック" pitchFamily="31" charset="-128"/>
              </a:rPr>
              <a:t>Typical tropical lower tropospheric moisture content: 45 </a:t>
            </a:r>
            <a:r>
              <a:rPr lang="en-US" sz="2300" i="1" dirty="0" smtClean="0">
                <a:ea typeface="ＭＳ Ｐゴシック" pitchFamily="31" charset="-128"/>
                <a:cs typeface="ＭＳ Ｐゴシック" pitchFamily="31" charset="-128"/>
              </a:rPr>
              <a:t>K</a:t>
            </a:r>
          </a:p>
        </p:txBody>
      </p:sp>
      <p:pic>
        <p:nvPicPr>
          <p:cNvPr id="5" name="Picture 4" descr="image-216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1752600"/>
            <a:ext cx="266700" cy="175260"/>
          </a:xfrm>
          <a:prstGeom prst="rect">
            <a:avLst/>
          </a:prstGeom>
        </p:spPr>
      </p:pic>
      <p:pic>
        <p:nvPicPr>
          <p:cNvPr id="6" name="Picture 5" descr="image-217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2057400"/>
            <a:ext cx="228600" cy="212834"/>
          </a:xfrm>
          <a:prstGeom prst="rect">
            <a:avLst/>
          </a:prstGeom>
        </p:spPr>
      </p:pic>
      <p:pic>
        <p:nvPicPr>
          <p:cNvPr id="7" name="Picture 6" descr="cceq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5633" y="2438400"/>
            <a:ext cx="47244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16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Moisture in the Atmosphere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Surface specific humidity, measured in Kelvin: 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33658"/>
            <a:ext cx="6858000" cy="386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867400" y="6368322"/>
            <a:ext cx="277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NCEP Reanalysis</a:t>
            </a:r>
            <a:endParaRPr lang="en-US" dirty="0"/>
          </a:p>
        </p:txBody>
      </p:sp>
      <p:pic>
        <p:nvPicPr>
          <p:cNvPr id="6" name="Picture 5" descr="image-24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263" y="3276600"/>
            <a:ext cx="5842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7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ustom 3">
      <a:dk1>
        <a:sysClr val="windowText" lastClr="000000"/>
      </a:dk1>
      <a:lt1>
        <a:sysClr val="window" lastClr="FFFFFF"/>
      </a:lt1>
      <a:dk2>
        <a:srgbClr val="40455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33446</TotalTime>
  <Words>4751</Words>
  <Application>Microsoft Macintosh PowerPoint</Application>
  <PresentationFormat>On-screen Show (4:3)</PresentationFormat>
  <Paragraphs>816</Paragraphs>
  <Slides>124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25" baseType="lpstr">
      <vt:lpstr>Civic</vt:lpstr>
      <vt:lpstr>Modeling the General Circulation of the Atmosphere.   Topic 1: A Hierarchy of Models</vt:lpstr>
      <vt:lpstr>Modeling the General Circulation</vt:lpstr>
      <vt:lpstr>In this class…</vt:lpstr>
      <vt:lpstr>Questions like…</vt:lpstr>
      <vt:lpstr>Questions like…</vt:lpstr>
      <vt:lpstr>Questions like…</vt:lpstr>
      <vt:lpstr>Questions like…</vt:lpstr>
      <vt:lpstr>Questions like…</vt:lpstr>
      <vt:lpstr>Questions like…</vt:lpstr>
      <vt:lpstr>Questions like…</vt:lpstr>
      <vt:lpstr>Questions like…</vt:lpstr>
      <vt:lpstr>First: General Circulation Models (GCMs)</vt:lpstr>
      <vt:lpstr>AGCM Components</vt:lpstr>
      <vt:lpstr>Dynamical Cores of AGCMs</vt:lpstr>
      <vt:lpstr>Dynamical Cores of AGCMs</vt:lpstr>
      <vt:lpstr>Dynamical Cores of AGCMs</vt:lpstr>
      <vt:lpstr>Dynamical Cores of AGCMs</vt:lpstr>
      <vt:lpstr>Dynamical Cores of AGCMs</vt:lpstr>
      <vt:lpstr>Primitive equations</vt:lpstr>
      <vt:lpstr>Hydrostatic balance</vt:lpstr>
      <vt:lpstr>Hydrostaticity</vt:lpstr>
      <vt:lpstr>Dynamical Cores of AGCMs</vt:lpstr>
      <vt:lpstr>Dynamical Cores of AGCMs</vt:lpstr>
      <vt:lpstr>Dynamical Cores of AGCMs</vt:lpstr>
      <vt:lpstr>The First Numerical Model of the Atmosphere</vt:lpstr>
      <vt:lpstr>Richardson’s Dream: The Forecast Factory</vt:lpstr>
      <vt:lpstr>Richardson’s Experiment</vt:lpstr>
      <vt:lpstr>Richardson’s Experiment</vt:lpstr>
      <vt:lpstr>Richardson’s Calculations</vt:lpstr>
      <vt:lpstr>Richardson’s Calculations</vt:lpstr>
      <vt:lpstr>Richardson’s results</vt:lpstr>
      <vt:lpstr>Richardson’s Forecast Bust</vt:lpstr>
      <vt:lpstr>Extrapolating noisy rates of change</vt:lpstr>
      <vt:lpstr>Richardson’s forecast</vt:lpstr>
      <vt:lpstr>Richardson’s Forecast</vt:lpstr>
      <vt:lpstr>“Balancing” the initial conditions</vt:lpstr>
      <vt:lpstr>The First Successful NWP Experiment</vt:lpstr>
      <vt:lpstr>ENIAC Forecast Grid</vt:lpstr>
      <vt:lpstr>The First Computer!</vt:lpstr>
      <vt:lpstr>PowerPoint Presentation</vt:lpstr>
      <vt:lpstr>First Forecast</vt:lpstr>
      <vt:lpstr>Second Forecast</vt:lpstr>
      <vt:lpstr>Third Forecast</vt:lpstr>
      <vt:lpstr>Fourth Forecast</vt:lpstr>
      <vt:lpstr>First Operational NWP Systems</vt:lpstr>
      <vt:lpstr>Numerical Methods</vt:lpstr>
      <vt:lpstr>Numerical Methods</vt:lpstr>
      <vt:lpstr>Numerical Methods</vt:lpstr>
      <vt:lpstr>Model Resolution Evolution</vt:lpstr>
      <vt:lpstr>Model Resolutions</vt:lpstr>
      <vt:lpstr>Numerical Methods</vt:lpstr>
      <vt:lpstr>Numerical Methods</vt:lpstr>
      <vt:lpstr>Dynamical Core Key Points</vt:lpstr>
      <vt:lpstr>Next: Physics of AGCMs</vt:lpstr>
      <vt:lpstr>Suki Manabe: Father of Climate Modeling</vt:lpstr>
      <vt:lpstr>Early Manabe Modeling Studies</vt:lpstr>
      <vt:lpstr>First Coupled Climate Model</vt:lpstr>
      <vt:lpstr>First Global Warming Forecast</vt:lpstr>
      <vt:lpstr>Other Early Manabe Studies</vt:lpstr>
      <vt:lpstr>Present Day GCMs</vt:lpstr>
      <vt:lpstr>Vegetation Types</vt:lpstr>
      <vt:lpstr>What Models Don’t Parameterize (yet)</vt:lpstr>
      <vt:lpstr>Physical Parameterizations</vt:lpstr>
      <vt:lpstr>Radiative transfer models</vt:lpstr>
      <vt:lpstr>Radiative transfer models</vt:lpstr>
      <vt:lpstr>Moist convection schemes</vt:lpstr>
      <vt:lpstr>Moist convection schemes</vt:lpstr>
      <vt:lpstr>Moist convection schemes</vt:lpstr>
      <vt:lpstr>Moist convection schemes</vt:lpstr>
      <vt:lpstr>Moist convection schemes</vt:lpstr>
      <vt:lpstr>Moist convection schemes</vt:lpstr>
      <vt:lpstr>Cloud schemes</vt:lpstr>
      <vt:lpstr>Cloud schemes</vt:lpstr>
      <vt:lpstr>Cloud schemes</vt:lpstr>
      <vt:lpstr>Cloud schemes</vt:lpstr>
      <vt:lpstr>Surface Flux Parameterization</vt:lpstr>
      <vt:lpstr>Surface Flux Parameterization (continued)</vt:lpstr>
      <vt:lpstr>Surface Flux Parameterization (continued)</vt:lpstr>
      <vt:lpstr>Boundary Layer Parameterizations</vt:lpstr>
      <vt:lpstr>Additional GCM Parameterizations</vt:lpstr>
      <vt:lpstr>Flux Adjustment</vt:lpstr>
      <vt:lpstr>CMIP3 GCM Summary</vt:lpstr>
      <vt:lpstr>Simplified physics GCMs</vt:lpstr>
      <vt:lpstr>Simplified GCM Experiments</vt:lpstr>
      <vt:lpstr>Simplified GCM Experiments</vt:lpstr>
      <vt:lpstr>An Idealized GCM</vt:lpstr>
      <vt:lpstr>How to parameterize equilibrium temp?</vt:lpstr>
      <vt:lpstr>The Held-Suarez Dry GCM</vt:lpstr>
      <vt:lpstr>The Held-Suarez Dry GCM</vt:lpstr>
      <vt:lpstr>The Held-Suarez Dry GCM</vt:lpstr>
      <vt:lpstr>The Held-Suarez Dry GCM</vt:lpstr>
      <vt:lpstr>The Held-Suarez Dry GCM</vt:lpstr>
      <vt:lpstr>The Held-Suarez Dry GCM</vt:lpstr>
      <vt:lpstr>The Held-Suarez Dry GCM</vt:lpstr>
      <vt:lpstr>The Held-Suarez Dry GCM</vt:lpstr>
      <vt:lpstr>Held-Suarez Extensions</vt:lpstr>
      <vt:lpstr>Held-Suarez Model</vt:lpstr>
      <vt:lpstr>Introduction to Moisture in the Atmosphere</vt:lpstr>
      <vt:lpstr>Introduction to Moisture in the Atmosphere</vt:lpstr>
      <vt:lpstr>Introduction to Moisture in the Atmosphere</vt:lpstr>
      <vt:lpstr>Introduction to Moisture in the Atmosphere</vt:lpstr>
      <vt:lpstr>Introduction to Moisture in the Atmosphere</vt:lpstr>
      <vt:lpstr>Introduction to Moisture in the Atmosphere</vt:lpstr>
      <vt:lpstr>Introduction to Moisture in the Atmosphere</vt:lpstr>
      <vt:lpstr>Water Vapor and Global Warming</vt:lpstr>
      <vt:lpstr>GRaM: An Idealized Moist GCM</vt:lpstr>
      <vt:lpstr>Gray radiation</vt:lpstr>
      <vt:lpstr>Slab mixed layer ocean</vt:lpstr>
      <vt:lpstr>Model Climatology</vt:lpstr>
      <vt:lpstr>Model Climatology</vt:lpstr>
      <vt:lpstr>Model climatology</vt:lpstr>
      <vt:lpstr>Model Climatology</vt:lpstr>
      <vt:lpstr>Effect of convection scheme</vt:lpstr>
      <vt:lpstr>GRaM GCM</vt:lpstr>
      <vt:lpstr>General Circulation Changes with Moisture</vt:lpstr>
      <vt:lpstr>Varying Moisture Content</vt:lpstr>
      <vt:lpstr>Static Stability Changes</vt:lpstr>
      <vt:lpstr>Static Stability Changes</vt:lpstr>
      <vt:lpstr>Midlatitude Jet Changes</vt:lpstr>
      <vt:lpstr>Energy Fluxes in Simplified Moist GCM</vt:lpstr>
      <vt:lpstr>Energy Fluxes in Simplified Moist GCM</vt:lpstr>
      <vt:lpstr>Energy Fluxes in Simplified Moist GCM</vt:lpstr>
      <vt:lpstr>Strengths/Weaknesses of GRaM GCM</vt:lpstr>
      <vt:lpstr>End of Topic 1: Model Hierarchies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Studies of the General Circulation of the Atmosphere with a Simplified Moist GCM</dc:title>
  <dc:creator>Dargan M. W. Frierson</dc:creator>
  <cp:lastModifiedBy>Dargan Frierson</cp:lastModifiedBy>
  <cp:revision>254</cp:revision>
  <cp:lastPrinted>2013-01-09T10:01:45Z</cp:lastPrinted>
  <dcterms:created xsi:type="dcterms:W3CDTF">2008-09-30T17:29:44Z</dcterms:created>
  <dcterms:modified xsi:type="dcterms:W3CDTF">2013-01-23T19:29:50Z</dcterms:modified>
</cp:coreProperties>
</file>