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6" r:id="rId7"/>
    <p:sldId id="260" r:id="rId8"/>
    <p:sldId id="261" r:id="rId9"/>
    <p:sldId id="262" r:id="rId10"/>
    <p:sldId id="272" r:id="rId11"/>
    <p:sldId id="273" r:id="rId12"/>
    <p:sldId id="277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360" r:id="rId24"/>
    <p:sldId id="278" r:id="rId25"/>
    <p:sldId id="264" r:id="rId26"/>
    <p:sldId id="263" r:id="rId27"/>
    <p:sldId id="265" r:id="rId28"/>
    <p:sldId id="358" r:id="rId29"/>
    <p:sldId id="288" r:id="rId30"/>
    <p:sldId id="290" r:id="rId31"/>
    <p:sldId id="291" r:id="rId32"/>
    <p:sldId id="292" r:id="rId33"/>
    <p:sldId id="298" r:id="rId34"/>
    <p:sldId id="299" r:id="rId35"/>
    <p:sldId id="293" r:id="rId36"/>
    <p:sldId id="294" r:id="rId37"/>
    <p:sldId id="301" r:id="rId38"/>
    <p:sldId id="302" r:id="rId39"/>
    <p:sldId id="304" r:id="rId40"/>
    <p:sldId id="305" r:id="rId41"/>
    <p:sldId id="300" r:id="rId42"/>
    <p:sldId id="323" r:id="rId43"/>
    <p:sldId id="324" r:id="rId44"/>
    <p:sldId id="325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62" r:id="rId65"/>
    <p:sldId id="363" r:id="rId66"/>
    <p:sldId id="364" r:id="rId67"/>
    <p:sldId id="365" r:id="rId68"/>
    <p:sldId id="366" r:id="rId69"/>
    <p:sldId id="359" r:id="rId70"/>
    <p:sldId id="315" r:id="rId71"/>
    <p:sldId id="316" r:id="rId72"/>
    <p:sldId id="317" r:id="rId73"/>
    <p:sldId id="318" r:id="rId74"/>
    <p:sldId id="319" r:id="rId75"/>
    <p:sldId id="295" r:id="rId76"/>
    <p:sldId id="296" r:id="rId77"/>
    <p:sldId id="327" r:id="rId78"/>
    <p:sldId id="329" r:id="rId79"/>
    <p:sldId id="313" r:id="rId80"/>
    <p:sldId id="297" r:id="rId81"/>
    <p:sldId id="321" r:id="rId82"/>
    <p:sldId id="320" r:id="rId83"/>
    <p:sldId id="267" r:id="rId84"/>
    <p:sldId id="361" r:id="rId85"/>
    <p:sldId id="312" r:id="rId86"/>
    <p:sldId id="270" r:id="rId87"/>
    <p:sldId id="269" r:id="rId88"/>
    <p:sldId id="271" r:id="rId89"/>
    <p:sldId id="268" r:id="rId90"/>
    <p:sldId id="275" r:id="rId91"/>
    <p:sldId id="303" r:id="rId92"/>
    <p:sldId id="306" r:id="rId93"/>
    <p:sldId id="307" r:id="rId94"/>
    <p:sldId id="308" r:id="rId95"/>
    <p:sldId id="310" r:id="rId96"/>
    <p:sldId id="326" r:id="rId97"/>
    <p:sldId id="328" r:id="rId98"/>
    <p:sldId id="350" r:id="rId99"/>
    <p:sldId id="349" r:id="rId100"/>
    <p:sldId id="351" r:id="rId101"/>
    <p:sldId id="353" r:id="rId102"/>
    <p:sldId id="311" r:id="rId103"/>
    <p:sldId id="354" r:id="rId104"/>
    <p:sldId id="355" r:id="rId105"/>
    <p:sldId id="356" r:id="rId106"/>
    <p:sldId id="357" r:id="rId107"/>
    <p:sldId id="352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16"/>
    <p:restoredTop sz="94690"/>
  </p:normalViewPr>
  <p:slideViewPr>
    <p:cSldViewPr snapToGrid="0" snapToObjects="1">
      <p:cViewPr varScale="1">
        <p:scale>
          <a:sx n="106" d="100"/>
          <a:sy n="106" d="100"/>
        </p:scale>
        <p:origin x="184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3FF53-642D-3E4C-8D45-79AAAEDC3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50E737-5EB3-044F-959E-4C5C5CC98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7C100-3E5A-B548-B219-198E6946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49F78-FC21-E94B-AF40-144C9BF6D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0A2F1-347D-704C-B05F-9EDD87143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07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9F01-6904-3040-B27C-88BD5FC2F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30955-AD8A-5147-B6AB-861C47A56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EF15B-16E7-8E45-A65A-258F2ADE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93D48-9ABF-9C41-8E17-6CEEB704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EA2F-F2A0-6E49-BD4F-766875C5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23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7A30F0-5F0F-5A47-A61A-4ABEF9712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B26B5-E887-274D-901D-C6FE1D5CD1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9BC60-87D1-BF43-A0E7-59E401C5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026E2-A29A-2F4A-8D90-D32502BD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A11D6-D4C1-1240-9061-2E1D8807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82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6956-9C77-6849-9C8D-187CD0299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251E2-1925-1145-B1B2-DBD7CC1A4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65E23-60BC-E54F-8071-79587208B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A0279-9CFE-C447-93A6-8AE54439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67C8A-B9EA-3C48-A894-C8A6D463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9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6CB8-3BAC-DB45-B667-AA12CA3B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21E5F-0CC5-4D4F-AC8F-AD595D4CB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35DC-F832-E44A-AE84-4F49C889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B5341-2D1F-2648-9A1D-F5754822E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45DEC-3413-7B41-8CC5-690BF632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4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7B792-F63D-6A4E-AA6B-DAB6FE0CB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6F052-62EC-C144-8492-055C0A872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2C58A-BF94-A740-AA22-D7B347C67D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7C68D-1103-3148-B1BC-38C71209C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85B26-2D4C-2143-9320-32DAA3F5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A804B-D4D5-FB49-9C2E-31C30F90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4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E70EC-2E9C-D648-8649-56D86E16A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DFCD9-A1C2-B34F-8D56-4B6FA300B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40619-4405-4C48-881C-9EE1F09DB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88989-37B6-FE4A-AFEE-448E24778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820F6A-F9DD-F444-A8A6-D5658A2B5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F25B58-DA59-4C43-8F24-7F9AF352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AE45B7-2292-7D40-81FD-2FE0FFD6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19C0F8-247C-664A-B8BF-A75D48769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3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97C73-253D-BD4D-96E3-22FEF46B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06AFB-BF3D-9F42-BF60-A0EFC1A06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4DBBC-8E55-C44C-B676-EB040C711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B1441-0F2A-3342-B607-D394D967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239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589A1-7974-C045-9C66-A6F37AE7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4EAF2F-8ED3-2F4F-A49C-1A5FE4E0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AF374-9B76-044C-983B-DCD91244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76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F9CA-6E51-BF46-A6DE-9FB16B78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CE24-C449-0E43-A9E2-AFC9CB24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DC6AB-5985-F34E-92A2-734E9BC78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53F3F-EB3C-CE46-B21B-DC9D65085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45FA1-A1CD-454D-AFAC-0D2C89DD4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FE575-405D-1A4C-ACAF-0BBFC8C40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03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8FCE5-8D77-114F-B7BF-47C015D7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39C2B-5B87-4943-8C58-C2FB575A29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BF98E-C782-694D-A1C9-99D4A68D0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62A55-9BF5-1247-9639-38A4A6C5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42675-4F77-1043-9560-65D2C875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2E78-F8F8-E54B-BECC-CD10D0D3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895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10C428-BC18-B64C-9EAE-F9704113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CB4AB-2345-2C40-9F26-CEA16F9A2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B5C5-859B-3243-8B4A-30CB5C78B4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1975B-20C1-3E44-8213-16E3EE8571E0}" type="datetimeFigureOut">
              <a:rPr lang="en-US" smtClean="0"/>
              <a:t>2/2/18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134FA-33DE-FC42-A0F1-BEDE88364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30BA-C5A0-DA46-8678-FC2481129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7B02-D2C9-D544-9AAC-E5F6CB3F66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9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tiff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youtube.com/watch?v=k7Udu6hh-9U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iff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CC884-8B44-524E-B08D-CF7F504A5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597" y="215757"/>
            <a:ext cx="11531029" cy="277402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The Wine Country Fires of October 2017: A Highly Predictable, Severe Weather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3F826-769B-CC41-BC5C-21E6A62B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085" y="5139831"/>
            <a:ext cx="8938054" cy="48393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Cliff Mass and David Ovens</a:t>
            </a:r>
          </a:p>
        </p:txBody>
      </p:sp>
    </p:spTree>
    <p:extLst>
      <p:ext uri="{BB962C8B-B14F-4D97-AF65-F5344CB8AC3E}">
        <p14:creationId xmlns:p14="http://schemas.microsoft.com/office/powerpoint/2010/main" val="174440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7F003-9A16-B742-BD40-59B30DC9D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3989" cy="5856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Major Wine Country Fires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94A3D1-402E-684D-90FF-2BBD45B46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12" y="950738"/>
            <a:ext cx="9382024" cy="5560514"/>
          </a:xfrm>
        </p:spPr>
      </p:pic>
    </p:spTree>
    <p:extLst>
      <p:ext uri="{BB962C8B-B14F-4D97-AF65-F5344CB8AC3E}">
        <p14:creationId xmlns:p14="http://schemas.microsoft.com/office/powerpoint/2010/main" val="229604999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02A3-D471-2A47-9994-187E31E8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AFEFFA-ADA9-134F-8E40-F698762FF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53" y="3411909"/>
            <a:ext cx="7234661" cy="26657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6940D-5D42-3748-9E6F-50F33BA39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29" y="1309132"/>
            <a:ext cx="5820721" cy="1246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5714EE-B267-1E47-B0F9-7FC6801C6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0" y="821233"/>
            <a:ext cx="5329727" cy="21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295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C9C1-F19B-3A41-962C-2D33617E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3212" y="980423"/>
            <a:ext cx="6323176" cy="137821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Take Home Messages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2C0F14-B387-0944-BBE5-A714F9A7E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65" y="2888477"/>
            <a:ext cx="2332494" cy="2572283"/>
          </a:xfrm>
        </p:spPr>
      </p:pic>
    </p:spTree>
    <p:extLst>
      <p:ext uri="{BB962C8B-B14F-4D97-AF65-F5344CB8AC3E}">
        <p14:creationId xmlns:p14="http://schemas.microsoft.com/office/powerpoint/2010/main" val="35880314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661EE-84C2-F84E-BFCB-1313DAF7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9683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4336B-6FE8-CE4B-9318-6DBC399D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3500"/>
            <a:ext cx="10515600" cy="4843463"/>
          </a:xfrm>
        </p:spPr>
        <p:txBody>
          <a:bodyPr/>
          <a:lstStyle/>
          <a:p>
            <a:r>
              <a:rPr lang="en-US" dirty="0"/>
              <a:t>The Wine Country wildfires resulted from strong downslope winds and a vulnerable electric system.</a:t>
            </a:r>
          </a:p>
          <a:p>
            <a:r>
              <a:rPr lang="en-US" dirty="0"/>
              <a:t>Heavy precipitation the previous winter contributed additional fuels that probably enhanced fire potential.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453FD-C1DB-8144-8DC7-6B04A457B5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b="8445"/>
          <a:stretch/>
        </p:blipFill>
        <p:spPr>
          <a:xfrm>
            <a:off x="3892247" y="3196128"/>
            <a:ext cx="3388532" cy="323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963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9A7D5-6440-1A4E-9E0D-C14F0E16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Mesoscale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B4F16-9FF5-D24F-A101-15436C086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2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forecast skill of mesoscale modeling has improved enormously during the past decade so that it is now a potent tool for preparation and warning for wildfires.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2A07D1-C9C0-D944-ADB9-88F337A068F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7697" r="4452" b="48898"/>
          <a:stretch/>
        </p:blipFill>
        <p:spPr bwMode="auto">
          <a:xfrm>
            <a:off x="2726108" y="2999574"/>
            <a:ext cx="6648030" cy="3120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78534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1029-01A8-464A-8E61-274A6C14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Inadequate Application of Scientific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CE37D-18BF-1C4D-8F7A-C870439F5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207" y="1690688"/>
            <a:ext cx="9604761" cy="4204264"/>
          </a:xfrm>
        </p:spPr>
        <p:txBody>
          <a:bodyPr/>
          <a:lstStyle/>
          <a:p>
            <a:r>
              <a:rPr lang="en-US" dirty="0"/>
              <a:t>Society is not taking full advantage of improved warning capabilities from improved observations and numerical weather prediction.</a:t>
            </a:r>
          </a:p>
          <a:p>
            <a:r>
              <a:rPr lang="en-US" dirty="0"/>
              <a:t>Poor communication and lack of understanding by the governmental sector and others  of the quality of the information we can provide.</a:t>
            </a:r>
          </a:p>
          <a:p>
            <a:r>
              <a:rPr lang="en-US" dirty="0"/>
              <a:t>A great deal of unnecessary loss of life and economic damage is occurring.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383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0567-3936-8540-80CE-647CB6931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Miscommunication about climate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5C76C-504C-7B43-AD0B-CE4BC9A22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557"/>
            <a:ext cx="10515600" cy="4351338"/>
          </a:xfrm>
        </p:spPr>
        <p:txBody>
          <a:bodyPr/>
          <a:lstStyle/>
          <a:p>
            <a:r>
              <a:rPr lang="en-US" dirty="0"/>
              <a:t>Some politicians, climate activists, and media are making unsupportable claims that the coastal California wildfires resulted, in part or total, from anthropogenic global warming.</a:t>
            </a:r>
          </a:p>
          <a:p>
            <a:r>
              <a:rPr lang="en-US" dirty="0"/>
              <a:t>Such false claims are inconsistent with the peer-reviewed literature and being used as cynical tools to encourage “proper” actions.</a:t>
            </a:r>
          </a:p>
          <a:p>
            <a:r>
              <a:rPr lang="en-US" dirty="0"/>
              <a:t>Furthermore, such miscommunication works against dealing with the real problems, such as land use, urbanization, and poorly maintained power grids.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735539-750F-E246-AD3F-F830D991CF43}"/>
              </a:ext>
            </a:extLst>
          </p:cNvPr>
          <p:cNvSpPr/>
          <p:nvPr/>
        </p:nvSpPr>
        <p:spPr>
          <a:xfrm>
            <a:off x="4082041" y="4710216"/>
            <a:ext cx="72717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“California's hellish fires: a visit from the Ghost of Christmas Future</a:t>
            </a:r>
          </a:p>
          <a:p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…</a:t>
            </a:r>
            <a:r>
              <a:rPr lang="en-US" sz="2400" b="1" dirty="0">
                <a:solidFill>
                  <a:srgbClr val="FF0000"/>
                </a:solidFill>
              </a:rPr>
              <a:t>This was predicted by climate scientists”</a:t>
            </a:r>
          </a:p>
          <a:p>
            <a:r>
              <a:rPr lang="en-US" sz="24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Posted in Skeptical Science, 11 December 2017</a:t>
            </a:r>
          </a:p>
        </p:txBody>
      </p:sp>
    </p:spTree>
    <p:extLst>
      <p:ext uri="{BB962C8B-B14F-4D97-AF65-F5344CB8AC3E}">
        <p14:creationId xmlns:p14="http://schemas.microsoft.com/office/powerpoint/2010/main" val="6375018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39D52-C98E-034E-A756-FA560C35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Dealing With the Real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BBAD2-3143-E84A-868A-F8D34004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Homes and buildings must be moved out of areas that are prone to wildfire.</a:t>
            </a:r>
          </a:p>
          <a:p>
            <a:r>
              <a:rPr lang="en-US" dirty="0"/>
              <a:t>Regular fire must return to natural areas.</a:t>
            </a:r>
          </a:p>
          <a:p>
            <a:r>
              <a:rPr lang="en-US" dirty="0"/>
              <a:t>The electrical distribution system must be updated to be less prone to starting fires (e.g., underground lines, fix the recloser problem)</a:t>
            </a:r>
          </a:p>
          <a:p>
            <a:r>
              <a:rPr lang="en-US" dirty="0"/>
              <a:t>Societal decision makers must learn how to use improved predictions.</a:t>
            </a:r>
          </a:p>
          <a:p>
            <a:r>
              <a:rPr lang="en-US" dirty="0"/>
              <a:t>Better warnings and coordinated fire fighting capabilities are needed</a:t>
            </a:r>
          </a:p>
        </p:txBody>
      </p:sp>
    </p:spTree>
    <p:extLst>
      <p:ext uri="{BB962C8B-B14F-4D97-AF65-F5344CB8AC3E}">
        <p14:creationId xmlns:p14="http://schemas.microsoft.com/office/powerpoint/2010/main" val="23816837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22E6-9599-7D41-9093-873403F7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177" y="1094151"/>
            <a:ext cx="3084320" cy="114748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2B3FFC-12B9-4B4F-9735-15B64BB7B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86" y="2241632"/>
            <a:ext cx="4978400" cy="3365500"/>
          </a:xfrm>
        </p:spPr>
      </p:pic>
    </p:spTree>
    <p:extLst>
      <p:ext uri="{BB962C8B-B14F-4D97-AF65-F5344CB8AC3E}">
        <p14:creationId xmlns:p14="http://schemas.microsoft.com/office/powerpoint/2010/main" val="3490185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DE94-447A-C446-BF38-EC9FE127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877" y="255968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Climatological Lead Up</a:t>
            </a:r>
          </a:p>
        </p:txBody>
      </p:sp>
    </p:spTree>
    <p:extLst>
      <p:ext uri="{BB962C8B-B14F-4D97-AF65-F5344CB8AC3E}">
        <p14:creationId xmlns:p14="http://schemas.microsoft.com/office/powerpoint/2010/main" val="243327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ADC7-63B8-5A4F-8DC6-3C8608550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5954" cy="97130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Wet Winter Before the Fires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DA2BB40-BE2D-034C-942B-21C78DDC9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22574" r="42594"/>
          <a:stretch/>
        </p:blipFill>
        <p:spPr>
          <a:xfrm>
            <a:off x="10231655" y="2086797"/>
            <a:ext cx="1668245" cy="341247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2E6379-4563-F045-82F9-1C578DD7519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64" y="1336430"/>
            <a:ext cx="9785191" cy="496737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DF6AF4-C5B6-F04F-AA75-D334E89127F2}"/>
              </a:ext>
            </a:extLst>
          </p:cNvPr>
          <p:cNvCxnSpPr/>
          <p:nvPr/>
        </p:nvCxnSpPr>
        <p:spPr>
          <a:xfrm>
            <a:off x="9538636" y="2086797"/>
            <a:ext cx="125128" cy="897035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76D655-D1A6-8249-8627-A53770870D49}"/>
              </a:ext>
            </a:extLst>
          </p:cNvPr>
          <p:cNvSpPr txBox="1"/>
          <p:nvPr/>
        </p:nvSpPr>
        <p:spPr>
          <a:xfrm>
            <a:off x="8810057" y="326619"/>
            <a:ext cx="2444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NOAA CA North Coast Drainage Climate Division</a:t>
            </a:r>
          </a:p>
        </p:txBody>
      </p:sp>
    </p:spTree>
    <p:extLst>
      <p:ext uri="{BB962C8B-B14F-4D97-AF65-F5344CB8AC3E}">
        <p14:creationId xmlns:p14="http://schemas.microsoft.com/office/powerpoint/2010/main" val="202490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B3D1-C044-6040-A9CE-3D707393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CD79FF-4F5D-D342-AD53-EC6A9D540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2" r="3339" b="13477"/>
          <a:stretch/>
        </p:blipFill>
        <p:spPr>
          <a:xfrm>
            <a:off x="2830417" y="143220"/>
            <a:ext cx="7378700" cy="6174691"/>
          </a:xfrm>
        </p:spPr>
      </p:pic>
    </p:spTree>
    <p:extLst>
      <p:ext uri="{BB962C8B-B14F-4D97-AF65-F5344CB8AC3E}">
        <p14:creationId xmlns:p14="http://schemas.microsoft.com/office/powerpoint/2010/main" val="2196594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8F83-A4D1-7F46-B0C4-71EB6F72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03800" cy="54387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Wet Winter Led to Luxuriant Grass Growth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8FB25A-0A67-8F47-8E3F-928FDBDCB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5125"/>
            <a:ext cx="6108444" cy="6169356"/>
          </a:xfrm>
        </p:spPr>
      </p:pic>
    </p:spTree>
    <p:extLst>
      <p:ext uri="{BB962C8B-B14F-4D97-AF65-F5344CB8AC3E}">
        <p14:creationId xmlns:p14="http://schemas.microsoft.com/office/powerpoint/2010/main" val="179317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AB014-DD11-6A44-8422-5CA7823EE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475" y="631526"/>
            <a:ext cx="11176000" cy="9175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Excessive Grass Growth is a Wildfire Hazard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7C449-52C9-014F-BC86-2D942BD13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64" y="1849343"/>
            <a:ext cx="8828642" cy="276531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EEF18-2C46-8F4E-ABED-7C943405952D}"/>
              </a:ext>
            </a:extLst>
          </p:cNvPr>
          <p:cNvSpPr txBox="1"/>
          <p:nvPr/>
        </p:nvSpPr>
        <p:spPr>
          <a:xfrm>
            <a:off x="127000" y="4914900"/>
            <a:ext cx="111379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“Precipitation tends to be above normal in the winter or early spring …Wet</a:t>
            </a:r>
          </a:p>
          <a:p>
            <a:r>
              <a:rPr lang="en-US" sz="2800" i="1" dirty="0"/>
              <a:t>winters enhance the growth of grasses and other fine fuels.”</a:t>
            </a:r>
          </a:p>
          <a:p>
            <a:endParaRPr lang="en-US" dirty="0"/>
          </a:p>
          <a:p>
            <a:r>
              <a:rPr lang="en-US" dirty="0"/>
              <a:t>Westerling, A. L., D. R. Cayan, T. J. Brown, B. L. Hall, and L. G. Riddle (2004), Climate, Santa Ana Winds and autumn wildfires in southern California, Eos Trans. AGU, 85(31), 289–296.</a:t>
            </a:r>
          </a:p>
        </p:txBody>
      </p:sp>
    </p:spTree>
    <p:extLst>
      <p:ext uri="{BB962C8B-B14F-4D97-AF65-F5344CB8AC3E}">
        <p14:creationId xmlns:p14="http://schemas.microsoft.com/office/powerpoint/2010/main" val="3744960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8900A-78A0-1A4C-ADFF-20A33A8AF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Preceding Summer Was Typically Dry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2601FD-1084-7D49-99AA-9106B993150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3965"/>
            <a:ext cx="9804400" cy="50419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E0C33E2-F19D-C44F-87F7-6ADFA46448FB}"/>
              </a:ext>
            </a:extLst>
          </p:cNvPr>
          <p:cNvCxnSpPr>
            <a:cxnSpLocks/>
          </p:cNvCxnSpPr>
          <p:nvPr/>
        </p:nvCxnSpPr>
        <p:spPr>
          <a:xfrm flipH="1">
            <a:off x="10133664" y="5498432"/>
            <a:ext cx="1220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26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3E14-FB2D-E549-8270-0622F5F2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6AEB2-09CC-2D40-9342-F0BF9292F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r="3031" b="7723"/>
          <a:stretch/>
        </p:blipFill>
        <p:spPr>
          <a:xfrm>
            <a:off x="3073400" y="365125"/>
            <a:ext cx="6540500" cy="5822055"/>
          </a:xfrm>
        </p:spPr>
      </p:pic>
    </p:spTree>
    <p:extLst>
      <p:ext uri="{BB962C8B-B14F-4D97-AF65-F5344CB8AC3E}">
        <p14:creationId xmlns:p14="http://schemas.microsoft.com/office/powerpoint/2010/main" val="3731451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D453-00B4-8A4B-AA39-1BF98F9BC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289" y="31769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But it was warmer than normal by ~3F.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82EA1C-66BE-844A-ACD4-42CBBCC34DA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563688"/>
            <a:ext cx="8331200" cy="477361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37C780D-E613-8F43-ACA7-07537B145392}"/>
              </a:ext>
            </a:extLst>
          </p:cNvPr>
          <p:cNvCxnSpPr>
            <a:cxnSpLocks/>
          </p:cNvCxnSpPr>
          <p:nvPr/>
        </p:nvCxnSpPr>
        <p:spPr>
          <a:xfrm flipH="1">
            <a:off x="9155764" y="2285332"/>
            <a:ext cx="11820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128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C52F-3347-BA46-AFBF-7E05168B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648B9A-CCF9-D446-8D19-EDD510079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606739"/>
            <a:ext cx="7200900" cy="5547205"/>
          </a:xfrm>
        </p:spPr>
      </p:pic>
    </p:spTree>
    <p:extLst>
      <p:ext uri="{BB962C8B-B14F-4D97-AF65-F5344CB8AC3E}">
        <p14:creationId xmlns:p14="http://schemas.microsoft.com/office/powerpoint/2010/main" val="167075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85579-8851-034A-A947-9349C079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6836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During the evening of Sunday, October 8, 2017, wildfires began in the hills above Santa Rosa, Napa, and other towns of the ”wine country” north of San Francisco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6C73CA1-45DC-874B-92DB-881B56FA1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3" b="3585"/>
          <a:stretch/>
        </p:blipFill>
        <p:spPr>
          <a:xfrm>
            <a:off x="1705354" y="2619911"/>
            <a:ext cx="8487465" cy="3893906"/>
          </a:xfrm>
        </p:spPr>
      </p:pic>
    </p:spTree>
    <p:extLst>
      <p:ext uri="{BB962C8B-B14F-4D97-AF65-F5344CB8AC3E}">
        <p14:creationId xmlns:p14="http://schemas.microsoft.com/office/powerpoint/2010/main" val="375327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114F4-74BE-F346-A765-5FD151CA9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5525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With a wet winter/spring, and a normally dry, but warmer than normal summer, </a:t>
            </a:r>
            <a:r>
              <a:rPr lang="en-US" b="1" dirty="0">
                <a:solidFill>
                  <a:srgbClr val="C00000"/>
                </a:solidFill>
              </a:rPr>
              <a:t>the Palmer Drought Severity Index </a:t>
            </a:r>
            <a:r>
              <a:rPr lang="en-US" b="1" dirty="0">
                <a:solidFill>
                  <a:schemeClr val="accent1"/>
                </a:solidFill>
              </a:rPr>
              <a:t>was near normal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E3872-D1C5-B24A-940A-F86E0A0F6A8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47" y="2082801"/>
            <a:ext cx="8485506" cy="43307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A00878-F522-C441-98A4-C0693A59683E}"/>
              </a:ext>
            </a:extLst>
          </p:cNvPr>
          <p:cNvCxnSpPr>
            <a:cxnSpLocks/>
          </p:cNvCxnSpPr>
          <p:nvPr/>
        </p:nvCxnSpPr>
        <p:spPr>
          <a:xfrm flipH="1">
            <a:off x="9955864" y="4248151"/>
            <a:ext cx="1093136" cy="0"/>
          </a:xfrm>
          <a:prstGeom prst="straightConnector1">
            <a:avLst/>
          </a:prstGeom>
          <a:ln w="889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6AD881-3A00-C443-BCED-D9803430ED99}"/>
              </a:ext>
            </a:extLst>
          </p:cNvPr>
          <p:cNvCxnSpPr/>
          <p:nvPr/>
        </p:nvCxnSpPr>
        <p:spPr>
          <a:xfrm>
            <a:off x="2438400" y="4445000"/>
            <a:ext cx="7747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801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5F226-41D7-7648-963B-82A70A08F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Palmer Drought Severity Index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BD0BB-7EF6-A94C-AF98-3A24B695A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8928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The </a:t>
            </a:r>
            <a:r>
              <a:rPr lang="en-US" sz="3200" b="1" dirty="0"/>
              <a:t>Palmer drought severity index</a:t>
            </a:r>
            <a:r>
              <a:rPr lang="en-US" sz="3200" dirty="0"/>
              <a:t>  is a measurement of dryness based on past precipitation and temperature</a:t>
            </a:r>
          </a:p>
          <a:p>
            <a:r>
              <a:rPr lang="en-US" sz="3200" dirty="0"/>
              <a:t>The Palmer Drought Index is based on a supply-and-demand model of soil moisture.</a:t>
            </a:r>
          </a:p>
          <a:p>
            <a:r>
              <a:rPr lang="en-US" sz="3200" dirty="0"/>
              <a:t>Good measure of long-term drought (over several months)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9BA97-8E9D-9442-9EC2-465890257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8"/>
          <a:stretch/>
        </p:blipFill>
        <p:spPr>
          <a:xfrm>
            <a:off x="6654800" y="1977232"/>
            <a:ext cx="4699000" cy="3505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B6AA35-1477-6D4B-A1B9-AEBD47944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4" y="1977232"/>
            <a:ext cx="2111376" cy="2955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87DD7-D218-0E4F-A430-ADC907FED978}"/>
              </a:ext>
            </a:extLst>
          </p:cNvPr>
          <p:cNvSpPr txBox="1"/>
          <p:nvPr/>
        </p:nvSpPr>
        <p:spPr>
          <a:xfrm>
            <a:off x="6921500" y="1690688"/>
            <a:ext cx="452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		          September</a:t>
            </a:r>
          </a:p>
        </p:txBody>
      </p:sp>
    </p:spTree>
    <p:extLst>
      <p:ext uri="{BB962C8B-B14F-4D97-AF65-F5344CB8AC3E}">
        <p14:creationId xmlns:p14="http://schemas.microsoft.com/office/powerpoint/2010/main" val="1887978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3D2EB-7393-0743-9C78-D4D1460C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48" y="278498"/>
            <a:ext cx="11273351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10-hour Fuel Moisture (.25 to 1 inch diameter)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tx2"/>
                </a:solidFill>
              </a:rPr>
              <a:t>Varies rapidly, drops with offshore flow.  Below 10% is dangerous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F6FE36-B33E-FE48-9DE7-81B94393761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" y="1690688"/>
            <a:ext cx="10693667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2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807FD-4C77-6A41-B999-C31B279B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1-hr or Fine Fuels (less than 1/4 inch in diameter) Respond More Quickly to Changes in Atmospheric Moisture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F2956-CCC2-5F49-9679-11A72DD0A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850"/>
            <a:ext cx="10515600" cy="4351338"/>
          </a:xfrm>
        </p:spPr>
        <p:txBody>
          <a:bodyPr/>
          <a:lstStyle/>
          <a:p>
            <a:r>
              <a:rPr lang="en-US" dirty="0"/>
              <a:t>Examples include grass, leaves, and mulch</a:t>
            </a:r>
          </a:p>
          <a:p>
            <a:r>
              <a:rPr lang="en-US" dirty="0"/>
              <a:t>Would be even drier than 10-hr fuels under offshore flow</a:t>
            </a:r>
          </a:p>
          <a:p>
            <a:r>
              <a:rPr lang="en-US" dirty="0"/>
              <a:t>Would act as “tinder” for new fires.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D6CB6-E565-E646-B85E-35DAF4BB0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751" y="3892839"/>
            <a:ext cx="3201696" cy="24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05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678E-B9EB-624F-AA35-AE8FD6B8D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Initiation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7667C-C7E1-9148-A09C-6FCB4C636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37" y="1393880"/>
            <a:ext cx="11568763" cy="4351338"/>
          </a:xfrm>
        </p:spPr>
        <p:txBody>
          <a:bodyPr>
            <a:normAutofit/>
          </a:bodyPr>
          <a:lstStyle/>
          <a:p>
            <a:r>
              <a:rPr lang="en-US" sz="3600" dirty="0"/>
              <a:t>172 fire starts leading to 18 major fires</a:t>
            </a:r>
          </a:p>
          <a:p>
            <a:r>
              <a:rPr lang="en-US" sz="3600" dirty="0"/>
              <a:t>911 calls about power outages and small fires started around 9 PM October 8, </a:t>
            </a:r>
            <a:r>
              <a:rPr lang="en-US" sz="3600" dirty="0">
                <a:solidFill>
                  <a:srgbClr val="FF0000"/>
                </a:solidFill>
              </a:rPr>
              <a:t>just when winds accelerated</a:t>
            </a:r>
          </a:p>
          <a:p>
            <a:r>
              <a:rPr lang="en-US" sz="3600" dirty="0"/>
              <a:t>Initial investigation traced most fires to failing electrical infrastructure (downed lines, exploded transformers) resulting from strong winds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0AA6B-B590-3240-B9AA-F3CF5E914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581" y="4398393"/>
            <a:ext cx="3912602" cy="219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24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70C4B-AFD5-344B-85A9-047E5149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6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Fire Initiation:  Trees Not Cleared Around Powerlines, Falling Powerlines, Poorly Programmed Reclosers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0B73776B-1CAC-B54B-BED0-D1BE1BC7C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2188217"/>
            <a:ext cx="5712431" cy="4201070"/>
          </a:xfrm>
        </p:spPr>
      </p:pic>
    </p:spTree>
    <p:extLst>
      <p:ext uri="{BB962C8B-B14F-4D97-AF65-F5344CB8AC3E}">
        <p14:creationId xmlns:p14="http://schemas.microsoft.com/office/powerpoint/2010/main" val="2924411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F6AB01-8098-824A-AA72-1A40B1BFA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8" y="781339"/>
            <a:ext cx="10515600" cy="259179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936A9-09E8-1E48-A9B2-789A77763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3"/>
          <a:stretch/>
        </p:blipFill>
        <p:spPr>
          <a:xfrm>
            <a:off x="2304868" y="4314656"/>
            <a:ext cx="5202602" cy="1131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A4B24-2417-AC4E-9C9D-586A615958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2" b="84525"/>
          <a:stretch/>
        </p:blipFill>
        <p:spPr>
          <a:xfrm>
            <a:off x="2620870" y="3872868"/>
            <a:ext cx="5202602" cy="44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42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2066D-819D-1D43-B1F3-E31458E0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PG&amp;E Reclosers Kept on Trying to Restore Power—Up to 3 Times.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7806EC-EFBC-4547-8454-BD0CA4CD3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775" y="1937268"/>
            <a:ext cx="691802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2EBAB-0B58-854B-8195-C1AFA5D6A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3" t="3499" r="26954" b="22080"/>
          <a:stretch/>
        </p:blipFill>
        <p:spPr>
          <a:xfrm>
            <a:off x="616448" y="2238932"/>
            <a:ext cx="3246636" cy="342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2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ED51-657D-1444-918C-0B1C3E1B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834" y="290322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4323-766D-654C-9172-DAD98E981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50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0041-742C-0847-9DF3-FEFFBDE0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836761"/>
            <a:ext cx="3493168" cy="493839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Max Gusts During the Event (knots)</a:t>
            </a:r>
            <a:r>
              <a:rPr lang="en-US" dirty="0"/>
              <a:t>: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Big spatial variation with strongest winds (</a:t>
            </a:r>
            <a:r>
              <a:rPr lang="en-US" b="1" dirty="0"/>
              <a:t>60-95 knots</a:t>
            </a:r>
            <a:r>
              <a:rPr lang="en-US" dirty="0"/>
              <a:t>) on lee (SW) slopes of terrain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8A5E67-2A91-434A-8819-A8904BDBC26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99" y="365124"/>
            <a:ext cx="6700420" cy="588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1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A491-303D-234A-A4C4-0725EA9E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65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And then, pushed by strong winds, rapidly descended into populated areas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E1DD88-24F7-2D43-8CDD-44FA0AFE3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76" y="1690688"/>
            <a:ext cx="6361919" cy="4819222"/>
          </a:xfrm>
        </p:spPr>
      </p:pic>
    </p:spTree>
    <p:extLst>
      <p:ext uri="{BB962C8B-B14F-4D97-AF65-F5344CB8AC3E}">
        <p14:creationId xmlns:p14="http://schemas.microsoft.com/office/powerpoint/2010/main" val="931188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C03A4-9FA6-364D-9B67-A28CBEAE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Temporal Variation:  </a:t>
            </a:r>
            <a:r>
              <a:rPr lang="en-US" b="1" dirty="0"/>
              <a:t>Rapid Increase and Decline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0BCA8-7307-5F49-8AC2-E95CB4F932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346356" cy="496999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B90B95-82A0-3845-BC84-4914AB68EF1B}"/>
              </a:ext>
            </a:extLst>
          </p:cNvPr>
          <p:cNvCxnSpPr/>
          <p:nvPr/>
        </p:nvCxnSpPr>
        <p:spPr>
          <a:xfrm flipV="1">
            <a:off x="4687733" y="4445267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D146E4-24E1-E941-A8E4-73DDF55645CD}"/>
              </a:ext>
            </a:extLst>
          </p:cNvPr>
          <p:cNvSpPr txBox="1"/>
          <p:nvPr/>
        </p:nvSpPr>
        <p:spPr>
          <a:xfrm>
            <a:off x="5022921" y="4994614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midnite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25484-3E0E-5B46-B7D9-8881E66D8D82}"/>
              </a:ext>
            </a:extLst>
          </p:cNvPr>
          <p:cNvCxnSpPr/>
          <p:nvPr/>
        </p:nvCxnSpPr>
        <p:spPr>
          <a:xfrm flipV="1">
            <a:off x="5167296" y="4460058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06B8D49-9F56-5E48-A05D-31B28D19FB62}"/>
              </a:ext>
            </a:extLst>
          </p:cNvPr>
          <p:cNvSpPr txBox="1"/>
          <p:nvPr/>
        </p:nvSpPr>
        <p:spPr>
          <a:xfrm>
            <a:off x="4352545" y="4979823"/>
            <a:ext cx="67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PM</a:t>
            </a:r>
          </a:p>
          <a:p>
            <a:r>
              <a:rPr lang="en-US" dirty="0"/>
              <a:t>PDT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E926D8-B78E-3343-A018-95D83290D3C4}"/>
              </a:ext>
            </a:extLst>
          </p:cNvPr>
          <p:cNvCxnSpPr/>
          <p:nvPr/>
        </p:nvCxnSpPr>
        <p:spPr>
          <a:xfrm flipV="1">
            <a:off x="6145196" y="4965032"/>
            <a:ext cx="0" cy="51976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DE0B0A-6E37-D94B-8C18-005019821371}"/>
              </a:ext>
            </a:extLst>
          </p:cNvPr>
          <p:cNvSpPr txBox="1"/>
          <p:nvPr/>
        </p:nvSpPr>
        <p:spPr>
          <a:xfrm>
            <a:off x="5931247" y="5553821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ACF5F6-13B4-6541-9DEF-1D5EE119299D}"/>
              </a:ext>
            </a:extLst>
          </p:cNvPr>
          <p:cNvSpPr txBox="1"/>
          <p:nvPr/>
        </p:nvSpPr>
        <p:spPr>
          <a:xfrm>
            <a:off x="6654800" y="1574800"/>
            <a:ext cx="279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Santa Rosa RAWS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1F724-4B85-0649-83E0-30C392EE515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0"/>
          <a:stretch/>
        </p:blipFill>
        <p:spPr>
          <a:xfrm>
            <a:off x="9778900" y="4031506"/>
            <a:ext cx="2076032" cy="276754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1F2229-BD05-044A-8F55-0797B1940DF1}"/>
              </a:ext>
            </a:extLst>
          </p:cNvPr>
          <p:cNvCxnSpPr>
            <a:cxnSpLocks/>
          </p:cNvCxnSpPr>
          <p:nvPr/>
        </p:nvCxnSpPr>
        <p:spPr>
          <a:xfrm flipH="1" flipV="1">
            <a:off x="10728016" y="4994615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781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71EA2-A872-434E-8EF1-8F0D829A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5488" cy="6936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Hawkeye RAWS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3E68D-805A-4A45-8C03-87B78724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D33AC8-55BC-244A-BA9C-FCD8E03E437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7" y="944563"/>
            <a:ext cx="9023033" cy="4706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074DB0-510D-5740-AB7D-B5FF2EFEF0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0"/>
          <a:stretch/>
        </p:blipFill>
        <p:spPr>
          <a:xfrm>
            <a:off x="8953400" y="3336925"/>
            <a:ext cx="2870300" cy="34036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D8A72C-0F2C-2B4B-8A8E-021C2B299309}"/>
              </a:ext>
            </a:extLst>
          </p:cNvPr>
          <p:cNvCxnSpPr>
            <a:cxnSpLocks/>
          </p:cNvCxnSpPr>
          <p:nvPr/>
        </p:nvCxnSpPr>
        <p:spPr>
          <a:xfrm flipH="1" flipV="1">
            <a:off x="9772333" y="3632791"/>
            <a:ext cx="88900" cy="55920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433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C560-8698-F34A-B4BF-0B4CECAA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896" y="365125"/>
            <a:ext cx="10617200" cy="7651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Wind 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AAB6E-9802-EB4A-B544-9C783EFAF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130300"/>
            <a:ext cx="11531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Strongest winds in favored areas just to the lee of terrain gusted to 60-95 knots</a:t>
            </a:r>
          </a:p>
          <a:p>
            <a:r>
              <a:rPr lang="en-US" sz="3600" dirty="0"/>
              <a:t>The wind at Hawkeye RAWS was the strongest </a:t>
            </a:r>
            <a:r>
              <a:rPr lang="en-US" sz="3600" b="1" dirty="0"/>
              <a:t>ever</a:t>
            </a:r>
            <a:r>
              <a:rPr lang="en-US" sz="3600" dirty="0"/>
              <a:t> observed there.</a:t>
            </a:r>
          </a:p>
          <a:p>
            <a:r>
              <a:rPr lang="en-US" sz="3600" dirty="0"/>
              <a:t>Far lesser winds in lower areas downstream</a:t>
            </a:r>
          </a:p>
          <a:p>
            <a:r>
              <a:rPr lang="en-US" sz="3600" dirty="0"/>
              <a:t>Winds came up very rapidly starting around 9 PM and were over by 6 AM the next morning (Monday).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D70B9-EF34-BC4A-BC34-DB2A21AC58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1"/>
          <a:stretch/>
        </p:blipFill>
        <p:spPr>
          <a:xfrm>
            <a:off x="8661400" y="4968257"/>
            <a:ext cx="3530600" cy="18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8D45-766C-474A-AC51-3E24450B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Side Note:  Such Strong Winds, Which Typically Occur in the Fall, Are Known as </a:t>
            </a:r>
            <a:r>
              <a:rPr lang="en-US" b="1" dirty="0">
                <a:solidFill>
                  <a:srgbClr val="FF0000"/>
                </a:solidFill>
              </a:rPr>
              <a:t>Diablo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F644-1FB9-814A-98FF-51291728A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927225"/>
            <a:ext cx="401515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Definition:</a:t>
            </a:r>
            <a:r>
              <a:rPr lang="en-US" sz="3600" b="1" dirty="0"/>
              <a:t>  hot, dry offshore wind from the northeast that typically occurs in the San Francisco Bay Area of Northern California during the spring and fall.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342E02-9BD3-F84A-9FD0-898161BE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54" y="2079868"/>
            <a:ext cx="6827296" cy="358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64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29616-A469-3644-8EC8-2FA5019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4" y="482356"/>
            <a:ext cx="5105400" cy="520333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Such warm, dry offshore winds are associated with high pressure over the intermountain west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B55396-9DDC-5944-AA4E-8C98192D61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763" y="787544"/>
            <a:ext cx="4270457" cy="53092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174DD-47A5-0F4E-B56C-02301BA55AF2}"/>
              </a:ext>
            </a:extLst>
          </p:cNvPr>
          <p:cNvSpPr txBox="1"/>
          <p:nvPr/>
        </p:nvSpPr>
        <p:spPr>
          <a:xfrm>
            <a:off x="8639907" y="691662"/>
            <a:ext cx="2133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High Pressure</a:t>
            </a:r>
          </a:p>
        </p:txBody>
      </p:sp>
    </p:spTree>
    <p:extLst>
      <p:ext uri="{BB962C8B-B14F-4D97-AF65-F5344CB8AC3E}">
        <p14:creationId xmlns:p14="http://schemas.microsoft.com/office/powerpoint/2010/main" val="2100938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58EB-6F54-2740-BB7D-FF9E7C8E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330" y="23286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Synoptic and Mesoscale Origins of the Strong Winds</a:t>
            </a:r>
          </a:p>
        </p:txBody>
      </p:sp>
    </p:spTree>
    <p:extLst>
      <p:ext uri="{BB962C8B-B14F-4D97-AF65-F5344CB8AC3E}">
        <p14:creationId xmlns:p14="http://schemas.microsoft.com/office/powerpoint/2010/main" val="1956324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49887-EBF6-3244-BF80-98FCD115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84857" cy="81878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Upper Level Trough Passage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8B3CB7-2EDB-6345-91EA-E3C886D8210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25282" r="50362" b="11916"/>
          <a:stretch/>
        </p:blipFill>
        <p:spPr bwMode="auto">
          <a:xfrm>
            <a:off x="1409372" y="1450054"/>
            <a:ext cx="3968333" cy="448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E5CB97-676A-714F-B2F5-46C7FD9655B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25926" r="50130" b="11593"/>
          <a:stretch/>
        </p:blipFill>
        <p:spPr bwMode="auto">
          <a:xfrm>
            <a:off x="5948876" y="1522245"/>
            <a:ext cx="4398281" cy="4486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E945B-1E7D-624D-ABAB-21F77664629F}"/>
              </a:ext>
            </a:extLst>
          </p:cNvPr>
          <p:cNvSpPr txBox="1"/>
          <p:nvPr/>
        </p:nvSpPr>
        <p:spPr>
          <a:xfrm>
            <a:off x="1624271" y="6008520"/>
            <a:ext cx="3538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0000 UTC 8 October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A3185-7BE0-C241-B274-664587EA9CBC}"/>
              </a:ext>
            </a:extLst>
          </p:cNvPr>
          <p:cNvSpPr txBox="1"/>
          <p:nvPr/>
        </p:nvSpPr>
        <p:spPr>
          <a:xfrm>
            <a:off x="6226571" y="6008519"/>
            <a:ext cx="3538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1200 UTC 8 October</a:t>
            </a:r>
          </a:p>
        </p:txBody>
      </p:sp>
    </p:spTree>
    <p:extLst>
      <p:ext uri="{BB962C8B-B14F-4D97-AF65-F5344CB8AC3E}">
        <p14:creationId xmlns:p14="http://schemas.microsoft.com/office/powerpoint/2010/main" val="10915230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3616C-F493-384A-8432-DB31C622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70F40-3BFC-6345-B5A0-7E2BA4316F4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25443" r="50362" b="11755"/>
          <a:stretch/>
        </p:blipFill>
        <p:spPr bwMode="auto">
          <a:xfrm>
            <a:off x="1387928" y="947056"/>
            <a:ext cx="4107543" cy="4539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8F7F7-B62E-0A48-B053-9830AE5BEE9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24960" r="50482" b="11916"/>
          <a:stretch/>
        </p:blipFill>
        <p:spPr bwMode="auto">
          <a:xfrm>
            <a:off x="6425656" y="947057"/>
            <a:ext cx="4122602" cy="4539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2E8D3B-FB3C-8D4E-AC4C-D86752D6E68D}"/>
              </a:ext>
            </a:extLst>
          </p:cNvPr>
          <p:cNvSpPr/>
          <p:nvPr/>
        </p:nvSpPr>
        <p:spPr>
          <a:xfrm>
            <a:off x="1672432" y="5622405"/>
            <a:ext cx="3538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0000 UTC 9 October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B592DC-541F-8644-986F-041D00D72CBE}"/>
              </a:ext>
            </a:extLst>
          </p:cNvPr>
          <p:cNvSpPr/>
          <p:nvPr/>
        </p:nvSpPr>
        <p:spPr>
          <a:xfrm>
            <a:off x="6717690" y="5622404"/>
            <a:ext cx="35385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1200 UTC 9 October</a:t>
            </a:r>
          </a:p>
        </p:txBody>
      </p:sp>
    </p:spTree>
    <p:extLst>
      <p:ext uri="{BB962C8B-B14F-4D97-AF65-F5344CB8AC3E}">
        <p14:creationId xmlns:p14="http://schemas.microsoft.com/office/powerpoint/2010/main" val="2579939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E38E9-56F9-264F-91AE-59EA0D6258D9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538" b="26593"/>
          <a:stretch/>
        </p:blipFill>
        <p:spPr bwMode="auto">
          <a:xfrm>
            <a:off x="2794000" y="448511"/>
            <a:ext cx="4275638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FA70C3-07AB-4D43-B1F5-EA25DD8020D3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538" b="26593"/>
          <a:stretch/>
        </p:blipFill>
        <p:spPr bwMode="auto">
          <a:xfrm>
            <a:off x="7166412" y="374229"/>
            <a:ext cx="4699636" cy="59423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BE46FF-A377-6C44-B767-9B49CB2A46A6}"/>
              </a:ext>
            </a:extLst>
          </p:cNvPr>
          <p:cNvSpPr txBox="1"/>
          <p:nvPr/>
        </p:nvSpPr>
        <p:spPr>
          <a:xfrm>
            <a:off x="3467100" y="6316626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8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F940E-77F7-4C4D-BB2E-30A3FD2C9CCD}"/>
              </a:ext>
            </a:extLst>
          </p:cNvPr>
          <p:cNvSpPr/>
          <p:nvPr/>
        </p:nvSpPr>
        <p:spPr>
          <a:xfrm>
            <a:off x="8011495" y="6334780"/>
            <a:ext cx="31200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8 October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09551-6549-3C46-8A10-150CA27B4E41}"/>
              </a:ext>
            </a:extLst>
          </p:cNvPr>
          <p:cNvSpPr txBox="1"/>
          <p:nvPr/>
        </p:nvSpPr>
        <p:spPr>
          <a:xfrm>
            <a:off x="292100" y="2006600"/>
            <a:ext cx="250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High Pressure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Built into the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Northwest and then the Intermountain West</a:t>
            </a:r>
          </a:p>
        </p:txBody>
      </p:sp>
    </p:spTree>
    <p:extLst>
      <p:ext uri="{BB962C8B-B14F-4D97-AF65-F5344CB8AC3E}">
        <p14:creationId xmlns:p14="http://schemas.microsoft.com/office/powerpoint/2010/main" val="15147535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6A96-D01D-4542-AC29-27BB27580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60E655-659B-1A4E-AC65-EBB2965B7844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538" b="26593"/>
          <a:stretch/>
        </p:blipFill>
        <p:spPr bwMode="auto">
          <a:xfrm>
            <a:off x="1168400" y="555624"/>
            <a:ext cx="4292600" cy="562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C9B5E-0B9C-8242-B47A-74364BD58EE5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538" b="26593"/>
          <a:stretch/>
        </p:blipFill>
        <p:spPr bwMode="auto">
          <a:xfrm>
            <a:off x="6262052" y="555623"/>
            <a:ext cx="4659948" cy="5621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8C118-8EEB-2B4D-9A78-D7FAD15DA607}"/>
              </a:ext>
            </a:extLst>
          </p:cNvPr>
          <p:cNvSpPr txBox="1"/>
          <p:nvPr/>
        </p:nvSpPr>
        <p:spPr>
          <a:xfrm>
            <a:off x="1930400" y="6220895"/>
            <a:ext cx="3120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9 October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34E823-7304-614A-9796-25BF27142044}"/>
              </a:ext>
            </a:extLst>
          </p:cNvPr>
          <p:cNvSpPr/>
          <p:nvPr/>
        </p:nvSpPr>
        <p:spPr>
          <a:xfrm>
            <a:off x="7383467" y="6215061"/>
            <a:ext cx="314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1200 UTC 9 October</a:t>
            </a:r>
          </a:p>
        </p:txBody>
      </p:sp>
    </p:spTree>
    <p:extLst>
      <p:ext uri="{BB962C8B-B14F-4D97-AF65-F5344CB8AC3E}">
        <p14:creationId xmlns:p14="http://schemas.microsoft.com/office/powerpoint/2010/main" val="65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92FE2-B6A7-724C-99EA-4C2AD5CA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Before it was over, the “Wine Country” wildfires became the most devastating in CA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A186A-7A28-3740-98A0-E15F1C1B1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0" y="1825625"/>
            <a:ext cx="5989834" cy="439023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44 died and hundreds were hospitalized</a:t>
            </a:r>
          </a:p>
          <a:p>
            <a:r>
              <a:rPr lang="en-US" b="1" dirty="0"/>
              <a:t>More than 9,000 structures were destroyed</a:t>
            </a:r>
          </a:p>
          <a:p>
            <a:r>
              <a:rPr lang="en-US" b="1" dirty="0"/>
              <a:t>Burned 245,000 acres of land</a:t>
            </a:r>
          </a:p>
          <a:p>
            <a:r>
              <a:rPr lang="en-US" b="1" dirty="0"/>
              <a:t>More than 9 billion in insured property loss</a:t>
            </a:r>
          </a:p>
          <a:p>
            <a:r>
              <a:rPr lang="en-US" b="1" dirty="0"/>
              <a:t>Total damage/loss much more.</a:t>
            </a:r>
          </a:p>
          <a:p>
            <a:r>
              <a:rPr lang="en-US" b="1" dirty="0"/>
              <a:t>Serious air quality degradation over the region for over a week.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64CFB-7922-6C45-86A7-C0EBC17B4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39" y="2137024"/>
            <a:ext cx="4901566" cy="308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65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65F67E-3D4B-3647-807F-D11D9DBD59D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68" b="30858"/>
          <a:stretch/>
        </p:blipFill>
        <p:spPr bwMode="auto">
          <a:xfrm>
            <a:off x="3801110" y="489902"/>
            <a:ext cx="4784090" cy="5352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04139-56DF-A54B-A353-C8E20EB553D7}"/>
              </a:ext>
            </a:extLst>
          </p:cNvPr>
          <p:cNvSpPr txBox="1"/>
          <p:nvPr/>
        </p:nvSpPr>
        <p:spPr>
          <a:xfrm>
            <a:off x="5168900" y="6070600"/>
            <a:ext cx="330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0000 UTC 10 October</a:t>
            </a:r>
          </a:p>
        </p:txBody>
      </p:sp>
    </p:spTree>
    <p:extLst>
      <p:ext uri="{BB962C8B-B14F-4D97-AF65-F5344CB8AC3E}">
        <p14:creationId xmlns:p14="http://schemas.microsoft.com/office/powerpoint/2010/main" val="3761397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F55B-F5DD-5840-BEF0-013C64F1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36729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High-Resolution WRF Simulation of the Event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24FF53-C0FF-4743-AC9C-DA5AD15CB330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b="10025"/>
          <a:stretch/>
        </p:blipFill>
        <p:spPr bwMode="auto">
          <a:xfrm>
            <a:off x="5274130" y="1501466"/>
            <a:ext cx="6498772" cy="4996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161050-EB4C-434E-B99B-19150FF27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6" y="2180545"/>
            <a:ext cx="4732774" cy="3175226"/>
          </a:xfrm>
        </p:spPr>
        <p:txBody>
          <a:bodyPr/>
          <a:lstStyle/>
          <a:p>
            <a:r>
              <a:rPr lang="en-US" sz="3600" dirty="0"/>
              <a:t>36-12-4-1.3 km domains</a:t>
            </a:r>
          </a:p>
          <a:p>
            <a:r>
              <a:rPr lang="en-US" sz="3600" dirty="0"/>
              <a:t>Initialized at 1200 UTC Oct. 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922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0F63C-F55B-E94A-B664-91016205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E8BB5-A292-1641-8CBC-B00D05784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1365" b="1768"/>
          <a:stretch/>
        </p:blipFill>
        <p:spPr>
          <a:xfrm>
            <a:off x="355600" y="652463"/>
            <a:ext cx="11633200" cy="5202237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93572AD-88C5-AB43-A67E-215C684F0C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DFB1E81-F464-6B45-99E2-4C610D6A6F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65B988-253F-1F45-A713-AABCB7D8B631}"/>
              </a:ext>
            </a:extLst>
          </p:cNvPr>
          <p:cNvSpPr txBox="1"/>
          <p:nvPr/>
        </p:nvSpPr>
        <p:spPr>
          <a:xfrm>
            <a:off x="1528767" y="5527972"/>
            <a:ext cx="32845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1200 UTC 8 October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16B60D-38C1-6C40-A784-035D5F75FBFA}"/>
              </a:ext>
            </a:extLst>
          </p:cNvPr>
          <p:cNvSpPr txBox="1"/>
          <p:nvPr/>
        </p:nvSpPr>
        <p:spPr>
          <a:xfrm>
            <a:off x="5230026" y="188007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12-km domain</a:t>
            </a:r>
          </a:p>
        </p:txBody>
      </p:sp>
    </p:spTree>
    <p:extLst>
      <p:ext uri="{BB962C8B-B14F-4D97-AF65-F5344CB8AC3E}">
        <p14:creationId xmlns:p14="http://schemas.microsoft.com/office/powerpoint/2010/main" val="2067995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DC559F-63CD-714E-A15F-741BFDD46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13" y="1022350"/>
            <a:ext cx="1146240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76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ED07-79F2-B942-A9C9-5B47507C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125DD2-6FB9-344F-99CF-9395E9A2D6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8543"/>
            <a:ext cx="10883900" cy="491842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5B46B-2F94-B046-B9F2-DDE84AAA26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642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8DE2-9EA2-1645-A6DF-E47C46AE6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D8254C-8901-994A-B3D4-3197DBEB33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1"/>
          <a:stretch/>
        </p:blipFill>
        <p:spPr>
          <a:xfrm>
            <a:off x="406307" y="606393"/>
            <a:ext cx="5493569" cy="507050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891E27-31CD-9743-8995-25E0F38506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1"/>
          <a:stretch/>
        </p:blipFill>
        <p:spPr>
          <a:xfrm>
            <a:off x="6096000" y="606392"/>
            <a:ext cx="5493569" cy="507050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92EE4-2729-724A-A0AC-CD2A281A0938}"/>
              </a:ext>
            </a:extLst>
          </p:cNvPr>
          <p:cNvSpPr txBox="1"/>
          <p:nvPr/>
        </p:nvSpPr>
        <p:spPr>
          <a:xfrm>
            <a:off x="1689100" y="5676901"/>
            <a:ext cx="2718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11 AM October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1959C-ACFE-7147-B091-B0B892282917}"/>
              </a:ext>
            </a:extLst>
          </p:cNvPr>
          <p:cNvSpPr txBox="1"/>
          <p:nvPr/>
        </p:nvSpPr>
        <p:spPr>
          <a:xfrm>
            <a:off x="2221712" y="6211270"/>
            <a:ext cx="8854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1.33 km domain:  </a:t>
            </a:r>
            <a:r>
              <a:rPr lang="en-US" sz="2800" b="1" dirty="0">
                <a:solidFill>
                  <a:schemeClr val="accent1"/>
                </a:solidFill>
              </a:rPr>
              <a:t>Strongest winds in the lowest 250 m (kt)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35E61-0BE2-CE4D-9998-EBE8D68B3592}"/>
              </a:ext>
            </a:extLst>
          </p:cNvPr>
          <p:cNvSpPr txBox="1"/>
          <p:nvPr/>
        </p:nvSpPr>
        <p:spPr>
          <a:xfrm>
            <a:off x="7370372" y="5688050"/>
            <a:ext cx="253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5 AM October 9</a:t>
            </a:r>
          </a:p>
        </p:txBody>
      </p:sp>
    </p:spTree>
    <p:extLst>
      <p:ext uri="{BB962C8B-B14F-4D97-AF65-F5344CB8AC3E}">
        <p14:creationId xmlns:p14="http://schemas.microsoft.com/office/powerpoint/2010/main" val="2153214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27406-135F-D645-B645-EA1F3058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D80D32-5A7C-5442-BB63-57AD58EB5E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393700" y="769276"/>
            <a:ext cx="5503069" cy="50473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936291-0B77-174C-997B-44AE46F7D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6341269" y="769276"/>
            <a:ext cx="5503069" cy="504732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5788D2-ABE3-4C43-9D3B-7ADD4DFA3F0F}"/>
              </a:ext>
            </a:extLst>
          </p:cNvPr>
          <p:cNvSpPr txBox="1"/>
          <p:nvPr/>
        </p:nvSpPr>
        <p:spPr>
          <a:xfrm>
            <a:off x="1855737" y="5816600"/>
            <a:ext cx="257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8 PM October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E3ED41-F0B5-1245-830F-7D97AE623CD1}"/>
              </a:ext>
            </a:extLst>
          </p:cNvPr>
          <p:cNvSpPr txBox="1"/>
          <p:nvPr/>
        </p:nvSpPr>
        <p:spPr>
          <a:xfrm>
            <a:off x="7733456" y="5836910"/>
            <a:ext cx="2691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10 PM October 9</a:t>
            </a:r>
          </a:p>
        </p:txBody>
      </p:sp>
    </p:spTree>
    <p:extLst>
      <p:ext uri="{BB962C8B-B14F-4D97-AF65-F5344CB8AC3E}">
        <p14:creationId xmlns:p14="http://schemas.microsoft.com/office/powerpoint/2010/main" val="1607992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8F38A-DA63-C24F-BED5-D45A05DE5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687B50-4BBF-CA47-912B-3AD65C127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492135" y="876301"/>
            <a:ext cx="5386383" cy="494030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CD0F073-5EBF-1A41-979F-BEB083519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6313483" y="876301"/>
            <a:ext cx="5386382" cy="49403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EF001E-8F15-574A-9DB4-D03D945F6472}"/>
              </a:ext>
            </a:extLst>
          </p:cNvPr>
          <p:cNvSpPr txBox="1"/>
          <p:nvPr/>
        </p:nvSpPr>
        <p:spPr>
          <a:xfrm>
            <a:off x="1701800" y="5816601"/>
            <a:ext cx="253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2 AM October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95967D-BA2F-1545-91F2-F58E81CC141C}"/>
              </a:ext>
            </a:extLst>
          </p:cNvPr>
          <p:cNvSpPr txBox="1"/>
          <p:nvPr/>
        </p:nvSpPr>
        <p:spPr>
          <a:xfrm>
            <a:off x="7543800" y="5816601"/>
            <a:ext cx="253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800" b="1" dirty="0">
                <a:solidFill>
                  <a:prstClr val="black"/>
                </a:solidFill>
              </a:rPr>
              <a:t>5 AM October 9</a:t>
            </a:r>
          </a:p>
        </p:txBody>
      </p:sp>
    </p:spTree>
    <p:extLst>
      <p:ext uri="{BB962C8B-B14F-4D97-AF65-F5344CB8AC3E}">
        <p14:creationId xmlns:p14="http://schemas.microsoft.com/office/powerpoint/2010/main" val="73282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93F6-2537-A640-B240-FBB000CA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89" y="936625"/>
            <a:ext cx="3962400" cy="45370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Vertical Cross Sections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64662-CFE8-0E44-A437-A8845C9D72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3607E74-92B9-1A46-A0DB-247F63245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5490659" y="365125"/>
            <a:ext cx="6548941" cy="6006558"/>
          </a:xfrm>
        </p:spPr>
      </p:pic>
    </p:spTree>
    <p:extLst>
      <p:ext uri="{BB962C8B-B14F-4D97-AF65-F5344CB8AC3E}">
        <p14:creationId xmlns:p14="http://schemas.microsoft.com/office/powerpoint/2010/main" val="3748097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D5785E-BE81-C243-95EB-5CF40D900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9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71E4-0DB2-0A46-93A5-533C0FA33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Video of the Fire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98ADE8-E9CC-0B4A-92FA-03844E4AC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16" y="1783156"/>
            <a:ext cx="7832408" cy="4351338"/>
          </a:xfrm>
        </p:spPr>
      </p:pic>
    </p:spTree>
    <p:extLst>
      <p:ext uri="{BB962C8B-B14F-4D97-AF65-F5344CB8AC3E}">
        <p14:creationId xmlns:p14="http://schemas.microsoft.com/office/powerpoint/2010/main" val="710827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D0E52-8EF1-9B48-82D9-39BFCD5B1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30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4EAE84-244B-FE40-B3B5-199CAF968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01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517CA-20B8-8945-BF1B-5986BB3C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3FB705-6800-A743-A856-1766E3230868}"/>
              </a:ext>
            </a:extLst>
          </p:cNvPr>
          <p:cNvSpPr txBox="1"/>
          <p:nvPr/>
        </p:nvSpPr>
        <p:spPr>
          <a:xfrm>
            <a:off x="9144000" y="3136900"/>
            <a:ext cx="2465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Terrain-Related</a:t>
            </a:r>
          </a:p>
          <a:p>
            <a:r>
              <a:rPr lang="en-US" sz="2800" b="1" dirty="0"/>
              <a:t>Downslope</a:t>
            </a:r>
          </a:p>
          <a:p>
            <a:r>
              <a:rPr lang="en-US" sz="2800" b="1" dirty="0"/>
              <a:t>Windstorm</a:t>
            </a:r>
          </a:p>
        </p:txBody>
      </p:sp>
    </p:spTree>
    <p:extLst>
      <p:ext uri="{BB962C8B-B14F-4D97-AF65-F5344CB8AC3E}">
        <p14:creationId xmlns:p14="http://schemas.microsoft.com/office/powerpoint/2010/main" val="3142339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EFF31-CF92-E243-9EDF-AA10F6384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726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E1FAA-AEE4-7849-8D15-D92E11285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4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F41D58-37ED-C746-B655-E78A47B2F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b="8667"/>
          <a:stretch/>
        </p:blipFill>
        <p:spPr>
          <a:xfrm>
            <a:off x="2679700" y="571500"/>
            <a:ext cx="6273800" cy="599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46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28624-7E00-C54F-B357-6F2983FB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b="8667"/>
          <a:stretch/>
        </p:blipFill>
        <p:spPr>
          <a:xfrm>
            <a:off x="2603500" y="571499"/>
            <a:ext cx="6350000" cy="60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2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367F4-63B2-8D4D-8B93-42847E331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b="8667"/>
          <a:stretch/>
        </p:blipFill>
        <p:spPr>
          <a:xfrm>
            <a:off x="2857500" y="571500"/>
            <a:ext cx="6096000" cy="58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870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F21C0-7349-4149-B4A0-BBA72972D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b="8445"/>
          <a:stretch/>
        </p:blipFill>
        <p:spPr>
          <a:xfrm>
            <a:off x="2806700" y="571499"/>
            <a:ext cx="6146800" cy="5875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8C2BD-32DE-5F47-B4B9-D08516EA1E4B}"/>
              </a:ext>
            </a:extLst>
          </p:cNvPr>
          <p:cNvSpPr txBox="1"/>
          <p:nvPr/>
        </p:nvSpPr>
        <p:spPr>
          <a:xfrm>
            <a:off x="9145204" y="3217024"/>
            <a:ext cx="3046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10 PM October 8</a:t>
            </a:r>
          </a:p>
        </p:txBody>
      </p:sp>
    </p:spTree>
    <p:extLst>
      <p:ext uri="{BB962C8B-B14F-4D97-AF65-F5344CB8AC3E}">
        <p14:creationId xmlns:p14="http://schemas.microsoft.com/office/powerpoint/2010/main" val="34319190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7767-176C-8F4C-8298-22D82A5E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638425"/>
            <a:ext cx="49784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To Better Understand the Mesoscale Dynamics of this High-Amplitude Wave, Let’s Examine an Upstream Model Sounding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D5F6C-E5D8-D84A-9B1C-F2D144AE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64" y="1130300"/>
            <a:ext cx="6048186" cy="47815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6570CD3-C494-A94E-9698-A295588A1FAE}"/>
              </a:ext>
            </a:extLst>
          </p:cNvPr>
          <p:cNvSpPr/>
          <p:nvPr/>
        </p:nvSpPr>
        <p:spPr>
          <a:xfrm>
            <a:off x="8844057" y="2638425"/>
            <a:ext cx="863600" cy="838200"/>
          </a:xfrm>
          <a:prstGeom prst="ellipse">
            <a:avLst/>
          </a:pr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10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6994-7887-AE45-A826-B47A1D26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08" y="416940"/>
            <a:ext cx="11413692" cy="6837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Modis Imagery:  October 8 versus October 9,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1A290F-4F77-6049-81A2-9BF82A3C1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0" t="10548"/>
          <a:stretch/>
        </p:blipFill>
        <p:spPr>
          <a:xfrm>
            <a:off x="778308" y="1340581"/>
            <a:ext cx="5092505" cy="50405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A8C51-7383-0D46-8C60-9D320E5287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11718"/>
          <a:stretch/>
        </p:blipFill>
        <p:spPr>
          <a:xfrm>
            <a:off x="6274192" y="1340581"/>
            <a:ext cx="5385288" cy="50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80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519BF3-5C91-1D43-8ADC-B34E3F61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8890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7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C3CC3-B1AB-B94B-BA37-5A5C95C4B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8890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39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DF0D4-B501-7944-AE16-067FC916F3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889000"/>
            <a:ext cx="6350000" cy="50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644B90-0AB0-3545-90EE-9F998C82719E}"/>
              </a:ext>
            </a:extLst>
          </p:cNvPr>
          <p:cNvSpPr txBox="1"/>
          <p:nvPr/>
        </p:nvSpPr>
        <p:spPr>
          <a:xfrm>
            <a:off x="8739738" y="1876927"/>
            <a:ext cx="31667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flow normal to the barrier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Increased stability at and above crest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Critical level around 550 hPa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99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8DBB9-22EF-E34E-BD07-BDCCE1083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8890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460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7782-035E-734C-BA08-15F647927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Closer Look at the Diablo Winds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FACBCC-0B4A-704C-AFE4-AB0119101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1" y="1797902"/>
            <a:ext cx="4580601" cy="47513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D357F5-15A1-FC4B-8F36-0793032703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3565" b="44363"/>
          <a:stretch/>
        </p:blipFill>
        <p:spPr>
          <a:xfrm>
            <a:off x="5486400" y="1797902"/>
            <a:ext cx="6620724" cy="45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6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4FA9C-BD94-184E-AF4C-033BD87B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1800 UTC 8 October:  4km domain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1FBF40-18E6-8243-8091-4A4ACAB8C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9" t="13205" r="9034" b="9122"/>
          <a:stretch/>
        </p:blipFill>
        <p:spPr>
          <a:xfrm>
            <a:off x="96254" y="1690688"/>
            <a:ext cx="3838073" cy="358541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77324F-20E7-E64B-92A4-656AC2CF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13274" r="8209" b="9984"/>
          <a:stretch/>
        </p:blipFill>
        <p:spPr>
          <a:xfrm>
            <a:off x="3934327" y="1694981"/>
            <a:ext cx="3910264" cy="3581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6BEA5-54FD-F54E-84E0-9786CBEC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14502" b="10793"/>
          <a:stretch/>
        </p:blipFill>
        <p:spPr>
          <a:xfrm>
            <a:off x="7844590" y="1732393"/>
            <a:ext cx="4347409" cy="35636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CB057D-3A56-CC4D-A6C0-2AFAE4176C77}"/>
              </a:ext>
            </a:extLst>
          </p:cNvPr>
          <p:cNvSpPr txBox="1"/>
          <p:nvPr/>
        </p:nvSpPr>
        <p:spPr>
          <a:xfrm>
            <a:off x="1696453" y="5690937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AAA806-1E7E-1A4C-9C6A-C6509ABE997E}"/>
              </a:ext>
            </a:extLst>
          </p:cNvPr>
          <p:cNvSpPr txBox="1"/>
          <p:nvPr/>
        </p:nvSpPr>
        <p:spPr>
          <a:xfrm>
            <a:off x="5354053" y="5715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EA549-D5C6-3F49-A133-B69966192B1A}"/>
              </a:ext>
            </a:extLst>
          </p:cNvPr>
          <p:cNvSpPr txBox="1"/>
          <p:nvPr/>
        </p:nvSpPr>
        <p:spPr>
          <a:xfrm>
            <a:off x="9601200" y="55303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36649123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965E-DB02-774F-8026-3788831B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0000 UTC 9 October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87E4A8-3DB5-E546-AA0D-CC746729A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12792" r="8011" b="8957"/>
          <a:stretch/>
        </p:blipFill>
        <p:spPr>
          <a:xfrm>
            <a:off x="0" y="1925052"/>
            <a:ext cx="3941854" cy="368166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27DE40-E4F7-5B49-B93D-A2EA5A38F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13684" r="8594" b="9263"/>
          <a:stretch/>
        </p:blipFill>
        <p:spPr>
          <a:xfrm>
            <a:off x="3941854" y="1950339"/>
            <a:ext cx="3967965" cy="3658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C1D8F8-2BA4-E84A-9FDB-2B35208735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13483" b="9364"/>
          <a:stretch/>
        </p:blipFill>
        <p:spPr>
          <a:xfrm>
            <a:off x="7883708" y="1948592"/>
            <a:ext cx="4372125" cy="3661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736F3E-735F-2749-BB09-1212D964A529}"/>
              </a:ext>
            </a:extLst>
          </p:cNvPr>
          <p:cNvSpPr txBox="1"/>
          <p:nvPr/>
        </p:nvSpPr>
        <p:spPr>
          <a:xfrm>
            <a:off x="1576137" y="5834813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7650E-6367-7940-9C82-25D98FD3D8C0}"/>
              </a:ext>
            </a:extLst>
          </p:cNvPr>
          <p:cNvSpPr txBox="1"/>
          <p:nvPr/>
        </p:nvSpPr>
        <p:spPr>
          <a:xfrm>
            <a:off x="5657974" y="57195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4AFBE-EEBA-7A4E-8ACD-1271C7478EB4}"/>
              </a:ext>
            </a:extLst>
          </p:cNvPr>
          <p:cNvSpPr txBox="1"/>
          <p:nvPr/>
        </p:nvSpPr>
        <p:spPr>
          <a:xfrm>
            <a:off x="9534046" y="57195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41467136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EE917-3736-B640-B7C6-87C0A389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0300 UTC 9 October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2A4A84-07D8-4048-ABEF-79FC136FD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13069" r="8288" b="9234"/>
          <a:stretch/>
        </p:blipFill>
        <p:spPr>
          <a:xfrm>
            <a:off x="0" y="1816767"/>
            <a:ext cx="3910263" cy="36263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CE08B-0C93-564A-A248-AA056F2C28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13263" r="8344" b="9053"/>
          <a:stretch/>
        </p:blipFill>
        <p:spPr>
          <a:xfrm>
            <a:off x="3940342" y="1804879"/>
            <a:ext cx="3838074" cy="36501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7BEF6-C6D8-F847-B1C4-50EF940111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12928" b="9387"/>
          <a:stretch/>
        </p:blipFill>
        <p:spPr>
          <a:xfrm>
            <a:off x="7808495" y="1792992"/>
            <a:ext cx="4263942" cy="3603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227881-A74C-684A-8A9B-1E2035BAF16D}"/>
              </a:ext>
            </a:extLst>
          </p:cNvPr>
          <p:cNvSpPr txBox="1"/>
          <p:nvPr/>
        </p:nvSpPr>
        <p:spPr>
          <a:xfrm>
            <a:off x="1816768" y="571500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2A0DF-F7D2-6D41-82E1-2D6EFC498077}"/>
              </a:ext>
            </a:extLst>
          </p:cNvPr>
          <p:cNvSpPr txBox="1"/>
          <p:nvPr/>
        </p:nvSpPr>
        <p:spPr>
          <a:xfrm>
            <a:off x="5342021" y="569093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C9F446-5F62-F346-AE12-6386C248957A}"/>
              </a:ext>
            </a:extLst>
          </p:cNvPr>
          <p:cNvSpPr txBox="1"/>
          <p:nvPr/>
        </p:nvSpPr>
        <p:spPr>
          <a:xfrm>
            <a:off x="9456821" y="57150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28755623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A7F2-C7F9-4044-AB91-8F9209E53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0600 UTC October 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BC9164-FFE2-2845-A085-B811C1ABD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13069" r="8433" b="9234"/>
          <a:stretch/>
        </p:blipFill>
        <p:spPr>
          <a:xfrm>
            <a:off x="-1" y="1687555"/>
            <a:ext cx="3960487" cy="367292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92590-C89B-8249-8E4F-89C176D20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13060" r="8345" b="9256"/>
          <a:stretch/>
        </p:blipFill>
        <p:spPr>
          <a:xfrm>
            <a:off x="3866148" y="1677460"/>
            <a:ext cx="3982453" cy="36830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D7C31-B37B-794D-96EE-768C0CD6CA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t="12439" b="9061"/>
          <a:stretch/>
        </p:blipFill>
        <p:spPr>
          <a:xfrm>
            <a:off x="7886428" y="1677460"/>
            <a:ext cx="4305572" cy="3672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49F1C7-2082-DA46-B861-6415F83AFA63}"/>
              </a:ext>
            </a:extLst>
          </p:cNvPr>
          <p:cNvSpPr txBox="1"/>
          <p:nvPr/>
        </p:nvSpPr>
        <p:spPr>
          <a:xfrm>
            <a:off x="1395663" y="571500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A8B8F-66A9-0649-A81B-C293BF96C164}"/>
              </a:ext>
            </a:extLst>
          </p:cNvPr>
          <p:cNvSpPr txBox="1"/>
          <p:nvPr/>
        </p:nvSpPr>
        <p:spPr>
          <a:xfrm>
            <a:off x="5402179" y="570296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AB0DD-BEBE-8046-8083-9B09628C77F3}"/>
              </a:ext>
            </a:extLst>
          </p:cNvPr>
          <p:cNvSpPr txBox="1"/>
          <p:nvPr/>
        </p:nvSpPr>
        <p:spPr>
          <a:xfrm>
            <a:off x="9601200" y="56187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700</a:t>
            </a:r>
          </a:p>
        </p:txBody>
      </p:sp>
    </p:spTree>
    <p:extLst>
      <p:ext uri="{BB962C8B-B14F-4D97-AF65-F5344CB8AC3E}">
        <p14:creationId xmlns:p14="http://schemas.microsoft.com/office/powerpoint/2010/main" val="15174021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2A2D-345D-B84B-BC2F-BD3A93EC6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Conclusions Based On the Model 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6B0BE-4950-964C-9360-E98F7D36D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72385" cy="45270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WRF did an excellent job in duplicating the pattern and temporal evolution of the winds.</a:t>
            </a:r>
          </a:p>
          <a:p>
            <a:r>
              <a:rPr lang="en-US" dirty="0"/>
              <a:t>Strong winds were associated with a downslope wind event.</a:t>
            </a:r>
          </a:p>
          <a:p>
            <a:r>
              <a:rPr lang="en-US" dirty="0"/>
              <a:t>The downslope event revved up as winds normal to the terrain increased with upper level short wave passage, the development of a more stable layer at and above crest level, and the establishment of a marginal critical level.</a:t>
            </a:r>
          </a:p>
          <a:p>
            <a:r>
              <a:rPr lang="en-US" dirty="0"/>
              <a:t>Gaps in the Sierra Nevada allowed cool air into the Central Valley, that produced an enhance gradient over Wine Country.</a:t>
            </a:r>
          </a:p>
          <a:p>
            <a:endParaRPr lang="en-US" dirty="0"/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8F853F28-2737-1245-B6E1-4CAC48AF7E2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2"/>
          <a:stretch/>
        </p:blipFill>
        <p:spPr>
          <a:xfrm>
            <a:off x="7910585" y="2016806"/>
            <a:ext cx="3664533" cy="336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4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571-3A7D-6942-8B23-704E8DFF8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questions to be considered in 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B7D4-A3AA-8F45-8A93-0EDBD8B7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9722"/>
            <a:ext cx="8050427" cy="4351338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What meteorological conditions accompanied the fires?</a:t>
            </a:r>
          </a:p>
          <a:p>
            <a:r>
              <a:rPr lang="en-US" sz="3600" b="1" dirty="0"/>
              <a:t>Were these conditions predictable?</a:t>
            </a:r>
          </a:p>
          <a:p>
            <a:r>
              <a:rPr lang="en-US" sz="3600" b="1" dirty="0"/>
              <a:t>What started the fires?</a:t>
            </a:r>
          </a:p>
          <a:p>
            <a:r>
              <a:rPr lang="en-US" sz="3600" b="1" dirty="0"/>
              <a:t>Could this disaster have been prevented?</a:t>
            </a:r>
          </a:p>
          <a:p>
            <a:r>
              <a:rPr lang="en-US" sz="3600" b="1" dirty="0"/>
              <a:t>Did anthropogenic global warming play a significant role in this event?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29B65-3EAD-CF42-A997-A28E7253C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925" y="1845275"/>
            <a:ext cx="4036540" cy="30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917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49B8-43BD-FB4D-B7AC-E0871274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84" y="210892"/>
            <a:ext cx="10521461" cy="110209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Serious Air Quality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740D0-A4EA-8448-95DF-52F8D394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5493" y="1438763"/>
            <a:ext cx="7098322" cy="4351338"/>
          </a:xfrm>
        </p:spPr>
        <p:txBody>
          <a:bodyPr>
            <a:noAutofit/>
          </a:bodyPr>
          <a:lstStyle/>
          <a:p>
            <a:r>
              <a:rPr lang="en-US" sz="3200" dirty="0"/>
              <a:t>Many Bay area AQ sites had their worst air quality on record</a:t>
            </a:r>
          </a:p>
          <a:p>
            <a:r>
              <a:rPr lang="en-US" sz="3200" dirty="0"/>
              <a:t>Air quality declined to extremely unhealthy levels for millions of people</a:t>
            </a:r>
          </a:p>
          <a:p>
            <a:r>
              <a:rPr lang="en-US" sz="3200" dirty="0"/>
              <a:t>Remained unhealthy for days.</a:t>
            </a:r>
          </a:p>
          <a:p>
            <a:r>
              <a:rPr lang="en-US" sz="3200" dirty="0"/>
              <a:t>Sickened thousands of people.</a:t>
            </a:r>
          </a:p>
          <a:p>
            <a:r>
              <a:rPr lang="en-US" sz="3200" dirty="0"/>
              <a:t>Hundreds of people ended up in Bay Area hospitals from the effects of smoke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631AE9B-DF01-7A4D-9BF0-FE0C48B40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815" y="1925943"/>
            <a:ext cx="4389697" cy="2708397"/>
          </a:xfrm>
        </p:spPr>
      </p:pic>
    </p:spTree>
    <p:extLst>
      <p:ext uri="{BB962C8B-B14F-4D97-AF65-F5344CB8AC3E}">
        <p14:creationId xmlns:p14="http://schemas.microsoft.com/office/powerpoint/2010/main" val="9167328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8E5B-B1B4-5943-A1B9-10D011C03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3101" y="5653046"/>
            <a:ext cx="2866292" cy="1088537"/>
          </a:xfrm>
        </p:spPr>
        <p:txBody>
          <a:bodyPr/>
          <a:lstStyle/>
          <a:p>
            <a:r>
              <a:rPr lang="en-US" b="1" dirty="0"/>
              <a:t>October 10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ED0435-22A0-754E-9DCF-9D5A48CB7B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042" y="454025"/>
            <a:ext cx="3444351" cy="5199021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AB0EFC-3AB9-6545-8E83-8CFB6D79F0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/>
          <a:stretch/>
        </p:blipFill>
        <p:spPr>
          <a:xfrm>
            <a:off x="1203570" y="261257"/>
            <a:ext cx="6242538" cy="6320810"/>
          </a:xfrm>
        </p:spPr>
      </p:pic>
    </p:spTree>
    <p:extLst>
      <p:ext uri="{BB962C8B-B14F-4D97-AF65-F5344CB8AC3E}">
        <p14:creationId xmlns:p14="http://schemas.microsoft.com/office/powerpoint/2010/main" val="14698455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08C1-324F-794B-A936-51FD41AC4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015" y="5046323"/>
            <a:ext cx="10515600" cy="1325563"/>
          </a:xfrm>
        </p:spPr>
        <p:txBody>
          <a:bodyPr/>
          <a:lstStyle/>
          <a:p>
            <a:r>
              <a:rPr lang="en-US" dirty="0"/>
              <a:t>October 13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14995-7965-5147-B814-53FE126EB51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73" y="324176"/>
            <a:ext cx="6095329" cy="604771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4A1DDC-6D72-CE43-BEF3-52546D52A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15" y="2194356"/>
            <a:ext cx="4752842" cy="138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014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35D31-C6B7-5E4D-897F-F2869842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173" y="1540782"/>
            <a:ext cx="2449286" cy="35749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Daily View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Bad air quality last days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E6EE47-59A5-F646-8EE2-90DDDF8081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104" y="365125"/>
            <a:ext cx="6258982" cy="6209044"/>
          </a:xfrm>
        </p:spPr>
      </p:pic>
    </p:spTree>
    <p:extLst>
      <p:ext uri="{BB962C8B-B14F-4D97-AF65-F5344CB8AC3E}">
        <p14:creationId xmlns:p14="http://schemas.microsoft.com/office/powerpoint/2010/main" val="712938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7B56-EF8C-4D49-A966-4338A66F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21DAA7-FC39-A141-A769-A5F26D4B41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84" y="1313293"/>
            <a:ext cx="8289471" cy="39338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035EE-B97E-9843-AEA5-6DDE170B13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937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22F1-820A-EE4A-B7D3-DED50CF61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83764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Were the Wine Country Wildfires Associated with Anthropogenic Global Warming?</a:t>
            </a:r>
          </a:p>
        </p:txBody>
      </p:sp>
    </p:spTree>
    <p:extLst>
      <p:ext uri="{BB962C8B-B14F-4D97-AF65-F5344CB8AC3E}">
        <p14:creationId xmlns:p14="http://schemas.microsoft.com/office/powerpoint/2010/main" val="20504398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B8329-382E-094E-8C27-5F522D0D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22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There has been a lot of claims to that effect: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BC9384-2308-4741-AFFD-64B5F89B3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3" y="4238133"/>
            <a:ext cx="4305011" cy="2420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4EBAA-5442-CD4C-AF5F-BEB425A5B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1540786"/>
            <a:ext cx="7065364" cy="24323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043F17-BBCC-D447-9BF9-BADDD073D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95" y="4364100"/>
            <a:ext cx="6675620" cy="186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77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97041-00AF-794B-9B3E-779711448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772FC9-5E62-2B41-A25A-5D1817E69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572294"/>
            <a:ext cx="7854950" cy="39205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C452FD-C6E7-014D-BB85-0D2E8E58F7CF}"/>
              </a:ext>
            </a:extLst>
          </p:cNvPr>
          <p:cNvSpPr txBox="1"/>
          <p:nvPr/>
        </p:nvSpPr>
        <p:spPr>
          <a:xfrm>
            <a:off x="2501900" y="4502536"/>
            <a:ext cx="83185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“He said a warming climate has contributed to catastrophic wildfires. “That’s the way it is with a warming climate: dry weather and reducing moisture.” said Brown. </a:t>
            </a:r>
          </a:p>
        </p:txBody>
      </p:sp>
    </p:spTree>
    <p:extLst>
      <p:ext uri="{BB962C8B-B14F-4D97-AF65-F5344CB8AC3E}">
        <p14:creationId xmlns:p14="http://schemas.microsoft.com/office/powerpoint/2010/main" val="24369024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B750-59FC-8B47-9DA2-ABE2680AE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An Irony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6B5193-EE28-8A47-A27C-0EA24F673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8908"/>
            <a:ext cx="10515600" cy="3944771"/>
          </a:xfrm>
        </p:spPr>
      </p:pic>
    </p:spTree>
    <p:extLst>
      <p:ext uri="{BB962C8B-B14F-4D97-AF65-F5344CB8AC3E}">
        <p14:creationId xmlns:p14="http://schemas.microsoft.com/office/powerpoint/2010/main" val="42915061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Little Evidence That Anthropogenic Global Warming Contributed to the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129"/>
            <a:ext cx="5664200" cy="4351338"/>
          </a:xfrm>
        </p:spPr>
        <p:txBody>
          <a:bodyPr>
            <a:noAutofit/>
          </a:bodyPr>
          <a:lstStyle/>
          <a:p>
            <a:r>
              <a:rPr lang="en-US" sz="3200" dirty="0"/>
              <a:t>The fire was initiated and supported by very strong winds.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No reason to believe that Diablo Winds are associated with global warming, </a:t>
            </a:r>
            <a:r>
              <a:rPr lang="en-US" sz="3600" b="1" dirty="0">
                <a:solidFill>
                  <a:srgbClr val="FF0000"/>
                </a:solidFill>
              </a:rPr>
              <a:t>in fact the opposite is probably true.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77DA5-7F62-D04D-8AF6-B3B5F0813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9" y="2099129"/>
            <a:ext cx="5181600" cy="3962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9235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9571-3A7D-6942-8B23-704E8DFF8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04" y="1288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Immediate answers for those needing a nap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B7D4-A3AA-8F45-8A93-0EDBD8B78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40" y="1379577"/>
            <a:ext cx="8942798" cy="5319173"/>
          </a:xfrm>
        </p:spPr>
        <p:txBody>
          <a:bodyPr>
            <a:normAutofit fontScale="77500" lnSpcReduction="20000"/>
          </a:bodyPr>
          <a:lstStyle/>
          <a:p>
            <a:r>
              <a:rPr lang="en-US" sz="3600" b="1" dirty="0"/>
              <a:t>What were the meteorological conditions accompanied the fires?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Upper level short-wave passage resulting in a mesoscale downslope wind event.</a:t>
            </a:r>
          </a:p>
          <a:p>
            <a:r>
              <a:rPr lang="en-US" sz="3600" b="1" dirty="0"/>
              <a:t>Were these conditions predictable?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  <a:p>
            <a:r>
              <a:rPr lang="en-US" sz="3600" b="1" dirty="0"/>
              <a:t>What started the fires? 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Power lines and wind</a:t>
            </a:r>
          </a:p>
          <a:p>
            <a:r>
              <a:rPr lang="en-US" sz="3600" b="1" dirty="0"/>
              <a:t>Could this disaster have been prevented? 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Yes</a:t>
            </a:r>
          </a:p>
          <a:p>
            <a:r>
              <a:rPr lang="en-US" sz="3600" b="1" dirty="0"/>
              <a:t>Did anthropogenic global warming play a significant role in this event?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No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BA719-931F-084B-B161-3184F50B0B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1" t="24345" r="14378"/>
          <a:stretch/>
        </p:blipFill>
        <p:spPr>
          <a:xfrm>
            <a:off x="8876406" y="1714265"/>
            <a:ext cx="2838640" cy="319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596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Little Evidence for an Anthropogenic Global Warming Contribution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061"/>
            <a:ext cx="10167257" cy="9470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Ignition was associated with the failure of a human technology (electrical lines, poles, and reclosers)</a:t>
            </a:r>
          </a:p>
        </p:txBody>
      </p:sp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5710EC28-CEB8-3C4E-8B62-68AAB841C7EF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56" y="3140455"/>
            <a:ext cx="4625144" cy="34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50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2127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There is Little Evidence for the Importance of Anthropogenic Global Warming for the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43" y="1676438"/>
            <a:ext cx="4086631" cy="3594062"/>
          </a:xfrm>
        </p:spPr>
        <p:txBody>
          <a:bodyPr>
            <a:noAutofit/>
          </a:bodyPr>
          <a:lstStyle/>
          <a:p>
            <a:r>
              <a:rPr lang="en-US" sz="3200" dirty="0"/>
              <a:t>A key element in the severity was excessive grass growth resulting from unusually large winter precipitation.	</a:t>
            </a:r>
          </a:p>
          <a:p>
            <a:r>
              <a:rPr lang="en-US" sz="3600" dirty="0">
                <a:solidFill>
                  <a:srgbClr val="FF0000"/>
                </a:solidFill>
              </a:rPr>
              <a:t>No reason to expect more central CA precipitation under global warming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1E14AC-DC7C-034D-9051-C991965AF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596" y="1771495"/>
            <a:ext cx="7292741" cy="3885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389E0-1C24-C040-98E4-B1942918590A}"/>
              </a:ext>
            </a:extLst>
          </p:cNvPr>
          <p:cNvSpPr txBox="1"/>
          <p:nvPr/>
        </p:nvSpPr>
        <p:spPr>
          <a:xfrm>
            <a:off x="4799263" y="5657408"/>
            <a:ext cx="7140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Deser et al., 2012. Precipitation trends for 2010–60 [mm]. (Stippling indicates values not significant at the 95% confidence level.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4480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79F1C-8C2B-7345-9084-CBAEC6FF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977" y="2889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Role of Invasive Grasses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3139B-1792-C040-90CE-A4DBAA89A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171738"/>
            <a:ext cx="5290457" cy="4351338"/>
          </a:xfrm>
        </p:spPr>
        <p:txBody>
          <a:bodyPr>
            <a:noAutofit/>
          </a:bodyPr>
          <a:lstStyle/>
          <a:p>
            <a:r>
              <a:rPr lang="en-US" sz="3200" dirty="0"/>
              <a:t>Invasive, non-native grasses played an important role</a:t>
            </a:r>
          </a:p>
          <a:p>
            <a:r>
              <a:rPr lang="en-US" sz="3600" b="1" dirty="0">
                <a:solidFill>
                  <a:schemeClr val="accent1"/>
                </a:solidFill>
              </a:rPr>
              <a:t>Cheatgrass, “Bromus tectorum”  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a.k.a. grassoline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6224AF0-467E-184F-A1A8-0BC3019CB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44"/>
          <a:stretch/>
        </p:blipFill>
        <p:spPr>
          <a:xfrm>
            <a:off x="6226777" y="1852286"/>
            <a:ext cx="54318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02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BFABC-3DDA-5C48-A18C-B710D0B7D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68A4F3-C9C8-D741-ADF1-103984190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77" y="729464"/>
            <a:ext cx="8430881" cy="5426950"/>
          </a:xfrm>
        </p:spPr>
      </p:pic>
    </p:spTree>
    <p:extLst>
      <p:ext uri="{BB962C8B-B14F-4D97-AF65-F5344CB8AC3E}">
        <p14:creationId xmlns:p14="http://schemas.microsoft.com/office/powerpoint/2010/main" val="37304070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48596-C1F7-E745-B82B-70FBC093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If the temperatures were a few degrees warmer, or the summers a bit drier, </a:t>
            </a:r>
            <a:r>
              <a:rPr lang="en-US" b="1" dirty="0">
                <a:solidFill>
                  <a:srgbClr val="FF0000"/>
                </a:solidFill>
              </a:rPr>
              <a:t>it would not make a difference for coastal CA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C2D31-2ECC-8344-8DB9-D137E6EC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601"/>
            <a:ext cx="10713098" cy="4351338"/>
          </a:xfrm>
        </p:spPr>
        <p:txBody>
          <a:bodyPr>
            <a:normAutofit/>
          </a:bodyPr>
          <a:lstStyle/>
          <a:p>
            <a:r>
              <a:rPr lang="en-US" dirty="0"/>
              <a:t>A normal summer is warm and dry enough to allow fires.</a:t>
            </a:r>
          </a:p>
          <a:p>
            <a:r>
              <a:rPr lang="en-US" dirty="0"/>
              <a:t>And 1-hr and 10-hr fuels are always dry enough to burn in summer under offshore flow.</a:t>
            </a:r>
          </a:p>
          <a:p>
            <a:r>
              <a:rPr lang="en-US" dirty="0"/>
              <a:t>There is a deep literature, based on observed conditions and fires, that supports these points. (Keeley and Fotheringham 2003;Keeley 2004 Abatzoglou and Kolden 2013, Keely and Syphard 2016).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BBF47-F8BD-6E4B-9895-B6F0B9EF6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0" y="4713759"/>
            <a:ext cx="6747588" cy="1920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D34AC4-3BBF-B941-8CC6-FD5A936DA516}"/>
              </a:ext>
            </a:extLst>
          </p:cNvPr>
          <p:cNvSpPr txBox="1"/>
          <p:nvPr/>
        </p:nvSpPr>
        <p:spPr>
          <a:xfrm>
            <a:off x="8022771" y="4834572"/>
            <a:ext cx="3331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“The extent of preceding drought is largely irrelevant to the size of these autumn fires because of the severity of weather during the fire event”</a:t>
            </a:r>
          </a:p>
        </p:txBody>
      </p:sp>
    </p:spTree>
    <p:extLst>
      <p:ext uri="{BB962C8B-B14F-4D97-AF65-F5344CB8AC3E}">
        <p14:creationId xmlns:p14="http://schemas.microsoft.com/office/powerpoint/2010/main" val="3522929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5983-34CA-584D-A748-4C480707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 long-term trends in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CEE30-15CA-F645-9B21-9017F19A0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6802"/>
            <a:ext cx="10515600" cy="1010198"/>
          </a:xfrm>
        </p:spPr>
        <p:txBody>
          <a:bodyPr/>
          <a:lstStyle/>
          <a:p>
            <a:r>
              <a:rPr lang="en-US" dirty="0"/>
              <a:t>No long-term  upward trend in fires for coastal California</a:t>
            </a:r>
          </a:p>
          <a:p>
            <a:r>
              <a:rPr lang="en-US" dirty="0"/>
              <a:t>The region has a long history of fire.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62D6C-4BF0-5D4C-900D-82BA755CB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20" y="5481718"/>
            <a:ext cx="5118100" cy="1052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2259E-A5AD-AB45-B42D-52891BCF8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2806270"/>
            <a:ext cx="6326320" cy="26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868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C6CA-A12E-0C4C-99AF-4A095E59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326"/>
            <a:ext cx="10604500" cy="7016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Fire is No Stranger to the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AF4EF0-8850-5342-885D-1487A27CF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9" y="1309748"/>
            <a:ext cx="8844607" cy="5040252"/>
          </a:xfrm>
        </p:spPr>
      </p:pic>
    </p:spTree>
    <p:extLst>
      <p:ext uri="{BB962C8B-B14F-4D97-AF65-F5344CB8AC3E}">
        <p14:creationId xmlns:p14="http://schemas.microsoft.com/office/powerpoint/2010/main" val="38478427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31C-D82C-8E4A-BB82-DE55DB34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87" y="621979"/>
            <a:ext cx="4175589" cy="45253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Hanly Fire of 1964:  Nearly Identical to the Tubbs Fire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6019C-B9DF-1447-A3E9-68BA11B6B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04" y="695469"/>
            <a:ext cx="4528376" cy="5773680"/>
          </a:xfrm>
        </p:spPr>
      </p:pic>
    </p:spTree>
    <p:extLst>
      <p:ext uri="{BB962C8B-B14F-4D97-AF65-F5344CB8AC3E}">
        <p14:creationId xmlns:p14="http://schemas.microsoft.com/office/powerpoint/2010/main" val="27244542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BF390-1EF6-F445-A979-7D66A52D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" y="1038225"/>
            <a:ext cx="2184400" cy="4384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1917-1928 Wildfire Map for Marin County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AC9D97-DA90-CF49-9DC7-7E071EABA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65" y="365125"/>
            <a:ext cx="6729030" cy="6152257"/>
          </a:xfrm>
        </p:spPr>
      </p:pic>
    </p:spTree>
    <p:extLst>
      <p:ext uri="{BB962C8B-B14F-4D97-AF65-F5344CB8AC3E}">
        <p14:creationId xmlns:p14="http://schemas.microsoft.com/office/powerpoint/2010/main" val="30504065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BB5A5-4FD6-BC41-861B-BAF25AD1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723" y="222645"/>
            <a:ext cx="10473647" cy="83695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Urbanization Makes Fires More Frequent and Destructive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8B577-5629-B844-9C13-9FE0DBF6F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r="4465" b="43732"/>
          <a:stretch/>
        </p:blipFill>
        <p:spPr>
          <a:xfrm>
            <a:off x="458471" y="1379829"/>
            <a:ext cx="6811767" cy="44881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8478D0-B405-4247-9958-EDD3F69A3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53" y="3827420"/>
            <a:ext cx="4398376" cy="2806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F5330-09B7-7E42-A9AC-C645E6E4CD95}"/>
              </a:ext>
            </a:extLst>
          </p:cNvPr>
          <p:cNvSpPr txBox="1"/>
          <p:nvPr/>
        </p:nvSpPr>
        <p:spPr>
          <a:xfrm>
            <a:off x="8439262" y="6264671"/>
            <a:ext cx="2739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Sonoma County Population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E6C34-D626-0249-85E9-CFCC937BE1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29363" r="71088" b="54457"/>
          <a:stretch/>
        </p:blipFill>
        <p:spPr>
          <a:xfrm>
            <a:off x="8034579" y="641121"/>
            <a:ext cx="3548385" cy="309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3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5962-F4BD-8648-913B-D11BFF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46" y="293207"/>
            <a:ext cx="6579742" cy="6006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 Geography of the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AE8AD-CBDB-F545-A816-758938F8E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759F1-C1CB-2949-946E-ECAAE372130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57" y="1037691"/>
            <a:ext cx="8715685" cy="537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13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B48F-97C2-A94F-9EE5-93005692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645" y="373162"/>
            <a:ext cx="7370853" cy="2218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Too many people living in the hills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2DD4DA-1833-3245-B929-84D7DD39C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4" y="910845"/>
            <a:ext cx="5220048" cy="55713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7F06E-8900-ED44-B71F-0BC1ED660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" r="4642"/>
          <a:stretch/>
        </p:blipFill>
        <p:spPr>
          <a:xfrm>
            <a:off x="6188149" y="910846"/>
            <a:ext cx="5238716" cy="557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51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49F7-94EF-074A-B140-67B33B925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943" y="497567"/>
            <a:ext cx="3360057" cy="899433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accent1"/>
                </a:solidFill>
              </a:rPr>
              <a:t>Bottom Line</a:t>
            </a:r>
            <a:endParaRPr lang="en-US" sz="4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DB40D-E9E0-884D-98B8-1F6A105E2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401" y="1720397"/>
            <a:ext cx="5816600" cy="4624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There is no reason to believe that anthropogenic global warming in any way contributed to the Wine Country fires or will enhance them in the future.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3854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78BD-AC76-1644-A148-2EF6FCDF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942" y="143745"/>
            <a:ext cx="11222255" cy="124229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Forecast Guidance Was Excellent, Even Days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8E79-D55E-7145-8CD0-EB520C68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500" y="2689084"/>
            <a:ext cx="2761648" cy="38244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10-h surface (10-m) wind gust forecast (kt) valid at 0700 UTC 9 October 2017.  The model was initialized at 1200 UTC 8 October 2017.  Wind gusts are derived by determining the highest wind speed in the lowest km.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13B32-2F52-5848-92A4-1CEF7C26065E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7697" r="4452" b="48898"/>
          <a:stretch/>
        </p:blipFill>
        <p:spPr bwMode="auto">
          <a:xfrm>
            <a:off x="3388093" y="1208615"/>
            <a:ext cx="8214159" cy="4544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ADCA46-D676-0D44-91D4-277B937E622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t="93238" r="2397" b="2557"/>
          <a:stretch/>
        </p:blipFill>
        <p:spPr bwMode="auto">
          <a:xfrm>
            <a:off x="4515601" y="5871195"/>
            <a:ext cx="6555906" cy="523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5F5DC-662E-9740-B176-CE58C2759DBB}"/>
              </a:ext>
            </a:extLst>
          </p:cNvPr>
          <p:cNvSpPr txBox="1"/>
          <p:nvPr/>
        </p:nvSpPr>
        <p:spPr>
          <a:xfrm>
            <a:off x="3546709" y="3339968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09C5D-A69A-B941-B9B2-44AA4B8749B3}"/>
              </a:ext>
            </a:extLst>
          </p:cNvPr>
          <p:cNvSpPr txBox="1"/>
          <p:nvPr/>
        </p:nvSpPr>
        <p:spPr>
          <a:xfrm>
            <a:off x="3529617" y="3374151"/>
            <a:ext cx="2748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NOAA/NWS Operational</a:t>
            </a:r>
          </a:p>
          <a:p>
            <a:r>
              <a:rPr lang="en-US" sz="2800" b="1" dirty="0"/>
              <a:t>HRRR Model</a:t>
            </a:r>
          </a:p>
        </p:txBody>
      </p:sp>
    </p:spTree>
    <p:extLst>
      <p:ext uri="{BB962C8B-B14F-4D97-AF65-F5344CB8AC3E}">
        <p14:creationId xmlns:p14="http://schemas.microsoft.com/office/powerpoint/2010/main" val="36166525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F1D3-F5B1-B74E-B9FA-5500C31EF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36931" cy="11460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Operational CANSAC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5F8C4-CF56-AB40-9452-08DBF9C1A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76562" cy="4209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30-h surface wind forecast (mph) for 0600 UTC 9 October 2017 for a run initialized at 0000 UTC 8 October 2017 from the nested 2-km domain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D82E6-C765-184B-8AFC-7642E539208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8" t="14351" r="5480" b="9750"/>
          <a:stretch/>
        </p:blipFill>
        <p:spPr bwMode="auto">
          <a:xfrm>
            <a:off x="5175131" y="664695"/>
            <a:ext cx="6683193" cy="55122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831138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0F680-63B4-3D4C-80D6-B5024794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7" y="555811"/>
            <a:ext cx="7023100" cy="13366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Based on these and other modeling systems, the NWS released high wind and red flag warnings—days before.</a:t>
            </a:r>
          </a:p>
        </p:txBody>
      </p:sp>
      <p:pic>
        <p:nvPicPr>
          <p:cNvPr id="4" name="Content Placeholder 3" descr="wind7.jpg">
            <a:extLst>
              <a:ext uri="{FF2B5EF4-FFF2-40B4-BE49-F238E27FC236}">
                <a16:creationId xmlns:a16="http://schemas.microsoft.com/office/drawing/2014/main" id="{D51DEAF3-0F7C-634C-9C17-65BCD25E0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681659"/>
            <a:ext cx="4874188" cy="3655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FEA0ED-D25B-A744-BBE5-308D386C5869}"/>
              </a:ext>
            </a:extLst>
          </p:cNvPr>
          <p:cNvSpPr txBox="1"/>
          <p:nvPr/>
        </p:nvSpPr>
        <p:spPr>
          <a:xfrm>
            <a:off x="3591350" y="2299258"/>
            <a:ext cx="2667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Days Before</a:t>
            </a:r>
          </a:p>
        </p:txBody>
      </p:sp>
      <p:pic>
        <p:nvPicPr>
          <p:cNvPr id="6" name="Content Placeholder 3" descr="DLdU6WMUIAER6El.jpg">
            <a:extLst>
              <a:ext uri="{FF2B5EF4-FFF2-40B4-BE49-F238E27FC236}">
                <a16:creationId xmlns:a16="http://schemas.microsoft.com/office/drawing/2014/main" id="{31E184D1-F9C1-6545-BECE-ED0E247313F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r="8989"/>
          <a:stretch/>
        </p:blipFill>
        <p:spPr>
          <a:xfrm>
            <a:off x="7331495" y="736600"/>
            <a:ext cx="4582766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476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LeLihGXUAYmHxb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1242"/>
          <a:stretch/>
        </p:blipFill>
        <p:spPr>
          <a:xfrm>
            <a:off x="2590800" y="579509"/>
            <a:ext cx="7645399" cy="5840359"/>
          </a:xfrm>
        </p:spPr>
      </p:pic>
    </p:spTree>
    <p:extLst>
      <p:ext uri="{BB962C8B-B14F-4D97-AF65-F5344CB8AC3E}">
        <p14:creationId xmlns:p14="http://schemas.microsoft.com/office/powerpoint/2010/main" val="22561125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53B4-3EA6-814F-9805-6C76E9C0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Inadequate Warning to the Population by Civil Authorities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4FDC7-0389-E04C-BF1D-96A4D9440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Although a general threat was communicated days before, there was a breakdown in communication when the fires started to explode</a:t>
            </a:r>
          </a:p>
          <a:p>
            <a:r>
              <a:rPr lang="en-US" dirty="0"/>
              <a:t>Lack of a general broadcast of an acute danger over cellular networks.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85ECF-0106-BE44-9350-190FA0C72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778" y="3831607"/>
            <a:ext cx="3940450" cy="2345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39D615-9F88-8A49-9045-09B5EFB65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"/>
          <a:stretch/>
        </p:blipFill>
        <p:spPr>
          <a:xfrm>
            <a:off x="314753" y="4129238"/>
            <a:ext cx="6987747" cy="15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313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C64D-949E-2248-8F6A-A081FB8F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Lack of Firefighting Equipment During the First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1EE26-8736-9948-986F-4A5F680DA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lack of resources during the critical first day, resulted in many buildings burning unnecessarily, especially in urban areas.</a:t>
            </a:r>
          </a:p>
          <a:p>
            <a:r>
              <a:rPr lang="en-US" dirty="0"/>
              <a:t>Most requests for “mutual aid” were not heeded.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18506E-C9D5-A042-9682-8F27D9E32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3661142"/>
            <a:ext cx="9410700" cy="20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7254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83E9F-5A4B-5F43-8B58-701865259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43" y="47621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Could we have prevented the fires with better use of weather forecasts?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777F5-013C-1D48-B5A0-2316F57AA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8" y="1889594"/>
            <a:ext cx="10696485" cy="361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550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9083-1787-1C46-BF7C-3A02A608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80" y="33679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Quite possibly, yes, with pre-emptive power outages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6FBC8-37FE-634A-80F7-55B9C332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19" y="1988354"/>
            <a:ext cx="10515600" cy="4351338"/>
          </a:xfrm>
        </p:spPr>
        <p:txBody>
          <a:bodyPr/>
          <a:lstStyle/>
          <a:p>
            <a:r>
              <a:rPr lang="en-US" dirty="0"/>
              <a:t>The winds caused the fires and allowed them to explode that night.</a:t>
            </a:r>
          </a:p>
          <a:p>
            <a:r>
              <a:rPr lang="en-US" dirty="0"/>
              <a:t>The winds were skillfully forecast the previous day.</a:t>
            </a:r>
          </a:p>
          <a:p>
            <a:r>
              <a:rPr lang="en-US" dirty="0"/>
              <a:t>With such strong predicted winds, power failures were inevitable.</a:t>
            </a:r>
          </a:p>
          <a:p>
            <a:r>
              <a:rPr lang="en-US" b="1" dirty="0"/>
              <a:t>Why not de-energize the powerlines in the hills and vulnerable areas a few hours before the winds were going to hit?</a:t>
            </a:r>
          </a:p>
          <a:p>
            <a:r>
              <a:rPr lang="en-US" dirty="0"/>
              <a:t>Might doing so have saved 44 lives and billions of dollars of damage?</a:t>
            </a:r>
          </a:p>
        </p:txBody>
      </p:sp>
    </p:spTree>
    <p:extLst>
      <p:ext uri="{BB962C8B-B14F-4D97-AF65-F5344CB8AC3E}">
        <p14:creationId xmlns:p14="http://schemas.microsoft.com/office/powerpoint/2010/main" val="4166388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2021</Words>
  <Application>Microsoft Macintosh PowerPoint</Application>
  <PresentationFormat>Widescreen</PresentationFormat>
  <Paragraphs>226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1" baseType="lpstr">
      <vt:lpstr>Arial</vt:lpstr>
      <vt:lpstr>Calibri</vt:lpstr>
      <vt:lpstr>Times New Roman</vt:lpstr>
      <vt:lpstr>Office Theme</vt:lpstr>
      <vt:lpstr>The Wine Country Fires of October 2017: A Highly Predictable, Severe Weather Event</vt:lpstr>
      <vt:lpstr>During the evening of Sunday, October 8, 2017, wildfires began in the hills above Santa Rosa, Napa, and other towns of the ”wine country” north of San Francisco</vt:lpstr>
      <vt:lpstr>And then, pushed by strong winds, rapidly descended into populated areas</vt:lpstr>
      <vt:lpstr>Before it was over, the “Wine Country” wildfires became the most devastating in CA history</vt:lpstr>
      <vt:lpstr>Video of the Fire</vt:lpstr>
      <vt:lpstr>Modis Imagery:  October 8 versus October 9, 2017</vt:lpstr>
      <vt:lpstr>Some questions to be considered in this talk</vt:lpstr>
      <vt:lpstr>Immediate answers for those needing a nap</vt:lpstr>
      <vt:lpstr>The Geography of the Region</vt:lpstr>
      <vt:lpstr>Major Wine Country Fires</vt:lpstr>
      <vt:lpstr>Climatological Lead Up</vt:lpstr>
      <vt:lpstr>A Wet Winter Before the Fires</vt:lpstr>
      <vt:lpstr>PowerPoint Presentation</vt:lpstr>
      <vt:lpstr>The Wet Winter Led to Luxuriant Grass Growth</vt:lpstr>
      <vt:lpstr>Excessive Grass Growth is a Wildfire Hazard</vt:lpstr>
      <vt:lpstr>The Preceding Summer Was Typically Dry</vt:lpstr>
      <vt:lpstr>PowerPoint Presentation</vt:lpstr>
      <vt:lpstr>But it was warmer than normal by ~3F.</vt:lpstr>
      <vt:lpstr>PowerPoint Presentation</vt:lpstr>
      <vt:lpstr>With a wet winter/spring, and a normally dry, but warmer than normal summer, the Palmer Drought Severity Index was near normal</vt:lpstr>
      <vt:lpstr>Palmer Drought Severity Index</vt:lpstr>
      <vt:lpstr>10-hour Fuel Moisture (.25 to 1 inch diameter) Varies rapidly, drops with offshore flow.  Below 10% is dangerous</vt:lpstr>
      <vt:lpstr>1-hr or Fine Fuels (less than 1/4 inch in diameter) Respond More Quickly to Changes in Atmospheric Moisture Content</vt:lpstr>
      <vt:lpstr>Fire Initiation</vt:lpstr>
      <vt:lpstr>Fire Initiation:  Trees Not Cleared Around Powerlines, Falling Powerlines, Poorly Programmed Reclosers</vt:lpstr>
      <vt:lpstr>PowerPoint Presentation</vt:lpstr>
      <vt:lpstr>PG&amp;E Reclosers Kept on Trying to Restore Power—Up to 3 Times.</vt:lpstr>
      <vt:lpstr>The Winds</vt:lpstr>
      <vt:lpstr>Max Gusts During the Event (knots):    Big spatial variation with strongest winds (60-95 knots) on lee (SW) slopes of terrain</vt:lpstr>
      <vt:lpstr>Temporal Variation:  Rapid Increase and Decline</vt:lpstr>
      <vt:lpstr>Hawkeye RAWS</vt:lpstr>
      <vt:lpstr>Wind Bottom Line</vt:lpstr>
      <vt:lpstr>Side Note:  Such Strong Winds, Which Typically Occur in the Fall, Are Known as Diablo Winds</vt:lpstr>
      <vt:lpstr>Such warm, dry offshore winds are associated with high pressure over the intermountain west</vt:lpstr>
      <vt:lpstr>The Synoptic and Mesoscale Origins of the Strong Winds</vt:lpstr>
      <vt:lpstr>Upper Level Trough Passage</vt:lpstr>
      <vt:lpstr>PowerPoint Presentation</vt:lpstr>
      <vt:lpstr>PowerPoint Presentation</vt:lpstr>
      <vt:lpstr>PowerPoint Presentation</vt:lpstr>
      <vt:lpstr>PowerPoint Presentation</vt:lpstr>
      <vt:lpstr>High-Resolution WRF Simulation of the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Cross Sections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Better Understand the Mesoscale Dynamics of this High-Amplitude Wave, Let’s Examine an Upstream Model Sounding</vt:lpstr>
      <vt:lpstr>PowerPoint Presentation</vt:lpstr>
      <vt:lpstr>PowerPoint Presentation</vt:lpstr>
      <vt:lpstr>PowerPoint Presentation</vt:lpstr>
      <vt:lpstr>PowerPoint Presentation</vt:lpstr>
      <vt:lpstr>A Closer Look at the Diablo Winds</vt:lpstr>
      <vt:lpstr>1800 UTC 8 October:  4km domain</vt:lpstr>
      <vt:lpstr>0000 UTC 9 October 2017</vt:lpstr>
      <vt:lpstr>0300 UTC 9 October</vt:lpstr>
      <vt:lpstr>0600 UTC October 9</vt:lpstr>
      <vt:lpstr>Conclusions Based On the Model Simulation</vt:lpstr>
      <vt:lpstr>Serious Air Quality Impacts </vt:lpstr>
      <vt:lpstr>October 10</vt:lpstr>
      <vt:lpstr>October 13</vt:lpstr>
      <vt:lpstr>Daily View  Bad air quality last days</vt:lpstr>
      <vt:lpstr>PowerPoint Presentation</vt:lpstr>
      <vt:lpstr>Were the Wine Country Wildfires Associated with Anthropogenic Global Warming?</vt:lpstr>
      <vt:lpstr>There has been a lot of claims to that effect:</vt:lpstr>
      <vt:lpstr>PowerPoint Presentation</vt:lpstr>
      <vt:lpstr>An Irony</vt:lpstr>
      <vt:lpstr>Little Evidence That Anthropogenic Global Warming Contributed to the Wildfires</vt:lpstr>
      <vt:lpstr>Little Evidence for an Anthropogenic Global Warming Contribution</vt:lpstr>
      <vt:lpstr>There is Little Evidence for the Importance of Anthropogenic Global Warming for the Wildfires</vt:lpstr>
      <vt:lpstr>The Role of Invasive Grasses</vt:lpstr>
      <vt:lpstr>PowerPoint Presentation</vt:lpstr>
      <vt:lpstr>If the temperatures were a few degrees warmer, or the summers a bit drier, it would not make a difference for coastal CA wildfires</vt:lpstr>
      <vt:lpstr>No long-term trends in wildfires</vt:lpstr>
      <vt:lpstr>Fire is No Stranger to the Region</vt:lpstr>
      <vt:lpstr>Hanly Fire of 1964:  Nearly Identical to the Tubbs Fire</vt:lpstr>
      <vt:lpstr>1917-1928 Wildfire Map for Marin County</vt:lpstr>
      <vt:lpstr>Urbanization Makes Fires More Frequent and Destructive</vt:lpstr>
      <vt:lpstr>Too many people living in the hills</vt:lpstr>
      <vt:lpstr>Bottom Line</vt:lpstr>
      <vt:lpstr>Operational Forecast Guidance Was Excellent, Even Days Out</vt:lpstr>
      <vt:lpstr>Operational CANSAC Model</vt:lpstr>
      <vt:lpstr>Based on these and other modeling systems, the NWS released high wind and red flag warnings—days before.</vt:lpstr>
      <vt:lpstr>PowerPoint Presentation</vt:lpstr>
      <vt:lpstr>Inadequate Warning to the Population by Civil Authorities</vt:lpstr>
      <vt:lpstr>Lack of Firefighting Equipment During the First Day</vt:lpstr>
      <vt:lpstr>Could we have prevented the fires with better use of weather forecasts?</vt:lpstr>
      <vt:lpstr> Quite possibly, yes, with pre-emptive power outages</vt:lpstr>
      <vt:lpstr>PowerPoint Presentation</vt:lpstr>
      <vt:lpstr>Take Home Messages</vt:lpstr>
      <vt:lpstr>Initiation</vt:lpstr>
      <vt:lpstr>Mesoscale Modeling</vt:lpstr>
      <vt:lpstr>Inadequate Application of Scientific Progress</vt:lpstr>
      <vt:lpstr>Miscommunication about climate change</vt:lpstr>
      <vt:lpstr>Dealing With the Real Problems</vt:lpstr>
      <vt:lpstr>The End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Wine Country Fires of October 2017: A Highly Predictable, Severe Weather Event</dc:title>
  <dc:creator>Cliff Mass</dc:creator>
  <cp:lastModifiedBy>Cliff Mass</cp:lastModifiedBy>
  <cp:revision>136</cp:revision>
  <dcterms:created xsi:type="dcterms:W3CDTF">2018-01-26T01:10:07Z</dcterms:created>
  <dcterms:modified xsi:type="dcterms:W3CDTF">2018-02-02T19:47:21Z</dcterms:modified>
</cp:coreProperties>
</file>