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1" r:id="rId4"/>
    <p:sldId id="258" r:id="rId5"/>
    <p:sldId id="259" r:id="rId6"/>
    <p:sldId id="261" r:id="rId7"/>
    <p:sldId id="260" r:id="rId8"/>
    <p:sldId id="272" r:id="rId9"/>
    <p:sldId id="262" r:id="rId10"/>
    <p:sldId id="270" r:id="rId11"/>
    <p:sldId id="263" r:id="rId12"/>
    <p:sldId id="264" r:id="rId13"/>
    <p:sldId id="265" r:id="rId14"/>
    <p:sldId id="266" r:id="rId15"/>
    <p:sldId id="267" r:id="rId16"/>
    <p:sldId id="269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46"/>
    <p:restoredTop sz="94637"/>
  </p:normalViewPr>
  <p:slideViewPr>
    <p:cSldViewPr snapToGrid="0" snapToObjects="1">
      <p:cViewPr varScale="1">
        <p:scale>
          <a:sx n="130" d="100"/>
          <a:sy n="130" d="100"/>
        </p:scale>
        <p:origin x="22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5B2FD-D7DE-534D-B247-AA829EEE973B}" type="datetimeFigureOut">
              <a:rPr lang="en-US" smtClean="0"/>
              <a:t>12/6/18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3F9D7-5DD7-9B42-871F-CA4B38ACD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3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D901-5EF7-4445-8D11-BE190819985D}" type="datetimeFigureOut">
              <a:rPr lang="en-US" smtClean="0"/>
              <a:t>12/6/18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C90A-D9CC-7C47-843C-60D163402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87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D901-5EF7-4445-8D11-BE190819985D}" type="datetimeFigureOut">
              <a:rPr lang="en-US" smtClean="0"/>
              <a:t>12/6/18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C90A-D9CC-7C47-843C-60D163402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98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D901-5EF7-4445-8D11-BE190819985D}" type="datetimeFigureOut">
              <a:rPr lang="en-US" smtClean="0"/>
              <a:t>12/6/18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C90A-D9CC-7C47-843C-60D163402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33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D901-5EF7-4445-8D11-BE190819985D}" type="datetimeFigureOut">
              <a:rPr lang="en-US" smtClean="0"/>
              <a:t>12/6/18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C90A-D9CC-7C47-843C-60D163402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16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D901-5EF7-4445-8D11-BE190819985D}" type="datetimeFigureOut">
              <a:rPr lang="en-US" smtClean="0"/>
              <a:t>12/6/18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C90A-D9CC-7C47-843C-60D163402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17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D901-5EF7-4445-8D11-BE190819985D}" type="datetimeFigureOut">
              <a:rPr lang="en-US" smtClean="0"/>
              <a:t>12/6/18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C90A-D9CC-7C47-843C-60D163402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9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D901-5EF7-4445-8D11-BE190819985D}" type="datetimeFigureOut">
              <a:rPr lang="en-US" smtClean="0"/>
              <a:t>12/6/18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C90A-D9CC-7C47-843C-60D163402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5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D901-5EF7-4445-8D11-BE190819985D}" type="datetimeFigureOut">
              <a:rPr lang="en-US" smtClean="0"/>
              <a:t>12/6/18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C90A-D9CC-7C47-843C-60D163402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31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D901-5EF7-4445-8D11-BE190819985D}" type="datetimeFigureOut">
              <a:rPr lang="en-US" smtClean="0"/>
              <a:t>12/6/18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C90A-D9CC-7C47-843C-60D163402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4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D901-5EF7-4445-8D11-BE190819985D}" type="datetimeFigureOut">
              <a:rPr lang="en-US" smtClean="0"/>
              <a:t>12/6/18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C90A-D9CC-7C47-843C-60D163402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36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D901-5EF7-4445-8D11-BE190819985D}" type="datetimeFigureOut">
              <a:rPr lang="en-US" smtClean="0"/>
              <a:t>12/6/18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C90A-D9CC-7C47-843C-60D163402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5D901-5EF7-4445-8D11-BE190819985D}" type="datetimeFigureOut">
              <a:rPr lang="en-US" smtClean="0"/>
              <a:t>12/6/18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2C90A-D9CC-7C47-843C-60D163402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3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Atmospheric Sciences 101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Humidity</a:t>
            </a:r>
          </a:p>
        </p:txBody>
      </p:sp>
    </p:spTree>
    <p:extLst>
      <p:ext uri="{BB962C8B-B14F-4D97-AF65-F5344CB8AC3E}">
        <p14:creationId xmlns:p14="http://schemas.microsoft.com/office/powerpoint/2010/main" val="1521811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70" y="544175"/>
            <a:ext cx="11047835" cy="5983084"/>
          </a:xfrm>
        </p:spPr>
      </p:pic>
    </p:spTree>
    <p:extLst>
      <p:ext uri="{BB962C8B-B14F-4D97-AF65-F5344CB8AC3E}">
        <p14:creationId xmlns:p14="http://schemas.microsoft.com/office/powerpoint/2010/main" val="1164061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Relative Humidity Varies During the Day/Night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63" y="2120629"/>
            <a:ext cx="6207300" cy="435051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6125" y="2645924"/>
            <a:ext cx="3163513" cy="2551517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Lower during the day when temperatures are warm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Higher at night when temperatures are cool</a:t>
            </a:r>
          </a:p>
        </p:txBody>
      </p:sp>
    </p:spTree>
    <p:extLst>
      <p:ext uri="{BB962C8B-B14F-4D97-AF65-F5344CB8AC3E}">
        <p14:creationId xmlns:p14="http://schemas.microsoft.com/office/powerpoint/2010/main" val="1473931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03" y="604425"/>
            <a:ext cx="8481193" cy="579768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608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178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How do we measure humidity?  Use devices called hygrometers.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old days, hair hygrometers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167" y="2812724"/>
            <a:ext cx="6770816" cy="3757803"/>
          </a:xfrm>
        </p:spPr>
      </p:pic>
    </p:spTree>
    <p:extLst>
      <p:ext uri="{BB962C8B-B14F-4D97-AF65-F5344CB8AC3E}">
        <p14:creationId xmlns:p14="http://schemas.microsoft.com/office/powerpoint/2010/main" val="2142643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391926"/>
            <a:ext cx="9267773" cy="548046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5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Then moved to </a:t>
            </a:r>
            <a:r>
              <a:rPr lang="en-US" b="1" dirty="0" err="1"/>
              <a:t>psychrometers</a:t>
            </a:r>
            <a:r>
              <a:rPr lang="en-US" b="1" dirty="0">
                <a:solidFill>
                  <a:schemeClr val="accent1"/>
                </a:solidFill>
              </a:rPr>
              <a:t>, with two thermometers, one with a “wet bulb”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001044"/>
            <a:ext cx="7620000" cy="4000500"/>
          </a:xfrm>
        </p:spPr>
      </p:pic>
    </p:spTree>
    <p:extLst>
      <p:ext uri="{BB962C8B-B14F-4D97-AF65-F5344CB8AC3E}">
        <p14:creationId xmlns:p14="http://schemas.microsoft.com/office/powerpoint/2010/main" val="887336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</a:rPr>
              <a:t>Psychrometer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60237" cy="4351338"/>
          </a:xfrm>
        </p:spPr>
        <p:txBody>
          <a:bodyPr/>
          <a:lstStyle/>
          <a:p>
            <a:r>
              <a:rPr lang="en-US" dirty="0"/>
              <a:t>Measures both a ”dry bulb” and “wet bulb” temperature</a:t>
            </a:r>
          </a:p>
          <a:p>
            <a:r>
              <a:rPr lang="en-US" dirty="0"/>
              <a:t>The difference between the two can be used to calculate humidity, either relative humidity or dew point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438" y="3132011"/>
            <a:ext cx="7315200" cy="304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12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More Recently Electronic </a:t>
            </a:r>
            <a:r>
              <a:rPr lang="en-US" b="1" dirty="0" err="1">
                <a:solidFill>
                  <a:schemeClr val="accent1"/>
                </a:solidFill>
              </a:rPr>
              <a:t>Psychrometers</a:t>
            </a:r>
            <a:r>
              <a:rPr lang="en-US" b="1" dirty="0">
                <a:solidFill>
                  <a:schemeClr val="accent1"/>
                </a:solidFill>
              </a:rPr>
              <a:t>/Hygrometers Available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3279285" cy="2207173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Some use solid state devices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Others chilled mirrors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243" y="2161721"/>
            <a:ext cx="7419309" cy="417336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63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Air is mostly composed of Nitrogen (N</a:t>
            </a:r>
            <a:r>
              <a:rPr lang="en-US" b="1" baseline="-25000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, 78%) and Oxygen (O</a:t>
            </a:r>
            <a:r>
              <a:rPr lang="en-US" b="1" baseline="-25000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, 21%), with the next largest component being water vapor (H</a:t>
            </a:r>
            <a:r>
              <a:rPr lang="en-US" b="1" baseline="-25000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0, ~0-4%)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72760"/>
            <a:ext cx="10515600" cy="4351338"/>
          </a:xfrm>
        </p:spPr>
        <p:txBody>
          <a:bodyPr>
            <a:noAutofit/>
          </a:bodyPr>
          <a:lstStyle/>
          <a:p>
            <a:endParaRPr lang="en-US" sz="3200" dirty="0"/>
          </a:p>
        </p:txBody>
      </p:sp>
      <p:pic>
        <p:nvPicPr>
          <p:cNvPr id="4" name="Content Placeholder 6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20" y="2559472"/>
            <a:ext cx="4912784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86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Humidity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Humidity</a:t>
            </a:r>
            <a:r>
              <a:rPr lang="en-US" sz="3200" dirty="0"/>
              <a:t> is a measure of the water vapor content of the air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Water vapor plays a critical role in the atmosphere</a:t>
            </a:r>
          </a:p>
          <a:p>
            <a:pPr lvl="1"/>
            <a:r>
              <a:rPr lang="en-US" sz="3200" dirty="0"/>
              <a:t>Associated with clouds and precipitation</a:t>
            </a:r>
          </a:p>
          <a:p>
            <a:pPr lvl="1"/>
            <a:r>
              <a:rPr lang="en-US" sz="3200" dirty="0"/>
              <a:t>Very important way of moving energy in the atmosphere </a:t>
            </a:r>
          </a:p>
          <a:p>
            <a:pPr lvl="2"/>
            <a:r>
              <a:rPr lang="en-US" sz="3200" dirty="0"/>
              <a:t>E.g., energy going into evaporating water vapor in the tropics, which condenses and release energy in the </a:t>
            </a:r>
            <a:r>
              <a:rPr lang="en-US" sz="3200" dirty="0" err="1"/>
              <a:t>midlatitudes</a:t>
            </a:r>
            <a:endParaRPr lang="en-US" sz="3200" dirty="0"/>
          </a:p>
          <a:p>
            <a:pPr lvl="1"/>
            <a:r>
              <a:rPr lang="en-US" sz="3200" dirty="0"/>
              <a:t>Has a big influence on our comfort and how we cool when warm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200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Some basic water vapor concepts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24"/>
          <a:stretch/>
        </p:blipFill>
        <p:spPr>
          <a:xfrm>
            <a:off x="8442938" y="2112574"/>
            <a:ext cx="3350939" cy="3363448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1261152" y="1932548"/>
            <a:ext cx="6413644" cy="423194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H2o vapor is a DRY gas, just like O2 and N2.  It is not ”wet”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Warm air can “hold” more water vapor than dry air.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The amount of water vapor air can “hold” increases rapidly with temperature</a:t>
            </a:r>
          </a:p>
        </p:txBody>
      </p:sp>
    </p:spTree>
    <p:extLst>
      <p:ext uri="{BB962C8B-B14F-4D97-AF65-F5344CB8AC3E}">
        <p14:creationId xmlns:p14="http://schemas.microsoft.com/office/powerpoint/2010/main" val="1046697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An Experiment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Start with a sample of air with some water vapor</a:t>
            </a:r>
          </a:p>
          <a:p>
            <a:r>
              <a:rPr lang="en-US" sz="3200" dirty="0"/>
              <a:t>Start cooling it down.  It will progressively be able to hold less and less water vapor</a:t>
            </a:r>
          </a:p>
          <a:p>
            <a:r>
              <a:rPr lang="en-US" sz="3200" dirty="0"/>
              <a:t>Eventually it will only be able to hold the water vapor it started with.</a:t>
            </a:r>
          </a:p>
          <a:p>
            <a:r>
              <a:rPr lang="en-US" sz="3200" dirty="0"/>
              <a:t>This is called </a:t>
            </a:r>
            <a:r>
              <a:rPr lang="en-US" sz="3200" b="1" dirty="0"/>
              <a:t>saturation.</a:t>
            </a:r>
          </a:p>
          <a:p>
            <a:r>
              <a:rPr lang="en-US" sz="3200" dirty="0"/>
              <a:t>If one cools the air down further, some of the moisture will begin condensing out.</a:t>
            </a:r>
          </a:p>
        </p:txBody>
      </p:sp>
    </p:spTree>
    <p:extLst>
      <p:ext uri="{BB962C8B-B14F-4D97-AF65-F5344CB8AC3E}">
        <p14:creationId xmlns:p14="http://schemas.microsoft.com/office/powerpoint/2010/main" val="1383114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See This Process Happening All the Time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745" y="1533032"/>
            <a:ext cx="3127588" cy="4656631"/>
          </a:xfrm>
        </p:spPr>
      </p:pic>
    </p:spTree>
    <p:extLst>
      <p:ext uri="{BB962C8B-B14F-4D97-AF65-F5344CB8AC3E}">
        <p14:creationId xmlns:p14="http://schemas.microsoft.com/office/powerpoint/2010/main" val="699719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Dew Point (T</a:t>
            </a:r>
            <a:r>
              <a:rPr lang="en-US" b="1" baseline="-25000" dirty="0">
                <a:solidFill>
                  <a:schemeClr val="accent1"/>
                </a:solidFill>
              </a:rPr>
              <a:t>d</a:t>
            </a:r>
            <a:r>
              <a:rPr lang="en-US" b="1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1825625"/>
            <a:ext cx="7780506" cy="4351338"/>
          </a:xfrm>
        </p:spPr>
        <p:txBody>
          <a:bodyPr/>
          <a:lstStyle/>
          <a:p>
            <a:r>
              <a:rPr lang="en-US" dirty="0"/>
              <a:t>The temperature to which must be cooled (at constant pressure) in order for it to become saturated.</a:t>
            </a:r>
          </a:p>
          <a:p>
            <a:r>
              <a:rPr lang="en-US" dirty="0"/>
              <a:t>Measured in °C or °F</a:t>
            </a:r>
          </a:p>
          <a:p>
            <a:r>
              <a:rPr lang="en-US" dirty="0"/>
              <a:t>A measure of water vapor in the air.  Why?</a:t>
            </a:r>
          </a:p>
          <a:p>
            <a:r>
              <a:rPr lang="en-US" dirty="0"/>
              <a:t>The more water vapor there is in the air, the less you have to cool it down!</a:t>
            </a:r>
          </a:p>
          <a:p>
            <a:r>
              <a:rPr lang="en-US" dirty="0"/>
              <a:t>So more water vapor means higher dew point.</a:t>
            </a:r>
          </a:p>
        </p:txBody>
      </p:sp>
    </p:spTree>
    <p:extLst>
      <p:ext uri="{BB962C8B-B14F-4D97-AF65-F5344CB8AC3E}">
        <p14:creationId xmlns:p14="http://schemas.microsoft.com/office/powerpoint/2010/main" val="1638221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Dew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Typical dew point in Seattle during summer is ~ 50F</a:t>
            </a:r>
          </a:p>
          <a:p>
            <a:r>
              <a:rPr lang="en-US" sz="4400" dirty="0"/>
              <a:t>In humid, Washington DC in summer: 65-75F</a:t>
            </a:r>
          </a:p>
          <a:p>
            <a:r>
              <a:rPr lang="en-US" sz="4400" dirty="0"/>
              <a:t>Reported at most airport stations around the world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9843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060" y="414767"/>
            <a:ext cx="8717629" cy="618271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50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437</Words>
  <Application>Microsoft Macintosh PowerPoint</Application>
  <PresentationFormat>Widescreen</PresentationFormat>
  <Paragraphs>43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Atmospheric Sciences 101</vt:lpstr>
      <vt:lpstr>Air is mostly composed of Nitrogen (N2, 78%) and Oxygen (O2, 21%), with the next largest component being water vapor (H20, ~0-4%)</vt:lpstr>
      <vt:lpstr>Humidity</vt:lpstr>
      <vt:lpstr>Some basic water vapor concepts</vt:lpstr>
      <vt:lpstr>An Experiment</vt:lpstr>
      <vt:lpstr>You See This Process Happening All the Time</vt:lpstr>
      <vt:lpstr>Dew Point (Td)</vt:lpstr>
      <vt:lpstr>Dew Point</vt:lpstr>
      <vt:lpstr>PowerPoint Presentation</vt:lpstr>
      <vt:lpstr>PowerPoint Presentation</vt:lpstr>
      <vt:lpstr>Relative Humidity Varies During the Day/Night</vt:lpstr>
      <vt:lpstr>PowerPoint Presentation</vt:lpstr>
      <vt:lpstr>How do we measure humidity?  Use devices called hygrometers.</vt:lpstr>
      <vt:lpstr>PowerPoint Presentation</vt:lpstr>
      <vt:lpstr>Then moved to psychrometers, with two thermometers, one with a “wet bulb”</vt:lpstr>
      <vt:lpstr>Psychrometer</vt:lpstr>
      <vt:lpstr>More Recently Electronic Psychrometers/Hygrometers Available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Atmospheric Sciences 101</dc:title>
  <dc:creator>Cliff Mass</dc:creator>
  <cp:lastModifiedBy>Cliff Mass</cp:lastModifiedBy>
  <cp:revision>10</cp:revision>
  <dcterms:created xsi:type="dcterms:W3CDTF">2017-10-02T22:17:55Z</dcterms:created>
  <dcterms:modified xsi:type="dcterms:W3CDTF">2018-12-06T15:26:41Z</dcterms:modified>
</cp:coreProperties>
</file>