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73" r:id="rId3"/>
    <p:sldId id="274" r:id="rId4"/>
    <p:sldId id="298" r:id="rId5"/>
    <p:sldId id="276" r:id="rId6"/>
    <p:sldId id="278" r:id="rId7"/>
    <p:sldId id="299" r:id="rId8"/>
    <p:sldId id="272" r:id="rId9"/>
    <p:sldId id="289" r:id="rId10"/>
    <p:sldId id="261" r:id="rId11"/>
    <p:sldId id="300" r:id="rId12"/>
    <p:sldId id="301" r:id="rId13"/>
    <p:sldId id="280" r:id="rId14"/>
    <p:sldId id="302" r:id="rId15"/>
    <p:sldId id="282" r:id="rId16"/>
    <p:sldId id="303" r:id="rId17"/>
    <p:sldId id="304" r:id="rId18"/>
    <p:sldId id="305" r:id="rId19"/>
    <p:sldId id="306" r:id="rId20"/>
    <p:sldId id="307" r:id="rId21"/>
    <p:sldId id="284" r:id="rId22"/>
    <p:sldId id="296" r:id="rId23"/>
    <p:sldId id="285" r:id="rId24"/>
    <p:sldId id="297" r:id="rId25"/>
    <p:sldId id="275" r:id="rId26"/>
    <p:sldId id="286" r:id="rId27"/>
    <p:sldId id="287" r:id="rId28"/>
    <p:sldId id="288" r:id="rId29"/>
    <p:sldId id="279" r:id="rId30"/>
    <p:sldId id="290" r:id="rId31"/>
    <p:sldId id="291" r:id="rId32"/>
    <p:sldId id="308" r:id="rId33"/>
    <p:sldId id="309" r:id="rId34"/>
    <p:sldId id="281" r:id="rId35"/>
    <p:sldId id="28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D5F"/>
    <a:srgbClr val="FFFFFF"/>
    <a:srgbClr val="ECECEC"/>
    <a:srgbClr val="000000"/>
    <a:srgbClr val="558ED5"/>
    <a:srgbClr val="DD5721"/>
    <a:srgbClr val="E46C0A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8"/>
    <p:restoredTop sz="94637"/>
  </p:normalViewPr>
  <p:slideViewPr>
    <p:cSldViewPr snapToObjects="1" showGuides="1">
      <p:cViewPr varScale="1">
        <p:scale>
          <a:sx n="159" d="100"/>
          <a:sy n="159" d="100"/>
        </p:scale>
        <p:origin x="199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DAEB2-A570-4549-B49D-E4076464A8CF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0978F-B659-4153-AE3F-89C285858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MPAS default “</a:t>
            </a:r>
            <a:r>
              <a:rPr lang="en-US" dirty="0" err="1" smtClean="0"/>
              <a:t>convection_permitting</a:t>
            </a:r>
            <a:r>
              <a:rPr lang="en-US" dirty="0" smtClean="0"/>
              <a:t>” physics suite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4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“Unadjusted”</a:t>
            </a:r>
            <a:r>
              <a:rPr lang="en-US" baseline="0" dirty="0" smtClean="0"/>
              <a:t> core hours: 1.2M on economy queue</a:t>
            </a:r>
          </a:p>
          <a:p>
            <a:r>
              <a:rPr lang="en-US" baseline="0" dirty="0" smtClean="0"/>
              <a:t>Had to be very selective of output variables to save space</a:t>
            </a:r>
          </a:p>
          <a:p>
            <a:r>
              <a:rPr lang="en-US" baseline="0" dirty="0" smtClean="0"/>
              <a:t>Disk space is the primary limiting factor!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8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Parameterized convection: too much</a:t>
            </a:r>
            <a:r>
              <a:rPr lang="en-US" baseline="0" dirty="0" smtClean="0"/>
              <a:t> light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, too little heavy</a:t>
            </a:r>
          </a:p>
          <a:p>
            <a:r>
              <a:rPr lang="en-US" baseline="0" dirty="0" smtClean="0"/>
              <a:t>Explicit convection: opposite!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16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OLR signals</a:t>
            </a:r>
            <a:r>
              <a:rPr lang="en-US" baseline="0" dirty="0" smtClean="0"/>
              <a:t> match the precipitation</a:t>
            </a:r>
          </a:p>
          <a:p>
            <a:r>
              <a:rPr lang="en-US" baseline="0" dirty="0" smtClean="0"/>
              <a:t>For eastward-moving convection/MJO (in CFSR, CFSv2, MPAS_3km), OLR “trails” precipitation maximum</a:t>
            </a:r>
          </a:p>
          <a:p>
            <a:r>
              <a:rPr lang="en-US" baseline="0" dirty="0" smtClean="0"/>
              <a:t>For the westward-moving packet in MPAS_15km, OLR/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extrema are superimposed </a:t>
            </a:r>
            <a:r>
              <a:rPr lang="mr-IN" baseline="0" dirty="0" smtClean="0"/>
              <a:t>–</a:t>
            </a:r>
            <a:r>
              <a:rPr lang="en-US" baseline="0" dirty="0" smtClean="0"/>
              <a:t> why is this? (physical process?)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18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the observed and modeled MJOs</a:t>
            </a:r>
            <a:r>
              <a:rPr lang="en-US" baseline="0" dirty="0" smtClean="0"/>
              <a:t> propagate through regions of low PWAT</a:t>
            </a:r>
          </a:p>
          <a:p>
            <a:r>
              <a:rPr lang="en-US" baseline="0" dirty="0" smtClean="0"/>
              <a:t>More preceding moisture in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3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Convection is the bridge between</a:t>
            </a:r>
            <a:r>
              <a:rPr lang="en-US" baseline="0" dirty="0" smtClean="0"/>
              <a:t> predictable SSTs and global 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8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MJO event: Nov</a:t>
            </a:r>
            <a:r>
              <a:rPr lang="en-US" baseline="0" dirty="0" smtClean="0"/>
              <a:t> 22 through Dec 5 </a:t>
            </a:r>
            <a:r>
              <a:rPr lang="mr-IN" baseline="0" dirty="0" smtClean="0"/>
              <a:t>–</a:t>
            </a:r>
            <a:r>
              <a:rPr lang="en-US" baseline="0" dirty="0" smtClean="0"/>
              <a:t> two separate Kelvin waves</a:t>
            </a:r>
          </a:p>
          <a:p>
            <a:r>
              <a:rPr lang="en-US" baseline="0" dirty="0" smtClean="0"/>
              <a:t>CFSv2 and MPAS_3km both get the waves, but MPAS is *much* better (e.g., phase speed)</a:t>
            </a:r>
          </a:p>
          <a:p>
            <a:r>
              <a:rPr lang="en-US" baseline="0" dirty="0" smtClean="0"/>
              <a:t>MPAS_15km produces *westward* propagating convection </a:t>
            </a:r>
            <a:r>
              <a:rPr lang="mr-IN" baseline="0" dirty="0" smtClean="0"/>
              <a:t>–</a:t>
            </a:r>
            <a:r>
              <a:rPr lang="en-US" baseline="0" dirty="0" smtClean="0"/>
              <a:t> understanding why will be key</a:t>
            </a:r>
          </a:p>
          <a:p>
            <a:r>
              <a:rPr lang="en-US" baseline="0" dirty="0" smtClean="0"/>
              <a:t>Stunning result how much better MPAS_3km is!</a:t>
            </a:r>
          </a:p>
          <a:p>
            <a:r>
              <a:rPr lang="en-US" baseline="0" dirty="0" smtClean="0"/>
              <a:t>Still a MC barrier effect </a:t>
            </a:r>
            <a:r>
              <a:rPr lang="mr-IN" baseline="0" dirty="0" smtClean="0"/>
              <a:t>–</a:t>
            </a:r>
            <a:r>
              <a:rPr lang="en-US" baseline="0" dirty="0" smtClean="0"/>
              <a:t> need to understand this as well</a:t>
            </a:r>
          </a:p>
          <a:p>
            <a:r>
              <a:rPr lang="en-US" baseline="0" dirty="0" smtClean="0"/>
              <a:t>Kelvin waves: ~8.6m/s phase speed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4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MPAS_3km does a great job with the low-level winds!</a:t>
            </a:r>
          </a:p>
          <a:p>
            <a:r>
              <a:rPr lang="en-US" dirty="0" smtClean="0"/>
              <a:t>MPAS_15km</a:t>
            </a:r>
            <a:r>
              <a:rPr lang="en-US" baseline="0" dirty="0" smtClean="0"/>
              <a:t> didn’t even start with a good low-level wind 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5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5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978F-B659-4153-AE3F-89C285858B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1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73800"/>
            <a:ext cx="9144000" cy="584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5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399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rIns="0">
            <a:normAutofit/>
          </a:bodyPr>
          <a:lstStyle>
            <a:lvl1pPr marL="91440"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4572000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72200" y="6356351"/>
            <a:ext cx="2895600" cy="365125"/>
          </a:xfrm>
        </p:spPr>
        <p:txBody>
          <a:bodyPr/>
          <a:lstStyle>
            <a:lvl1pPr algn="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273800"/>
            <a:ext cx="9144000" cy="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3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9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7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3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A9231-8BAB-459B-9859-64C0D4C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9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743200"/>
            <a:ext cx="9144000" cy="4114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743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228600"/>
            <a:ext cx="8763000" cy="2514600"/>
          </a:xfrm>
        </p:spPr>
        <p:txBody>
          <a:bodyPr>
            <a:normAutofit/>
          </a:bodyPr>
          <a:lstStyle/>
          <a:p>
            <a:r>
              <a:rPr lang="en-US" sz="3600" dirty="0"/>
              <a:t>The Impacts of Convection-Permitting Resolution on Tropical </a:t>
            </a:r>
            <a:r>
              <a:rPr lang="en-US" sz="3600" dirty="0" smtClean="0"/>
              <a:t>Convection and Extended </a:t>
            </a:r>
            <a:r>
              <a:rPr lang="en-US" sz="3600" dirty="0"/>
              <a:t>Global Prediction Skill:</a:t>
            </a:r>
            <a:br>
              <a:rPr lang="en-US" sz="3600" dirty="0"/>
            </a:br>
            <a:r>
              <a:rPr lang="en-US" sz="3600" dirty="0"/>
              <a:t>Preliminary Results with MPAS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19400"/>
            <a:ext cx="8458200" cy="396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Nicholas Weber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Clifford </a:t>
            </a:r>
            <a:r>
              <a:rPr lang="en-US" sz="2000" dirty="0" smtClean="0">
                <a:solidFill>
                  <a:schemeClr val="bg1"/>
                </a:solidFill>
              </a:rPr>
              <a:t>Mass</a:t>
            </a:r>
            <a:r>
              <a:rPr lang="en-US" sz="2000" baseline="30000" dirty="0" smtClean="0">
                <a:solidFill>
                  <a:schemeClr val="bg1"/>
                </a:solidFill>
              </a:rPr>
              <a:t>1</a:t>
            </a:r>
          </a:p>
          <a:p>
            <a:pPr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Daehyun</a:t>
            </a:r>
            <a:r>
              <a:rPr lang="en-US" sz="2000" dirty="0" smtClean="0">
                <a:solidFill>
                  <a:schemeClr val="bg1"/>
                </a:solidFill>
              </a:rPr>
              <a:t> Kim</a:t>
            </a:r>
            <a:r>
              <a:rPr lang="en-US" sz="2000" baseline="30000" dirty="0" smtClean="0">
                <a:solidFill>
                  <a:schemeClr val="bg1"/>
                </a:solidFill>
              </a:rPr>
              <a:t>1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Bill Skamarock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Roy Rasmussen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2800" baseline="30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University of Washington </a:t>
            </a:r>
            <a:r>
              <a:rPr lang="mr-IN" sz="1400" dirty="0">
                <a:solidFill>
                  <a:schemeClr val="bg1"/>
                </a:solidFill>
              </a:rPr>
              <a:t>–</a:t>
            </a:r>
            <a:r>
              <a:rPr lang="en-US" sz="1400" dirty="0">
                <a:solidFill>
                  <a:schemeClr val="bg1"/>
                </a:solidFill>
              </a:rPr>
              <a:t> Department of Atmospheric </a:t>
            </a:r>
            <a:r>
              <a:rPr lang="en-US" sz="1400" dirty="0" smtClean="0">
                <a:solidFill>
                  <a:schemeClr val="bg1"/>
                </a:solidFill>
              </a:rPr>
              <a:t>Sciences, Seattle, WA</a:t>
            </a:r>
          </a:p>
          <a:p>
            <a:pPr>
              <a:spcBef>
                <a:spcPts val="0"/>
              </a:spcBef>
            </a:pPr>
            <a:r>
              <a:rPr lang="en-US" sz="1400" baseline="30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National Center for Atmospheric Research (NCAR), Boulder, CO</a:t>
            </a:r>
            <a:endParaRPr lang="en-US" sz="1400" baseline="30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January 9, 2018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American Meteorological Society 98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Annual Meeting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Austin, TX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31st Conference on Climate Variability and </a:t>
            </a:r>
            <a:r>
              <a:rPr lang="en-US" sz="1400" dirty="0" smtClean="0">
                <a:solidFill>
                  <a:schemeClr val="bg1"/>
                </a:solidFill>
              </a:rPr>
              <a:t>Change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Session 4A: Convection-Resolving/Eddy-Permitting Climate Modeling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smtClean="0"/>
              <a:t>  Improved </a:t>
            </a:r>
            <a:r>
              <a:rPr lang="en-US" dirty="0"/>
              <a:t>large-scale tropical convection?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948267"/>
            <a:ext cx="9696449" cy="430953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712720" y="1407500"/>
            <a:ext cx="1143000" cy="1883664"/>
            <a:chOff x="722376" y="1856232"/>
            <a:chExt cx="1143000" cy="188366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696968" y="1407500"/>
            <a:ext cx="1143000" cy="1883664"/>
            <a:chOff x="722376" y="1856232"/>
            <a:chExt cx="1143000" cy="1883664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687312" y="1410548"/>
            <a:ext cx="1143000" cy="1883664"/>
            <a:chOff x="722376" y="1856232"/>
            <a:chExt cx="1143000" cy="1883664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712720" y="1407500"/>
            <a:ext cx="1143000" cy="1883664"/>
            <a:chOff x="722376" y="1856232"/>
            <a:chExt cx="1143000" cy="1883664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696968" y="1407500"/>
            <a:ext cx="1143000" cy="1883664"/>
            <a:chOff x="722376" y="1856232"/>
            <a:chExt cx="1143000" cy="1883664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687312" y="1410548"/>
            <a:ext cx="1143000" cy="1883664"/>
            <a:chOff x="722376" y="1856232"/>
            <a:chExt cx="1143000" cy="1883664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11484" y="53340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precipitation rate</a:t>
            </a: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1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Improved large-scale tropical convection?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49" y="948267"/>
            <a:ext cx="9696447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2957" y="533400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onal wind </a:t>
            </a:r>
            <a:r>
              <a:rPr lang="mr-IN" sz="2400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850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hPa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0" bIns="45720" rtlCol="0" anchor="ctr">
            <a:normAutofit/>
          </a:bodyPr>
          <a:lstStyle>
            <a:lvl1pPr marL="91440"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mtClean="0"/>
              <a:t>  Improved large-scale tropical convection?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Tropical </a:t>
            </a:r>
            <a:r>
              <a:rPr lang="en-US" dirty="0" err="1" smtClean="0"/>
              <a:t>Hovmöllers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49" y="948267"/>
            <a:ext cx="9696447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2957" y="533400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onal wind </a:t>
            </a:r>
            <a:r>
              <a:rPr lang="mr-IN" sz="2400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200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hPa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0" bIns="45720" rtlCol="0" anchor="ctr">
            <a:normAutofit/>
          </a:bodyPr>
          <a:lstStyle>
            <a:lvl1pPr marL="91440"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mtClean="0"/>
              <a:t>  Improved large-scale tropical convection?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MJO RMM indices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0000" b="5555"/>
          <a:stretch/>
        </p:blipFill>
        <p:spPr>
          <a:xfrm>
            <a:off x="1520042" y="785149"/>
            <a:ext cx="6175168" cy="54571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53339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0" bIns="45720" rtlCol="0" anchor="ctr">
            <a:normAutofit/>
          </a:bodyPr>
          <a:lstStyle>
            <a:lvl1pPr marL="91440"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mtClean="0"/>
              <a:t>  Improved large-scale tropical convection?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914400"/>
            <a:ext cx="1632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MJO RMM</a:t>
            </a:r>
          </a:p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ndices: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54864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/>
              <a:t>By going to convection-permitting resolution can we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Improve large-scale tropical convection?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Increase subseasonal extratropical forecast skill?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295400"/>
            <a:ext cx="819150" cy="8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5790" lvl="0" indent="-514350">
              <a:spcBef>
                <a:spcPts val="0"/>
              </a:spcBef>
              <a:buFont typeface="+mj-lt"/>
              <a:buAutoNum type="arabicPeriod" startAt="2"/>
              <a:defRPr/>
            </a:pPr>
            <a:r>
              <a:rPr lang="en-US" dirty="0" smtClean="0"/>
              <a:t>Increased </a:t>
            </a:r>
            <a:r>
              <a:rPr lang="en-US" dirty="0"/>
              <a:t>subseasonal extratropical forecast skill?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926271"/>
            <a:ext cx="9144000" cy="5300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50224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CFSR</a:t>
            </a: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930" y="55022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CFSv2</a:t>
            </a: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1750" y="550225"/>
            <a:ext cx="185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MPAS_15km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3219" y="550224"/>
            <a:ext cx="169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MPAS_3km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26" y="926271"/>
            <a:ext cx="9072748" cy="1199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05466" y="2145955"/>
            <a:ext cx="113306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Week-1</a:t>
            </a:r>
            <a:endParaRPr lang="en-US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51" y="2281051"/>
            <a:ext cx="9072748" cy="1199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02497" y="1799114"/>
            <a:ext cx="113306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Week-2</a:t>
            </a:r>
            <a:endParaRPr lang="en-US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51" y="3648688"/>
            <a:ext cx="9072748" cy="1199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02497" y="3166751"/>
            <a:ext cx="113306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Week-3</a:t>
            </a:r>
            <a:endParaRPr lang="en-US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626" y="5046515"/>
            <a:ext cx="9072748" cy="1199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04472" y="4564578"/>
            <a:ext cx="113306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Week-4</a:t>
            </a:r>
            <a:endParaRPr lang="en-US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7" y="81202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54864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/>
              <a:t>By going to convection-permitting resolution can we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Improve large-scale tropical convection?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Increase subseasonal extratropical forecast skill?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Is the 3-km MJO perfect?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295400"/>
            <a:ext cx="819150" cy="853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2149041"/>
            <a:ext cx="819150" cy="8536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28600" y="3265714"/>
            <a:ext cx="6789717" cy="227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5790" lvl="0" indent="-514350"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en-US" dirty="0" smtClean="0"/>
              <a:t>M.C. barrier in MPAS_3km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948267"/>
            <a:ext cx="9696449" cy="430953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11484" y="53340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precipitation rate</a:t>
            </a: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931152" y="2456495"/>
            <a:ext cx="856587" cy="12808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57200" y="5104692"/>
            <a:ext cx="6961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Propagation halts over M.C. </a:t>
            </a:r>
            <a:r>
              <a:rPr lang="mr-IN" sz="2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Why?</a:t>
            </a:r>
          </a:p>
          <a:p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Theory #1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400" dirty="0" smtClean="0">
                <a:solidFill>
                  <a:srgbClr val="438D5F"/>
                </a:solidFill>
                <a:latin typeface="Times New Roman" charset="0"/>
                <a:ea typeface="Times New Roman" charset="0"/>
                <a:cs typeface="Times New Roman" charset="0"/>
              </a:rPr>
              <a:t>Preceding convection over M.C./W. Pacific</a:t>
            </a:r>
            <a:endParaRPr lang="en-US" sz="2400" u="sng" dirty="0">
              <a:solidFill>
                <a:srgbClr val="438D5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389838" y="1923800"/>
            <a:ext cx="856587" cy="1280836"/>
          </a:xfrm>
          <a:prstGeom prst="ellipse">
            <a:avLst/>
          </a:prstGeom>
          <a:noFill/>
          <a:ln w="57150">
            <a:solidFill>
              <a:srgbClr val="438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5790" lvl="0" indent="-514350"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en-US" dirty="0" smtClean="0"/>
              <a:t>M.C. barrier in MPAS_3km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948267"/>
            <a:ext cx="9696449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2944" y="533400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zonal wind </a:t>
            </a:r>
            <a:r>
              <a:rPr lang="mr-IN" sz="2400" dirty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200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hPa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5104692"/>
            <a:ext cx="6876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Theory #1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Preceding convection over M.C./W. </a:t>
            </a:r>
            <a:r>
              <a:rPr lang="en-US" sz="2400" dirty="0" err="1" smtClean="0">
                <a:latin typeface="Times New Roman" charset="0"/>
                <a:ea typeface="Times New Roman" charset="0"/>
                <a:cs typeface="Times New Roman" charset="0"/>
              </a:rPr>
              <a:t>Pacfic</a:t>
            </a: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 dirty="0" smtClean="0">
                <a:solidFill>
                  <a:srgbClr val="438D5F"/>
                </a:solidFill>
                <a:latin typeface="Times New Roman" charset="0"/>
                <a:ea typeface="Times New Roman" charset="0"/>
                <a:cs typeface="Times New Roman" charset="0"/>
              </a:rPr>
              <a:t>M.C. divergence disrupts MJO outflow</a:t>
            </a:r>
            <a:endParaRPr lang="en-US" sz="2400" dirty="0">
              <a:solidFill>
                <a:srgbClr val="438D5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389838" y="1923800"/>
            <a:ext cx="856587" cy="1280836"/>
          </a:xfrm>
          <a:prstGeom prst="ellipse">
            <a:avLst/>
          </a:prstGeom>
          <a:noFill/>
          <a:ln w="57150">
            <a:solidFill>
              <a:srgbClr val="438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5790" lvl="0" indent="-514350"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en-US" dirty="0" smtClean="0"/>
              <a:t>M.C. barrier in MPAS_3km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49" y="948267"/>
            <a:ext cx="9696447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61979" y="5334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evaporation rate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" y="5104692"/>
            <a:ext cx="9059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Theory #2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400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Stronger evap. W. of convection </a:t>
            </a:r>
            <a:r>
              <a:rPr lang="en-US" sz="2400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more low-level moisture</a:t>
            </a:r>
            <a:endParaRPr lang="en-US" sz="2400" dirty="0" smtClean="0">
              <a:solidFill>
                <a:srgbClr val="7030A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43649" y="2457150"/>
            <a:ext cx="856587" cy="110219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85750" y="2462150"/>
            <a:ext cx="856587" cy="110219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695067.fig.0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34877"/>
            <a:ext cx="4546270" cy="3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current </a:t>
            </a:r>
            <a:r>
              <a:rPr lang="en-US" dirty="0"/>
              <a:t>s</a:t>
            </a:r>
            <a:r>
              <a:rPr lang="en-US" dirty="0" smtClean="0"/>
              <a:t>tate of extended/subseasonal </a:t>
            </a:r>
            <a:r>
              <a:rPr lang="en-US" dirty="0"/>
              <a:t>f</a:t>
            </a:r>
            <a:r>
              <a:rPr lang="en-US" dirty="0" smtClean="0"/>
              <a:t>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Subseasonal predictability is limited to just the first 2-4 weeks (depending on the time scale)</a:t>
            </a:r>
            <a:r>
              <a:rPr lang="en-US" sz="2400" baseline="30000" dirty="0" smtClean="0"/>
              <a:t>1,2,3,4</a:t>
            </a:r>
          </a:p>
          <a:p>
            <a:r>
              <a:rPr lang="en-US" sz="2400" dirty="0" smtClean="0"/>
              <a:t>Tropical convection, an important driver of extratropical circulation, is poorly simulated in global models</a:t>
            </a:r>
            <a:r>
              <a:rPr lang="en-US" sz="2400" baseline="30000" dirty="0" smtClean="0"/>
              <a:t>4,5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iases in convection, moisture, and circulation may poorly impact other aspects of the forecast (e.g., the MJO)</a:t>
            </a:r>
            <a:r>
              <a:rPr lang="en-US" sz="2400" baseline="30000" dirty="0" smtClean="0"/>
              <a:t>4,6,7,8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41070" y="6305156"/>
            <a:ext cx="80772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Kumar et al. 2011; </a:t>
            </a:r>
            <a:r>
              <a:rPr lang="en-US" sz="1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et al. 2011; </a:t>
            </a:r>
            <a:r>
              <a:rPr lang="en-US" sz="1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and Robertson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Weber and Mass 2017;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 2007, </a:t>
            </a:r>
            <a:r>
              <a:rPr lang="en-US" sz="1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Silva et al. 2014;</a:t>
            </a:r>
          </a:p>
          <a:p>
            <a:pPr algn="r"/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Gonzalez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Jiang 2017;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sz="12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0" y="1206742"/>
            <a:ext cx="4516582" cy="2755658"/>
            <a:chOff x="4876800" y="609600"/>
            <a:chExt cx="3886200" cy="22503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3" b="66050"/>
            <a:stretch/>
          </p:blipFill>
          <p:spPr>
            <a:xfrm>
              <a:off x="4876800" y="609600"/>
              <a:ext cx="2941971" cy="1905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5" t="5930" r="10768" b="79920"/>
            <a:stretch/>
          </p:blipFill>
          <p:spPr>
            <a:xfrm>
              <a:off x="7765720" y="1215577"/>
              <a:ext cx="997280" cy="7939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84" r="50893"/>
            <a:stretch/>
          </p:blipFill>
          <p:spPr>
            <a:xfrm>
              <a:off x="4876800" y="2505551"/>
              <a:ext cx="2941971" cy="35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3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05790" lvl="0" indent="-514350"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en-US" dirty="0" smtClean="0"/>
              <a:t>M.C. barrier in MPAS_3km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49" y="948267"/>
            <a:ext cx="9696447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2944" y="533400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zonal wind </a:t>
            </a:r>
            <a:r>
              <a:rPr lang="mr-IN" sz="2400" dirty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850 </a:t>
            </a:r>
            <a:r>
              <a:rPr lang="en-US" sz="2400" dirty="0" err="1">
                <a:latin typeface="Times New Roman" charset="0"/>
                <a:ea typeface="Times New Roman" charset="0"/>
                <a:cs typeface="Times New Roman" charset="0"/>
              </a:rPr>
              <a:t>hPa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43649" y="2457150"/>
            <a:ext cx="856587" cy="110219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85750" y="2462150"/>
            <a:ext cx="856587" cy="110219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" y="5104692"/>
            <a:ext cx="9059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Times New Roman" charset="0"/>
                <a:ea typeface="Times New Roman" charset="0"/>
                <a:cs typeface="Times New Roman" charset="0"/>
              </a:rPr>
              <a:t>Theory #2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: Stronger evap. W. of convection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more low-level moisture</a:t>
            </a:r>
          </a:p>
          <a:p>
            <a:r>
              <a:rPr lang="en-US" sz="24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Low-level winds are not stronger. Fixed SSTs maybe be removing</a:t>
            </a:r>
          </a:p>
          <a:p>
            <a:r>
              <a:rPr lang="en-US" sz="24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the negative moisture (cooling) feedback of the winds.</a:t>
            </a:r>
            <a:endParaRPr lang="en-US" sz="2400" dirty="0">
              <a:solidFill>
                <a:srgbClr val="7030A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 dirty="0" smtClean="0">
              <a:solidFill>
                <a:srgbClr val="7030A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7543800" cy="4876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</a:t>
            </a:r>
            <a:r>
              <a:rPr lang="en-US" sz="2400" dirty="0" smtClean="0"/>
              <a:t>onvection-permitting resolution significantly improves the simulation of the MJO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Subseasonal extratropical circulation is improved by convection-permitting resolution.</a:t>
            </a:r>
          </a:p>
          <a:p>
            <a:pPr marL="742950" lvl="2" indent="-342900"/>
            <a:r>
              <a:rPr lang="en-US" sz="2400" dirty="0" smtClean="0"/>
              <a:t>Yet to be proven that improved MJO is the cause.</a:t>
            </a:r>
            <a:endParaRPr lang="en-US" sz="2400" dirty="0"/>
          </a:p>
          <a:p>
            <a:pPr lvl="1"/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Many fundamental questions need to be answered. </a:t>
            </a:r>
            <a:r>
              <a:rPr lang="en-US" sz="2400" dirty="0"/>
              <a:t>e</a:t>
            </a:r>
            <a:r>
              <a:rPr lang="en-US" sz="2400" dirty="0" smtClean="0"/>
              <a:t>.g.:</a:t>
            </a:r>
          </a:p>
          <a:p>
            <a:pPr marL="742950" lvl="2" indent="-342900"/>
            <a:r>
              <a:rPr lang="en-US" sz="2400" dirty="0"/>
              <a:t>Why does the MJO stall in MPAS_3km</a:t>
            </a:r>
            <a:r>
              <a:rPr lang="en-US" sz="2400" dirty="0" smtClean="0"/>
              <a:t>?</a:t>
            </a:r>
          </a:p>
          <a:p>
            <a:pPr marL="742950" lvl="2" indent="-342900"/>
            <a:r>
              <a:rPr lang="en-US" sz="2400" dirty="0"/>
              <a:t>Why </a:t>
            </a:r>
            <a:r>
              <a:rPr lang="en-US" sz="2400" i="1" dirty="0"/>
              <a:t>westward</a:t>
            </a:r>
            <a:r>
              <a:rPr lang="en-US" sz="2400" dirty="0"/>
              <a:t> propagation in MPAS_15km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5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052"/>
          <a:stretch/>
        </p:blipFill>
        <p:spPr>
          <a:xfrm>
            <a:off x="0" y="613458"/>
            <a:ext cx="9144000" cy="5634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00" y="685800"/>
            <a:ext cx="8991600" cy="5486400"/>
          </a:xfrm>
        </p:spPr>
        <p:txBody>
          <a:bodyPr numCol="2" spcCol="182880">
            <a:noAutofit/>
          </a:bodyPr>
          <a:lstStyle/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smtClean="0"/>
              <a:t>Davis</a:t>
            </a:r>
            <a:r>
              <a:rPr lang="en-US" sz="1100" dirty="0"/>
              <a:t>, C. A., K. W. Manning, R. E. Carbone, S. B. Trier, and J. D. Tuttle, 2003: Coherence of warm-season continental rainfall in numerical weather prediction models. Mon. </a:t>
            </a:r>
            <a:r>
              <a:rPr lang="en-US" sz="1100" dirty="0" err="1"/>
              <a:t>Wea</a:t>
            </a:r>
            <a:r>
              <a:rPr lang="en-US" sz="1100" dirty="0"/>
              <a:t>. Rev., 131, </a:t>
            </a:r>
            <a:r>
              <a:rPr lang="en-US" sz="1100" dirty="0" smtClean="0"/>
              <a:t>2667–2679.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Gonzalez, A. O., and X. Jiang, 2017: Winter mean lower tropospheric moisture over the Maritime Continent as a climate model diagnostic metric for the propagation of the Madden-Julian oscillation. </a:t>
            </a:r>
            <a:r>
              <a:rPr lang="en-US" sz="1100" i="1" dirty="0" err="1"/>
              <a:t>Geophys</a:t>
            </a:r>
            <a:r>
              <a:rPr lang="en-US" sz="1100" i="1" dirty="0"/>
              <a:t>. Res. Lett.</a:t>
            </a:r>
            <a:r>
              <a:rPr lang="en-US" sz="1100" dirty="0"/>
              <a:t>, </a:t>
            </a:r>
            <a:r>
              <a:rPr lang="en-US" sz="1100" b="1" dirty="0"/>
              <a:t>44</a:t>
            </a:r>
            <a:r>
              <a:rPr lang="en-US" sz="1100" dirty="0"/>
              <a:t>, 2588–2596</a:t>
            </a:r>
            <a:r>
              <a:rPr lang="en-US" sz="1100" dirty="0" smtClean="0"/>
              <a:t>.</a:t>
            </a:r>
            <a:endParaRPr lang="en-US" sz="1100" dirty="0"/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Holloway, C. E., S. J. </a:t>
            </a:r>
            <a:r>
              <a:rPr lang="en-US" sz="1100" dirty="0" err="1"/>
              <a:t>Woolnough</a:t>
            </a:r>
            <a:r>
              <a:rPr lang="en-US" sz="1100" dirty="0"/>
              <a:t>, and G. M. S. Lister, 2012: Precipitation distributions for explicit versus parametrized convection in a large-domain high-resolution tropical case study. Quart. J. Roy. Meteor. Soc., 138, </a:t>
            </a:r>
            <a:r>
              <a:rPr lang="en-US" sz="1100" dirty="0" smtClean="0"/>
              <a:t>1692–1708.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Inoue, T., M. Satoh, H. Miura, and B. </a:t>
            </a:r>
            <a:r>
              <a:rPr lang="en-US" sz="1100" dirty="0" err="1"/>
              <a:t>Mapes</a:t>
            </a:r>
            <a:r>
              <a:rPr lang="en-US" sz="1100" dirty="0"/>
              <a:t>, 2008: Characteristics of cloud size of deep convection simulated by a global cloud resolving model over the western tropical Pacific. J. Meteor. Soc. Japan, 86A, </a:t>
            </a:r>
            <a:r>
              <a:rPr lang="en-US" sz="1100" dirty="0" smtClean="0"/>
              <a:t>1–15.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Kim, H.-M., 2017: The impact of the mean moisture bias on the key physics of MJO propagation in the ECMWF reforecast. </a:t>
            </a:r>
            <a:r>
              <a:rPr lang="en-US" sz="1100" i="1" dirty="0"/>
              <a:t>J. </a:t>
            </a:r>
            <a:r>
              <a:rPr lang="en-US" sz="1100" i="1" dirty="0" err="1"/>
              <a:t>Geophys</a:t>
            </a:r>
            <a:r>
              <a:rPr lang="en-US" sz="1100" i="1" dirty="0"/>
              <a:t>. Res. Atmos</a:t>
            </a:r>
            <a:r>
              <a:rPr lang="en-US" sz="1100" b="1" i="1" dirty="0"/>
              <a:t>.</a:t>
            </a:r>
            <a:r>
              <a:rPr lang="en-US" sz="1100" dirty="0"/>
              <a:t>,</a:t>
            </a:r>
            <a:r>
              <a:rPr lang="en-US" sz="1100" b="1" dirty="0"/>
              <a:t> 122</a:t>
            </a:r>
            <a:r>
              <a:rPr lang="en-US" sz="1100" dirty="0"/>
              <a:t>, 7772-7784</a:t>
            </a:r>
            <a:r>
              <a:rPr lang="en-US" sz="1100" b="1" dirty="0" smtClean="0"/>
              <a:t>.</a:t>
            </a:r>
            <a:endParaRPr lang="en-US" sz="1100" dirty="0"/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smtClean="0"/>
              <a:t>Kumar</a:t>
            </a:r>
            <a:r>
              <a:rPr lang="en-US" sz="1100" dirty="0"/>
              <a:t>, A., M. Chen, and W. Wang, 2011: An analysis of prediction skill of monthly mean climate variability. </a:t>
            </a:r>
            <a:r>
              <a:rPr lang="en-US" sz="1100" i="1" dirty="0"/>
              <a:t>Climate </a:t>
            </a:r>
            <a:r>
              <a:rPr lang="en-US" sz="1100" i="1" dirty="0" err="1"/>
              <a:t>Dyn</a:t>
            </a:r>
            <a:r>
              <a:rPr lang="en-US" sz="1100" i="1" dirty="0"/>
              <a:t>.</a:t>
            </a:r>
            <a:r>
              <a:rPr lang="en-US" sz="1100" dirty="0"/>
              <a:t>, </a:t>
            </a:r>
            <a:r>
              <a:rPr lang="en-US" sz="1100" b="1" dirty="0"/>
              <a:t>37</a:t>
            </a:r>
            <a:r>
              <a:rPr lang="en-US" sz="1100" dirty="0"/>
              <a:t>, 1119-1131.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smtClean="0"/>
              <a:t>Li</a:t>
            </a:r>
            <a:r>
              <a:rPr lang="en-US" sz="1100" dirty="0"/>
              <a:t>, S. and A. W. Robertson, 2015: Evaluation of </a:t>
            </a:r>
            <a:r>
              <a:rPr lang="en-US" sz="1100" dirty="0" err="1"/>
              <a:t>Submonthly</a:t>
            </a:r>
            <a:r>
              <a:rPr lang="en-US" sz="1100" dirty="0"/>
              <a:t> Precipitation Forecast Skill from Global Ensemble Prediction Systems. </a:t>
            </a:r>
            <a:r>
              <a:rPr lang="en-US" sz="1100" i="1" dirty="0"/>
              <a:t>Mon. Wea. Rev.</a:t>
            </a:r>
            <a:r>
              <a:rPr lang="en-US" sz="1100" dirty="0"/>
              <a:t>, </a:t>
            </a:r>
            <a:r>
              <a:rPr lang="en-US" sz="1100" b="1" dirty="0"/>
              <a:t> 143</a:t>
            </a:r>
            <a:r>
              <a:rPr lang="en-US" sz="1100" dirty="0"/>
              <a:t>, 2871-2889</a:t>
            </a:r>
            <a:r>
              <a:rPr lang="en-US" sz="1100" dirty="0" smtClean="0"/>
              <a:t>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smtClean="0"/>
              <a:t>Lin, J. L., 2007: </a:t>
            </a:r>
            <a:r>
              <a:rPr lang="en-US" sz="1100" dirty="0"/>
              <a:t>The double-ITCZ problem in IPCC AR4 coupled GCMs: Ocean-atmosphere feedback </a:t>
            </a:r>
            <a:r>
              <a:rPr lang="en-US" sz="1100" dirty="0" smtClean="0"/>
              <a:t>analysis. </a:t>
            </a:r>
            <a:r>
              <a:rPr lang="en-US" sz="1100" i="1" dirty="0" smtClean="0"/>
              <a:t>J. </a:t>
            </a:r>
            <a:r>
              <a:rPr lang="en-US" sz="1100" i="1" dirty="0" err="1" smtClean="0"/>
              <a:t>Clim</a:t>
            </a:r>
            <a:r>
              <a:rPr lang="en-US" sz="1100" i="1" dirty="0" smtClean="0"/>
              <a:t>.</a:t>
            </a:r>
            <a:r>
              <a:rPr lang="en-US" sz="1100" dirty="0" smtClean="0"/>
              <a:t>, </a:t>
            </a:r>
            <a:r>
              <a:rPr lang="en-US" sz="1100" b="1" dirty="0" smtClean="0"/>
              <a:t>20</a:t>
            </a:r>
            <a:r>
              <a:rPr lang="en-US" sz="1100" dirty="0" smtClean="0"/>
              <a:t>, 4497-4525.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Miura, H., M. Satoh, T. </a:t>
            </a:r>
            <a:r>
              <a:rPr lang="en-US" sz="1100" dirty="0" err="1"/>
              <a:t>Nasuno</a:t>
            </a:r>
            <a:r>
              <a:rPr lang="en-US" sz="1100" dirty="0"/>
              <a:t>, A. Noda, and K. </a:t>
            </a:r>
            <a:r>
              <a:rPr lang="en-US" sz="1100" dirty="0" err="1"/>
              <a:t>Oouchi</a:t>
            </a:r>
            <a:r>
              <a:rPr lang="en-US" sz="1100" dirty="0"/>
              <a:t>, 2007:A Madden-Julian Oscillation event realistically simulated by a global cloud-resolving model. Science, 318, </a:t>
            </a:r>
            <a:r>
              <a:rPr lang="en-US" sz="1100" dirty="0" smtClean="0"/>
              <a:t>1763–1765.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err="1"/>
              <a:t>Miyakawa</a:t>
            </a:r>
            <a:r>
              <a:rPr lang="en-US" sz="1100" dirty="0"/>
              <a:t>, T., and Coauthors, 2014: Madden–Julian Oscillation prediction skill of a new-generation global model demon- </a:t>
            </a:r>
            <a:r>
              <a:rPr lang="en-US" sz="1100" dirty="0" err="1"/>
              <a:t>strated</a:t>
            </a:r>
            <a:r>
              <a:rPr lang="en-US" sz="1100" dirty="0"/>
              <a:t> using a supercomputer. Nature </a:t>
            </a:r>
            <a:r>
              <a:rPr lang="en-US" sz="1100" dirty="0" err="1"/>
              <a:t>Commun</a:t>
            </a:r>
            <a:r>
              <a:rPr lang="en-US" sz="1100" dirty="0"/>
              <a:t>., 5, </a:t>
            </a:r>
            <a:r>
              <a:rPr lang="en-US" sz="1100" dirty="0" smtClean="0"/>
              <a:t>3769.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Pilon, R., C. Zhang, and J. </a:t>
            </a:r>
            <a:r>
              <a:rPr lang="en-US" sz="1100" dirty="0" err="1"/>
              <a:t>Dudhia</a:t>
            </a:r>
            <a:r>
              <a:rPr lang="en-US" sz="1100" dirty="0"/>
              <a:t>, 2016: Roles of deep and shallow convection and microphysics in the MJO </a:t>
            </a:r>
            <a:r>
              <a:rPr lang="en-US" sz="1100" dirty="0" err="1"/>
              <a:t>simu</a:t>
            </a:r>
            <a:r>
              <a:rPr lang="en-US" sz="1100" dirty="0"/>
              <a:t>- </a:t>
            </a:r>
            <a:r>
              <a:rPr lang="en-US" sz="1100" dirty="0" err="1"/>
              <a:t>lated</a:t>
            </a:r>
            <a:r>
              <a:rPr lang="en-US" sz="1100" dirty="0"/>
              <a:t> by the Model for Prediction Across Scales. J. </a:t>
            </a:r>
            <a:r>
              <a:rPr lang="en-US" sz="1100" dirty="0" err="1"/>
              <a:t>Geophys</a:t>
            </a:r>
            <a:r>
              <a:rPr lang="en-US" sz="1100" dirty="0"/>
              <a:t>. Res. Atmos., 121, 10 575–10 </a:t>
            </a:r>
            <a:r>
              <a:rPr lang="en-US" sz="1100" dirty="0" smtClean="0"/>
              <a:t>600.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err="1" smtClean="0"/>
              <a:t>Prein</a:t>
            </a:r>
            <a:r>
              <a:rPr lang="en-US" sz="1100" dirty="0" smtClean="0"/>
              <a:t>, A. </a:t>
            </a:r>
            <a:r>
              <a:rPr lang="en-US" sz="1100" dirty="0"/>
              <a:t>and Coauthors, 2015: A review on regional convection-permitting climate modeling: Demonstrations, prospects, and </a:t>
            </a:r>
            <a:r>
              <a:rPr lang="en-US" sz="1100" dirty="0" smtClean="0"/>
              <a:t>challenges. </a:t>
            </a:r>
            <a:r>
              <a:rPr lang="en-US" sz="1100" i="1" dirty="0" smtClean="0"/>
              <a:t>Rev. </a:t>
            </a:r>
            <a:r>
              <a:rPr lang="en-US" sz="1100" i="1" dirty="0" err="1" smtClean="0"/>
              <a:t>Geophys</a:t>
            </a:r>
            <a:r>
              <a:rPr lang="en-US" sz="1100" i="1" dirty="0" smtClean="0"/>
              <a:t>.</a:t>
            </a:r>
            <a:r>
              <a:rPr lang="en-US" sz="1100" dirty="0" smtClean="0"/>
              <a:t>, </a:t>
            </a:r>
            <a:r>
              <a:rPr lang="en-US" sz="1100" b="1" dirty="0" smtClean="0"/>
              <a:t>53</a:t>
            </a:r>
            <a:r>
              <a:rPr lang="en-US" sz="1100" dirty="0" smtClean="0"/>
              <a:t>, 323-361.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Sato, T., H. Miura, M. Satoh, Y. N. </a:t>
            </a:r>
            <a:r>
              <a:rPr lang="en-US" sz="1100" dirty="0" err="1"/>
              <a:t>Takayabu</a:t>
            </a:r>
            <a:r>
              <a:rPr lang="en-US" sz="1100" dirty="0"/>
              <a:t>, and Y. Wang, 2009: Diurnal cycle of precipitation in the tropics simulated in a global cloud-resolving model. J. Climate, 22, </a:t>
            </a:r>
            <a:r>
              <a:rPr lang="en-US" sz="1100" dirty="0" smtClean="0"/>
              <a:t>4809–4826.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Silva, G., L. Dutra, R. Rocha, T. </a:t>
            </a:r>
            <a:r>
              <a:rPr lang="en-US" sz="1100" dirty="0" err="1"/>
              <a:t>Ambrizzi</a:t>
            </a:r>
            <a:r>
              <a:rPr lang="en-US" sz="1100" dirty="0"/>
              <a:t>, and E. </a:t>
            </a:r>
            <a:r>
              <a:rPr lang="en-US" sz="1100" dirty="0" err="1"/>
              <a:t>Leiva</a:t>
            </a:r>
            <a:r>
              <a:rPr lang="en-US" sz="1100" dirty="0"/>
              <a:t>, 2014: Preliminary Analysis on the Global Features of NCEP CFSv2 Seasonal </a:t>
            </a:r>
            <a:r>
              <a:rPr lang="en-US" sz="1100" dirty="0" err="1"/>
              <a:t>Hindcasts</a:t>
            </a:r>
            <a:r>
              <a:rPr lang="en-US" sz="1100" dirty="0"/>
              <a:t>. </a:t>
            </a:r>
            <a:r>
              <a:rPr lang="en-US" sz="1100" i="1" dirty="0"/>
              <a:t>Advances in Meteorology</a:t>
            </a:r>
            <a:r>
              <a:rPr lang="en-US" sz="1100" dirty="0"/>
              <a:t>, </a:t>
            </a:r>
            <a:r>
              <a:rPr lang="en-US" sz="1100" b="1" dirty="0"/>
              <a:t>2014</a:t>
            </a:r>
            <a:r>
              <a:rPr lang="en-US" sz="1100" dirty="0"/>
              <a:t>, Article ID 695067</a:t>
            </a:r>
            <a:r>
              <a:rPr lang="en-US" sz="1100" dirty="0" smtClean="0"/>
              <a:t>.</a:t>
            </a:r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Wang, S.,A.H. Sobel, F. Zhang, Y.Q. Sun, Y. Yue, and L. Zhou, 2015: Regional simulation of the October and November MJO events observed during the CINDY/DYNAMO field campaign at gray zone resolution. J. Climate, 28, </a:t>
            </a:r>
            <a:r>
              <a:rPr lang="en-US" sz="1100" dirty="0" smtClean="0"/>
              <a:t>2097–2119.</a:t>
            </a:r>
            <a:endParaRPr lang="en-US" sz="1100" dirty="0"/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 smtClean="0"/>
              <a:t>Weber, N. J. and C. F. Mass</a:t>
            </a:r>
            <a:r>
              <a:rPr lang="en-US" sz="1100" dirty="0"/>
              <a:t>, 2017: Evaluating CFSv2 Subseasonal Forecast Skill with an Emphasis on Tropical </a:t>
            </a:r>
            <a:r>
              <a:rPr lang="en-US" sz="1100" dirty="0" smtClean="0"/>
              <a:t>Convection. </a:t>
            </a:r>
            <a:r>
              <a:rPr lang="en-US" sz="1100" i="1" dirty="0" smtClean="0"/>
              <a:t>Mon. </a:t>
            </a:r>
            <a:r>
              <a:rPr lang="en-US" sz="1100" i="1" dirty="0" err="1" smtClean="0"/>
              <a:t>Wea</a:t>
            </a:r>
            <a:r>
              <a:rPr lang="en-US" sz="1100" i="1" dirty="0" smtClean="0"/>
              <a:t>. Rev.</a:t>
            </a:r>
            <a:r>
              <a:rPr lang="en-US" sz="1100" dirty="0" smtClean="0"/>
              <a:t>, </a:t>
            </a:r>
            <a:r>
              <a:rPr lang="en-US" sz="1100" b="1" dirty="0" smtClean="0"/>
              <a:t>145</a:t>
            </a:r>
            <a:r>
              <a:rPr lang="en-US" sz="1100" dirty="0" smtClean="0"/>
              <a:t>, 3795-3815.</a:t>
            </a:r>
            <a:endParaRPr lang="en-US" sz="1100" dirty="0"/>
          </a:p>
          <a:p>
            <a:pPr marL="274307" indent="-457178" algn="just">
              <a:spcBef>
                <a:spcPts val="0"/>
              </a:spcBef>
              <a:buNone/>
            </a:pPr>
            <a:r>
              <a:rPr lang="en-US" sz="1100" dirty="0"/>
              <a:t>Yuan, X., E. F. Wood, L. Luo, and M. Pan, 2011: A first look at Climate Forecast System version 2 (CFSv2) for hydrological seasonal prediction. </a:t>
            </a:r>
            <a:r>
              <a:rPr lang="en-US" sz="1100" i="1" dirty="0" err="1"/>
              <a:t>Geophys</a:t>
            </a:r>
            <a:r>
              <a:rPr lang="en-US" sz="1100" i="1" dirty="0"/>
              <a:t>. Res. Lett.</a:t>
            </a:r>
            <a:r>
              <a:rPr lang="en-US" sz="1100" dirty="0"/>
              <a:t>, </a:t>
            </a:r>
            <a:r>
              <a:rPr lang="en-US" sz="1100" b="1" dirty="0"/>
              <a:t>38</a:t>
            </a:r>
            <a:r>
              <a:rPr lang="en-US" sz="1100" dirty="0"/>
              <a:t>, L13402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724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62212"/>
            <a:ext cx="7772400" cy="966788"/>
          </a:xfrm>
        </p:spPr>
        <p:txBody>
          <a:bodyPr>
            <a:normAutofit/>
          </a:bodyPr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3429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6001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5715000" cy="5410200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Goal</a:t>
            </a:r>
            <a:r>
              <a:rPr lang="en-US" sz="2400" dirty="0" smtClean="0"/>
              <a:t>: Investigate the impact of convection-permitting resolution on subseasonal global forecast skill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lvl="1"/>
            <a:r>
              <a:rPr lang="mr-IN" sz="2400" dirty="0" smtClean="0"/>
              <a:t>…</a:t>
            </a:r>
            <a:r>
              <a:rPr lang="en-US" sz="2400" dirty="0" smtClean="0"/>
              <a:t> and other forecast features (e.g., MJO, mean state)</a:t>
            </a:r>
            <a:endParaRPr lang="en-US" sz="2400" dirty="0"/>
          </a:p>
          <a:p>
            <a:r>
              <a:rPr lang="en-US" sz="2400" dirty="0" smtClean="0"/>
              <a:t>First steps: using MPAS</a:t>
            </a:r>
          </a:p>
          <a:p>
            <a:pPr lvl="1"/>
            <a:r>
              <a:rPr lang="en-US" sz="2400" dirty="0" smtClean="0"/>
              <a:t>Run at 3-km global resolution with fixed and prescribed SSTs</a:t>
            </a:r>
          </a:p>
          <a:p>
            <a:pPr lvl="1"/>
            <a:r>
              <a:rPr lang="en-US" sz="2400" dirty="0" smtClean="0"/>
              <a:t>Examine impacts of shallow convection and mixing schemes</a:t>
            </a:r>
            <a:endParaRPr lang="en-US" sz="2400" dirty="0"/>
          </a:p>
          <a:p>
            <a:r>
              <a:rPr lang="en-US" sz="2400" dirty="0" smtClean="0"/>
              <a:t>Down the road: coupled ocean, FV3</a:t>
            </a:r>
            <a:r>
              <a:rPr lang="mr-IN" sz="2400" dirty="0" smtClean="0"/>
              <a:t>…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914400"/>
            <a:ext cx="3315922" cy="122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833" r="25317"/>
          <a:stretch/>
        </p:blipFill>
        <p:spPr>
          <a:xfrm>
            <a:off x="5954091" y="2286000"/>
            <a:ext cx="2761540" cy="27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553"/>
          <a:stretch/>
        </p:blipFill>
        <p:spPr>
          <a:xfrm>
            <a:off x="0" y="614176"/>
            <a:ext cx="9144000" cy="5647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parameterizations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86800" cy="5410200"/>
          </a:xfrm>
        </p:spPr>
        <p:txBody>
          <a:bodyPr>
            <a:normAutofit/>
          </a:bodyPr>
          <a:lstStyle/>
          <a:p>
            <a:r>
              <a:rPr lang="en-US" sz="2800" b="1" i="1" dirty="0" smtClean="0"/>
              <a:t>No</a:t>
            </a:r>
            <a:r>
              <a:rPr lang="en-US" sz="2800" dirty="0" smtClean="0"/>
              <a:t> convection scheme</a:t>
            </a:r>
            <a:endParaRPr lang="en-US" sz="2800" b="1" i="1" dirty="0" smtClean="0"/>
          </a:p>
          <a:p>
            <a:r>
              <a:rPr lang="en-US" sz="2800" dirty="0" smtClean="0"/>
              <a:t>Thompson</a:t>
            </a:r>
            <a:r>
              <a:rPr lang="en-US" sz="2800" dirty="0" smtClean="0">
                <a:solidFill>
                  <a:srgbClr val="C00000"/>
                </a:solidFill>
              </a:rPr>
              <a:t>*</a:t>
            </a:r>
            <a:r>
              <a:rPr lang="en-US" sz="2800" dirty="0" smtClean="0"/>
              <a:t> microphysics</a:t>
            </a:r>
          </a:p>
          <a:p>
            <a:r>
              <a:rPr lang="en-US" sz="2800" dirty="0" smtClean="0"/>
              <a:t>RRTMG radiation</a:t>
            </a:r>
          </a:p>
          <a:p>
            <a:r>
              <a:rPr lang="en-US" sz="2800" dirty="0" smtClean="0"/>
              <a:t>MYNN</a:t>
            </a:r>
            <a:r>
              <a:rPr lang="en-US" sz="2800" dirty="0" smtClean="0">
                <a:solidFill>
                  <a:srgbClr val="C00000"/>
                </a:solidFill>
              </a:rPr>
              <a:t>*</a:t>
            </a:r>
            <a:r>
              <a:rPr lang="en-US" sz="2800" dirty="0" smtClean="0"/>
              <a:t> surface layer &amp; PBL schemes</a:t>
            </a:r>
          </a:p>
          <a:p>
            <a:r>
              <a:rPr lang="en-US" sz="2800" dirty="0" smtClean="0"/>
              <a:t>Noah land surface</a:t>
            </a:r>
          </a:p>
          <a:p>
            <a:r>
              <a:rPr lang="en-US" sz="2800" dirty="0" smtClean="0"/>
              <a:t>2D-Smagorinsky subgrid mixing scheme</a:t>
            </a:r>
          </a:p>
          <a:p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*Sensitivity tests were done to compare with other schemes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4191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Computer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60198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Supercomputer: Cheyenne (5.34 petaflops)</a:t>
            </a:r>
          </a:p>
          <a:p>
            <a:r>
              <a:rPr lang="en-US" sz="2400" dirty="0" smtClean="0"/>
              <a:t>Run on </a:t>
            </a:r>
            <a:r>
              <a:rPr lang="fi-FI" sz="2400" dirty="0" smtClean="0"/>
              <a:t>1024 </a:t>
            </a:r>
            <a:r>
              <a:rPr lang="en-US" sz="2400" dirty="0" smtClean="0"/>
              <a:t>nodes</a:t>
            </a:r>
            <a:r>
              <a:rPr lang="en-US" sz="2400" dirty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pt-BR" sz="2400" dirty="0"/>
              <a:t>36,864 </a:t>
            </a:r>
            <a:r>
              <a:rPr lang="pt-BR" sz="2400" dirty="0" smtClean="0"/>
              <a:t>cores</a:t>
            </a:r>
          </a:p>
          <a:p>
            <a:r>
              <a:rPr lang="pt-BR" sz="2400" dirty="0" smtClean="0"/>
              <a:t>Core hours: 2.7 </a:t>
            </a:r>
            <a:r>
              <a:rPr lang="pt-BR" sz="2400" dirty="0" err="1" smtClean="0"/>
              <a:t>million</a:t>
            </a:r>
            <a:endParaRPr lang="pt-BR" sz="2400" dirty="0" smtClean="0"/>
          </a:p>
          <a:p>
            <a:r>
              <a:rPr lang="en-US" sz="2400" dirty="0" smtClean="0"/>
              <a:t>Wall clock: 74 hours</a:t>
            </a:r>
          </a:p>
          <a:p>
            <a:r>
              <a:rPr lang="en-US" sz="2400" dirty="0" smtClean="0"/>
              <a:t>Output: ~80TB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309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419600" y="685799"/>
            <a:ext cx="4493301" cy="3890887"/>
            <a:chOff x="4345899" y="685799"/>
            <a:chExt cx="4493301" cy="3890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5899" y="685799"/>
              <a:ext cx="4493301" cy="38908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96200" y="685800"/>
              <a:ext cx="1143000" cy="220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05800" y="28956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with MPAS’s </a:t>
            </a:r>
            <a:r>
              <a:rPr lang="en-US" dirty="0" err="1" smtClean="0"/>
              <a:t>Voronoi</a:t>
            </a:r>
            <a:r>
              <a:rPr lang="en-US" dirty="0" smtClean="0"/>
              <a:t>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4495800" cy="5334000"/>
          </a:xfrm>
        </p:spPr>
        <p:txBody>
          <a:bodyPr/>
          <a:lstStyle/>
          <a:p>
            <a:r>
              <a:rPr lang="en-US" sz="2400" dirty="0" smtClean="0"/>
              <a:t>Limited software for reading, manipulating, and displaying data on massive unstructured meshes</a:t>
            </a:r>
          </a:p>
          <a:p>
            <a:pPr lvl="1"/>
            <a:r>
              <a:rPr lang="en-US" sz="2400" dirty="0" smtClean="0"/>
              <a:t>Used </a:t>
            </a:r>
            <a:r>
              <a:rPr lang="en-US" sz="2400" dirty="0" err="1" smtClean="0"/>
              <a:t>barycentric</a:t>
            </a:r>
            <a:r>
              <a:rPr lang="en-US" sz="2400" dirty="0" smtClean="0"/>
              <a:t> interpolation software for most of this preliminary analysis</a:t>
            </a:r>
            <a:r>
              <a:rPr lang="en-US" sz="2400" dirty="0" smtClean="0">
                <a:ln>
                  <a:solidFill>
                    <a:srgbClr val="FF0000"/>
                  </a:solidFill>
                </a:ln>
              </a:rPr>
              <a:t>**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2495" y="4724400"/>
            <a:ext cx="7414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0000"/>
                  </a:solidFill>
                </a:ln>
                <a:latin typeface="Times New Roman" charset="0"/>
                <a:ea typeface="Times New Roman" charset="0"/>
                <a:cs typeface="Times New Roman" charset="0"/>
              </a:rPr>
              <a:t>**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Not conservative! Important for fields like precipitation.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Precipitation rate distributions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333" r="8333" b="5000"/>
          <a:stretch/>
        </p:blipFill>
        <p:spPr>
          <a:xfrm>
            <a:off x="1550204" y="762001"/>
            <a:ext cx="5410200" cy="5410200"/>
          </a:xfrm>
        </p:spPr>
      </p:pic>
      <p:sp>
        <p:nvSpPr>
          <p:cNvPr id="3" name="Rectangle 2"/>
          <p:cNvSpPr/>
          <p:nvPr/>
        </p:nvSpPr>
        <p:spPr>
          <a:xfrm>
            <a:off x="1694694" y="762001"/>
            <a:ext cx="1962905" cy="51815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066800"/>
            <a:ext cx="1828799" cy="23033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 u="sng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Light </a:t>
            </a:r>
            <a:r>
              <a:rPr lang="en-US" sz="2200" u="sng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precip</a:t>
            </a:r>
            <a:r>
              <a:rPr lang="en-US" sz="2200" u="sng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2200" u="sng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Too much (little) for parameterized (explicit) convection</a:t>
            </a:r>
            <a:endParaRPr lang="en-US" sz="22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1695" y="762000"/>
            <a:ext cx="2598709" cy="518159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0401" y="1066800"/>
            <a:ext cx="2133599" cy="23033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 u="sng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Heavy </a:t>
            </a:r>
            <a:r>
              <a:rPr lang="en-US" sz="2200" u="sng" dirty="0" err="1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precip</a:t>
            </a:r>
            <a:r>
              <a:rPr lang="en-US" sz="2200" u="sng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2200" u="sng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Too little (much) for explicit (parameterized) convection</a:t>
            </a:r>
            <a:endParaRPr lang="en-US" sz="2200" dirty="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5943600" y="4267200"/>
            <a:ext cx="304800" cy="457200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0800000">
            <a:off x="3200401" y="2286000"/>
            <a:ext cx="228601" cy="228599"/>
          </a:xfrm>
          <a:prstGeom prst="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10401" y="2133600"/>
            <a:ext cx="2133599" cy="23033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200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</a:rPr>
              <a:t>3-km distribution will improve with conservative interpolation</a:t>
            </a:r>
            <a:endParaRPr lang="en-US" sz="2200" dirty="0">
              <a:ln>
                <a:solidFill>
                  <a:schemeClr val="accent4"/>
                </a:solidFill>
              </a:ln>
              <a:solidFill>
                <a:schemeClr val="accent4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9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7" grpId="0" animBg="1"/>
      <p:bldP spid="7" grpId="1" animBg="1"/>
      <p:bldP spid="8" grpId="0"/>
      <p:bldP spid="8" grpId="1"/>
      <p:bldP spid="5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052"/>
          <a:stretch/>
        </p:blipFill>
        <p:spPr>
          <a:xfrm>
            <a:off x="0" y="613458"/>
            <a:ext cx="9144000" cy="5634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convection-permitting </a:t>
            </a:r>
            <a:r>
              <a:rPr lang="en-US" dirty="0"/>
              <a:t>r</a:t>
            </a:r>
            <a:r>
              <a:rPr lang="en-US" dirty="0" smtClean="0"/>
              <a:t>esolution?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5334000" cy="5486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Explicit convection </a:t>
            </a:r>
            <a:r>
              <a:rPr lang="en-US" sz="2400" b="1" i="1" dirty="0" smtClean="0">
                <a:solidFill>
                  <a:schemeClr val="bg1"/>
                </a:solidFill>
              </a:rPr>
              <a:t>can</a:t>
            </a:r>
            <a:r>
              <a:rPr lang="en-US" sz="2400" b="1" dirty="0" smtClean="0">
                <a:solidFill>
                  <a:schemeClr val="bg1"/>
                </a:solidFill>
              </a:rPr>
              <a:t> improve: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Precipitation distribution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1,2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Diurnal cycle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3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Propagating convection/MJO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4-8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Mean </a:t>
            </a:r>
            <a:r>
              <a:rPr lang="en-US" sz="2400" b="1" dirty="0" smtClean="0">
                <a:solidFill>
                  <a:schemeClr val="bg1"/>
                </a:solidFill>
              </a:rPr>
              <a:t>state?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9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1"/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Thus, we expect improved extratropical prediction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1070" y="6305156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Holloway et al. 2012;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Inoue</a:t>
            </a:r>
            <a:r>
              <a:rPr lang="fr-F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2008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Sato et al. 2009;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Davis et al. 2003;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Miura et al. 2007;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Miyakawa et al. 2014;     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 2015; </a:t>
            </a:r>
            <a:r>
              <a:rPr lang="en-US" sz="1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Pilon et al. 2016; </a:t>
            </a:r>
            <a:r>
              <a:rPr lang="en-US" sz="1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Prein et al. 2015</a:t>
            </a:r>
            <a:endParaRPr lang="en-US" sz="14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12334"/>
            <a:ext cx="3581400" cy="323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Tropical </a:t>
            </a:r>
            <a:r>
              <a:rPr lang="en-US" dirty="0" err="1" smtClean="0"/>
              <a:t>Hovmöllers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948267"/>
            <a:ext cx="9696449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88534" y="533400"/>
            <a:ext cx="3719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utgoing longwave radiation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Tropical </a:t>
            </a:r>
            <a:r>
              <a:rPr lang="en-US" dirty="0" err="1" smtClean="0"/>
              <a:t>Hovmöllers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49" y="948267"/>
            <a:ext cx="9696447" cy="430953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22376" y="1407500"/>
            <a:ext cx="1143000" cy="1883664"/>
            <a:chOff x="722376" y="1856232"/>
            <a:chExt cx="1143000" cy="1883664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22376" y="1856232"/>
              <a:ext cx="548640" cy="69494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2376" y="2249933"/>
              <a:ext cx="1143000" cy="148996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2652010" y="1408000"/>
            <a:ext cx="347222" cy="511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999232" y="2075012"/>
            <a:ext cx="438912" cy="1307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736592" y="1425788"/>
            <a:ext cx="496824" cy="4939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599432" y="2020148"/>
            <a:ext cx="448056" cy="1323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693408" y="1425788"/>
            <a:ext cx="475488" cy="576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720840" y="1992716"/>
            <a:ext cx="657169" cy="8655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7373013" y="2858249"/>
            <a:ext cx="4996" cy="494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51381" y="533400"/>
            <a:ext cx="2393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recipitable water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967"/>
            <a:ext cx="9144000" cy="3450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250"/>
            <a:ext cx="9144000" cy="34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Moisture bias (Nov 22 </a:t>
            </a:r>
            <a:r>
              <a:rPr lang="mr-IN" dirty="0" smtClean="0"/>
              <a:t>–</a:t>
            </a:r>
            <a:r>
              <a:rPr lang="en-US" dirty="0" smtClean="0"/>
              <a:t> Dec 20)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r="8998" b="46929"/>
          <a:stretch/>
        </p:blipFill>
        <p:spPr>
          <a:xfrm>
            <a:off x="-1" y="1116447"/>
            <a:ext cx="8681014" cy="4005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1" r="8430"/>
          <a:stretch/>
        </p:blipFill>
        <p:spPr>
          <a:xfrm>
            <a:off x="5786" y="1066800"/>
            <a:ext cx="8713975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Extratropical circulation -- NH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0" t="8642" b="1234"/>
          <a:stretch/>
        </p:blipFill>
        <p:spPr>
          <a:xfrm>
            <a:off x="8579304" y="609600"/>
            <a:ext cx="564696" cy="5212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2020" y="57479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weekly 500hPa height anomalies [m]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95799" y="944130"/>
            <a:ext cx="4156275" cy="41116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62201" y="949125"/>
            <a:ext cx="1828800" cy="411162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3435" y="5245640"/>
            <a:ext cx="8498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MPAS runs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perform equally well, outperform </a:t>
            </a:r>
            <a:r>
              <a:rPr lang="en-US" sz="24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CFSv2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for weeks 1-3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Currently being investigated: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5486400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“Why does the 15-km simulation fail to produce the eastward-propagating Kelvin waves (and thus an MJO)?”</a:t>
            </a:r>
          </a:p>
          <a:p>
            <a:r>
              <a:rPr lang="en-US" sz="2400" dirty="0" smtClean="0"/>
              <a:t>“Why does the 3-km MJO stall over the M.C.?”</a:t>
            </a:r>
          </a:p>
          <a:p>
            <a:r>
              <a:rPr lang="en-US" sz="2400" dirty="0" smtClean="0"/>
              <a:t>“What component(s) of the overall moisture tendency is/are captured better in the 3-km simulation?”</a:t>
            </a:r>
          </a:p>
          <a:p>
            <a:r>
              <a:rPr lang="en-US" sz="2400" dirty="0" smtClean="0"/>
              <a:t>“Will prescribed SSTs improve surface fluxes and thus MJO propagation?”</a:t>
            </a:r>
          </a:p>
          <a:p>
            <a:r>
              <a:rPr lang="en-US" sz="2400" dirty="0" smtClean="0"/>
              <a:t>“Is the improved PNA circulation tied to the MJO?” </a:t>
            </a:r>
            <a:r>
              <a:rPr lang="mr-IN" sz="2400" dirty="0" smtClean="0"/>
              <a:t>–</a:t>
            </a:r>
            <a:r>
              <a:rPr lang="en-US" sz="2400" dirty="0" smtClean="0"/>
              <a:t> Look at Rossby Wave Source</a:t>
            </a:r>
          </a:p>
          <a:p>
            <a:r>
              <a:rPr lang="en-US" sz="2400" dirty="0" smtClean="0"/>
              <a:t>Tropical diurnal cycle (land vs. ocean)</a:t>
            </a:r>
          </a:p>
          <a:p>
            <a:r>
              <a:rPr lang="en-US" sz="2400" dirty="0" smtClean="0"/>
              <a:t>Vertical latent heating/vertical motion profiles</a:t>
            </a:r>
          </a:p>
          <a:p>
            <a:r>
              <a:rPr lang="en-US" sz="2400" dirty="0" smtClean="0"/>
              <a:t>Moisture/convection coupling</a:t>
            </a:r>
          </a:p>
          <a:p>
            <a:r>
              <a:rPr lang="en-US" sz="2400" dirty="0" smtClean="0"/>
              <a:t>Precipitation distributions using conservative grid remapping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60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15400" cy="54864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 smtClean="0"/>
              <a:t>By going to convection-permitting resolution can we</a:t>
            </a:r>
            <a:r>
              <a:rPr lang="mr-IN" sz="2800" dirty="0" smtClean="0"/>
              <a:t>…</a:t>
            </a:r>
            <a:endParaRPr lang="en-US" sz="28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Improve large-scale tropical convection?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Increase subseasonal extratropical forecast skill?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976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1" y="-49773"/>
            <a:ext cx="5654410" cy="7317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1" y="-49772"/>
            <a:ext cx="5654410" cy="7317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7341" y="2586335"/>
            <a:ext cx="2268570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3-km</a:t>
            </a:r>
          </a:p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65+ million cells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tool: MPAS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7341" y="2586335"/>
            <a:ext cx="114165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120-km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686800" cy="1752600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Version</a:t>
            </a:r>
            <a:r>
              <a:rPr lang="en-US" sz="2400" dirty="0" smtClean="0"/>
              <a:t>: MPAS v5.1 </a:t>
            </a:r>
            <a:r>
              <a:rPr lang="mr-IN" sz="2400" dirty="0" smtClean="0"/>
              <a:t>–</a:t>
            </a:r>
            <a:r>
              <a:rPr lang="en-US" sz="2400" dirty="0" smtClean="0"/>
              <a:t> “out of the box”</a:t>
            </a:r>
          </a:p>
          <a:p>
            <a:r>
              <a:rPr lang="en-US" sz="2400" u="sng" dirty="0" smtClean="0"/>
              <a:t>Domain</a:t>
            </a:r>
            <a:r>
              <a:rPr lang="en-US" sz="2400" dirty="0" smtClean="0"/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233" y="621475"/>
            <a:ext cx="3504912" cy="12954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791200" y="2209800"/>
            <a:ext cx="33528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 smtClean="0"/>
              <a:t>Resolution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u="sng" dirty="0" smtClean="0"/>
              <a:t>Physics</a:t>
            </a:r>
            <a:r>
              <a:rPr lang="en-US" sz="2400" dirty="0" smtClean="0"/>
              <a:t>:</a:t>
            </a:r>
            <a:r>
              <a:rPr lang="en-US" sz="2400" u="sng" dirty="0" smtClean="0"/>
              <a:t> </a:t>
            </a:r>
            <a:r>
              <a:rPr lang="en-US" sz="2300" dirty="0" smtClean="0"/>
              <a:t>‘</a:t>
            </a:r>
            <a:r>
              <a:rPr lang="en-US" sz="2300" dirty="0" err="1" smtClean="0"/>
              <a:t>convection_permitting</a:t>
            </a:r>
            <a:r>
              <a:rPr lang="en-US" sz="2300" dirty="0" smtClean="0"/>
              <a:t>’ suite </a:t>
            </a:r>
            <a:r>
              <a:rPr lang="mr-IN" sz="2300" dirty="0" smtClean="0"/>
              <a:t>–</a:t>
            </a:r>
            <a:r>
              <a:rPr lang="en-US" sz="2300" dirty="0" smtClean="0"/>
              <a:t> </a:t>
            </a:r>
            <a:r>
              <a:rPr lang="en-US" sz="2300" b="1" i="1" dirty="0" smtClean="0"/>
              <a:t>no</a:t>
            </a:r>
            <a:r>
              <a:rPr lang="en-US" sz="2300" dirty="0" smtClean="0"/>
              <a:t> Cu scheme</a:t>
            </a:r>
          </a:p>
          <a:p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6085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731" y="1150716"/>
            <a:ext cx="4896091" cy="4861367"/>
            <a:chOff x="2211731" y="1150716"/>
            <a:chExt cx="4896091" cy="4861367"/>
          </a:xfrm>
        </p:grpSpPr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" t="13773" r="30805" b="2395"/>
            <a:stretch/>
          </p:blipFill>
          <p:spPr>
            <a:xfrm>
              <a:off x="2211731" y="1150716"/>
              <a:ext cx="4896091" cy="486136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746091" y="1226434"/>
              <a:ext cx="337615" cy="394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55" y="1291542"/>
            <a:ext cx="5640645" cy="4230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use a “tropical channel” mesh?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25185"/>
            <a:ext cx="3581400" cy="2743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Would conserve resources!</a:t>
            </a:r>
          </a:p>
          <a:p>
            <a:r>
              <a:rPr lang="en-US" sz="2400" dirty="0" smtClean="0"/>
              <a:t>But </a:t>
            </a:r>
            <a:r>
              <a:rPr lang="en-US" sz="2400" dirty="0" err="1" smtClean="0">
                <a:solidFill>
                  <a:srgbClr val="C00000"/>
                </a:solidFill>
              </a:rPr>
              <a:t>Grell-Frietas</a:t>
            </a:r>
            <a:r>
              <a:rPr lang="en-US" sz="2400" dirty="0" smtClean="0"/>
              <a:t> is the only packaged scale-aware scheme</a:t>
            </a:r>
          </a:p>
          <a:p>
            <a:pPr lvl="1"/>
            <a:r>
              <a:rPr lang="en-US" sz="2400" dirty="0" smtClean="0"/>
              <a:t>Produces too much precipitation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91000" y="4876800"/>
            <a:ext cx="4418610" cy="470054"/>
            <a:chOff x="601884" y="5486400"/>
            <a:chExt cx="3547641" cy="381000"/>
          </a:xfrm>
        </p:grpSpPr>
        <p:sp>
          <p:nvSpPr>
            <p:cNvPr id="8" name="Oval 7"/>
            <p:cNvSpPr/>
            <p:nvPr/>
          </p:nvSpPr>
          <p:spPr>
            <a:xfrm>
              <a:off x="601884" y="5486400"/>
              <a:ext cx="798653" cy="381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506641" y="5486400"/>
              <a:ext cx="798653" cy="381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350872" y="5486400"/>
              <a:ext cx="798653" cy="381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60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52500"/>
            <a:ext cx="4056169" cy="480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case: November DYNAMO MJO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6868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Integrated for 28 days: Nov 22 2011 </a:t>
            </a:r>
            <a:r>
              <a:rPr lang="en-US" sz="2400" dirty="0" smtClean="0">
                <a:sym typeface="Wingdings"/>
              </a:rPr>
              <a:t> Dec </a:t>
            </a:r>
            <a:r>
              <a:rPr lang="en-US" sz="2400" smtClean="0">
                <a:sym typeface="Wingdings"/>
              </a:rPr>
              <a:t>20 2011</a:t>
            </a:r>
            <a:endParaRPr lang="en-US" sz="2400" dirty="0" smtClean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651930"/>
            <a:ext cx="7805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FNL analyses for ICs and BCs (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SSTs </a:t>
            </a:r>
            <a:r>
              <a:rPr lang="en-US" sz="2400" b="1" i="1" u="sng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fixed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at 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initial value)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9191" y="2438400"/>
            <a:ext cx="3466638" cy="29648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62200" y="2438400"/>
            <a:ext cx="5083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 flipV="1">
            <a:off x="3031986" y="1378164"/>
            <a:ext cx="228600" cy="762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7092" y="2442985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Initialize</a:t>
            </a:r>
            <a:endParaRPr lang="en-US" sz="2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5489" y="1515071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Integrate</a:t>
            </a:r>
            <a:endParaRPr lang="en-US" sz="2400">
              <a:solidFill>
                <a:schemeClr val="tx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1070" y="6305156"/>
            <a:ext cx="807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 Wang et al. 2015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2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precipitation characteristics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49955" r="8620" b="6897"/>
          <a:stretch/>
        </p:blipFill>
        <p:spPr>
          <a:xfrm>
            <a:off x="4190148" y="914400"/>
            <a:ext cx="4786019" cy="342900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6200" y="685800"/>
            <a:ext cx="4495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Stable integration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Volumetric precipitation is stable and unbiased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 smtClean="0"/>
              <a:t>Too much (little) heavy (light) precipitation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Opposite problem in models with parameterized convection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817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3-km simulation OLR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 t="6689"/>
          <a:stretch/>
        </p:blipFill>
        <p:spPr>
          <a:xfrm>
            <a:off x="990600" y="1219200"/>
            <a:ext cx="7698178" cy="4632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0098" y="702358"/>
            <a:ext cx="452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Valid: Nov 25 00:00Z  (3-day lead)</a:t>
            </a:r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2900" y="10345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 m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-2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15084</TotalTime>
  <Words>2009</Words>
  <Application>Microsoft Macintosh PowerPoint</Application>
  <PresentationFormat>On-screen Show (4:3)</PresentationFormat>
  <Paragraphs>234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Mangal</vt:lpstr>
      <vt:lpstr>Times New Roman</vt:lpstr>
      <vt:lpstr>Wingdings</vt:lpstr>
      <vt:lpstr>Office Theme</vt:lpstr>
      <vt:lpstr>The Impacts of Convection-Permitting Resolution on Tropical Convection and Extended Global Prediction Skill: Preliminary Results with MPAS</vt:lpstr>
      <vt:lpstr>The current state of extended/subseasonal forecasting</vt:lpstr>
      <vt:lpstr>Why convection-permitting resolution?</vt:lpstr>
      <vt:lpstr>Questions for today:</vt:lpstr>
      <vt:lpstr>Our tool: MPAS</vt:lpstr>
      <vt:lpstr>Why not use a “tropical channel” mesh?</vt:lpstr>
      <vt:lpstr>Our case: November DYNAMO MJO</vt:lpstr>
      <vt:lpstr>Results: precipitation characteristics</vt:lpstr>
      <vt:lpstr>3-km simulation OLR</vt:lpstr>
      <vt:lpstr>  Improved large-scale tropical convection?</vt:lpstr>
      <vt:lpstr> Improved large-scale tropical convection?</vt:lpstr>
      <vt:lpstr>Tropical Hovmöllers</vt:lpstr>
      <vt:lpstr>MJO RMM indices</vt:lpstr>
      <vt:lpstr>Questions for today:</vt:lpstr>
      <vt:lpstr>Increased subseasonal extratropical forecast skill?</vt:lpstr>
      <vt:lpstr>Questions for today:</vt:lpstr>
      <vt:lpstr>M.C. barrier in MPAS_3km</vt:lpstr>
      <vt:lpstr>M.C. barrier in MPAS_3km</vt:lpstr>
      <vt:lpstr>M.C. barrier in MPAS_3km</vt:lpstr>
      <vt:lpstr>M.C. barrier in MPAS_3km</vt:lpstr>
      <vt:lpstr>Conclusions</vt:lpstr>
      <vt:lpstr>Questions?</vt:lpstr>
      <vt:lpstr>References</vt:lpstr>
      <vt:lpstr>Extra</vt:lpstr>
      <vt:lpstr>Project outline</vt:lpstr>
      <vt:lpstr>Physics parameterizations</vt:lpstr>
      <vt:lpstr>Computer resources</vt:lpstr>
      <vt:lpstr>Working with MPAS’s Voronoi mesh</vt:lpstr>
      <vt:lpstr>Precipitation rate distributions</vt:lpstr>
      <vt:lpstr>Tropical Hovmöllers</vt:lpstr>
      <vt:lpstr>Tropical Hovmöllers</vt:lpstr>
      <vt:lpstr>PowerPoint Presentation</vt:lpstr>
      <vt:lpstr>Moisture bias (Nov 22 – Dec 20)</vt:lpstr>
      <vt:lpstr>Extratropical circulation -- NH</vt:lpstr>
      <vt:lpstr>Currently being investigated: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Weber</dc:creator>
  <cp:lastModifiedBy>Cliff Mass</cp:lastModifiedBy>
  <cp:revision>461</cp:revision>
  <dcterms:created xsi:type="dcterms:W3CDTF">2017-02-07T17:58:59Z</dcterms:created>
  <dcterms:modified xsi:type="dcterms:W3CDTF">2018-01-18T20:39:41Z</dcterms:modified>
</cp:coreProperties>
</file>