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90"/>
  </p:notesMasterIdLst>
  <p:sldIdLst>
    <p:sldId id="978" r:id="rId2"/>
    <p:sldId id="1064" r:id="rId3"/>
    <p:sldId id="979" r:id="rId4"/>
    <p:sldId id="992" r:id="rId5"/>
    <p:sldId id="984" r:id="rId6"/>
    <p:sldId id="993" r:id="rId7"/>
    <p:sldId id="1084" r:id="rId8"/>
    <p:sldId id="994" r:id="rId9"/>
    <p:sldId id="987" r:id="rId10"/>
    <p:sldId id="988" r:id="rId11"/>
    <p:sldId id="989" r:id="rId12"/>
    <p:sldId id="1051" r:id="rId13"/>
    <p:sldId id="990" r:id="rId14"/>
    <p:sldId id="975" r:id="rId15"/>
    <p:sldId id="977" r:id="rId16"/>
    <p:sldId id="986" r:id="rId17"/>
    <p:sldId id="1032" r:id="rId18"/>
    <p:sldId id="1042" r:id="rId19"/>
    <p:sldId id="1043" r:id="rId20"/>
    <p:sldId id="1044" r:id="rId21"/>
    <p:sldId id="1045" r:id="rId22"/>
    <p:sldId id="991" r:id="rId23"/>
    <p:sldId id="995" r:id="rId24"/>
    <p:sldId id="924" r:id="rId25"/>
    <p:sldId id="864" r:id="rId26"/>
    <p:sldId id="865" r:id="rId27"/>
    <p:sldId id="866" r:id="rId28"/>
    <p:sldId id="868" r:id="rId29"/>
    <p:sldId id="980" r:id="rId30"/>
    <p:sldId id="871" r:id="rId31"/>
    <p:sldId id="933" r:id="rId32"/>
    <p:sldId id="996" r:id="rId33"/>
    <p:sldId id="1027" r:id="rId34"/>
    <p:sldId id="1086" r:id="rId35"/>
    <p:sldId id="1030" r:id="rId36"/>
    <p:sldId id="1031" r:id="rId37"/>
    <p:sldId id="1029" r:id="rId38"/>
    <p:sldId id="1028" r:id="rId39"/>
    <p:sldId id="1033" r:id="rId40"/>
    <p:sldId id="1034" r:id="rId41"/>
    <p:sldId id="1035" r:id="rId42"/>
    <p:sldId id="1046" r:id="rId43"/>
    <p:sldId id="1036" r:id="rId44"/>
    <p:sldId id="1048" r:id="rId45"/>
    <p:sldId id="1037" r:id="rId46"/>
    <p:sldId id="1052" r:id="rId47"/>
    <p:sldId id="1013" r:id="rId48"/>
    <p:sldId id="1087" r:id="rId49"/>
    <p:sldId id="1088" r:id="rId50"/>
    <p:sldId id="1038" r:id="rId51"/>
    <p:sldId id="1041" r:id="rId52"/>
    <p:sldId id="1039" r:id="rId53"/>
    <p:sldId id="1047" r:id="rId54"/>
    <p:sldId id="1040" r:id="rId55"/>
    <p:sldId id="1073" r:id="rId56"/>
    <p:sldId id="1049" r:id="rId57"/>
    <p:sldId id="1066" r:id="rId58"/>
    <p:sldId id="1067" r:id="rId59"/>
    <p:sldId id="1050" r:id="rId60"/>
    <p:sldId id="1065" r:id="rId61"/>
    <p:sldId id="1012" r:id="rId62"/>
    <p:sldId id="1068" r:id="rId63"/>
    <p:sldId id="1069" r:id="rId64"/>
    <p:sldId id="1080" r:id="rId65"/>
    <p:sldId id="1081" r:id="rId66"/>
    <p:sldId id="1079" r:id="rId67"/>
    <p:sldId id="1082" r:id="rId68"/>
    <p:sldId id="1083" r:id="rId69"/>
    <p:sldId id="1053" r:id="rId70"/>
    <p:sldId id="1054" r:id="rId71"/>
    <p:sldId id="1055" r:id="rId72"/>
    <p:sldId id="1057" r:id="rId73"/>
    <p:sldId id="1056" r:id="rId74"/>
    <p:sldId id="1075" r:id="rId75"/>
    <p:sldId id="1085" r:id="rId76"/>
    <p:sldId id="1058" r:id="rId77"/>
    <p:sldId id="1059" r:id="rId78"/>
    <p:sldId id="1060" r:id="rId79"/>
    <p:sldId id="1061" r:id="rId80"/>
    <p:sldId id="1062" r:id="rId81"/>
    <p:sldId id="1063" r:id="rId82"/>
    <p:sldId id="1076" r:id="rId83"/>
    <p:sldId id="1071" r:id="rId84"/>
    <p:sldId id="1072" r:id="rId85"/>
    <p:sldId id="1070" r:id="rId86"/>
    <p:sldId id="1077" r:id="rId87"/>
    <p:sldId id="1074" r:id="rId88"/>
    <p:sldId id="1026" r:id="rId8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FEF"/>
    <a:srgbClr val="3B38FF"/>
    <a:srgbClr val="344893"/>
    <a:srgbClr val="1F3DFF"/>
    <a:srgbClr val="202D63"/>
    <a:srgbClr val="12236F"/>
    <a:srgbClr val="273873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/>
    <p:restoredTop sz="92902"/>
  </p:normalViewPr>
  <p:slideViewPr>
    <p:cSldViewPr>
      <p:cViewPr>
        <p:scale>
          <a:sx n="100" d="100"/>
          <a:sy n="100" d="100"/>
        </p:scale>
        <p:origin x="2240" y="1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680E98-D581-C645-9942-CDC6692CC0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282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0B1294-488B-E440-8CE4-DE6D6CE00B4D}" type="slidenum">
              <a:rPr lang="en-US" altLang="en-US" sz="1200"/>
              <a:pPr eaLnBrk="1" hangingPunct="1"/>
              <a:t>88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1163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868C-8243-9E4B-94E7-8887F895D1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790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9C16-63CD-F04E-BAD0-D65932FBCE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07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6A61-3E33-AD45-A863-50504A4C5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066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83C1-DBC5-4A46-97CD-92BF83BC44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865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E891-3E22-494D-80BD-31E8181E63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631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B1CE-BBB5-7941-BC58-D3A98FB96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668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AC1-2FE6-394A-9F60-2C8B78B230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568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193B-6AA8-9F4F-A26B-D1F2DA7F2A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16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94909-4DAD-FB4D-9F29-2B6E83547A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567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1079-667A-7342-9F93-F47908A818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897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294E1-6FB9-FF42-9A05-600A2527EE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223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7B0194-D8BF-B349-A4D1-F6E13788A0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bcnews.com/video/nightly-news/51108647#51108647" TargetMode="External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gif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Relationship Id="rId3" Type="http://schemas.openxmlformats.org/officeDocument/2006/relationships/image" Target="../media/image57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tiff"/><Relationship Id="rId3" Type="http://schemas.openxmlformats.org/officeDocument/2006/relationships/image" Target="../media/image6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Relationship Id="rId3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84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tif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Relationship Id="rId3" Type="http://schemas.openxmlformats.org/officeDocument/2006/relationships/image" Target="../media/image8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tiff"/><Relationship Id="rId3" Type="http://schemas.openxmlformats.org/officeDocument/2006/relationships/image" Target="../media/image91.tif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tif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has U.S. Numerical Weather Prediction Fallen Behind and What Can Be Done About It?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01750" y="3505200"/>
            <a:ext cx="6400800" cy="1752600"/>
          </a:xfrm>
        </p:spPr>
        <p:txBody>
          <a:bodyPr/>
          <a:lstStyle/>
          <a:p>
            <a:r>
              <a:rPr lang="en-US" dirty="0" smtClean="0"/>
              <a:t>Cliff Mass</a:t>
            </a:r>
          </a:p>
          <a:p>
            <a:r>
              <a:rPr lang="en-US" dirty="0" smtClean="0"/>
              <a:t>University of Washington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5" b="22495"/>
          <a:stretch/>
        </p:blipFill>
        <p:spPr>
          <a:xfrm>
            <a:off x="1466850" y="5029200"/>
            <a:ext cx="6210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2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563562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20-year Trend in NH Skill (500 hPa, Day 5)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8"/>
          <a:stretch/>
        </p:blipFill>
        <p:spPr>
          <a:xfrm>
            <a:off x="1828800" y="838200"/>
            <a:ext cx="6682581" cy="5930900"/>
          </a:xfrm>
        </p:spPr>
      </p:pic>
      <p:sp>
        <p:nvSpPr>
          <p:cNvPr id="3" name="TextBox 2"/>
          <p:cNvSpPr txBox="1"/>
          <p:nvPr/>
        </p:nvSpPr>
        <p:spPr>
          <a:xfrm>
            <a:off x="297240" y="2255102"/>
            <a:ext cx="1569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Black-EC</a:t>
            </a:r>
          </a:p>
          <a:p>
            <a:r>
              <a:rPr lang="en-US" dirty="0" smtClean="0"/>
              <a:t>Red-NCEP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5334000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NCEP-ECMWF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29600" y="4724400"/>
            <a:ext cx="971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</a:p>
          <a:p>
            <a:r>
              <a:rPr lang="en-US" dirty="0" smtClean="0"/>
              <a:t>Worse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2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Southern Hemisphere Worse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b="11211"/>
          <a:stretch/>
        </p:blipFill>
        <p:spPr>
          <a:xfrm>
            <a:off x="1224955" y="990600"/>
            <a:ext cx="6694090" cy="5715000"/>
          </a:xfrm>
        </p:spPr>
      </p:pic>
    </p:spTree>
    <p:extLst>
      <p:ext uri="{BB962C8B-B14F-4D97-AF65-F5344CB8AC3E}">
        <p14:creationId xmlns:p14="http://schemas.microsoft.com/office/powerpoint/2010/main" val="177686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Hurricane Sandy Was a Watershed Event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3505200" cy="4525963"/>
          </a:xfrm>
        </p:spPr>
        <p:txBody>
          <a:bodyPr/>
          <a:lstStyle/>
          <a:p>
            <a:r>
              <a:rPr lang="en-US" dirty="0" smtClean="0"/>
              <a:t>A week before, the ECMWF took the storm into the NE U.S, while GFS directed it out to sea.</a:t>
            </a:r>
          </a:p>
          <a:p>
            <a:r>
              <a:rPr lang="en-US" b="1" dirty="0" smtClean="0"/>
              <a:t>ECMWF was right.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29581"/>
            <a:ext cx="411033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1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457200"/>
            <a:ext cx="845185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Public and Media Noticed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6" name="Picture 5" descr="uw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2057400"/>
            <a:ext cx="86741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8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01757"/>
            <a:ext cx="8153400" cy="3160285"/>
          </a:xfrm>
          <a:prstGeom prst="rect">
            <a:avLst/>
          </a:prstGeom>
        </p:spPr>
      </p:pic>
      <p:pic>
        <p:nvPicPr>
          <p:cNvPr id="9" name="Content Placeholder 3" descr="sandy2.tiff"/>
          <p:cNvPicPr>
            <a:picLocks noChangeAspect="1"/>
          </p:cNvPicPr>
          <p:nvPr/>
        </p:nvPicPr>
        <p:blipFill rotWithShape="1">
          <a:blip r:embed="rId3"/>
          <a:srcRect t="6717" b="9031"/>
          <a:stretch/>
        </p:blipFill>
        <p:spPr bwMode="auto">
          <a:xfrm>
            <a:off x="228600" y="4790433"/>
            <a:ext cx="8229600" cy="1676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52400" y="4648200"/>
            <a:ext cx="8686800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75019" y="146566"/>
            <a:ext cx="6989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</a:rPr>
              <a:t>And they kept on noticing</a:t>
            </a:r>
            <a:r>
              <a:rPr lang="en-US" sz="4400" dirty="0" smtClean="0"/>
              <a:t>…</a:t>
            </a:r>
            <a:endParaRPr lang="en-US" sz="4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kicingbutt.tiff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662" r="4997" b="11502"/>
          <a:stretch/>
        </p:blipFill>
        <p:spPr>
          <a:xfrm>
            <a:off x="469899" y="1295400"/>
            <a:ext cx="8445501" cy="16462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657600"/>
            <a:ext cx="2590800" cy="2469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NBC Nightly News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0" y="2362200"/>
            <a:ext cx="8353060" cy="2298071"/>
          </a:xfrm>
        </p:spPr>
      </p:pic>
      <p:sp>
        <p:nvSpPr>
          <p:cNvPr id="5" name="TextBox 4"/>
          <p:cNvSpPr txBox="1"/>
          <p:nvPr/>
        </p:nvSpPr>
        <p:spPr>
          <a:xfrm flipH="1">
            <a:off x="990600" y="49530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http://www.nbcnews.com/video/nightly-news/51108647#51108647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2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But the problems extend beyond global modeling…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43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The research community and the operational communities are not working together effectively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IMG_614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838200" y="3276600"/>
            <a:ext cx="3325324" cy="1828800"/>
          </a:xfrm>
        </p:spPr>
      </p:pic>
      <p:pic>
        <p:nvPicPr>
          <p:cNvPr id="6" name="Picture 5" descr="6f13f8fe2b9940c4abba33552465c6f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19400"/>
            <a:ext cx="3354653" cy="259080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1524000" y="5486400"/>
            <a:ext cx="1676400" cy="5334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10800000">
            <a:off x="5638800" y="5486400"/>
            <a:ext cx="1676400" cy="5334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Model Postprocessing Uses a Technique of the late 1960s:  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/>
              <a:t>Model Output Statistics (MOS)</a:t>
            </a:r>
            <a:endParaRPr lang="en-US" b="1" dirty="0"/>
          </a:p>
        </p:txBody>
      </p:sp>
      <p:pic>
        <p:nvPicPr>
          <p:cNvPr id="4" name="Content Placeholder 3" descr="MOS-GFS-W99.gif"/>
          <p:cNvPicPr>
            <a:picLocks noGrp="1" noChangeAspect="1"/>
          </p:cNvPicPr>
          <p:nvPr>
            <p:ph idx="1"/>
          </p:nvPr>
        </p:nvPicPr>
        <p:blipFill>
          <a:blip r:embed="rId2"/>
          <a:srcRect l="-8583" r="-8583"/>
          <a:stretch>
            <a:fillRect/>
          </a:stretch>
        </p:blipFill>
        <p:spPr>
          <a:xfrm>
            <a:off x="685800" y="2286000"/>
            <a:ext cx="7239000" cy="398117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3291681"/>
            <a:ext cx="8229600" cy="1143000"/>
          </a:xfrm>
        </p:spPr>
        <p:txBody>
          <a:bodyPr/>
          <a:lstStyle/>
          <a:p>
            <a:r>
              <a:rPr lang="ja-JP" altLang="en-US" b="1" dirty="0"/>
              <a:t>“</a:t>
            </a:r>
            <a:r>
              <a:rPr lang="en-US" altLang="ja-JP" b="1" dirty="0"/>
              <a:t>Mediocrity is self-inflicted</a:t>
            </a:r>
            <a:r>
              <a:rPr lang="ja-JP" altLang="en-US" b="1" dirty="0"/>
              <a:t>”</a:t>
            </a:r>
            <a:r>
              <a:rPr lang="en-US" altLang="ja-JP" b="1" dirty="0"/>
              <a:t> 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b="1" dirty="0" smtClean="0">
                <a:solidFill>
                  <a:srgbClr val="17375E"/>
                </a:solidFill>
              </a:rPr>
              <a:t>Walter </a:t>
            </a:r>
            <a:r>
              <a:rPr lang="en-US" altLang="ja-JP" sz="3200" b="1" dirty="0">
                <a:solidFill>
                  <a:srgbClr val="17375E"/>
                </a:solidFill>
              </a:rPr>
              <a:t>Russell </a:t>
            </a:r>
            <a:r>
              <a:rPr lang="en-US" altLang="ja-JP" sz="1050" dirty="0">
                <a:solidFill>
                  <a:srgbClr val="17375E"/>
                </a:solidFill>
              </a:rPr>
              <a:t/>
            </a:r>
            <a:br>
              <a:rPr lang="en-US" altLang="ja-JP" sz="1050" dirty="0">
                <a:solidFill>
                  <a:srgbClr val="17375E"/>
                </a:solidFill>
              </a:rPr>
            </a:br>
            <a:r>
              <a:rPr lang="en-US" altLang="ja-JP" sz="3200" dirty="0"/>
              <a:t/>
            </a:r>
            <a:br>
              <a:rPr lang="en-US" altLang="ja-JP" sz="32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65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National Weather Service Has Delayed Moving Towards High Resolution Ensembles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download (6)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9674" r="-69674"/>
          <a:stretch>
            <a:fillRect/>
          </a:stretch>
        </p:blipFill>
        <p:spPr>
          <a:xfrm>
            <a:off x="3048000" y="2590800"/>
            <a:ext cx="6566938" cy="3611563"/>
          </a:xfrm>
        </p:spPr>
      </p:pic>
      <p:sp>
        <p:nvSpPr>
          <p:cNvPr id="5" name="TextBox 4"/>
          <p:cNvSpPr txBox="1"/>
          <p:nvPr/>
        </p:nvSpPr>
        <p:spPr>
          <a:xfrm>
            <a:off x="685800" y="2380644"/>
            <a:ext cx="3810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Over a dozen workshops and NRC reports have called for a more aggressive move towards ensembles and probabilistic prediction</a:t>
            </a:r>
            <a:endParaRPr lang="en-US" sz="3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And NWS Computer Resources Have Been Under-Resourced For Years</a:t>
            </a:r>
            <a:endParaRPr lang="en-US" sz="4000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weathercomputernw.GIF"/>
          <p:cNvPicPr>
            <a:picLocks noGrp="1" noChangeAspect="1"/>
          </p:cNvPicPr>
          <p:nvPr>
            <p:ph idx="1"/>
          </p:nvPr>
        </p:nvPicPr>
        <p:blipFill>
          <a:blip r:embed="rId2"/>
          <a:srcRect t="-2522" b="-252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105400" y="28956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2013</a:t>
            </a:r>
            <a:endParaRPr lang="en-US"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This Talk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5257800" cy="4525963"/>
          </a:xfrm>
        </p:spPr>
        <p:txBody>
          <a:bodyPr/>
          <a:lstStyle/>
          <a:p>
            <a:r>
              <a:rPr lang="en-US" dirty="0" smtClean="0"/>
              <a:t>The history of U.S. NWP</a:t>
            </a:r>
          </a:p>
          <a:p>
            <a:r>
              <a:rPr lang="en-US" dirty="0" smtClean="0"/>
              <a:t>Why have we fallen behind in global prediction</a:t>
            </a:r>
          </a:p>
          <a:p>
            <a:r>
              <a:rPr lang="en-US" dirty="0" smtClean="0"/>
              <a:t>Deficiencies in regional and local prediction</a:t>
            </a:r>
          </a:p>
          <a:p>
            <a:r>
              <a:rPr lang="en-US" dirty="0" smtClean="0"/>
              <a:t>What can be done to fix the situation.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r="4067"/>
          <a:stretch/>
        </p:blipFill>
        <p:spPr>
          <a:xfrm>
            <a:off x="5791200" y="1828800"/>
            <a:ext cx="3005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Numerical Weather Prediction (NWP) Began in the U.S.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b="2915"/>
          <a:stretch/>
        </p:blipFill>
        <p:spPr>
          <a:xfrm>
            <a:off x="2743200" y="2438400"/>
            <a:ext cx="3803650" cy="381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0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697309"/>
            <a:ext cx="8458200" cy="8382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American Cleveland Abbe (1901):  forecasting is a matter of solving equations that we know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9" y="2175721"/>
            <a:ext cx="7945016" cy="990600"/>
          </a:xfrm>
        </p:spPr>
      </p:pic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047133"/>
              </p:ext>
            </p:extLst>
          </p:nvPr>
        </p:nvGraphicFramePr>
        <p:xfrm>
          <a:off x="3713162" y="3554607"/>
          <a:ext cx="1863725" cy="283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09" name="Document" r:id="rId4" imgW="3288889" imgH="4990476" progId="Word.Document.8">
                  <p:embed/>
                </p:oleObj>
              </mc:Choice>
              <mc:Fallback>
                <p:oleObj name="Document" r:id="rId4" imgW="3288889" imgH="4990476" progId="Word.Document.8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162" y="3554607"/>
                        <a:ext cx="1863725" cy="2836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67400" y="4462093"/>
            <a:ext cx="1738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Ol’ Probs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314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Norwegians Agree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58674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 smtClean="0">
                <a:latin typeface="+mj-lt"/>
              </a:rPr>
              <a:t>In 1904, </a:t>
            </a:r>
            <a:r>
              <a:rPr lang="en-US" altLang="en-US" sz="3600" b="1" dirty="0" smtClean="0">
                <a:latin typeface="+mj-lt"/>
              </a:rPr>
              <a:t>Vilhelm Bjerknes </a:t>
            </a:r>
            <a:r>
              <a:rPr lang="en-US" altLang="en-US" sz="3600" dirty="0" smtClean="0">
                <a:latin typeface="+mj-lt"/>
              </a:rPr>
              <a:t>suggested </a:t>
            </a:r>
            <a:r>
              <a:rPr lang="en-US" altLang="en-US" sz="3600" dirty="0">
                <a:latin typeface="+mj-lt"/>
              </a:rPr>
              <a:t>that </a:t>
            </a:r>
            <a:r>
              <a:rPr lang="en-US" altLang="en-US" sz="3600" dirty="0" smtClean="0">
                <a:latin typeface="+mj-lt"/>
              </a:rPr>
              <a:t>the primitive equations could be used to numerically predict the future atmosphere.</a:t>
            </a:r>
          </a:p>
          <a:p>
            <a:pPr>
              <a:lnSpc>
                <a:spcPct val="70000"/>
              </a:lnSpc>
            </a:pPr>
            <a:r>
              <a:rPr lang="en-US" altLang="en-US" sz="3600" dirty="0" smtClean="0">
                <a:latin typeface="+mj-lt"/>
              </a:rPr>
              <a:t>NWP </a:t>
            </a:r>
            <a:r>
              <a:rPr lang="en-US" altLang="en-US" sz="3600" b="1" dirty="0">
                <a:latin typeface="+mj-lt"/>
              </a:rPr>
              <a:t>wasn’t practical </a:t>
            </a:r>
            <a:r>
              <a:rPr lang="en-US" altLang="en-US" sz="3600" dirty="0" smtClean="0">
                <a:latin typeface="+mj-lt"/>
              </a:rPr>
              <a:t>because </a:t>
            </a:r>
            <a:r>
              <a:rPr lang="en-US" altLang="en-US" sz="3600" dirty="0">
                <a:latin typeface="+mj-lt"/>
              </a:rPr>
              <a:t>there was no </a:t>
            </a:r>
            <a:r>
              <a:rPr lang="en-US" altLang="en-US" sz="3600" dirty="0" smtClean="0">
                <a:latin typeface="+mj-lt"/>
              </a:rPr>
              <a:t>way </a:t>
            </a:r>
            <a:r>
              <a:rPr lang="en-US" altLang="en-US" sz="3600" dirty="0">
                <a:latin typeface="+mj-lt"/>
              </a:rPr>
              <a:t>to do the </a:t>
            </a:r>
            <a:r>
              <a:rPr lang="en-US" altLang="en-US" sz="3600" dirty="0" smtClean="0">
                <a:latin typeface="+mj-lt"/>
              </a:rPr>
              <a:t>computations quickly and 3D data not available.</a:t>
            </a:r>
            <a:endParaRPr lang="en-US" altLang="en-US" sz="3600" dirty="0">
              <a:latin typeface="+mj-lt"/>
            </a:endParaRPr>
          </a:p>
        </p:txBody>
      </p:sp>
      <p:pic>
        <p:nvPicPr>
          <p:cNvPr id="89091" name="Picture 4" descr="bjerknes_vilhelm.gif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1447800" cy="195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 descr="bjerknes.jpg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720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9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886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L. F. Richardson:  An Insightful But Unsuccessful Attempt at Numerical Prediction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514600"/>
            <a:ext cx="4648200" cy="32766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800" dirty="0" smtClean="0"/>
              <a:t>In </a:t>
            </a:r>
            <a:r>
              <a:rPr lang="en-US" altLang="en-US" sz="2800" dirty="0"/>
              <a:t>1922 Richardson published a book </a:t>
            </a:r>
            <a:r>
              <a:rPr lang="en-US" altLang="en-US" sz="2800" i="1" dirty="0"/>
              <a:t>Weather Prediction by Numerical Process </a:t>
            </a:r>
            <a:r>
              <a:rPr lang="en-US" altLang="en-US" sz="2800" dirty="0"/>
              <a:t>that described an approach to</a:t>
            </a:r>
            <a:r>
              <a:rPr lang="en-US" altLang="en-US" sz="2800" dirty="0" smtClean="0"/>
              <a:t> using the </a:t>
            </a:r>
            <a:r>
              <a:rPr lang="en-US" altLang="en-US" sz="2800" dirty="0"/>
              <a:t>primitive equations:  solving the equations on a </a:t>
            </a:r>
            <a:r>
              <a:rPr lang="en-US" altLang="en-US" sz="2800" dirty="0" smtClean="0"/>
              <a:t>grid using finite differences.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/>
          <a:stretch/>
        </p:blipFill>
        <p:spPr>
          <a:xfrm>
            <a:off x="5576094" y="2057400"/>
            <a:ext cx="3047206" cy="4432300"/>
          </a:xfrm>
          <a:prstGeom prst="rect">
            <a:avLst/>
          </a:prstGeom>
        </p:spPr>
      </p:pic>
    </p:spTree>
  </p:cSld>
  <p:clrMapOvr>
    <a:masterClrMapping/>
  </p:clrMapOvr>
  <p:transition advTm="37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He attempted to make a numerical forecast using a mechanical calculator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Unfortunately, the results were not good, probably because of problems with his initial conditions.</a:t>
            </a:r>
          </a:p>
        </p:txBody>
      </p:sp>
      <p:pic>
        <p:nvPicPr>
          <p:cNvPr id="91139" name="Picture 3" descr="mapgrid.gif 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3048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Dream </a:t>
            </a:r>
            <a:r>
              <a:rPr lang="en-US" altLang="en-US" b="1" dirty="0">
                <a:solidFill>
                  <a:schemeClr val="tx2"/>
                </a:solidFill>
              </a:rPr>
              <a:t>Becomes </a:t>
            </a:r>
            <a:r>
              <a:rPr lang="en-US" altLang="en-US" b="1" dirty="0" smtClean="0">
                <a:solidFill>
                  <a:schemeClr val="tx2"/>
                </a:solidFill>
              </a:rPr>
              <a:t>Possible (in the U.S.)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426370"/>
            <a:ext cx="3810000" cy="4191000"/>
          </a:xfrm>
        </p:spPr>
        <p:txBody>
          <a:bodyPr/>
          <a:lstStyle/>
          <a:p>
            <a:pPr eaLnBrk="1" hangingPunct="1"/>
            <a:r>
              <a:rPr lang="en-US" altLang="en-US" dirty="0"/>
              <a:t>By the </a:t>
            </a:r>
            <a:r>
              <a:rPr lang="en-US" altLang="en-US" dirty="0" smtClean="0"/>
              <a:t>late </a:t>
            </a:r>
            <a:r>
              <a:rPr lang="en-US" altLang="en-US" dirty="0" smtClean="0"/>
              <a:t>1940s </a:t>
            </a:r>
            <a:r>
              <a:rPr lang="en-US" altLang="en-US" dirty="0"/>
              <a:t>there was an extensive upper air</a:t>
            </a:r>
            <a:r>
              <a:rPr lang="en-US" altLang="en-US" dirty="0" smtClean="0"/>
              <a:t> radiosonde network. </a:t>
            </a:r>
          </a:p>
          <a:p>
            <a:pPr eaLnBrk="1" hangingPunct="1"/>
            <a:r>
              <a:rPr lang="en-US" altLang="en-US" dirty="0" smtClean="0"/>
              <a:t>Digital programmable computers became available …</a:t>
            </a:r>
            <a:r>
              <a:rPr lang="en-US" altLang="en-US" dirty="0"/>
              <a:t>the </a:t>
            </a:r>
            <a:r>
              <a:rPr lang="en-US" altLang="en-US" dirty="0" smtClean="0"/>
              <a:t>first  being the </a:t>
            </a:r>
            <a:r>
              <a:rPr lang="en-US" altLang="en-US" b="1" dirty="0">
                <a:solidFill>
                  <a:schemeClr val="tx2"/>
                </a:solidFill>
              </a:rPr>
              <a:t>ENIAC</a:t>
            </a:r>
          </a:p>
        </p:txBody>
      </p:sp>
      <p:pic>
        <p:nvPicPr>
          <p:cNvPr id="4" name="Picture 4" descr="eniac_580x443.jpg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74032"/>
            <a:ext cx="5031712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74293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ENIAC</a:t>
            </a:r>
            <a:endParaRPr lang="en-US" dirty="0"/>
          </a:p>
        </p:txBody>
      </p:sp>
    </p:spTree>
  </p:cSld>
  <p:clrMapOvr>
    <a:masterClrMapping/>
  </p:clrMapOvr>
  <p:transition advTm="31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38800"/>
            <a:ext cx="7924800" cy="762000"/>
          </a:xfrm>
        </p:spPr>
        <p:txBody>
          <a:bodyPr/>
          <a:lstStyle/>
          <a:p>
            <a:r>
              <a:rPr lang="en-US" sz="2000" b="1" dirty="0"/>
              <a:t>Harry Wexler, John von Neumann, M. H. Frankel, Jerome Namias, John Freeman, Ragnar Fjörtoft, Francis Reichelderfer and Jule Charney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1828800" y="2319333"/>
            <a:ext cx="5824433" cy="3319467"/>
          </a:xfrm>
        </p:spPr>
      </p:pic>
      <p:sp>
        <p:nvSpPr>
          <p:cNvPr id="3" name="TextBox 2"/>
          <p:cNvSpPr txBox="1"/>
          <p:nvPr/>
        </p:nvSpPr>
        <p:spPr>
          <a:xfrm>
            <a:off x="304800" y="182563"/>
            <a:ext cx="861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 In 1948, John </a:t>
            </a:r>
            <a:r>
              <a:rPr lang="en-US" sz="3200" dirty="0">
                <a:solidFill>
                  <a:schemeClr val="tx2"/>
                </a:solidFill>
              </a:rPr>
              <a:t>von Neumann, the developer of </a:t>
            </a:r>
            <a:r>
              <a:rPr lang="en-US" sz="3200" dirty="0" smtClean="0">
                <a:solidFill>
                  <a:schemeClr val="tx2"/>
                </a:solidFill>
              </a:rPr>
              <a:t>the ENIAC, assembled </a:t>
            </a:r>
            <a:r>
              <a:rPr lang="en-US" sz="3200" dirty="0">
                <a:solidFill>
                  <a:schemeClr val="tx2"/>
                </a:solidFill>
              </a:rPr>
              <a:t>a group of </a:t>
            </a:r>
            <a:r>
              <a:rPr lang="en-US" sz="3200" dirty="0" smtClean="0">
                <a:solidFill>
                  <a:schemeClr val="tx2"/>
                </a:solidFill>
              </a:rPr>
              <a:t>meteorologists </a:t>
            </a:r>
            <a:r>
              <a:rPr lang="en-US" sz="3200" dirty="0">
                <a:solidFill>
                  <a:schemeClr val="tx2"/>
                </a:solidFill>
              </a:rPr>
              <a:t>at the Institute of Advanced Study in </a:t>
            </a:r>
            <a:r>
              <a:rPr lang="en-US" sz="3200" dirty="0" smtClean="0">
                <a:solidFill>
                  <a:schemeClr val="tx2"/>
                </a:solidFill>
              </a:rPr>
              <a:t>Princeton to attempt the first NWP.   Headed by </a:t>
            </a:r>
            <a:r>
              <a:rPr lang="en-US" sz="3200" dirty="0">
                <a:solidFill>
                  <a:schemeClr val="tx2"/>
                </a:solidFill>
              </a:rPr>
              <a:t>Jule </a:t>
            </a:r>
            <a:r>
              <a:rPr lang="en-US" sz="3200" dirty="0" smtClean="0">
                <a:solidFill>
                  <a:schemeClr val="tx2"/>
                </a:solidFill>
              </a:rPr>
              <a:t>Charney</a:t>
            </a:r>
            <a:r>
              <a:rPr lang="en-US" sz="32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03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Numerical weather prediction </a:t>
            </a:r>
            <a:r>
              <a:rPr lang="en-US" sz="4000" b="1" dirty="0" smtClean="0">
                <a:solidFill>
                  <a:schemeClr val="tx2"/>
                </a:solidFill>
              </a:rPr>
              <a:t>began </a:t>
            </a:r>
            <a:r>
              <a:rPr lang="en-US" sz="4000" b="1" dirty="0" smtClean="0">
                <a:solidFill>
                  <a:schemeClr val="tx2"/>
                </a:solidFill>
              </a:rPr>
              <a:t>in the U.S. </a:t>
            </a:r>
            <a:r>
              <a:rPr lang="en-US" sz="4000" b="1" dirty="0" smtClean="0">
                <a:solidFill>
                  <a:schemeClr val="tx2"/>
                </a:solidFill>
              </a:rPr>
              <a:t>(1950)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77" y="1676400"/>
            <a:ext cx="5922646" cy="4525963"/>
          </a:xfrm>
        </p:spPr>
      </p:pic>
      <p:sp>
        <p:nvSpPr>
          <p:cNvPr id="5" name="TextBox 4"/>
          <p:cNvSpPr txBox="1"/>
          <p:nvPr/>
        </p:nvSpPr>
        <p:spPr>
          <a:xfrm>
            <a:off x="3657600" y="6230292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ENIAC Computer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801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First Successful Numerical Weather Prediction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7772400" cy="4114800"/>
          </a:xfrm>
          <a:ln>
            <a:noFill/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Took place in April 1950, using the ENIAC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The prediction was for 500-mb height over  North America, using a two-dimensional grid with 270 points about </a:t>
            </a:r>
            <a:r>
              <a:rPr lang="en-US" dirty="0" smtClean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700 km 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apart.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One-level barotropic model.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NWP era had begun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  <p:transition advTm="49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First Numerical Weather Forecast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6800"/>
            <a:ext cx="5334000" cy="5339433"/>
          </a:xfrm>
        </p:spPr>
      </p:pic>
    </p:spTree>
    <p:extLst>
      <p:ext uri="{BB962C8B-B14F-4D97-AF65-F5344CB8AC3E}">
        <p14:creationId xmlns:p14="http://schemas.microsoft.com/office/powerpoint/2010/main" val="18338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6868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/>
            </a:r>
            <a:br>
              <a:rPr lang="en-US" sz="3600" b="1" dirty="0" smtClean="0">
                <a:solidFill>
                  <a:schemeClr val="tx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</a:rPr>
              <a:t>The Exciting Early Days of U.S. </a:t>
            </a:r>
            <a:r>
              <a:rPr lang="en-US" sz="3600" b="1" dirty="0">
                <a:solidFill>
                  <a:schemeClr val="tx2"/>
                </a:solidFill>
              </a:rPr>
              <a:t>NWP: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 Global Leadership and Close Cooperation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3714"/>
            <a:ext cx="5715000" cy="5096792"/>
          </a:xfrm>
        </p:spPr>
      </p:pic>
    </p:spTree>
    <p:extLst>
      <p:ext uri="{BB962C8B-B14F-4D97-AF65-F5344CB8AC3E}">
        <p14:creationId xmlns:p14="http://schemas.microsoft.com/office/powerpoint/2010/main" val="590465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First Decades (Limited Area Models)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9067800" cy="4525963"/>
          </a:xfrm>
        </p:spPr>
        <p:txBody>
          <a:bodyPr/>
          <a:lstStyle/>
          <a:p>
            <a:r>
              <a:rPr lang="en-US" sz="3600" b="1" dirty="0" smtClean="0"/>
              <a:t>1954</a:t>
            </a:r>
            <a:r>
              <a:rPr lang="en-US" sz="3600" dirty="0" smtClean="0"/>
              <a:t>:  The Joint Numerical Weather Prediction Unit (JNWPU)- Weather Bureau, AF, and Navy—was created.</a:t>
            </a:r>
          </a:p>
          <a:p>
            <a:r>
              <a:rPr lang="en-US" sz="3600" b="1" dirty="0" smtClean="0"/>
              <a:t>1956</a:t>
            </a:r>
            <a:r>
              <a:rPr lang="en-US" sz="3600" dirty="0" smtClean="0"/>
              <a:t>:  First operational forecasts with barotropic model (IBM 701, 381 km)</a:t>
            </a:r>
          </a:p>
          <a:p>
            <a:r>
              <a:rPr lang="en-US" sz="3600" b="1" dirty="0" smtClean="0"/>
              <a:t>1962</a:t>
            </a:r>
            <a:r>
              <a:rPr lang="en-US" sz="3600" dirty="0" smtClean="0"/>
              <a:t>:  three-layer quasi-geostrophic </a:t>
            </a:r>
            <a:r>
              <a:rPr lang="en-US" sz="3600" dirty="0" err="1" smtClean="0"/>
              <a:t>baroclinic</a:t>
            </a:r>
            <a:r>
              <a:rPr lang="en-US" sz="3600" dirty="0" smtClean="0"/>
              <a:t> </a:t>
            </a:r>
            <a:r>
              <a:rPr lang="en-US" sz="3600" dirty="0" smtClean="0"/>
              <a:t>model (cyclogenesis</a:t>
            </a:r>
            <a:r>
              <a:rPr lang="en-US" sz="3600" dirty="0" smtClean="0"/>
              <a:t>!).</a:t>
            </a:r>
            <a:endParaRPr lang="en-US" sz="3600" dirty="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The First Decades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1966</a:t>
            </a:r>
            <a:r>
              <a:rPr lang="en-US" dirty="0"/>
              <a:t>:  six layer primitive equation model -381 km.</a:t>
            </a:r>
          </a:p>
          <a:p>
            <a:r>
              <a:rPr lang="en-US" b="1" dirty="0"/>
              <a:t>1971</a:t>
            </a:r>
            <a:r>
              <a:rPr lang="en-US" dirty="0"/>
              <a:t>:  Limited-area Fine Mesh model (LFM)-190 km</a:t>
            </a:r>
          </a:p>
          <a:p>
            <a:r>
              <a:rPr lang="en-US" b="1" dirty="0"/>
              <a:t>1978</a:t>
            </a:r>
            <a:r>
              <a:rPr lang="en-US" dirty="0"/>
              <a:t>:  Seven-layer primitive equation model (hemispheric)</a:t>
            </a:r>
          </a:p>
          <a:p>
            <a:r>
              <a:rPr lang="en-US" b="1" dirty="0"/>
              <a:t>1985</a:t>
            </a:r>
            <a:r>
              <a:rPr lang="en-US" dirty="0"/>
              <a:t>:  Nested Grid Model (NGM).  16 levels, 90km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54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NGM Grid Structure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72382"/>
            <a:ext cx="6858000" cy="5299364"/>
          </a:xfrm>
        </p:spPr>
      </p:pic>
    </p:spTree>
    <p:extLst>
      <p:ext uri="{BB962C8B-B14F-4D97-AF65-F5344CB8AC3E}">
        <p14:creationId xmlns:p14="http://schemas.microsoft.com/office/powerpoint/2010/main" val="1385112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Early U.S. Global NWP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338"/>
            <a:ext cx="8229600" cy="4525963"/>
          </a:xfrm>
        </p:spPr>
        <p:txBody>
          <a:bodyPr/>
          <a:lstStyle/>
          <a:p>
            <a:r>
              <a:rPr lang="en-US" dirty="0" smtClean="0"/>
              <a:t>1974:  Nine-layer, grid-point PE model.</a:t>
            </a:r>
          </a:p>
          <a:p>
            <a:r>
              <a:rPr lang="en-US" dirty="0" smtClean="0"/>
              <a:t>1980:  Global spectral model, 12 layers. R30 (~ 400km)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895600"/>
            <a:ext cx="5130800" cy="36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46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41732"/>
            <a:ext cx="4038600" cy="10207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First Decades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32037"/>
            <a:ext cx="8229600" cy="4525963"/>
          </a:xfrm>
        </p:spPr>
        <p:txBody>
          <a:bodyPr/>
          <a:lstStyle/>
          <a:p>
            <a:r>
              <a:rPr lang="en-US" dirty="0" smtClean="0"/>
              <a:t>U.S. NWP was dominated by the pioneers:</a:t>
            </a:r>
          </a:p>
          <a:p>
            <a:pPr lvl="1"/>
            <a:r>
              <a:rPr lang="en-US" dirty="0" smtClean="0"/>
              <a:t>Shuman, Cressman, Charney, Phillips, and others</a:t>
            </a:r>
          </a:p>
          <a:p>
            <a:pPr lvl="1"/>
            <a:r>
              <a:rPr lang="en-US" dirty="0" smtClean="0"/>
              <a:t>Creative, innovative individuals, often with close academic ties</a:t>
            </a:r>
          </a:p>
          <a:p>
            <a:r>
              <a:rPr lang="en-US" dirty="0" smtClean="0"/>
              <a:t>National NWP was the only act in town </a:t>
            </a:r>
            <a:r>
              <a:rPr lang="en-US" dirty="0" smtClean="0"/>
              <a:t>(limited access to computer resources), </a:t>
            </a:r>
            <a:r>
              <a:rPr lang="en-US" dirty="0" smtClean="0"/>
              <a:t>so folks were compelled to work together.</a:t>
            </a:r>
          </a:p>
          <a:p>
            <a:r>
              <a:rPr lang="en-US" dirty="0" smtClean="0"/>
              <a:t>Government agencies worked closely together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0"/>
            <a:ext cx="4211264" cy="181051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A Characteristic of the Early Decades:  Close Relationship Between Gov. Agencies/Academia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Laureates_BenajminFranklinAward_2003_OldSite_NormanAPhillips_Philips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69654" y="2381248"/>
            <a:ext cx="3048320" cy="1676459"/>
          </a:xfrm>
        </p:spPr>
      </p:pic>
      <p:sp>
        <p:nvSpPr>
          <p:cNvPr id="5" name="TextBox 4"/>
          <p:cNvSpPr txBox="1"/>
          <p:nvPr/>
        </p:nvSpPr>
        <p:spPr>
          <a:xfrm>
            <a:off x="75929" y="4045008"/>
            <a:ext cx="2638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 Phillips, MIT</a:t>
            </a:r>
            <a:endParaRPr lang="en-US" dirty="0"/>
          </a:p>
        </p:txBody>
      </p:sp>
      <p:pic>
        <p:nvPicPr>
          <p:cNvPr id="6" name="Picture 5" descr="Charney2_0.jpg"/>
          <p:cNvPicPr>
            <a:picLocks noChangeAspect="1"/>
          </p:cNvPicPr>
          <p:nvPr/>
        </p:nvPicPr>
        <p:blipFill>
          <a:blip r:embed="rId3"/>
          <a:srcRect l="24632" r="28421"/>
          <a:stretch>
            <a:fillRect/>
          </a:stretch>
        </p:blipFill>
        <p:spPr>
          <a:xfrm>
            <a:off x="2707968" y="3298081"/>
            <a:ext cx="2084503" cy="2535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4392" y="5939600"/>
            <a:ext cx="180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Jule Charney</a:t>
            </a:r>
            <a:endParaRPr lang="en-US" dirty="0"/>
          </a:p>
        </p:txBody>
      </p:sp>
      <p:pic>
        <p:nvPicPr>
          <p:cNvPr id="8" name="Picture 7" descr="27RE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116" y="1941038"/>
            <a:ext cx="2035161" cy="2303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9203" y="2757813"/>
            <a:ext cx="1868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 Reed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2735" r="26562"/>
          <a:stretch/>
        </p:blipFill>
        <p:spPr>
          <a:xfrm>
            <a:off x="6977473" y="4660900"/>
            <a:ext cx="1936449" cy="215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94773" y="51340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Bill Bonner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412750"/>
            <a:ext cx="5943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And then a major competitor appears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01650"/>
            <a:ext cx="3513667" cy="1054100"/>
          </a:xfrm>
        </p:spPr>
      </p:pic>
      <p:sp>
        <p:nvSpPr>
          <p:cNvPr id="7" name="TextBox 6"/>
          <p:cNvSpPr txBox="1"/>
          <p:nvPr/>
        </p:nvSpPr>
        <p:spPr>
          <a:xfrm>
            <a:off x="152400" y="1752600"/>
            <a:ext cx="5486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Created in 1975, to pool European resources for producing medium range and seasonal forecasts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1979:  Start of operational global prediction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/>
              <a:t>Aggressive approach, entraining the best talent and advice from around the world, including the U.S</a:t>
            </a:r>
            <a:r>
              <a:rPr lang="en-US" sz="3200" dirty="0" smtClean="0"/>
              <a:t>.</a:t>
            </a:r>
          </a:p>
          <a:p>
            <a:pPr marL="571500" indent="-571500">
              <a:buFont typeface="Arial" charset="0"/>
              <a:buChar char="•"/>
            </a:pPr>
            <a:endParaRPr lang="en-US" sz="3600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28" y="2209800"/>
            <a:ext cx="3379839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5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820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U.S. has had the largest weather research community in the world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091" y="2590800"/>
            <a:ext cx="4713817" cy="3535363"/>
          </a:xfrm>
        </p:spPr>
      </p:pic>
    </p:spTree>
    <p:extLst>
      <p:ext uri="{BB962C8B-B14F-4D97-AF65-F5344CB8AC3E}">
        <p14:creationId xmlns:p14="http://schemas.microsoft.com/office/powerpoint/2010/main" val="12982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397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ECMWF: Strategic, Cooperative, Innovative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133600"/>
          </a:xfrm>
        </p:spPr>
        <p:txBody>
          <a:bodyPr/>
          <a:lstStyle/>
          <a:p>
            <a:r>
              <a:rPr lang="en-US" dirty="0" smtClean="0"/>
              <a:t>Able to </a:t>
            </a:r>
            <a:r>
              <a:rPr lang="en-US" dirty="0" smtClean="0"/>
              <a:t>secure state-of-the-art computers.</a:t>
            </a:r>
          </a:p>
          <a:p>
            <a:r>
              <a:rPr lang="en-US" dirty="0" smtClean="0"/>
              <a:t>In 1997 moved to a more advanced data assimilation approach, 4DVAR</a:t>
            </a:r>
            <a:endParaRPr lang="en-US" dirty="0"/>
          </a:p>
        </p:txBody>
      </p:sp>
      <p:pic>
        <p:nvPicPr>
          <p:cNvPr id="4" name="Picture 4" descr="anomaly32correl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37" y="3124200"/>
            <a:ext cx="6235963" cy="373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14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325437"/>
            <a:ext cx="8483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In the </a:t>
            </a:r>
            <a:r>
              <a:rPr lang="en-US" sz="4000" b="1" dirty="0" smtClean="0">
                <a:solidFill>
                  <a:schemeClr val="tx2"/>
                </a:solidFill>
              </a:rPr>
              <a:t>1980s </a:t>
            </a:r>
            <a:r>
              <a:rPr lang="en-US" sz="4000" b="1" dirty="0" smtClean="0">
                <a:solidFill>
                  <a:schemeClr val="tx2"/>
                </a:solidFill>
              </a:rPr>
              <a:t>and early 1990s, a change of culture occurred in U.S. NWP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676400"/>
            <a:ext cx="6032500" cy="4525963"/>
          </a:xfrm>
        </p:spPr>
        <p:txBody>
          <a:bodyPr/>
          <a:lstStyle/>
          <a:p>
            <a:r>
              <a:rPr lang="en-US" sz="2800" b="1" dirty="0" smtClean="0"/>
              <a:t>Computer resources became available to the academic community and model development spread outside of NWS.</a:t>
            </a:r>
          </a:p>
          <a:p>
            <a:r>
              <a:rPr lang="en-US" sz="2800" dirty="0" smtClean="0"/>
              <a:t>1980s: Rick Anthes and NCAR developed the </a:t>
            </a:r>
            <a:r>
              <a:rPr lang="en-US" sz="2800" b="1" dirty="0" smtClean="0"/>
              <a:t>MM4</a:t>
            </a:r>
            <a:r>
              <a:rPr lang="en-US" sz="2800" dirty="0" smtClean="0"/>
              <a:t> mesoscale model, starting with Anthes’ hurricane model</a:t>
            </a:r>
          </a:p>
          <a:p>
            <a:r>
              <a:rPr lang="en-US" sz="2800" dirty="0"/>
              <a:t>1992:  </a:t>
            </a:r>
            <a:r>
              <a:rPr lang="en-US" sz="2800" b="1" dirty="0"/>
              <a:t>MM5</a:t>
            </a:r>
            <a:r>
              <a:rPr lang="en-US" sz="2800" dirty="0"/>
              <a:t>: nonhydrostatic, multi-nesting, FDDA, improved physics and numerics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590800"/>
            <a:ext cx="2506447" cy="291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06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A Huge Modeling Community Develops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4495800" cy="4525963"/>
          </a:xfrm>
        </p:spPr>
        <p:txBody>
          <a:bodyPr/>
          <a:lstStyle/>
          <a:p>
            <a:r>
              <a:rPr lang="en-US" dirty="0" smtClean="0"/>
              <a:t>A large MM5 community grew, including thousands of users around the world.</a:t>
            </a:r>
          </a:p>
          <a:p>
            <a:r>
              <a:rPr lang="en-US" dirty="0" smtClean="0"/>
              <a:t>Tutorials, workshops, help desks, and more</a:t>
            </a:r>
            <a:endParaRPr lang="en-US" dirty="0"/>
          </a:p>
        </p:txBody>
      </p:sp>
      <p:pic>
        <p:nvPicPr>
          <p:cNvPr id="4" name="Picture 3" descr="MM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254" y="1752600"/>
            <a:ext cx="3458846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Spread of NWP:  RAMS Model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724400" cy="4525963"/>
          </a:xfrm>
        </p:spPr>
        <p:txBody>
          <a:bodyPr/>
          <a:lstStyle/>
          <a:p>
            <a:r>
              <a:rPr lang="en-US" b="1" i="1" dirty="0"/>
              <a:t>RAMS</a:t>
            </a:r>
            <a:r>
              <a:rPr lang="en-US" dirty="0"/>
              <a:t>, the Regional Atmospheric Modeling </a:t>
            </a:r>
            <a:r>
              <a:rPr lang="en-US" dirty="0" smtClean="0"/>
              <a:t>System, developed by Roger Pielke and Bill Cotton of Colorado State.</a:t>
            </a:r>
          </a:p>
          <a:p>
            <a:r>
              <a:rPr lang="en-US" dirty="0" smtClean="0"/>
              <a:t>Similar to MM5 in many ways, but more limited in distribution.</a:t>
            </a:r>
          </a:p>
          <a:p>
            <a:r>
              <a:rPr lang="en-US" dirty="0" smtClean="0"/>
              <a:t>Favorite of the air quality community</a:t>
            </a:r>
            <a:endParaRPr lang="en-US" dirty="0"/>
          </a:p>
        </p:txBody>
      </p:sp>
      <p:pic>
        <p:nvPicPr>
          <p:cNvPr id="4" name="Picture 3" descr="Pielke_1869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524000"/>
            <a:ext cx="1752600" cy="2334463"/>
          </a:xfrm>
          <a:prstGeom prst="rect">
            <a:avLst/>
          </a:prstGeom>
        </p:spPr>
      </p:pic>
      <p:pic>
        <p:nvPicPr>
          <p:cNvPr id="5" name="Picture 4" descr="(Cotton_William)_cot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114800"/>
            <a:ext cx="16764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In 1989 NSF Sponsored the Development of ANOTHER Mesoscale Modeling System:  ARPS</a:t>
            </a:r>
            <a:endParaRPr lang="en-US" sz="4000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arps-title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2226300"/>
            <a:ext cx="7162800" cy="716280"/>
          </a:xfrm>
        </p:spPr>
      </p:pic>
      <p:sp>
        <p:nvSpPr>
          <p:cNvPr id="3" name="TextBox 2"/>
          <p:cNvSpPr txBox="1"/>
          <p:nvPr/>
        </p:nvSpPr>
        <p:spPr>
          <a:xfrm>
            <a:off x="419100" y="3352800"/>
            <a:ext cx="8343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Directed towards storm scale modeling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The ARPS model is similar to MM5 and WRF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The model </a:t>
            </a:r>
            <a:r>
              <a:rPr lang="en-US" sz="3200" dirty="0" smtClean="0"/>
              <a:t>has been supplanted by WRF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Valuable work on data assimilation for convective storms</a:t>
            </a:r>
            <a:r>
              <a:rPr lang="en-US" sz="3200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Very large investment:  was it worth it?</a:t>
            </a:r>
            <a:endParaRPr lang="en-US" sz="32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The Navy Develops a Redundant Capability</a:t>
            </a:r>
            <a:endParaRPr lang="en-US" sz="40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7543800" cy="4525963"/>
          </a:xfrm>
        </p:spPr>
        <p:txBody>
          <a:bodyPr/>
          <a:lstStyle/>
          <a:p>
            <a:r>
              <a:rPr lang="en-US" dirty="0" smtClean="0"/>
              <a:t>The U.S. Navy began running low-end NWP models in the 1960s (barotropic)</a:t>
            </a:r>
          </a:p>
          <a:p>
            <a:r>
              <a:rPr lang="en-US" dirty="0" smtClean="0"/>
              <a:t>By the 1980s, they developed a model suite that paralleled what was run by the National Weather Service:</a:t>
            </a:r>
          </a:p>
          <a:p>
            <a:pPr lvl="1"/>
            <a:r>
              <a:rPr lang="en-US" b="1" dirty="0" smtClean="0"/>
              <a:t>NOGAPS</a:t>
            </a:r>
            <a:r>
              <a:rPr lang="en-US" dirty="0" smtClean="0"/>
              <a:t>:  a global model, like the NWS Spectral</a:t>
            </a:r>
          </a:p>
          <a:p>
            <a:pPr lvl="1"/>
            <a:r>
              <a:rPr lang="en-US" b="1" dirty="0" smtClean="0"/>
              <a:t>NORAPS</a:t>
            </a:r>
            <a:r>
              <a:rPr lang="en-US" dirty="0" smtClean="0"/>
              <a:t>:  an NGM regional model clone.</a:t>
            </a:r>
          </a:p>
          <a:p>
            <a:pPr lvl="1"/>
            <a:r>
              <a:rPr lang="en-US" dirty="0" smtClean="0"/>
              <a:t>By the mid-1990s, </a:t>
            </a:r>
            <a:r>
              <a:rPr lang="en-US" b="1" dirty="0" smtClean="0"/>
              <a:t>COAMPS</a:t>
            </a:r>
            <a:r>
              <a:rPr lang="en-US" dirty="0" smtClean="0"/>
              <a:t>, a non-hydrostatic model similar to MM5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3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381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Bottom Line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990600"/>
            <a:ext cx="8382000" cy="4525963"/>
          </a:xfrm>
        </p:spPr>
        <p:txBody>
          <a:bodyPr/>
          <a:lstStyle/>
          <a:p>
            <a:r>
              <a:rPr lang="en-US" b="1" dirty="0" smtClean="0"/>
              <a:t>U.S. NWP efforts became split over many modeling systems and efforts:</a:t>
            </a:r>
          </a:p>
          <a:p>
            <a:pPr lvl="1"/>
            <a:r>
              <a:rPr lang="en-US" dirty="0" smtClean="0"/>
              <a:t>National Weather Service</a:t>
            </a:r>
          </a:p>
          <a:p>
            <a:pPr lvl="1"/>
            <a:r>
              <a:rPr lang="en-US" dirty="0" smtClean="0"/>
              <a:t>Navy</a:t>
            </a:r>
          </a:p>
          <a:p>
            <a:pPr lvl="1"/>
            <a:r>
              <a:rPr lang="en-US" dirty="0" smtClean="0"/>
              <a:t>Air Force</a:t>
            </a:r>
          </a:p>
          <a:p>
            <a:pPr lvl="1"/>
            <a:r>
              <a:rPr lang="en-US" dirty="0" smtClean="0"/>
              <a:t>NCAR/Penn State</a:t>
            </a:r>
          </a:p>
          <a:p>
            <a:pPr lvl="1"/>
            <a:r>
              <a:rPr lang="en-US" dirty="0" smtClean="0"/>
              <a:t>Oklahoma</a:t>
            </a:r>
          </a:p>
          <a:p>
            <a:pPr lvl="1"/>
            <a:r>
              <a:rPr lang="en-US" dirty="0" smtClean="0"/>
              <a:t>Colorado State</a:t>
            </a:r>
          </a:p>
          <a:p>
            <a:pPr lvl="1"/>
            <a:r>
              <a:rPr lang="en-US" dirty="0" smtClean="0"/>
              <a:t>And others:   e.g., Wisconsin, Drexel, </a:t>
            </a:r>
            <a:r>
              <a:rPr lang="en-US" dirty="0" smtClean="0"/>
              <a:t>…</a:t>
            </a:r>
          </a:p>
          <a:p>
            <a:r>
              <a:rPr lang="en-US" b="1" dirty="0" smtClean="0"/>
              <a:t>U.S. research and operational communities disengaged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192008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45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  <a:ea typeface="ＭＳ Ｐゴシック" charset="-128"/>
              </a:rPr>
              <a:t>The US NWP Became an Uncoordinated Giant</a:t>
            </a:r>
            <a:endParaRPr lang="en-US" altLang="en-US" b="1" dirty="0">
              <a:solidFill>
                <a:schemeClr val="tx2"/>
              </a:solidFill>
              <a:ea typeface="ＭＳ Ｐゴシック" charset="-128"/>
            </a:endParaRPr>
          </a:p>
        </p:txBody>
      </p:sp>
      <p:pic>
        <p:nvPicPr>
          <p:cNvPr id="30723" name="Content Placeholder 3" descr="And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60" r="-63960"/>
          <a:stretch>
            <a:fillRect/>
          </a:stretch>
        </p:blipFill>
        <p:spPr>
          <a:xfrm>
            <a:off x="903288" y="2211388"/>
            <a:ext cx="6832600" cy="3757612"/>
          </a:xfrm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3995738" y="5470525"/>
            <a:ext cx="659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solidFill>
                  <a:schemeClr val="bg1"/>
                </a:solidFill>
              </a:rPr>
              <a:t>USA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3600" y="3259196"/>
            <a:ext cx="289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Slow in progress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Inefficient with resources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768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4" y="858838"/>
            <a:ext cx="8591046" cy="5135563"/>
          </a:xfrm>
        </p:spPr>
      </p:pic>
    </p:spTree>
    <p:extLst>
      <p:ext uri="{BB962C8B-B14F-4D97-AF65-F5344CB8AC3E}">
        <p14:creationId xmlns:p14="http://schemas.microsoft.com/office/powerpoint/2010/main" val="19479406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62200"/>
            <a:ext cx="8229600" cy="1143000"/>
          </a:xfrm>
        </p:spPr>
        <p:txBody>
          <a:bodyPr/>
          <a:lstStyle/>
          <a:p>
            <a:r>
              <a:rPr lang="en-US" b="1" dirty="0" smtClean="0"/>
              <a:t>And the impacts of this lack of coordination were felt….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4162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305800" cy="4572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National Weather Service NWP has shown substantial improvements in forecast skill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b="3548"/>
          <a:stretch/>
        </p:blipFill>
        <p:spPr>
          <a:xfrm>
            <a:off x="860424" y="1600200"/>
            <a:ext cx="7733705" cy="5029200"/>
          </a:xfrm>
        </p:spPr>
      </p:pic>
    </p:spTree>
    <p:extLst>
      <p:ext uri="{BB962C8B-B14F-4D97-AF65-F5344CB8AC3E}">
        <p14:creationId xmlns:p14="http://schemas.microsoft.com/office/powerpoint/2010/main" val="85866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7630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National Weather Service NWP Becomes More Bureaucratic and Isolated</a:t>
            </a:r>
            <a:endParaRPr lang="en-US" sz="40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31937"/>
            <a:ext cx="5943600" cy="3459163"/>
          </a:xfrm>
        </p:spPr>
        <p:txBody>
          <a:bodyPr/>
          <a:lstStyle/>
          <a:p>
            <a:r>
              <a:rPr lang="en-US" dirty="0" smtClean="0"/>
              <a:t>By the mid-1980s most of the pioneers of NWP had left leadership roles.</a:t>
            </a:r>
          </a:p>
          <a:p>
            <a:r>
              <a:rPr lang="en-US" dirty="0" smtClean="0"/>
              <a:t>The National Weather Service NWP bureaucracy had grown large and inward looking</a:t>
            </a:r>
          </a:p>
          <a:p>
            <a:r>
              <a:rPr lang="en-US" dirty="0" smtClean="0"/>
              <a:t>The university community, with its own capabilities, increasingly disengaged from NWS NWP model development.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r="12778"/>
          <a:stretch/>
        </p:blipFill>
        <p:spPr>
          <a:xfrm>
            <a:off x="6324600" y="2743200"/>
            <a:ext cx="260773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06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953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National Weather Service Turns to Military Leadership: Allowed the Ship to Drift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7750"/>
            <a:ext cx="5181600" cy="2286000"/>
          </a:xfrm>
        </p:spPr>
        <p:txBody>
          <a:bodyPr/>
          <a:lstStyle/>
          <a:p>
            <a:r>
              <a:rPr lang="en-US" dirty="0" smtClean="0"/>
              <a:t>Colonel Elbert Friday 1988-1997</a:t>
            </a:r>
          </a:p>
          <a:p>
            <a:r>
              <a:rPr lang="en-US" dirty="0" smtClean="0"/>
              <a:t>General Jack Kelley  1998-2004</a:t>
            </a:r>
          </a:p>
          <a:p>
            <a:r>
              <a:rPr lang="en-US" dirty="0" smtClean="0"/>
              <a:t>General David Johnson  2004-2007</a:t>
            </a:r>
          </a:p>
          <a:p>
            <a:r>
              <a:rPr lang="en-US" dirty="0" smtClean="0"/>
              <a:t>Colonel Jack Hayes  2007-2012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14600"/>
            <a:ext cx="2051050" cy="259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5334000"/>
            <a:ext cx="3073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David Johnson</a:t>
            </a:r>
          </a:p>
          <a:p>
            <a:r>
              <a:rPr lang="en-US" u="sng" dirty="0" smtClean="0"/>
              <a:t>NOT a meteorologist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8703322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The Landmark Decision in 1993:  Which Regional Model for the U.S.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/>
              <a:t>  ETA or MM5?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5257800" cy="4221163"/>
          </a:xfrm>
        </p:spPr>
        <p:txBody>
          <a:bodyPr/>
          <a:lstStyle/>
          <a:p>
            <a:r>
              <a:rPr lang="en-US" dirty="0" smtClean="0"/>
              <a:t>A replacement for the hydrostatic NGM was needed.</a:t>
            </a:r>
          </a:p>
          <a:p>
            <a:r>
              <a:rPr lang="en-US" dirty="0" smtClean="0"/>
              <a:t>Instead of picking the popular MM5, the NWS acquired an experimental model brought to the U.S by some Yugoslavian émigrés…the Eta model</a:t>
            </a:r>
            <a:endParaRPr lang="en-US" dirty="0"/>
          </a:p>
        </p:txBody>
      </p:sp>
      <p:pic>
        <p:nvPicPr>
          <p:cNvPr id="4" name="Picture 3" descr="etvshor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524" y="2895600"/>
            <a:ext cx="353147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775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Eta: A Disaster for U.S. NWP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153400" cy="2362200"/>
          </a:xfrm>
        </p:spPr>
        <p:txBody>
          <a:bodyPr/>
          <a:lstStyle/>
          <a:p>
            <a:r>
              <a:rPr lang="en-US" dirty="0" smtClean="0"/>
              <a:t>Problematic vertical coordinate system</a:t>
            </a:r>
          </a:p>
          <a:p>
            <a:r>
              <a:rPr lang="en-US" dirty="0" smtClean="0"/>
              <a:t>Eta was unable to do mountain waves</a:t>
            </a:r>
          </a:p>
          <a:p>
            <a:r>
              <a:rPr lang="en-US" dirty="0" smtClean="0"/>
              <a:t>Required excessive vertical resolution</a:t>
            </a:r>
          </a:p>
          <a:p>
            <a:r>
              <a:rPr lang="en-US" dirty="0" smtClean="0"/>
              <a:t>Rejected by the academic community.</a:t>
            </a:r>
            <a:endParaRPr lang="en-US" dirty="0"/>
          </a:p>
        </p:txBody>
      </p:sp>
      <p:pic>
        <p:nvPicPr>
          <p:cNvPr id="4" name="Picture 3" descr="blowdown_e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65220"/>
            <a:ext cx="4016828" cy="2811779"/>
          </a:xfrm>
          <a:prstGeom prst="rect">
            <a:avLst/>
          </a:prstGeom>
        </p:spPr>
      </p:pic>
      <p:pic>
        <p:nvPicPr>
          <p:cNvPr id="5" name="Picture 4" descr="blowdown_ram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40480"/>
            <a:ext cx="3708400" cy="259588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A Second Chance Lost: 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>
                <a:solidFill>
                  <a:srgbClr val="1F497D"/>
                </a:solidFill>
              </a:rPr>
              <a:t>NMM Versus WRF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2000, it was clear that the Eta model was a failure and needed to be replaced.</a:t>
            </a:r>
          </a:p>
          <a:p>
            <a:r>
              <a:rPr lang="en-US" dirty="0" smtClean="0"/>
              <a:t>NCAR has developed a replacement for MM5 called </a:t>
            </a:r>
            <a:r>
              <a:rPr lang="en-US" b="1" dirty="0" smtClean="0"/>
              <a:t>WRF.</a:t>
            </a:r>
          </a:p>
          <a:p>
            <a:r>
              <a:rPr lang="en-US" dirty="0" smtClean="0"/>
              <a:t>After substantial talks with NCAR about WRF, </a:t>
            </a:r>
            <a:r>
              <a:rPr lang="en-US" b="1" dirty="0" smtClean="0"/>
              <a:t>the National Weather Service rejected WRF in favor of a cleaned up version of Eta </a:t>
            </a:r>
            <a:r>
              <a:rPr lang="en-US" dirty="0" smtClean="0"/>
              <a:t>(changed vertical coordinate system): </a:t>
            </a:r>
            <a:r>
              <a:rPr lang="en-US" b="1" dirty="0" smtClean="0"/>
              <a:t>NMM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21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705350" cy="4705350"/>
          </a:xfrm>
        </p:spPr>
      </p:pic>
    </p:spTree>
    <p:extLst>
      <p:ext uri="{BB962C8B-B14F-4D97-AF65-F5344CB8AC3E}">
        <p14:creationId xmlns:p14="http://schemas.microsoft.com/office/powerpoint/2010/main" val="10011244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NMM Becomes the NWS Mesoscale Modeling System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US" dirty="0" smtClean="0"/>
              <a:t>Physics lagged WRF.</a:t>
            </a:r>
          </a:p>
          <a:p>
            <a:r>
              <a:rPr lang="en-US" dirty="0" smtClean="0"/>
              <a:t>Far more diffusive than WRF</a:t>
            </a:r>
          </a:p>
          <a:p>
            <a:r>
              <a:rPr lang="en-US" dirty="0" smtClean="0"/>
              <a:t>Academic community avoided it.</a:t>
            </a:r>
          </a:p>
          <a:p>
            <a:r>
              <a:rPr lang="en-US" dirty="0" smtClean="0"/>
              <a:t>In a desperate move, NCEP rebranded NMM as WRF-NMM</a:t>
            </a:r>
            <a:endParaRPr lang="en-US" dirty="0"/>
          </a:p>
        </p:txBody>
      </p:sp>
      <p:pic>
        <p:nvPicPr>
          <p:cNvPr id="4" name="Picture 3" descr="wrfnm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876800"/>
            <a:ext cx="8583637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173037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chemeClr val="tx2"/>
                </a:solidFill>
              </a:rPr>
              <a:t>ECMWF Surges Ahead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5562600" cy="4525963"/>
          </a:xfrm>
        </p:spPr>
        <p:txBody>
          <a:bodyPr/>
          <a:lstStyle/>
          <a:p>
            <a:r>
              <a:rPr lang="en-US" sz="2800" dirty="0" smtClean="0"/>
              <a:t>By the mid-1990s ECMWF pulled even with NCEP.</a:t>
            </a:r>
          </a:p>
          <a:p>
            <a:r>
              <a:rPr lang="en-US" sz="2800" dirty="0" smtClean="0"/>
              <a:t>With more computer resources, ECMWF moved to superior data assimilation (4DVAR), higher resolution, better model physics, assimilating more observation </a:t>
            </a:r>
            <a:r>
              <a:rPr lang="en-US" sz="2800" dirty="0" smtClean="0"/>
              <a:t>types, </a:t>
            </a:r>
            <a:r>
              <a:rPr lang="en-US" sz="2800" dirty="0" smtClean="0"/>
              <a:t>and better quality control.</a:t>
            </a:r>
          </a:p>
          <a:p>
            <a:r>
              <a:rPr lang="en-US" sz="2800" b="1" dirty="0" smtClean="0"/>
              <a:t>Their forecasts became increasingly superior.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04"/>
          <a:stretch/>
        </p:blipFill>
        <p:spPr>
          <a:xfrm>
            <a:off x="5715000" y="1066800"/>
            <a:ext cx="3177330" cy="351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0"/>
          <a:stretch/>
        </p:blipFill>
        <p:spPr>
          <a:xfrm>
            <a:off x="5727700" y="4498181"/>
            <a:ext cx="317733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NCEP Loses Customers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85767"/>
            <a:ext cx="6400800" cy="4525963"/>
          </a:xfrm>
        </p:spPr>
        <p:txBody>
          <a:bodyPr/>
          <a:lstStyle/>
          <a:p>
            <a:r>
              <a:rPr lang="en-US" dirty="0" smtClean="0"/>
              <a:t>Many U.S. private sector firms abandon NCEP global model (GFS) for ECMWF</a:t>
            </a:r>
          </a:p>
          <a:p>
            <a:r>
              <a:rPr lang="en-US" dirty="0" smtClean="0"/>
              <a:t>$ 100-200K a </a:t>
            </a:r>
            <a:r>
              <a:rPr lang="en-US" dirty="0" smtClean="0"/>
              <a:t>year charge by ECMWF</a:t>
            </a:r>
            <a:endParaRPr lang="en-US" dirty="0" smtClean="0"/>
          </a:p>
          <a:p>
            <a:r>
              <a:rPr lang="en-US" dirty="0" smtClean="0"/>
              <a:t>In 2015, the US Air Force announces it is abandoning GFS for UKMET office model.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79858"/>
            <a:ext cx="8001000" cy="839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45" y="2389981"/>
            <a:ext cx="1844255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5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National Weather Service NWP Infrastructure Problems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World Weather Building (home until 2014)</a:t>
            </a:r>
          </a:p>
          <a:p>
            <a:r>
              <a:rPr lang="en-US" dirty="0" smtClean="0"/>
              <a:t>Decaying, cramped, no large meeting rooms</a:t>
            </a:r>
          </a:p>
          <a:p>
            <a:r>
              <a:rPr lang="en-US" dirty="0" smtClean="0"/>
              <a:t>Mold/Fungus </a:t>
            </a:r>
            <a:r>
              <a:rPr lang="en-US" dirty="0" smtClean="0"/>
              <a:t>in vents</a:t>
            </a:r>
          </a:p>
          <a:p>
            <a:r>
              <a:rPr lang="en-US" dirty="0" smtClean="0"/>
              <a:t>Dangerous area.</a:t>
            </a:r>
            <a:endParaRPr lang="en-US" dirty="0"/>
          </a:p>
        </p:txBody>
      </p:sp>
      <p:pic>
        <p:nvPicPr>
          <p:cNvPr id="4" name="Picture 3" descr="6f13f8fe2b9940c4abba33552465c6f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482528"/>
            <a:ext cx="3659453" cy="28261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 Huge Accomplishment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715000" cy="4495800"/>
          </a:xfrm>
        </p:spPr>
        <p:txBody>
          <a:bodyPr/>
          <a:lstStyle/>
          <a:p>
            <a:r>
              <a:rPr lang="en-US" dirty="0" smtClean="0"/>
              <a:t>Complex and expensive observing systems (satellite, radar, and more)</a:t>
            </a:r>
          </a:p>
          <a:p>
            <a:r>
              <a:rPr lang="en-US" dirty="0" smtClean="0"/>
              <a:t>Use of very large computers</a:t>
            </a:r>
          </a:p>
          <a:p>
            <a:r>
              <a:rPr lang="en-US" dirty="0" smtClean="0"/>
              <a:t>Complex data assimilation and modeling systems of millions of lines of code</a:t>
            </a:r>
          </a:p>
          <a:p>
            <a:r>
              <a:rPr lang="en-US" dirty="0" smtClean="0"/>
              <a:t>Cooperation across nations</a:t>
            </a:r>
          </a:p>
          <a:p>
            <a:r>
              <a:rPr lang="en-US" dirty="0" smtClean="0"/>
              <a:t>Modeling from the molecular to the planetary scales.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400"/>
            <a:ext cx="281591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700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Inadequate Computing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Until recently NCEP had roughly 10% of the computer power of ECMWF for doing far more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2819400"/>
            <a:ext cx="90106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65100"/>
            <a:ext cx="8408988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Research and </a:t>
            </a:r>
            <a:r>
              <a:rPr lang="en-US" altLang="en-US" b="1" dirty="0" smtClean="0">
                <a:solidFill>
                  <a:schemeClr val="tx2"/>
                </a:solidFill>
              </a:rPr>
              <a:t>Operations for NWP Separated in NOAA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29699" name="Content Placeholder 9" descr="NOAAorganization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13" r="-18713"/>
          <a:stretch>
            <a:fillRect/>
          </a:stretch>
        </p:blipFill>
        <p:spPr>
          <a:xfrm>
            <a:off x="457200" y="1411288"/>
            <a:ext cx="8229600" cy="4525962"/>
          </a:xfrm>
        </p:spPr>
      </p:pic>
      <p:sp>
        <p:nvSpPr>
          <p:cNvPr id="29700" name="TextBox 10"/>
          <p:cNvSpPr txBox="1">
            <a:spLocks noChangeArrowheads="1"/>
          </p:cNvSpPr>
          <p:nvPr/>
        </p:nvSpPr>
        <p:spPr bwMode="auto">
          <a:xfrm>
            <a:off x="5616575" y="6143625"/>
            <a:ext cx="197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Operational NWP</a:t>
            </a:r>
          </a:p>
        </p:txBody>
      </p:sp>
      <p:sp>
        <p:nvSpPr>
          <p:cNvPr id="29701" name="TextBox 11"/>
          <p:cNvSpPr txBox="1">
            <a:spLocks noChangeArrowheads="1"/>
          </p:cNvSpPr>
          <p:nvPr/>
        </p:nvSpPr>
        <p:spPr bwMode="auto">
          <a:xfrm>
            <a:off x="3273425" y="6143625"/>
            <a:ext cx="177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NWP Research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305300" y="5937250"/>
            <a:ext cx="739775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5926138" y="6056312"/>
            <a:ext cx="304800" cy="66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57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Research and Development of NWS NWP Models Done Outside NWS in NOAA Labs (ESRL, GFDL)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32037"/>
            <a:ext cx="5181600" cy="4525963"/>
          </a:xfrm>
        </p:spPr>
        <p:txBody>
          <a:bodyPr/>
          <a:lstStyle/>
          <a:p>
            <a:r>
              <a:rPr lang="en-US" dirty="0" smtClean="0"/>
              <a:t>Individuals responsible </a:t>
            </a:r>
            <a:r>
              <a:rPr lang="en-US" dirty="0" smtClean="0"/>
              <a:t>for operation NWP did not control the individuals developing the models.</a:t>
            </a:r>
          </a:p>
          <a:p>
            <a:r>
              <a:rPr lang="en-US" dirty="0" smtClean="0"/>
              <a:t>This has led to major problems and inefficiencies.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332037"/>
            <a:ext cx="2540000" cy="35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8136" y="6019800"/>
            <a:ext cx="258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 Head of ESRL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10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ESRL Developed Two Global Models That Will Never Be Used: FIM And NIM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133600"/>
            <a:ext cx="4567332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3245082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5791200"/>
            <a:ext cx="121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NIM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5626245" y="5753100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FIM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032737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304800"/>
            <a:ext cx="83820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NOAA and the U.S. Government Has No Detailed Strategic Plan for U.S. NWP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9629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Our competitors do!  ECMWF, UKMET, CMC, and others.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0" y="2743200"/>
            <a:ext cx="5613400" cy="37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29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US Strategic Plan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5" y="2438400"/>
            <a:ext cx="8651030" cy="2006413"/>
          </a:xfrm>
        </p:spPr>
      </p:pic>
    </p:spTree>
    <p:extLst>
      <p:ext uri="{BB962C8B-B14F-4D97-AF65-F5344CB8AC3E}">
        <p14:creationId xmlns:p14="http://schemas.microsoft.com/office/powerpoint/2010/main" val="4526976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944562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And NASA is Off Doing Its Own Thing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5867400" cy="16645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38832"/>
            <a:ext cx="4114800" cy="2884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179" y="2286000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NU-WRF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34263" y="4726991"/>
            <a:ext cx="203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GEOS-5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02" y="152400"/>
            <a:ext cx="1534498" cy="12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504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-152400" y="304800"/>
            <a:ext cx="92964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1F497D"/>
                </a:solidFill>
                <a:ea typeface="ＭＳ Ｐゴシック" charset="-128"/>
              </a:rPr>
              <a:t>No rational </a:t>
            </a:r>
            <a:r>
              <a:rPr lang="en-US" altLang="en-US" sz="3600" b="1" dirty="0">
                <a:solidFill>
                  <a:srgbClr val="1F497D"/>
                </a:solidFill>
                <a:ea typeface="ＭＳ Ｐゴシック" charset="-128"/>
              </a:rPr>
              <a:t>observing system planning</a:t>
            </a:r>
            <a:endParaRPr lang="en-US" altLang="en-US" sz="3600" dirty="0">
              <a:solidFill>
                <a:srgbClr val="1F497D"/>
              </a:solidFill>
              <a:ea typeface="ＭＳ Ｐゴシック" charset="-128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81000" y="14351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charset="-128"/>
              </a:rPr>
              <a:t>There were concerns about the </a:t>
            </a:r>
            <a:r>
              <a:rPr lang="en-US" altLang="en-US" dirty="0">
                <a:ea typeface="ＭＳ Ｐゴシック" charset="-128"/>
              </a:rPr>
              <a:t>expected gap in polar-orbiter weather satellite coverage, suggesting </a:t>
            </a:r>
            <a:r>
              <a:rPr lang="en-US" altLang="en-US" b="1" dirty="0">
                <a:ea typeface="ＭＳ Ｐゴシック" charset="-128"/>
              </a:rPr>
              <a:t>weather forecasting skill would decline.   </a:t>
            </a:r>
          </a:p>
          <a:p>
            <a:pPr eaLnBrk="1" hangingPunct="1"/>
            <a:r>
              <a:rPr lang="en-US" altLang="en-US" b="1" dirty="0">
                <a:ea typeface="ＭＳ Ｐゴシック" charset="-128"/>
              </a:rPr>
              <a:t>But no one really </a:t>
            </a:r>
            <a:r>
              <a:rPr lang="en-US" altLang="en-US" b="1" dirty="0" smtClean="0">
                <a:ea typeface="ＭＳ Ｐゴシック" charset="-128"/>
              </a:rPr>
              <a:t>knew </a:t>
            </a:r>
            <a:r>
              <a:rPr lang="en-US" altLang="en-US" dirty="0" smtClean="0">
                <a:ea typeface="ＭＳ Ｐゴシック" charset="-128"/>
              </a:rPr>
              <a:t>the </a:t>
            </a:r>
            <a:r>
              <a:rPr lang="en-US" altLang="en-US" dirty="0">
                <a:ea typeface="ＭＳ Ｐゴシック" charset="-128"/>
              </a:rPr>
              <a:t>impacts, considering changes in data assimilation and the potential for cheaper additions to other platforms such as COSMIC.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t="21225" r="17693" b="27571"/>
          <a:stretch/>
        </p:blipFill>
        <p:spPr>
          <a:xfrm>
            <a:off x="6045200" y="5029200"/>
            <a:ext cx="2819400" cy="161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charset="-128"/>
              </a:rPr>
              <a:t>Rational observing system design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07975" y="1143000"/>
            <a:ext cx="8528050" cy="452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charset="-128"/>
              </a:rPr>
              <a:t>NOAA </a:t>
            </a:r>
            <a:r>
              <a:rPr lang="en-US" altLang="en-US" dirty="0">
                <a:ea typeface="ＭＳ Ｐゴシック" charset="-128"/>
              </a:rPr>
              <a:t>needs to determine the optimal collection of observations, including dropping old data sources that are no longer needed. </a:t>
            </a:r>
          </a:p>
          <a:p>
            <a:pPr eaLnBrk="1" hangingPunct="1"/>
            <a:r>
              <a:rPr lang="en-US" altLang="en-US" dirty="0" smtClean="0">
                <a:ea typeface="ＭＳ Ｐゴシック" charset="-128"/>
              </a:rPr>
              <a:t>Rational way: </a:t>
            </a:r>
            <a:r>
              <a:rPr lang="en-US" altLang="en-US" b="1" dirty="0" smtClean="0">
                <a:ea typeface="ＭＳ Ｐゴシック" charset="-128"/>
              </a:rPr>
              <a:t>Observing </a:t>
            </a:r>
            <a:r>
              <a:rPr lang="en-US" altLang="en-US" b="1" dirty="0">
                <a:ea typeface="ＭＳ Ｐゴシック" charset="-128"/>
              </a:rPr>
              <a:t>System Simulation Experiments (OSSEs) and Observing System Experiments (OSEs). </a:t>
            </a:r>
            <a:r>
              <a:rPr lang="en-US" altLang="en-US" dirty="0">
                <a:ea typeface="ＭＳ Ｐゴシック" charset="-128"/>
              </a:rPr>
              <a:t> </a:t>
            </a:r>
          </a:p>
          <a:p>
            <a:pPr eaLnBrk="1" hangingPunct="1"/>
            <a:r>
              <a:rPr lang="en-US" altLang="en-US" dirty="0">
                <a:ea typeface="ＭＳ Ｐゴシック" charset="-128"/>
              </a:rPr>
              <a:t>NOAA/NWS has done very little of this and billions of dollars of hardware have been purchased without a clear understanding of the impacts of new sensors and satellites. </a:t>
            </a:r>
          </a:p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851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Recent Positive Developments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3965"/>
            <a:ext cx="8001000" cy="3558432"/>
          </a:xfrm>
        </p:spPr>
      </p:pic>
      <p:sp>
        <p:nvSpPr>
          <p:cNvPr id="5" name="TextBox 4"/>
          <p:cNvSpPr txBox="1"/>
          <p:nvPr/>
        </p:nvSpPr>
        <p:spPr>
          <a:xfrm>
            <a:off x="1232816" y="5859759"/>
            <a:ext cx="667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Building for US NWP and NCEP, College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49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It’s a miracle …</a:t>
            </a:r>
          </a:p>
        </p:txBody>
      </p:sp>
      <p:pic>
        <p:nvPicPr>
          <p:cNvPr id="1966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600200"/>
            <a:ext cx="6096000" cy="4515365"/>
          </a:xfrm>
        </p:spPr>
      </p:pic>
    </p:spTree>
    <p:extLst>
      <p:ext uri="{BB962C8B-B14F-4D97-AF65-F5344CB8AC3E}">
        <p14:creationId xmlns:p14="http://schemas.microsoft.com/office/powerpoint/2010/main" val="4170891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323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More Funds for Extramural Research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8" y="2286000"/>
            <a:ext cx="4148276" cy="3011583"/>
          </a:xfrm>
        </p:spPr>
      </p:pic>
      <p:sp>
        <p:nvSpPr>
          <p:cNvPr id="5" name="TextBox 4"/>
          <p:cNvSpPr txBox="1"/>
          <p:nvPr/>
        </p:nvSpPr>
        <p:spPr>
          <a:xfrm>
            <a:off x="1229792" y="5399480"/>
            <a:ext cx="7018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Dr. Louis </a:t>
            </a:r>
            <a:r>
              <a:rPr lang="en-US" dirty="0" smtClean="0"/>
              <a:t>Uccellini</a:t>
            </a:r>
            <a:r>
              <a:rPr lang="en-US" dirty="0" smtClean="0"/>
              <a:t>, Director, NWS</a:t>
            </a:r>
          </a:p>
          <a:p>
            <a:r>
              <a:rPr lang="en-US" dirty="0" smtClean="0"/>
              <a:t>Pushed for the new building and more research funding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48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505471"/>
            <a:ext cx="84201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After Sandy, Congress Provided Money for a Big Computer Upgrade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229600" cy="3841964"/>
          </a:xfrm>
        </p:spPr>
      </p:pic>
      <p:sp>
        <p:nvSpPr>
          <p:cNvPr id="5" name="TextBox 4"/>
          <p:cNvSpPr txBox="1"/>
          <p:nvPr/>
        </p:nvSpPr>
        <p:spPr>
          <a:xfrm>
            <a:off x="762000" y="5683464"/>
            <a:ext cx="7924800" cy="85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CRAY XC-40s.  Each about 2 </a:t>
            </a:r>
            <a:r>
              <a:rPr lang="en-US" dirty="0" smtClean="0"/>
              <a:t>petaflops</a:t>
            </a:r>
            <a:r>
              <a:rPr lang="en-US" dirty="0" smtClean="0"/>
              <a:t>.  US and ECMWF nearly equal.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332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Next Generation Global Prediction System Evaluation (NGGPS)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9" y="1905000"/>
            <a:ext cx="7608402" cy="4525963"/>
          </a:xfrm>
        </p:spPr>
      </p:pic>
    </p:spTree>
    <p:extLst>
      <p:ext uri="{BB962C8B-B14F-4D97-AF65-F5344CB8AC3E}">
        <p14:creationId xmlns:p14="http://schemas.microsoft.com/office/powerpoint/2010/main" val="17541392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High Resolution Rapid Refresh (HRRR, 3-km</a:t>
            </a:r>
            <a:r>
              <a:rPr lang="en-US" b="1" dirty="0" smtClean="0">
                <a:solidFill>
                  <a:schemeClr val="tx2"/>
                </a:solidFill>
              </a:rPr>
              <a:t>): </a:t>
            </a:r>
            <a:r>
              <a:rPr lang="en-US" b="1" dirty="0" smtClean="0">
                <a:solidFill>
                  <a:schemeClr val="tx2"/>
                </a:solidFill>
              </a:rPr>
              <a:t>A Major Advance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05000"/>
            <a:ext cx="4453381" cy="4525963"/>
          </a:xfrm>
        </p:spPr>
      </p:pic>
    </p:spTree>
    <p:extLst>
      <p:ext uri="{BB962C8B-B14F-4D97-AF65-F5344CB8AC3E}">
        <p14:creationId xmlns:p14="http://schemas.microsoft.com/office/powerpoint/2010/main" val="1247769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369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More Open NCEP Leadership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1" r="21067"/>
          <a:stretch/>
        </p:blipFill>
        <p:spPr>
          <a:xfrm>
            <a:off x="1066800" y="1905000"/>
            <a:ext cx="3212676" cy="3385641"/>
          </a:xfrm>
        </p:spPr>
      </p:pic>
      <p:sp>
        <p:nvSpPr>
          <p:cNvPr id="5" name="TextBox 4"/>
          <p:cNvSpPr txBox="1"/>
          <p:nvPr/>
        </p:nvSpPr>
        <p:spPr>
          <a:xfrm>
            <a:off x="629950" y="5461000"/>
            <a:ext cx="4086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Bill </a:t>
            </a:r>
            <a:r>
              <a:rPr lang="en-US" dirty="0" smtClean="0"/>
              <a:t>Lapenta</a:t>
            </a:r>
            <a:r>
              <a:rPr lang="en-US" dirty="0" smtClean="0"/>
              <a:t>, Director of NCEP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970484"/>
            <a:ext cx="2895600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5433" y="5461000"/>
            <a:ext cx="31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Fred </a:t>
            </a:r>
            <a:r>
              <a:rPr lang="en-US" dirty="0" smtClean="0"/>
              <a:t>Toepfer</a:t>
            </a:r>
            <a:r>
              <a:rPr lang="en-US" dirty="0"/>
              <a:t>, </a:t>
            </a:r>
            <a:r>
              <a:rPr lang="en-US" dirty="0" smtClean="0"/>
              <a:t>NWS HQ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100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914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Creation of New NCEP Advisory Groups, such as UMAC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2819400"/>
            <a:ext cx="7988300" cy="1333500"/>
          </a:xfrm>
        </p:spPr>
      </p:pic>
    </p:spTree>
    <p:extLst>
      <p:ext uri="{BB962C8B-B14F-4D97-AF65-F5344CB8AC3E}">
        <p14:creationId xmlns:p14="http://schemas.microsoft.com/office/powerpoint/2010/main" val="12334950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How to fix U.S. NWP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0"/>
            <a:ext cx="6479177" cy="3657600"/>
          </a:xfrm>
        </p:spPr>
      </p:pic>
    </p:spTree>
    <p:extLst>
      <p:ext uri="{BB962C8B-B14F-4D97-AF65-F5344CB8AC3E}">
        <p14:creationId xmlns:p14="http://schemas.microsoft.com/office/powerpoint/2010/main" val="143672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Community Needs to Focus Its Efforts and Work In a More Coordinated Manner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352800"/>
          </a:xfrm>
        </p:spPr>
        <p:txBody>
          <a:bodyPr/>
          <a:lstStyle/>
          <a:p>
            <a:r>
              <a:rPr lang="en-US" b="1" dirty="0" smtClean="0"/>
              <a:t>Less modeling systems.  Unified modeling systems</a:t>
            </a:r>
          </a:p>
          <a:p>
            <a:r>
              <a:rPr lang="en-US" dirty="0" smtClean="0"/>
              <a:t>Organize the research community to concentrate on key problems </a:t>
            </a:r>
            <a:r>
              <a:rPr lang="en-US" dirty="0" smtClean="0"/>
              <a:t>(</a:t>
            </a:r>
            <a:r>
              <a:rPr lang="en-US" b="1" dirty="0" smtClean="0"/>
              <a:t>PHYSICS</a:t>
            </a:r>
            <a:r>
              <a:rPr lang="en-US" dirty="0" smtClean="0"/>
              <a:t>, e.g</a:t>
            </a:r>
            <a:r>
              <a:rPr lang="en-US" dirty="0" smtClean="0"/>
              <a:t>., stable boundary layer, convection)</a:t>
            </a:r>
          </a:p>
          <a:p>
            <a:r>
              <a:rPr lang="en-US" b="1" dirty="0" smtClean="0"/>
              <a:t>National coordination of research and development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52285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NWS Should </a:t>
            </a:r>
            <a:r>
              <a:rPr lang="en-US" b="1" dirty="0" smtClean="0">
                <a:solidFill>
                  <a:schemeClr val="tx2"/>
                </a:solidFill>
              </a:rPr>
              <a:t>Select </a:t>
            </a:r>
            <a:r>
              <a:rPr lang="en-US" b="1" dirty="0" smtClean="0">
                <a:solidFill>
                  <a:schemeClr val="tx2"/>
                </a:solidFill>
              </a:rPr>
              <a:t>NCAR’s MPAS over GFDL FV3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5301"/>
            <a:ext cx="4876800" cy="3873500"/>
          </a:xfrm>
        </p:spPr>
        <p:txBody>
          <a:bodyPr/>
          <a:lstStyle/>
          <a:p>
            <a:r>
              <a:rPr lang="en-US" dirty="0" smtClean="0"/>
              <a:t>Select </a:t>
            </a:r>
            <a:r>
              <a:rPr lang="en-US" dirty="0" smtClean="0"/>
              <a:t>MPAS and the operational and research communities will be brought together.</a:t>
            </a:r>
          </a:p>
          <a:p>
            <a:r>
              <a:rPr lang="en-US" dirty="0" smtClean="0"/>
              <a:t>Choose FV3 </a:t>
            </a:r>
            <a:r>
              <a:rPr lang="en-US" dirty="0" smtClean="0"/>
              <a:t>and the same divisions will occur as in the past.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752600"/>
            <a:ext cx="3403092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85" y="5277645"/>
            <a:ext cx="3856807" cy="14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446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Reduce the Number of Modeling Systems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National Weather Service should drop NMM in lieu of WRF or regional MPAS.</a:t>
            </a:r>
          </a:p>
          <a:p>
            <a:r>
              <a:rPr lang="en-US" dirty="0" smtClean="0"/>
              <a:t>The Air Force should drop UKMET and use MPAS.</a:t>
            </a:r>
          </a:p>
          <a:p>
            <a:r>
              <a:rPr lang="en-US" dirty="0" smtClean="0"/>
              <a:t>The National Weather Service should drop NAM-RR (the NMM version of HRRR</a:t>
            </a:r>
            <a:r>
              <a:rPr lang="en-US" dirty="0" smtClean="0"/>
              <a:t>)</a:t>
            </a:r>
          </a:p>
          <a:p>
            <a:r>
              <a:rPr lang="en-US" dirty="0" smtClean="0"/>
              <a:t>NASA , NCAR, NOAA should work together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2" b="42315"/>
          <a:stretch/>
        </p:blipFill>
        <p:spPr>
          <a:xfrm>
            <a:off x="1524000" y="5592762"/>
            <a:ext cx="6435623" cy="7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4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But something is wrong… the U.S. </a:t>
            </a:r>
            <a:r>
              <a:rPr lang="en-US" b="1" dirty="0" smtClean="0">
                <a:solidFill>
                  <a:schemeClr val="tx2"/>
                </a:solidFill>
              </a:rPr>
              <a:t>(NOAA/NWS NCEP </a:t>
            </a:r>
            <a:r>
              <a:rPr lang="en-US" b="1" dirty="0">
                <a:solidFill>
                  <a:schemeClr val="tx2"/>
                </a:solidFill>
              </a:rPr>
              <a:t>EMC) is now in 3</a:t>
            </a:r>
            <a:r>
              <a:rPr lang="en-US" b="1" baseline="30000" dirty="0">
                <a:solidFill>
                  <a:schemeClr val="tx2"/>
                </a:solidFill>
              </a:rPr>
              <a:t>rd</a:t>
            </a:r>
            <a:r>
              <a:rPr lang="en-US" b="1" dirty="0">
                <a:solidFill>
                  <a:schemeClr val="tx2"/>
                </a:solidFill>
              </a:rPr>
              <a:t> place in global prediction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28" y="2590800"/>
            <a:ext cx="5722144" cy="3814763"/>
          </a:xfrm>
        </p:spPr>
      </p:pic>
    </p:spTree>
    <p:extLst>
      <p:ext uri="{BB962C8B-B14F-4D97-AF65-F5344CB8AC3E}">
        <p14:creationId xmlns:p14="http://schemas.microsoft.com/office/powerpoint/2010/main" val="488541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NCEP Should Run a Convection-Resolving Ensemble over the U.S. (2-4 km)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55" y="2514600"/>
            <a:ext cx="7388490" cy="4068763"/>
          </a:xfrm>
        </p:spPr>
      </p:pic>
      <p:sp>
        <p:nvSpPr>
          <p:cNvPr id="5" name="TextBox 4"/>
          <p:cNvSpPr txBox="1"/>
          <p:nvPr/>
        </p:nvSpPr>
        <p:spPr>
          <a:xfrm>
            <a:off x="877755" y="1826567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NCAR is doing this on 5000 cores. NCEP has 140,000 cores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189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NCEP Computer Resources Need to Be at Least 10x Larger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905000"/>
            <a:ext cx="8521700" cy="2895600"/>
          </a:xfrm>
        </p:spPr>
        <p:txBody>
          <a:bodyPr/>
          <a:lstStyle/>
          <a:p>
            <a:r>
              <a:rPr lang="en-US" dirty="0" smtClean="0"/>
              <a:t>State of science global and region modeling for the U.S. requires far more resources than ECMWF.</a:t>
            </a:r>
          </a:p>
          <a:p>
            <a:r>
              <a:rPr lang="en-US" dirty="0" smtClean="0"/>
              <a:t>New CRAY machines and GPU technology can make 50 </a:t>
            </a:r>
            <a:r>
              <a:rPr lang="en-US" dirty="0" smtClean="0"/>
              <a:t>petaflop</a:t>
            </a:r>
            <a:r>
              <a:rPr lang="en-US" dirty="0" smtClean="0"/>
              <a:t> machines available now.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648200"/>
            <a:ext cx="47752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76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 smtClean="0">
                <a:solidFill>
                  <a:schemeClr val="accent1"/>
                </a:solidFill>
              </a:rPr>
              <a:t>$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2200"/>
            <a:ext cx="3687778" cy="2438400"/>
          </a:xfrm>
        </p:spPr>
      </p:pic>
      <p:sp>
        <p:nvSpPr>
          <p:cNvPr id="5" name="TextBox 4"/>
          <p:cNvSpPr txBox="1"/>
          <p:nvPr/>
        </p:nvSpPr>
        <p:spPr>
          <a:xfrm>
            <a:off x="4411457" y="3368129"/>
            <a:ext cx="503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=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24100"/>
            <a:ext cx="38100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0" y="5181600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F18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1921264" y="1561887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ONE</a:t>
            </a:r>
            <a:endParaRPr lang="en-US" sz="4800" b="1" dirty="0"/>
          </a:p>
        </p:txBody>
      </p:sp>
      <p:sp>
        <p:nvSpPr>
          <p:cNvPr id="9" name="Rectangle 8"/>
          <p:cNvSpPr/>
          <p:nvPr/>
        </p:nvSpPr>
        <p:spPr>
          <a:xfrm>
            <a:off x="5981700" y="1561886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THREE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558587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Unify and Rationalize Large-Scale, Hydrostatic Ensembles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153400" cy="4525963"/>
          </a:xfrm>
        </p:spPr>
        <p:txBody>
          <a:bodyPr/>
          <a:lstStyle/>
          <a:p>
            <a:r>
              <a:rPr lang="en-US" dirty="0" smtClean="0"/>
              <a:t>Currently, the NWS runs a global ensemble system (GEFS) at 33 km (21 members).</a:t>
            </a:r>
          </a:p>
          <a:p>
            <a:r>
              <a:rPr lang="en-US" dirty="0" smtClean="0"/>
              <a:t>Also an SREF at 16 km (26 members).  Excessive clustering.</a:t>
            </a:r>
          </a:p>
          <a:p>
            <a:r>
              <a:rPr lang="en-US" dirty="0" smtClean="0"/>
              <a:t>Should drop SREF and replace by GEFS with 50 members and ~18 km resolution, with both initial condition and stochastic physics uncertainty.  One hydrostatic ensemble.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74638"/>
            <a:ext cx="8229600" cy="29257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76600"/>
            <a:ext cx="6934200" cy="3284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1066800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SREF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4005262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GEFS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484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Extended Range Forecasting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1295400"/>
            <a:ext cx="5867400" cy="4525963"/>
          </a:xfrm>
        </p:spPr>
        <p:txBody>
          <a:bodyPr/>
          <a:lstStyle/>
          <a:p>
            <a:r>
              <a:rPr lang="en-US" dirty="0" smtClean="0"/>
              <a:t>Currently, the NWS runs the CFS model (low resolution GFS model with coupled ocean) out to 9 months. 24 runs a day!</a:t>
            </a:r>
          </a:p>
          <a:p>
            <a:r>
              <a:rPr lang="en-US" dirty="0" smtClean="0"/>
              <a:t>Little indication of skill past about 3 weeks.</a:t>
            </a:r>
          </a:p>
          <a:p>
            <a:r>
              <a:rPr lang="en-US" dirty="0" smtClean="0"/>
              <a:t>Stop doing something that doesn’t work and explore </a:t>
            </a:r>
            <a:r>
              <a:rPr lang="en-US" b="1" dirty="0" smtClean="0"/>
              <a:t>convection-allowing resolution (ensembles) over the tropics.</a:t>
            </a:r>
            <a:endParaRPr lang="en-US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7564"/>
          <a:stretch/>
        </p:blipFill>
        <p:spPr>
          <a:xfrm>
            <a:off x="5800573" y="2362199"/>
            <a:ext cx="3191028" cy="34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NICAM, .87 km grid spacing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30338"/>
            <a:ext cx="9136971" cy="4449243"/>
          </a:xfrm>
        </p:spPr>
      </p:pic>
    </p:spTree>
    <p:extLst>
      <p:ext uri="{BB962C8B-B14F-4D97-AF65-F5344CB8AC3E}">
        <p14:creationId xmlns:p14="http://schemas.microsoft.com/office/powerpoint/2010/main" val="16289217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Optimistic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Today there is reason to  be more </a:t>
            </a:r>
            <a:r>
              <a:rPr lang="en-US" dirty="0" smtClean="0"/>
              <a:t>optimistic about the future of US NWP</a:t>
            </a:r>
          </a:p>
          <a:p>
            <a:r>
              <a:rPr lang="en-US" dirty="0" smtClean="0"/>
              <a:t>But major cultural change is necessary both inside and outside of the National Weather Service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Consolidation and more large-scale organization is need.</a:t>
            </a:r>
            <a:endParaRPr lang="en-US" dirty="0" smtClean="0"/>
          </a:p>
          <a:p>
            <a:r>
              <a:rPr lang="en-US" b="1" dirty="0" smtClean="0"/>
              <a:t>ECMWF is not the ceiling of what is possible</a:t>
            </a:r>
            <a:r>
              <a:rPr lang="en-US" dirty="0" smtClean="0"/>
              <a:t>:  </a:t>
            </a:r>
            <a:r>
              <a:rPr lang="en-US" dirty="0" smtClean="0"/>
              <a:t>the large U.S. community can do better.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5981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charset="-128"/>
              </a:rPr>
              <a:t>The End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  <p:pic>
        <p:nvPicPr>
          <p:cNvPr id="44036" name="Picture 3" descr="BD0491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600200"/>
            <a:ext cx="3894137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259" y="551626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Order: ECMWF, UKMET, NCEP/CMC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" b="47136"/>
          <a:stretch/>
        </p:blipFill>
        <p:spPr>
          <a:xfrm>
            <a:off x="228600" y="1214826"/>
            <a:ext cx="8711459" cy="4288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0110" y="381000"/>
            <a:ext cx="5400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8 Days, Global, 500 hPa</a:t>
            </a:r>
            <a:endParaRPr lang="en-US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1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PLUForecastR0313 (1)" id="{9B67E8EF-C876-0F40-89BE-E7FFD53851A5}" vid="{DCB19C56-DD77-FA41-A936-E93EE2F636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KPLUForecastR0314 (1)</Template>
  <TotalTime>2355</TotalTime>
  <Words>2302</Words>
  <Application>Microsoft Macintosh PowerPoint</Application>
  <PresentationFormat>On-screen Show (4:3)</PresentationFormat>
  <Paragraphs>257</Paragraphs>
  <Slides>88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Calibri</vt:lpstr>
      <vt:lpstr>ＭＳ Ｐゴシック</vt:lpstr>
      <vt:lpstr>Times</vt:lpstr>
      <vt:lpstr>Arial</vt:lpstr>
      <vt:lpstr>Office Theme</vt:lpstr>
      <vt:lpstr>Document</vt:lpstr>
      <vt:lpstr>Why has U.S. Numerical Weather Prediction Fallen Behind and What Can Be Done About It?</vt:lpstr>
      <vt:lpstr>“Mediocrity is self-inflicted”   Walter Russell   </vt:lpstr>
      <vt:lpstr>Numerical weather prediction began in the U.S. (1950)</vt:lpstr>
      <vt:lpstr>The U.S. has had the largest weather research community in the world</vt:lpstr>
      <vt:lpstr>National Weather Service NWP has shown substantial improvements in forecast skill</vt:lpstr>
      <vt:lpstr>A Huge Accomplishment</vt:lpstr>
      <vt:lpstr>It’s a miracle …</vt:lpstr>
      <vt:lpstr>But something is wrong… the U.S. (NOAA/NWS NCEP EMC) is now in 3rd place in global prediction</vt:lpstr>
      <vt:lpstr>The Order: ECMWF, UKMET, NCEP/CMC</vt:lpstr>
      <vt:lpstr>20-year Trend in NH Skill (500 hPa, Day 5)</vt:lpstr>
      <vt:lpstr>Southern Hemisphere Worse</vt:lpstr>
      <vt:lpstr>Hurricane Sandy Was a Watershed Event</vt:lpstr>
      <vt:lpstr>The Public and Media Noticed</vt:lpstr>
      <vt:lpstr>PowerPoint Presentation</vt:lpstr>
      <vt:lpstr>PowerPoint Presentation</vt:lpstr>
      <vt:lpstr>NBC Nightly News</vt:lpstr>
      <vt:lpstr>But the problems extend beyond global modeling…</vt:lpstr>
      <vt:lpstr>The research community and the operational communities are not working together effectively </vt:lpstr>
      <vt:lpstr>Model Postprocessing Uses a Technique of the late 1960s:   Model Output Statistics (MOS)</vt:lpstr>
      <vt:lpstr>The National Weather Service Has Delayed Moving Towards High Resolution Ensembles</vt:lpstr>
      <vt:lpstr>And NWS Computer Resources Have Been Under-Resourced For Years</vt:lpstr>
      <vt:lpstr>This Talk</vt:lpstr>
      <vt:lpstr>Numerical Weather Prediction (NWP) Began in the U.S.</vt:lpstr>
      <vt:lpstr>American Cleveland Abbe (1901):  forecasting is a matter of solving equations that we know</vt:lpstr>
      <vt:lpstr>Norwegians Agree</vt:lpstr>
      <vt:lpstr>L. F. Richardson:  An Insightful But Unsuccessful Attempt at Numerical Prediction</vt:lpstr>
      <vt:lpstr>L. F. Richardson</vt:lpstr>
      <vt:lpstr>The Dream Becomes Possible (in the U.S.)</vt:lpstr>
      <vt:lpstr>Harry Wexler, John von Neumann, M. H. Frankel, Jerome Namias, John Freeman, Ragnar Fjörtoft, Francis Reichelderfer and Jule Charney</vt:lpstr>
      <vt:lpstr>The First Successful Numerical Weather Prediction</vt:lpstr>
      <vt:lpstr>First Numerical Weather Forecast</vt:lpstr>
      <vt:lpstr> The Exciting Early Days of U.S. NWP:  Global Leadership and Close Cooperation </vt:lpstr>
      <vt:lpstr>The First Decades (Limited Area Models)</vt:lpstr>
      <vt:lpstr>The First Decades</vt:lpstr>
      <vt:lpstr>NGM Grid Structure</vt:lpstr>
      <vt:lpstr>Early U.S. Global NWP</vt:lpstr>
      <vt:lpstr>First Decades</vt:lpstr>
      <vt:lpstr>A Characteristic of the Early Decades:  Close Relationship Between Gov. Agencies/Academia</vt:lpstr>
      <vt:lpstr>And then a major competitor appears</vt:lpstr>
      <vt:lpstr>ECMWF: Strategic, Cooperative, Innovative</vt:lpstr>
      <vt:lpstr>In the 1980s and early 1990s, a change of culture occurred in U.S. NWP</vt:lpstr>
      <vt:lpstr>A Huge Modeling Community Develops</vt:lpstr>
      <vt:lpstr>Spread of NWP:  RAMS Model</vt:lpstr>
      <vt:lpstr>In 1989 NSF Sponsored the Development of ANOTHER Mesoscale Modeling System:  ARPS</vt:lpstr>
      <vt:lpstr>The Navy Develops a Redundant Capability</vt:lpstr>
      <vt:lpstr>Bottom Line</vt:lpstr>
      <vt:lpstr>The US NWP Became an Uncoordinated Giant</vt:lpstr>
      <vt:lpstr>PowerPoint Presentation</vt:lpstr>
      <vt:lpstr>And the impacts of this lack of coordination were felt….</vt:lpstr>
      <vt:lpstr>National Weather Service NWP Becomes More Bureaucratic and Isolated</vt:lpstr>
      <vt:lpstr>National Weather Service Turns to Military Leadership: Allowed the Ship to Drift</vt:lpstr>
      <vt:lpstr>The Landmark Decision in 1993:  Which Regional Model for the U.S.   ETA or MM5?</vt:lpstr>
      <vt:lpstr>Eta: A Disaster for U.S. NWP</vt:lpstr>
      <vt:lpstr>A Second Chance Lost:  NMM Versus WRF</vt:lpstr>
      <vt:lpstr>PowerPoint Presentation</vt:lpstr>
      <vt:lpstr>NMM Becomes the NWS Mesoscale Modeling System</vt:lpstr>
      <vt:lpstr> ECMWF Surges Ahead</vt:lpstr>
      <vt:lpstr>NCEP Loses Customers</vt:lpstr>
      <vt:lpstr>National Weather Service NWP Infrastructure Problems</vt:lpstr>
      <vt:lpstr>Inadequate Computing</vt:lpstr>
      <vt:lpstr>Research and Operations for NWP Separated in NOAA</vt:lpstr>
      <vt:lpstr>Research and Development of NWS NWP Models Done Outside NWS in NOAA Labs (ESRL, GFDL)</vt:lpstr>
      <vt:lpstr>ESRL Developed Two Global Models That Will Never Be Used: FIM And NIM</vt:lpstr>
      <vt:lpstr>NOAA and the U.S. Government Has No Detailed Strategic Plan for U.S. NWP</vt:lpstr>
      <vt:lpstr>US Strategic Plan</vt:lpstr>
      <vt:lpstr>And NASA is Off Doing Its Own Thing</vt:lpstr>
      <vt:lpstr>No rational observing system planning</vt:lpstr>
      <vt:lpstr>Rational observing system design</vt:lpstr>
      <vt:lpstr>Recent Positive Developments</vt:lpstr>
      <vt:lpstr>More Funds for Extramural Research</vt:lpstr>
      <vt:lpstr>After Sandy, Congress Provided Money for a Big Computer Upgrade</vt:lpstr>
      <vt:lpstr>Next Generation Global Prediction System Evaluation (NGGPS)</vt:lpstr>
      <vt:lpstr>The High Resolution Rapid Refresh (HRRR, 3-km): A Major Advance</vt:lpstr>
      <vt:lpstr>More Open NCEP Leadership</vt:lpstr>
      <vt:lpstr>Creation of New NCEP Advisory Groups, such as UMAC</vt:lpstr>
      <vt:lpstr>How to fix U.S. NWP</vt:lpstr>
      <vt:lpstr>The Community Needs to Focus Its Efforts and Work In a More Coordinated Manner</vt:lpstr>
      <vt:lpstr>The NWS Should Select NCAR’s MPAS over GFDL FV3</vt:lpstr>
      <vt:lpstr>Reduce the Number of Modeling Systems</vt:lpstr>
      <vt:lpstr>NCEP Should Run a Convection-Resolving Ensemble over the U.S. (2-4 km)</vt:lpstr>
      <vt:lpstr>NCEP Computer Resources Need to Be at Least 10x Larger</vt:lpstr>
      <vt:lpstr>$</vt:lpstr>
      <vt:lpstr>Unify and Rationalize Large-Scale, Hydrostatic Ensembles</vt:lpstr>
      <vt:lpstr>PowerPoint Presentation</vt:lpstr>
      <vt:lpstr>Extended Range Forecasting</vt:lpstr>
      <vt:lpstr>NICAM, .87 km grid spacing</vt:lpstr>
      <vt:lpstr>Optimistic</vt:lpstr>
      <vt:lpstr>The End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 Mass</cp:lastModifiedBy>
  <cp:revision>113</cp:revision>
  <dcterms:created xsi:type="dcterms:W3CDTF">2016-03-31T15:25:35Z</dcterms:created>
  <dcterms:modified xsi:type="dcterms:W3CDTF">2016-04-01T21:42:37Z</dcterms:modified>
</cp:coreProperties>
</file>