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8"/>
  </p:notesMasterIdLst>
  <p:sldIdLst>
    <p:sldId id="323" r:id="rId2"/>
    <p:sldId id="324" r:id="rId3"/>
    <p:sldId id="329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325" r:id="rId12"/>
    <p:sldId id="294" r:id="rId13"/>
    <p:sldId id="295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319" r:id="rId36"/>
    <p:sldId id="326" r:id="rId37"/>
    <p:sldId id="327" r:id="rId38"/>
    <p:sldId id="320" r:id="rId39"/>
    <p:sldId id="321" r:id="rId40"/>
    <p:sldId id="322" r:id="rId41"/>
    <p:sldId id="257" r:id="rId42"/>
    <p:sldId id="284" r:id="rId43"/>
    <p:sldId id="258" r:id="rId44"/>
    <p:sldId id="259" r:id="rId45"/>
    <p:sldId id="260" r:id="rId46"/>
    <p:sldId id="261" r:id="rId47"/>
    <p:sldId id="262" r:id="rId48"/>
    <p:sldId id="263" r:id="rId49"/>
    <p:sldId id="264" r:id="rId50"/>
    <p:sldId id="265" r:id="rId51"/>
    <p:sldId id="266" r:id="rId52"/>
    <p:sldId id="267" r:id="rId53"/>
    <p:sldId id="268" r:id="rId54"/>
    <p:sldId id="269" r:id="rId55"/>
    <p:sldId id="270" r:id="rId56"/>
    <p:sldId id="271" r:id="rId57"/>
    <p:sldId id="272" r:id="rId58"/>
    <p:sldId id="273" r:id="rId59"/>
    <p:sldId id="274" r:id="rId60"/>
    <p:sldId id="275" r:id="rId61"/>
    <p:sldId id="276" r:id="rId62"/>
    <p:sldId id="277" r:id="rId63"/>
    <p:sldId id="278" r:id="rId64"/>
    <p:sldId id="279" r:id="rId65"/>
    <p:sldId id="280" r:id="rId66"/>
    <p:sldId id="281" r:id="rId67"/>
    <p:sldId id="282" r:id="rId68"/>
    <p:sldId id="283" r:id="rId69"/>
    <p:sldId id="330" r:id="rId70"/>
    <p:sldId id="332" r:id="rId71"/>
    <p:sldId id="333" r:id="rId72"/>
    <p:sldId id="334" r:id="rId73"/>
    <p:sldId id="335" r:id="rId74"/>
    <p:sldId id="286" r:id="rId75"/>
    <p:sldId id="331" r:id="rId76"/>
    <p:sldId id="285" r:id="rId77"/>
  </p:sldIdLst>
  <p:sldSz cx="10080625" cy="7559675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7"/>
  </p:normalViewPr>
  <p:slideViewPr>
    <p:cSldViewPr snapToGrid="0">
      <p:cViewPr varScale="1">
        <p:scale>
          <a:sx n="172" d="100"/>
          <a:sy n="172" d="100"/>
        </p:scale>
        <p:origin x="13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16D2A-DE4B-5845-BCAA-D521B5204CB9}" type="datetimeFigureOut">
              <a:rPr lang="en-US" smtClean="0"/>
              <a:t>6/6/19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7ADF5-0AA3-7846-AA4A-15F9C9A9F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02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7ADF5-0AA3-7846-AA4A-15F9C9A9F4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7" name="Picture 36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5F85855F-2FEF-42F5-B4F7-EBE960D6A2B6}" type="slidenum">
              <a:rPr lang="en-US" sz="1400">
                <a:latin typeface="Times New Roman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02749-3969-2F4A-8359-468182C47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250" y="1362413"/>
            <a:ext cx="9071640" cy="126216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Consortium Meeting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June 6, 2019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0AF29D-B2E9-8A4A-BA26-9A5B2E3E8094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506784" y="2853405"/>
            <a:ext cx="7067056" cy="2979902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Cliff Mass and David Ovens</a:t>
            </a:r>
          </a:p>
          <a:p>
            <a:pPr marL="0" indent="0" algn="ctr">
              <a:buNone/>
            </a:pPr>
            <a:r>
              <a:rPr lang="en-US" sz="3600" dirty="0"/>
              <a:t>UW</a:t>
            </a:r>
          </a:p>
        </p:txBody>
      </p:sp>
    </p:spTree>
    <p:extLst>
      <p:ext uri="{BB962C8B-B14F-4D97-AF65-F5344CB8AC3E}">
        <p14:creationId xmlns:p14="http://schemas.microsoft.com/office/powerpoint/2010/main" val="17964785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Shape 1"/>
          <p:cNvSpPr txBox="1"/>
          <p:nvPr/>
        </p:nvSpPr>
        <p:spPr>
          <a:xfrm>
            <a:off x="504000" y="8796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dirty="0">
                <a:latin typeface="Arial"/>
              </a:rPr>
              <a:t>WRF 4.0.3 vs 3.7.1 4-km Vertical Biases</a:t>
            </a:r>
            <a:endParaRPr lang="en-US" dirty="0"/>
          </a:p>
          <a:p>
            <a:pPr algn="ctr"/>
            <a:r>
              <a:rPr lang="en-US" sz="3600" dirty="0">
                <a:latin typeface="Arial"/>
              </a:rPr>
              <a:t>(Red is current, others 4.0.3 options)</a:t>
            </a: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97" y="1980753"/>
            <a:ext cx="9129597" cy="4481007"/>
          </a:xfrm>
          <a:prstGeom prst="rect">
            <a:avLst/>
          </a:prstGeom>
          <a:ln>
            <a:noFill/>
          </a:ln>
        </p:spPr>
      </p:pic>
      <p:sp>
        <p:nvSpPr>
          <p:cNvPr id="83" name="TextShape 2"/>
          <p:cNvSpPr txBox="1"/>
          <p:nvPr/>
        </p:nvSpPr>
        <p:spPr>
          <a:xfrm>
            <a:off x="6340" y="1885997"/>
            <a:ext cx="233676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1374867"/>
            <a:ext cx="8051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</a:t>
            </a:r>
            <a:r>
              <a:rPr lang="en-US" b="1" dirty="0"/>
              <a:t>Summer                               Winter                                    Spring</a:t>
            </a:r>
          </a:p>
          <a:p>
            <a:r>
              <a:rPr lang="en-US" b="1" dirty="0"/>
              <a:t>AM                     PM                  AM                 PM                   AM              PM</a:t>
            </a:r>
          </a:p>
          <a:p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43128" y="2138848"/>
            <a:ext cx="1131592" cy="374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Temp</a:t>
            </a:r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WSP</a:t>
            </a:r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Wind Dir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20340" y="2928830"/>
            <a:ext cx="4118660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Inconsistent results. At some levels and some times WRF 3.7.1 may be best or worst.  Same is true for WRF 4.0.3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434840" y="4221256"/>
            <a:ext cx="604980" cy="16663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434840" y="4129159"/>
            <a:ext cx="2164080" cy="1758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556760" y="5887567"/>
            <a:ext cx="931435" cy="4370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050280" y="5902807"/>
            <a:ext cx="931435" cy="4370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316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C5152-0552-5345-B7FF-AAB193898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80" y="308754"/>
            <a:ext cx="9071640" cy="126216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Testing of New Version of the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259B92-AB0B-5245-98C3-5F17F6116C5F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04000" y="3490568"/>
            <a:ext cx="9071640" cy="126216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Evaluated WRF V4.0.3 versus our current system (3.7.1)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Compared with and without hybrid vertical coordinate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Ran over three seasons.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Slightly slower.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1"/>
                </a:solidFill>
              </a:rPr>
              <a:t>Basic conclusion</a:t>
            </a:r>
            <a:r>
              <a:rPr lang="en-US" sz="3600" dirty="0"/>
              <a:t>:  No significant improvement and less stable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/>
              <a:t>Recommendation: Wait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/>
              <a:t>Evaluate 4.1 this fall.</a:t>
            </a:r>
          </a:p>
        </p:txBody>
      </p:sp>
    </p:spTree>
    <p:extLst>
      <p:ext uri="{BB962C8B-B14F-4D97-AF65-F5344CB8AC3E}">
        <p14:creationId xmlns:p14="http://schemas.microsoft.com/office/powerpoint/2010/main" val="4278061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Shape 1"/>
          <p:cNvSpPr txBox="1"/>
          <p:nvPr/>
        </p:nvSpPr>
        <p:spPr>
          <a:xfrm>
            <a:off x="362751" y="656861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Arial"/>
              </a:rPr>
              <a:t>Enhancement of Ensemble System </a:t>
            </a:r>
            <a:endParaRPr b="1" dirty="0">
              <a:solidFill>
                <a:schemeClr val="accent1"/>
              </a:solidFill>
            </a:endParaRPr>
          </a:p>
        </p:txBody>
      </p:sp>
      <p:sp>
        <p:nvSpPr>
          <p:cNvPr id="40" name="TextShape 2"/>
          <p:cNvSpPr txBox="1"/>
          <p:nvPr/>
        </p:nvSpPr>
        <p:spPr>
          <a:xfrm>
            <a:off x="362751" y="28256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1D5A6C-2A78-234D-B7C3-96BF3D9CE689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22947" y="1666260"/>
            <a:ext cx="8402107" cy="4378999"/>
          </a:xfrm>
        </p:spPr>
        <p:txBody>
          <a:bodyPr/>
          <a:lstStyle/>
          <a:p>
            <a:r>
              <a:rPr lang="en-US" dirty="0"/>
              <a:t>Addition of French modeling system (</a:t>
            </a:r>
            <a:r>
              <a:rPr lang="en-US" dirty="0" err="1"/>
              <a:t>Arpege</a:t>
            </a:r>
            <a:r>
              <a:rPr lang="en-US" dirty="0"/>
              <a:t>)</a:t>
            </a:r>
          </a:p>
          <a:p>
            <a:r>
              <a:rPr lang="en-US" dirty="0"/>
              <a:t>Four additional physics members</a:t>
            </a:r>
          </a:p>
          <a:p>
            <a:r>
              <a:rPr lang="en-US" dirty="0"/>
              <a:t>Additional graphics, some requested by consortium members</a:t>
            </a:r>
          </a:p>
        </p:txBody>
      </p:sp>
    </p:spTree>
    <p:extLst>
      <p:ext uri="{BB962C8B-B14F-4D97-AF65-F5344CB8AC3E}">
        <p14:creationId xmlns:p14="http://schemas.microsoft.com/office/powerpoint/2010/main" val="13870339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637815" y="426349"/>
            <a:ext cx="9071640" cy="725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buSzPct val="45000"/>
            </a:pPr>
            <a:r>
              <a:rPr lang="en-US" sz="3600" b="1" dirty="0">
                <a:solidFill>
                  <a:schemeClr val="accent1"/>
                </a:solidFill>
              </a:rPr>
              <a:t>New physics ensemble members added</a:t>
            </a:r>
          </a:p>
        </p:txBody>
      </p:sp>
      <p:sp>
        <p:nvSpPr>
          <p:cNvPr id="42" name="TextShape 2"/>
          <p:cNvSpPr txBox="1"/>
          <p:nvPr/>
        </p:nvSpPr>
        <p:spPr>
          <a:xfrm>
            <a:off x="504000" y="1281360"/>
            <a:ext cx="9071640" cy="6018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800100" lvl="1" indent="-342900">
              <a:buSzPct val="75000"/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Arial"/>
              </a:rPr>
              <a:t>GFSWRF4</a:t>
            </a:r>
            <a:r>
              <a:rPr lang="en-US" sz="2400" dirty="0">
                <a:latin typeface="Arial"/>
              </a:rPr>
              <a:t>: same physics and initialization as real-time WRF-GFS, but using WRF version 4.0.3 including its new defaults: hybrid vertical coordinate system, moist potential temperature (</a:t>
            </a:r>
            <a:r>
              <a:rPr lang="en-US" sz="2400" dirty="0" err="1">
                <a:latin typeface="Arial"/>
              </a:rPr>
              <a:t>use_theta_m</a:t>
            </a:r>
            <a:r>
              <a:rPr lang="en-US" sz="2400" dirty="0">
                <a:latin typeface="Arial"/>
              </a:rPr>
              <a:t>=1 option) and microphysical effective radii in RRTMG radiation scheme. (added 2019050100)</a:t>
            </a:r>
            <a:endParaRPr sz="2400" dirty="0"/>
          </a:p>
          <a:p>
            <a:pPr marL="800100" lvl="1" indent="-342900">
              <a:buSzPct val="75000"/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Arial"/>
              </a:rPr>
              <a:t>HRRR</a:t>
            </a:r>
            <a:r>
              <a:rPr lang="en-US" sz="2400" dirty="0">
                <a:latin typeface="Arial"/>
              </a:rPr>
              <a:t>: uses MYNN PBL and Noah LSM (the RUC LSM was too moist).  WRF version 4.0.3 with hybrid vertical, moist theta, and effective radii. (added 2019050100)</a:t>
            </a:r>
            <a:endParaRPr sz="2400" dirty="0"/>
          </a:p>
          <a:p>
            <a:pPr marL="800100" lvl="1" indent="-342900">
              <a:buSzPct val="75000"/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Arial"/>
              </a:rPr>
              <a:t>WRFV75</a:t>
            </a:r>
            <a:r>
              <a:rPr lang="en-US" sz="2400" dirty="0">
                <a:latin typeface="Arial"/>
              </a:rPr>
              <a:t>: same physics and initialization as real-time, but using 75 vertical levels instead of 37. (added 2019050100)</a:t>
            </a:r>
            <a:endParaRPr sz="2400" dirty="0"/>
          </a:p>
          <a:p>
            <a:pPr marL="800100" lvl="1" indent="-342900">
              <a:buSzPct val="75000"/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Arial"/>
              </a:rPr>
              <a:t>WRF4DRAG</a:t>
            </a:r>
            <a:r>
              <a:rPr lang="en-US" sz="2400" dirty="0">
                <a:latin typeface="Arial"/>
              </a:rPr>
              <a:t>: identical to GFSWRF4 except that our terrain-variance drag parameterization is activated in the YSU PBL. (added 2019051700)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40446392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>
                <a:latin typeface="Arial"/>
              </a:rPr>
              <a:t>Full Suite of Ensemble Members</a:t>
            </a:r>
            <a:endParaRPr/>
          </a:p>
        </p:txBody>
      </p:sp>
      <p:pic>
        <p:nvPicPr>
          <p:cNvPr id="44" name="Picture 43"/>
          <p:cNvPicPr/>
          <p:nvPr/>
        </p:nvPicPr>
        <p:blipFill>
          <a:blip r:embed="rId2"/>
          <a:stretch/>
        </p:blipFill>
        <p:spPr>
          <a:xfrm>
            <a:off x="503640" y="1793160"/>
            <a:ext cx="9071640" cy="4335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63170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>
                <a:latin typeface="Arial"/>
              </a:rPr>
              <a:t>Full Suite of Ensemble Members</a:t>
            </a:r>
            <a:endParaRPr/>
          </a:p>
        </p:txBody>
      </p:sp>
      <p:pic>
        <p:nvPicPr>
          <p:cNvPr id="46" name="Picture 45"/>
          <p:cNvPicPr/>
          <p:nvPr/>
        </p:nvPicPr>
        <p:blipFill>
          <a:blip r:embed="rId2"/>
          <a:stretch/>
        </p:blipFill>
        <p:spPr>
          <a:xfrm>
            <a:off x="503640" y="1793160"/>
            <a:ext cx="9071640" cy="4335480"/>
          </a:xfrm>
          <a:prstGeom prst="rect">
            <a:avLst/>
          </a:prstGeom>
          <a:ln>
            <a:noFill/>
          </a:ln>
        </p:spPr>
      </p:pic>
      <p:sp>
        <p:nvSpPr>
          <p:cNvPr id="47" name="CustomShape 2"/>
          <p:cNvSpPr/>
          <p:nvPr/>
        </p:nvSpPr>
        <p:spPr>
          <a:xfrm>
            <a:off x="2194560" y="2103120"/>
            <a:ext cx="5760720" cy="1737360"/>
          </a:xfrm>
          <a:prstGeom prst="ellipse">
            <a:avLst/>
          </a:prstGeom>
          <a:noFill/>
          <a:ln w="54720">
            <a:solidFill>
              <a:srgbClr val="00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TextShape 3"/>
          <p:cNvSpPr txBox="1"/>
          <p:nvPr/>
        </p:nvSpPr>
        <p:spPr>
          <a:xfrm>
            <a:off x="3657600" y="1280160"/>
            <a:ext cx="2240280" cy="401040"/>
          </a:xfrm>
          <a:prstGeom prst="rect">
            <a:avLst/>
          </a:prstGeom>
          <a:noFill/>
          <a:ln w="54720">
            <a:solidFill>
              <a:srgbClr val="0000FF"/>
            </a:solidFill>
            <a:round/>
          </a:ln>
        </p:spPr>
        <p:txBody>
          <a:bodyPr lIns="117360" tIns="72360" rIns="117360" bIns="72360"/>
          <a:lstStyle/>
          <a:p>
            <a:r>
              <a:rPr lang="en-US">
                <a:latin typeface="Arial"/>
              </a:rPr>
              <a:t>Physics Members</a:t>
            </a:r>
            <a:endParaRPr/>
          </a:p>
        </p:txBody>
      </p:sp>
      <p:sp>
        <p:nvSpPr>
          <p:cNvPr id="49" name="Line 4"/>
          <p:cNvSpPr/>
          <p:nvPr/>
        </p:nvSpPr>
        <p:spPr>
          <a:xfrm>
            <a:off x="4389120" y="1645920"/>
            <a:ext cx="0" cy="54864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</p:spTree>
    <p:extLst>
      <p:ext uri="{BB962C8B-B14F-4D97-AF65-F5344CB8AC3E}">
        <p14:creationId xmlns:p14="http://schemas.microsoft.com/office/powerpoint/2010/main" val="277383959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>
                <a:latin typeface="Arial"/>
              </a:rPr>
              <a:t>Full Suite of Ensemble Members</a:t>
            </a:r>
            <a:endParaRPr/>
          </a:p>
        </p:txBody>
      </p:sp>
      <p:pic>
        <p:nvPicPr>
          <p:cNvPr id="51" name="Picture 50"/>
          <p:cNvPicPr/>
          <p:nvPr/>
        </p:nvPicPr>
        <p:blipFill>
          <a:blip r:embed="rId2"/>
          <a:stretch/>
        </p:blipFill>
        <p:spPr>
          <a:xfrm>
            <a:off x="503640" y="1793160"/>
            <a:ext cx="9071640" cy="4335480"/>
          </a:xfrm>
          <a:prstGeom prst="rect">
            <a:avLst/>
          </a:prstGeom>
          <a:ln>
            <a:noFill/>
          </a:ln>
        </p:spPr>
      </p:pic>
      <p:sp>
        <p:nvSpPr>
          <p:cNvPr id="52" name="CustomShape 2"/>
          <p:cNvSpPr/>
          <p:nvPr/>
        </p:nvSpPr>
        <p:spPr>
          <a:xfrm>
            <a:off x="91440" y="3840480"/>
            <a:ext cx="8595360" cy="2743200"/>
          </a:xfrm>
          <a:prstGeom prst="ellipse">
            <a:avLst/>
          </a:prstGeom>
          <a:noFill/>
          <a:ln w="54720">
            <a:solidFill>
              <a:srgbClr val="00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TextShape 3"/>
          <p:cNvSpPr txBox="1"/>
          <p:nvPr/>
        </p:nvSpPr>
        <p:spPr>
          <a:xfrm>
            <a:off x="3657600" y="1280160"/>
            <a:ext cx="2255520" cy="401040"/>
          </a:xfrm>
          <a:prstGeom prst="rect">
            <a:avLst/>
          </a:prstGeom>
          <a:noFill/>
          <a:ln w="54720">
            <a:solidFill>
              <a:srgbClr val="0000FF"/>
            </a:solidFill>
            <a:round/>
          </a:ln>
        </p:spPr>
        <p:txBody>
          <a:bodyPr lIns="117360" tIns="72360" rIns="117360" bIns="72360"/>
          <a:lstStyle/>
          <a:p>
            <a:r>
              <a:rPr lang="en-US">
                <a:latin typeface="Arial"/>
              </a:rPr>
              <a:t>Modeling centers</a:t>
            </a:r>
            <a:endParaRPr/>
          </a:p>
        </p:txBody>
      </p:sp>
      <p:sp>
        <p:nvSpPr>
          <p:cNvPr id="54" name="Line 4"/>
          <p:cNvSpPr/>
          <p:nvPr/>
        </p:nvSpPr>
        <p:spPr>
          <a:xfrm>
            <a:off x="4389120" y="1645920"/>
            <a:ext cx="0" cy="219456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</p:spTree>
    <p:extLst>
      <p:ext uri="{BB962C8B-B14F-4D97-AF65-F5344CB8AC3E}">
        <p14:creationId xmlns:p14="http://schemas.microsoft.com/office/powerpoint/2010/main" val="15943458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>
                <a:latin typeface="Arial"/>
              </a:rPr>
              <a:t>Full Suite of Ensemble Members</a:t>
            </a:r>
            <a:endParaRPr/>
          </a:p>
        </p:txBody>
      </p:sp>
      <p:pic>
        <p:nvPicPr>
          <p:cNvPr id="56" name="Picture 55"/>
          <p:cNvPicPr/>
          <p:nvPr/>
        </p:nvPicPr>
        <p:blipFill>
          <a:blip r:embed="rId2"/>
          <a:stretch/>
        </p:blipFill>
        <p:spPr>
          <a:xfrm>
            <a:off x="503640" y="1793160"/>
            <a:ext cx="9071640" cy="4335480"/>
          </a:xfrm>
          <a:prstGeom prst="rect">
            <a:avLst/>
          </a:prstGeom>
          <a:ln>
            <a:noFill/>
          </a:ln>
        </p:spPr>
      </p:pic>
      <p:sp>
        <p:nvSpPr>
          <p:cNvPr id="57" name="CustomShape 2"/>
          <p:cNvSpPr/>
          <p:nvPr/>
        </p:nvSpPr>
        <p:spPr>
          <a:xfrm>
            <a:off x="137880" y="1920240"/>
            <a:ext cx="1965240" cy="2011680"/>
          </a:xfrm>
          <a:prstGeom prst="ellipse">
            <a:avLst/>
          </a:prstGeom>
          <a:noFill/>
          <a:ln w="54720">
            <a:solidFill>
              <a:srgbClr val="00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" name="TextShape 3"/>
          <p:cNvSpPr txBox="1"/>
          <p:nvPr/>
        </p:nvSpPr>
        <p:spPr>
          <a:xfrm>
            <a:off x="3444240" y="1280160"/>
            <a:ext cx="3973920" cy="401040"/>
          </a:xfrm>
          <a:prstGeom prst="rect">
            <a:avLst/>
          </a:prstGeom>
          <a:noFill/>
          <a:ln w="54720">
            <a:solidFill>
              <a:srgbClr val="0000FF"/>
            </a:solidFill>
            <a:round/>
          </a:ln>
        </p:spPr>
        <p:txBody>
          <a:bodyPr lIns="117360" tIns="72360" rIns="117360" bIns="72360"/>
          <a:lstStyle/>
          <a:p>
            <a:r>
              <a:rPr lang="en-US">
                <a:latin typeface="Arial"/>
              </a:rPr>
              <a:t>Real-time now has consistent plots</a:t>
            </a:r>
            <a:endParaRPr/>
          </a:p>
        </p:txBody>
      </p:sp>
      <p:sp>
        <p:nvSpPr>
          <p:cNvPr id="59" name="Line 4"/>
          <p:cNvSpPr/>
          <p:nvPr/>
        </p:nvSpPr>
        <p:spPr>
          <a:xfrm flipH="1">
            <a:off x="2103120" y="1645920"/>
            <a:ext cx="2286000" cy="100584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</p:spTree>
    <p:extLst>
      <p:ext uri="{BB962C8B-B14F-4D97-AF65-F5344CB8AC3E}">
        <p14:creationId xmlns:p14="http://schemas.microsoft.com/office/powerpoint/2010/main" val="35659023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Arial"/>
              </a:rPr>
              <a:t>Performance of Physics Members during November 9, 2018 Stagnation Event</a:t>
            </a:r>
            <a:endParaRPr b="1" dirty="0">
              <a:solidFill>
                <a:schemeClr val="accent1"/>
              </a:solidFill>
            </a:endParaRPr>
          </a:p>
        </p:txBody>
      </p:sp>
      <p:pic>
        <p:nvPicPr>
          <p:cNvPr id="61" name="Picture 60"/>
          <p:cNvPicPr/>
          <p:nvPr/>
        </p:nvPicPr>
        <p:blipFill>
          <a:blip r:embed="rId2"/>
          <a:stretch/>
        </p:blipFill>
        <p:spPr>
          <a:xfrm>
            <a:off x="1944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62" name="Picture 61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63" name="TextShape 2"/>
          <p:cNvSpPr txBox="1"/>
          <p:nvPr/>
        </p:nvSpPr>
        <p:spPr>
          <a:xfrm>
            <a:off x="2106720" y="1698480"/>
            <a:ext cx="135276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dirty="0">
                <a:latin typeface="Arial Black"/>
              </a:rPr>
              <a:t>WRFRT</a:t>
            </a:r>
            <a:endParaRPr dirty="0"/>
          </a:p>
        </p:txBody>
      </p:sp>
      <p:sp>
        <p:nvSpPr>
          <p:cNvPr id="64" name="TextShape 3"/>
          <p:cNvSpPr txBox="1"/>
          <p:nvPr/>
        </p:nvSpPr>
        <p:spPr>
          <a:xfrm>
            <a:off x="6786720" y="1698840"/>
            <a:ext cx="140004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>
                <a:latin typeface="Arial Black"/>
              </a:rPr>
              <a:t>GFSWRF4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159694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latin typeface="Arial"/>
              </a:rPr>
              <a:t>Performance of Physics Members during November 9, 2018 Stagnation Event</a:t>
            </a:r>
            <a:endParaRPr/>
          </a:p>
        </p:txBody>
      </p:sp>
      <p:pic>
        <p:nvPicPr>
          <p:cNvPr id="66" name="Picture 65"/>
          <p:cNvPicPr/>
          <p:nvPr/>
        </p:nvPicPr>
        <p:blipFill>
          <a:blip r:embed="rId2"/>
          <a:stretch/>
        </p:blipFill>
        <p:spPr>
          <a:xfrm>
            <a:off x="1944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67" name="Picture 66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68" name="TextShape 2"/>
          <p:cNvSpPr txBox="1"/>
          <p:nvPr/>
        </p:nvSpPr>
        <p:spPr>
          <a:xfrm>
            <a:off x="2106720" y="1698480"/>
            <a:ext cx="133752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>
                <a:latin typeface="Arial Black"/>
              </a:rPr>
              <a:t>WRFRT</a:t>
            </a:r>
            <a:endParaRPr/>
          </a:p>
        </p:txBody>
      </p:sp>
      <p:sp>
        <p:nvSpPr>
          <p:cNvPr id="69" name="TextShape 3"/>
          <p:cNvSpPr txBox="1"/>
          <p:nvPr/>
        </p:nvSpPr>
        <p:spPr>
          <a:xfrm>
            <a:off x="6786720" y="1698840"/>
            <a:ext cx="90612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>
                <a:latin typeface="Arial Black"/>
              </a:rPr>
              <a:t>HRRR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4636037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C5152-0552-5345-B7FF-AAB193898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341" y="732500"/>
            <a:ext cx="9071640" cy="126216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Testing of New Version of the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259B92-AB0B-5245-98C3-5F17F6116C5F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78341" y="3810237"/>
            <a:ext cx="9071640" cy="126216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Evaluated WRF V4.0.3 versus our current system (3.7.1)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Compared with and without hybrid vertical coordinate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Ran over three seasons.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Slightly slower.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1"/>
                </a:solidFill>
              </a:rPr>
              <a:t>Basic conclusion</a:t>
            </a:r>
            <a:r>
              <a:rPr lang="en-US" sz="3600" dirty="0"/>
              <a:t>:  No significant improvement and less stable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/>
              <a:t>Recommendation: Wait</a:t>
            </a:r>
          </a:p>
        </p:txBody>
      </p:sp>
    </p:spTree>
    <p:extLst>
      <p:ext uri="{BB962C8B-B14F-4D97-AF65-F5344CB8AC3E}">
        <p14:creationId xmlns:p14="http://schemas.microsoft.com/office/powerpoint/2010/main" val="240424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latin typeface="Arial"/>
              </a:rPr>
              <a:t>Performance of Physics Members during November 9, 2018 Stagnation Event</a:t>
            </a:r>
            <a:endParaRPr/>
          </a:p>
        </p:txBody>
      </p:sp>
      <p:pic>
        <p:nvPicPr>
          <p:cNvPr id="71" name="Picture 70"/>
          <p:cNvPicPr/>
          <p:nvPr/>
        </p:nvPicPr>
        <p:blipFill>
          <a:blip r:embed="rId2"/>
          <a:stretch/>
        </p:blipFill>
        <p:spPr>
          <a:xfrm>
            <a:off x="1944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72" name="Picture 71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73" name="TextShape 2"/>
          <p:cNvSpPr txBox="1"/>
          <p:nvPr/>
        </p:nvSpPr>
        <p:spPr>
          <a:xfrm>
            <a:off x="2106720" y="1698480"/>
            <a:ext cx="126252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dirty="0">
                <a:latin typeface="Arial Black"/>
              </a:rPr>
              <a:t>WRFRT</a:t>
            </a:r>
            <a:endParaRPr dirty="0"/>
          </a:p>
        </p:txBody>
      </p:sp>
      <p:sp>
        <p:nvSpPr>
          <p:cNvPr id="74" name="TextShape 3"/>
          <p:cNvSpPr txBox="1"/>
          <p:nvPr/>
        </p:nvSpPr>
        <p:spPr>
          <a:xfrm>
            <a:off x="6786720" y="1698840"/>
            <a:ext cx="211344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dirty="0">
                <a:latin typeface="Arial Black"/>
              </a:rPr>
              <a:t>WRF4DRAG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718005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latin typeface="Arial"/>
              </a:rPr>
              <a:t>Performance of Physics Members during November 9, 2018 Stagnation Event</a:t>
            </a:r>
            <a:endParaRPr/>
          </a:p>
        </p:txBody>
      </p:sp>
      <p:pic>
        <p:nvPicPr>
          <p:cNvPr id="76" name="Picture 75"/>
          <p:cNvPicPr/>
          <p:nvPr/>
        </p:nvPicPr>
        <p:blipFill>
          <a:blip r:embed="rId2"/>
          <a:stretch/>
        </p:blipFill>
        <p:spPr>
          <a:xfrm>
            <a:off x="1944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77" name="Picture 76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78" name="TextShape 2"/>
          <p:cNvSpPr txBox="1"/>
          <p:nvPr/>
        </p:nvSpPr>
        <p:spPr>
          <a:xfrm>
            <a:off x="2106720" y="1698480"/>
            <a:ext cx="141372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>
                <a:latin typeface="Arial Black"/>
              </a:rPr>
              <a:t>WRFRT</a:t>
            </a:r>
            <a:endParaRPr/>
          </a:p>
        </p:txBody>
      </p:sp>
      <p:sp>
        <p:nvSpPr>
          <p:cNvPr id="79" name="TextShape 3"/>
          <p:cNvSpPr txBox="1"/>
          <p:nvPr/>
        </p:nvSpPr>
        <p:spPr>
          <a:xfrm>
            <a:off x="6786720" y="1698840"/>
            <a:ext cx="122328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>
                <a:latin typeface="Arial Black"/>
              </a:rPr>
              <a:t>WRFV75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4412077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Arial"/>
              </a:rPr>
              <a:t>Performance of Physics Members during November 9, 2018 Stagnation Event</a:t>
            </a:r>
            <a:endParaRPr b="1" dirty="0">
              <a:solidFill>
                <a:schemeClr val="accent1"/>
              </a:solidFill>
            </a:endParaRPr>
          </a:p>
        </p:txBody>
      </p:sp>
      <p:pic>
        <p:nvPicPr>
          <p:cNvPr id="81" name="Picture 80"/>
          <p:cNvPicPr/>
          <p:nvPr/>
        </p:nvPicPr>
        <p:blipFill>
          <a:blip r:embed="rId2"/>
          <a:stretch/>
        </p:blipFill>
        <p:spPr>
          <a:xfrm>
            <a:off x="14400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82" name="Picture 81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83" name="TextShape 2"/>
          <p:cNvSpPr txBox="1"/>
          <p:nvPr/>
        </p:nvSpPr>
        <p:spPr>
          <a:xfrm>
            <a:off x="955080" y="1698480"/>
            <a:ext cx="378456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dirty="0">
                <a:latin typeface="Arial Black"/>
              </a:rPr>
              <a:t>2m Temperature Bias 12Z</a:t>
            </a:r>
            <a:endParaRPr dirty="0"/>
          </a:p>
        </p:txBody>
      </p:sp>
      <p:sp>
        <p:nvSpPr>
          <p:cNvPr id="84" name="TextShape 3"/>
          <p:cNvSpPr txBox="1"/>
          <p:nvPr/>
        </p:nvSpPr>
        <p:spPr>
          <a:xfrm>
            <a:off x="5916600" y="1698840"/>
            <a:ext cx="354744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dirty="0">
                <a:latin typeface="Arial Black"/>
              </a:rPr>
              <a:t>2m Temperature Bias 0Z</a:t>
            </a:r>
            <a:endParaRPr dirty="0"/>
          </a:p>
        </p:txBody>
      </p:sp>
      <p:sp>
        <p:nvSpPr>
          <p:cNvPr id="85" name="TextShape 4"/>
          <p:cNvSpPr txBox="1"/>
          <p:nvPr/>
        </p:nvSpPr>
        <p:spPr>
          <a:xfrm>
            <a:off x="4004640" y="2377440"/>
            <a:ext cx="1938960" cy="675000"/>
          </a:xfrm>
          <a:prstGeom prst="rect">
            <a:avLst/>
          </a:prstGeom>
          <a:solidFill>
            <a:srgbClr val="FFFFFF"/>
          </a:solidFill>
          <a:ln w="18360">
            <a:solidFill>
              <a:srgbClr val="0000FF"/>
            </a:solidFill>
            <a:round/>
          </a:ln>
        </p:spPr>
        <p:txBody>
          <a:bodyPr lIns="99000" tIns="54000" rIns="99000" bIns="54000"/>
          <a:lstStyle/>
          <a:p>
            <a:r>
              <a:rPr lang="en-US" sz="2000" b="1">
                <a:latin typeface="Arial"/>
              </a:rPr>
              <a:t>WRFV75 has</a:t>
            </a:r>
            <a:endParaRPr/>
          </a:p>
          <a:p>
            <a:r>
              <a:rPr lang="en-US" sz="2000" b="1">
                <a:latin typeface="Arial"/>
              </a:rPr>
              <a:t>Lowest biases</a:t>
            </a:r>
            <a:endParaRPr/>
          </a:p>
        </p:txBody>
      </p:sp>
      <p:sp>
        <p:nvSpPr>
          <p:cNvPr id="86" name="Line 5"/>
          <p:cNvSpPr/>
          <p:nvPr/>
        </p:nvSpPr>
        <p:spPr>
          <a:xfrm flipH="1">
            <a:off x="2103120" y="3052440"/>
            <a:ext cx="1901520" cy="97092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87" name="Line 6"/>
          <p:cNvSpPr/>
          <p:nvPr/>
        </p:nvSpPr>
        <p:spPr>
          <a:xfrm flipH="1">
            <a:off x="1828800" y="3052440"/>
            <a:ext cx="2377440" cy="243396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88" name="Line 7"/>
          <p:cNvSpPr/>
          <p:nvPr/>
        </p:nvSpPr>
        <p:spPr>
          <a:xfrm>
            <a:off x="5029200" y="3052440"/>
            <a:ext cx="1554480" cy="243396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89" name="Line 8"/>
          <p:cNvSpPr/>
          <p:nvPr/>
        </p:nvSpPr>
        <p:spPr>
          <a:xfrm>
            <a:off x="5669280" y="3052440"/>
            <a:ext cx="1005840" cy="97092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</p:spTree>
    <p:extLst>
      <p:ext uri="{BB962C8B-B14F-4D97-AF65-F5344CB8AC3E}">
        <p14:creationId xmlns:p14="http://schemas.microsoft.com/office/powerpoint/2010/main" val="376635004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Arial"/>
              </a:rPr>
              <a:t>Performance of Physics Members during November 9, 2018 Stagnation Event</a:t>
            </a:r>
            <a:endParaRPr b="1" dirty="0">
              <a:solidFill>
                <a:schemeClr val="accent1"/>
              </a:solidFill>
            </a:endParaRPr>
          </a:p>
        </p:txBody>
      </p:sp>
      <p:pic>
        <p:nvPicPr>
          <p:cNvPr id="91" name="Picture 90"/>
          <p:cNvPicPr/>
          <p:nvPr/>
        </p:nvPicPr>
        <p:blipFill>
          <a:blip r:embed="rId2"/>
          <a:stretch/>
        </p:blipFill>
        <p:spPr>
          <a:xfrm>
            <a:off x="14400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92" name="Picture 91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93" name="TextShape 2"/>
          <p:cNvSpPr txBox="1"/>
          <p:nvPr/>
        </p:nvSpPr>
        <p:spPr>
          <a:xfrm>
            <a:off x="955080" y="1698480"/>
            <a:ext cx="369312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dirty="0">
                <a:latin typeface="Arial Black"/>
              </a:rPr>
              <a:t>2m Temperature MAE 12Z</a:t>
            </a:r>
            <a:endParaRPr dirty="0"/>
          </a:p>
        </p:txBody>
      </p:sp>
      <p:sp>
        <p:nvSpPr>
          <p:cNvPr id="94" name="TextShape 3"/>
          <p:cNvSpPr txBox="1"/>
          <p:nvPr/>
        </p:nvSpPr>
        <p:spPr>
          <a:xfrm>
            <a:off x="5916600" y="1698840"/>
            <a:ext cx="348648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dirty="0">
                <a:latin typeface="Arial Black"/>
              </a:rPr>
              <a:t>2m Temperature MAE 0Z</a:t>
            </a:r>
            <a:endParaRPr dirty="0"/>
          </a:p>
        </p:txBody>
      </p:sp>
      <p:sp>
        <p:nvSpPr>
          <p:cNvPr id="95" name="TextShape 4"/>
          <p:cNvSpPr txBox="1"/>
          <p:nvPr/>
        </p:nvSpPr>
        <p:spPr>
          <a:xfrm>
            <a:off x="4004640" y="2373120"/>
            <a:ext cx="2464920" cy="958320"/>
          </a:xfrm>
          <a:prstGeom prst="rect">
            <a:avLst/>
          </a:prstGeom>
          <a:solidFill>
            <a:srgbClr val="FFFFFF"/>
          </a:solidFill>
          <a:ln w="18360">
            <a:solidFill>
              <a:srgbClr val="0000FF"/>
            </a:solidFill>
            <a:round/>
          </a:ln>
        </p:spPr>
        <p:txBody>
          <a:bodyPr lIns="99000" tIns="54000" rIns="99000" bIns="54000"/>
          <a:lstStyle/>
          <a:p>
            <a:r>
              <a:rPr lang="en-US" sz="2000" b="1">
                <a:latin typeface="Arial"/>
              </a:rPr>
              <a:t>WRFV75 has</a:t>
            </a:r>
            <a:endParaRPr/>
          </a:p>
          <a:p>
            <a:r>
              <a:rPr lang="en-US" sz="2000" b="1">
                <a:latin typeface="Arial"/>
              </a:rPr>
              <a:t>Lowest MAE in AM</a:t>
            </a:r>
            <a:endParaRPr/>
          </a:p>
          <a:p>
            <a:r>
              <a:rPr lang="en-US" sz="2000" b="1">
                <a:latin typeface="Arial"/>
              </a:rPr>
              <a:t>but not PM</a:t>
            </a:r>
            <a:endParaRPr/>
          </a:p>
        </p:txBody>
      </p:sp>
      <p:sp>
        <p:nvSpPr>
          <p:cNvPr id="96" name="Line 5"/>
          <p:cNvSpPr/>
          <p:nvPr/>
        </p:nvSpPr>
        <p:spPr>
          <a:xfrm flipH="1">
            <a:off x="2103120" y="3048120"/>
            <a:ext cx="1901520" cy="97092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97" name="Line 6"/>
          <p:cNvSpPr/>
          <p:nvPr/>
        </p:nvSpPr>
        <p:spPr>
          <a:xfrm flipH="1">
            <a:off x="1828800" y="3331440"/>
            <a:ext cx="2560320" cy="215064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98" name="Line 7"/>
          <p:cNvSpPr/>
          <p:nvPr/>
        </p:nvSpPr>
        <p:spPr>
          <a:xfrm>
            <a:off x="5173200" y="3331440"/>
            <a:ext cx="1410480" cy="215064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99" name="Line 8"/>
          <p:cNvSpPr/>
          <p:nvPr/>
        </p:nvSpPr>
        <p:spPr>
          <a:xfrm>
            <a:off x="5852160" y="3331440"/>
            <a:ext cx="822960" cy="6876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</p:spTree>
    <p:extLst>
      <p:ext uri="{BB962C8B-B14F-4D97-AF65-F5344CB8AC3E}">
        <p14:creationId xmlns:p14="http://schemas.microsoft.com/office/powerpoint/2010/main" val="5873239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Arial"/>
              </a:rPr>
              <a:t>Performance of Physics Members during November 9, 2018 Stagnation Event</a:t>
            </a:r>
            <a:endParaRPr b="1" dirty="0">
              <a:solidFill>
                <a:schemeClr val="accent1"/>
              </a:solidFill>
            </a:endParaRPr>
          </a:p>
        </p:txBody>
      </p:sp>
      <p:pic>
        <p:nvPicPr>
          <p:cNvPr id="101" name="Picture 100"/>
          <p:cNvPicPr/>
          <p:nvPr/>
        </p:nvPicPr>
        <p:blipFill>
          <a:blip r:embed="rId2"/>
          <a:stretch/>
        </p:blipFill>
        <p:spPr>
          <a:xfrm>
            <a:off x="14400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102" name="Picture 101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103" name="TextShape 2"/>
          <p:cNvSpPr txBox="1"/>
          <p:nvPr/>
        </p:nvSpPr>
        <p:spPr>
          <a:xfrm>
            <a:off x="955080" y="1698480"/>
            <a:ext cx="372360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dirty="0">
                <a:latin typeface="Arial Black"/>
              </a:rPr>
              <a:t>10m Wind Speed Bias 12Z</a:t>
            </a:r>
            <a:endParaRPr dirty="0"/>
          </a:p>
        </p:txBody>
      </p:sp>
      <p:sp>
        <p:nvSpPr>
          <p:cNvPr id="104" name="TextShape 3"/>
          <p:cNvSpPr txBox="1"/>
          <p:nvPr/>
        </p:nvSpPr>
        <p:spPr>
          <a:xfrm>
            <a:off x="5916600" y="1698840"/>
            <a:ext cx="364728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>
                <a:latin typeface="Arial Black"/>
              </a:rPr>
              <a:t>10m Wind Speed Bias 0Z</a:t>
            </a:r>
            <a:endParaRPr/>
          </a:p>
        </p:txBody>
      </p:sp>
      <p:sp>
        <p:nvSpPr>
          <p:cNvPr id="105" name="TextShape 4"/>
          <p:cNvSpPr txBox="1"/>
          <p:nvPr/>
        </p:nvSpPr>
        <p:spPr>
          <a:xfrm>
            <a:off x="1920240" y="5941440"/>
            <a:ext cx="6583680" cy="958320"/>
          </a:xfrm>
          <a:prstGeom prst="rect">
            <a:avLst/>
          </a:prstGeom>
          <a:solidFill>
            <a:srgbClr val="FFFFFF"/>
          </a:solidFill>
          <a:ln w="18360">
            <a:solidFill>
              <a:srgbClr val="0000FF"/>
            </a:solidFill>
            <a:round/>
          </a:ln>
        </p:spPr>
        <p:txBody>
          <a:bodyPr lIns="99000" tIns="54000" rIns="99000" bIns="54000"/>
          <a:lstStyle/>
          <a:p>
            <a:r>
              <a:rPr lang="en-US" sz="2000" b="1">
                <a:latin typeface="Arial"/>
              </a:rPr>
              <a:t>WRFV75 and WRF4DRAG have high and low speed biases depending on time of day.   </a:t>
            </a:r>
            <a:endParaRPr/>
          </a:p>
        </p:txBody>
      </p:sp>
      <p:sp>
        <p:nvSpPr>
          <p:cNvPr id="106" name="Line 5"/>
          <p:cNvSpPr/>
          <p:nvPr/>
        </p:nvSpPr>
        <p:spPr>
          <a:xfrm flipV="1">
            <a:off x="2286000" y="5486400"/>
            <a:ext cx="0" cy="45504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07" name="Line 6"/>
          <p:cNvSpPr/>
          <p:nvPr/>
        </p:nvSpPr>
        <p:spPr>
          <a:xfrm flipV="1">
            <a:off x="2651760" y="4023360"/>
            <a:ext cx="0" cy="191808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08" name="Line 7"/>
          <p:cNvSpPr/>
          <p:nvPr/>
        </p:nvSpPr>
        <p:spPr>
          <a:xfrm>
            <a:off x="2690640" y="4033440"/>
            <a:ext cx="420624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09" name="Line 8"/>
          <p:cNvSpPr/>
          <p:nvPr/>
        </p:nvSpPr>
        <p:spPr>
          <a:xfrm flipV="1">
            <a:off x="2294640" y="5486400"/>
            <a:ext cx="4837680" cy="2304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10" name="Line 9"/>
          <p:cNvSpPr/>
          <p:nvPr/>
        </p:nvSpPr>
        <p:spPr>
          <a:xfrm flipH="1" flipV="1">
            <a:off x="2103120" y="5212080"/>
            <a:ext cx="2286000" cy="72936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11" name="Line 10"/>
          <p:cNvSpPr/>
          <p:nvPr/>
        </p:nvSpPr>
        <p:spPr>
          <a:xfrm flipH="1" flipV="1">
            <a:off x="1828800" y="3657600"/>
            <a:ext cx="2560320" cy="228384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12" name="Line 11"/>
          <p:cNvSpPr/>
          <p:nvPr/>
        </p:nvSpPr>
        <p:spPr>
          <a:xfrm flipV="1">
            <a:off x="4389120" y="3749040"/>
            <a:ext cx="1554480" cy="21924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13" name="Line 12"/>
          <p:cNvSpPr/>
          <p:nvPr/>
        </p:nvSpPr>
        <p:spPr>
          <a:xfrm flipV="1">
            <a:off x="4389120" y="5212080"/>
            <a:ext cx="1463040" cy="72936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</p:spTree>
    <p:extLst>
      <p:ext uri="{BB962C8B-B14F-4D97-AF65-F5344CB8AC3E}">
        <p14:creationId xmlns:p14="http://schemas.microsoft.com/office/powerpoint/2010/main" val="277601271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latin typeface="Arial"/>
              </a:rPr>
              <a:t>Performance of Physics Members during November 9, 2018 Stagnation Event</a:t>
            </a:r>
            <a:endParaRPr/>
          </a:p>
        </p:txBody>
      </p:sp>
      <p:pic>
        <p:nvPicPr>
          <p:cNvPr id="121" name="Picture 120"/>
          <p:cNvPicPr/>
          <p:nvPr/>
        </p:nvPicPr>
        <p:blipFill>
          <a:blip r:embed="rId2"/>
          <a:stretch/>
        </p:blipFill>
        <p:spPr>
          <a:xfrm>
            <a:off x="14400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122" name="Picture 121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123" name="TextShape 2"/>
          <p:cNvSpPr txBox="1"/>
          <p:nvPr/>
        </p:nvSpPr>
        <p:spPr>
          <a:xfrm>
            <a:off x="955080" y="1698480"/>
            <a:ext cx="361692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>
                <a:latin typeface="Arial Black"/>
              </a:rPr>
              <a:t>10m Wind Speed MAE 12Z</a:t>
            </a:r>
            <a:endParaRPr/>
          </a:p>
        </p:txBody>
      </p:sp>
      <p:sp>
        <p:nvSpPr>
          <p:cNvPr id="124" name="TextShape 3"/>
          <p:cNvSpPr txBox="1"/>
          <p:nvPr/>
        </p:nvSpPr>
        <p:spPr>
          <a:xfrm>
            <a:off x="5916600" y="1698840"/>
            <a:ext cx="354060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>
                <a:latin typeface="Arial Black"/>
              </a:rPr>
              <a:t>10m Wind Speed MAE 0Z</a:t>
            </a:r>
            <a:endParaRPr/>
          </a:p>
        </p:txBody>
      </p:sp>
      <p:sp>
        <p:nvSpPr>
          <p:cNvPr id="125" name="TextShape 4"/>
          <p:cNvSpPr txBox="1"/>
          <p:nvPr/>
        </p:nvSpPr>
        <p:spPr>
          <a:xfrm>
            <a:off x="3501000" y="2301120"/>
            <a:ext cx="3280320" cy="675000"/>
          </a:xfrm>
          <a:prstGeom prst="rect">
            <a:avLst/>
          </a:prstGeom>
          <a:solidFill>
            <a:srgbClr val="FFFFFF"/>
          </a:solidFill>
          <a:ln w="18360">
            <a:solidFill>
              <a:srgbClr val="0000FF"/>
            </a:solidFill>
            <a:round/>
          </a:ln>
        </p:spPr>
        <p:txBody>
          <a:bodyPr lIns="99000" tIns="54000" rIns="99000" bIns="54000"/>
          <a:lstStyle/>
          <a:p>
            <a:r>
              <a:rPr lang="en-US" sz="2000" b="1">
                <a:latin typeface="Arial"/>
              </a:rPr>
              <a:t>Overall, current real-time </a:t>
            </a:r>
            <a:endParaRPr/>
          </a:p>
          <a:p>
            <a:r>
              <a:rPr lang="en-US" sz="2000" b="1">
                <a:latin typeface="Arial"/>
              </a:rPr>
              <a:t>has lowest MAE</a:t>
            </a:r>
            <a:endParaRPr/>
          </a:p>
        </p:txBody>
      </p:sp>
      <p:sp>
        <p:nvSpPr>
          <p:cNvPr id="126" name="Line 5"/>
          <p:cNvSpPr/>
          <p:nvPr/>
        </p:nvSpPr>
        <p:spPr>
          <a:xfrm flipH="1">
            <a:off x="3291840" y="2976120"/>
            <a:ext cx="548640" cy="132156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27" name="Line 6"/>
          <p:cNvSpPr/>
          <p:nvPr/>
        </p:nvSpPr>
        <p:spPr>
          <a:xfrm flipH="1">
            <a:off x="3383280" y="2976120"/>
            <a:ext cx="640080" cy="27846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28" name="Line 7"/>
          <p:cNvSpPr/>
          <p:nvPr/>
        </p:nvSpPr>
        <p:spPr>
          <a:xfrm>
            <a:off x="4206240" y="2976120"/>
            <a:ext cx="1645920" cy="27846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29" name="Line 8"/>
          <p:cNvSpPr/>
          <p:nvPr/>
        </p:nvSpPr>
        <p:spPr>
          <a:xfrm>
            <a:off x="4572000" y="2976120"/>
            <a:ext cx="1280160" cy="123012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</p:spTree>
    <p:extLst>
      <p:ext uri="{BB962C8B-B14F-4D97-AF65-F5344CB8AC3E}">
        <p14:creationId xmlns:p14="http://schemas.microsoft.com/office/powerpoint/2010/main" val="29686457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latin typeface="Arial"/>
              </a:rPr>
              <a:t>Performance of Physics Members during November 9, 2018 Stagnation Event</a:t>
            </a:r>
            <a:endParaRPr/>
          </a:p>
        </p:txBody>
      </p:sp>
      <p:pic>
        <p:nvPicPr>
          <p:cNvPr id="131" name="Picture 130"/>
          <p:cNvPicPr/>
          <p:nvPr/>
        </p:nvPicPr>
        <p:blipFill>
          <a:blip r:embed="rId2"/>
          <a:stretch/>
        </p:blipFill>
        <p:spPr>
          <a:xfrm>
            <a:off x="14400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132" name="Picture 131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133" name="TextShape 2"/>
          <p:cNvSpPr txBox="1"/>
          <p:nvPr/>
        </p:nvSpPr>
        <p:spPr>
          <a:xfrm>
            <a:off x="955080" y="1698480"/>
            <a:ext cx="395220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>
                <a:latin typeface="Arial Black"/>
              </a:rPr>
              <a:t>10m Wind Direction Bias 12Z</a:t>
            </a:r>
            <a:endParaRPr/>
          </a:p>
        </p:txBody>
      </p:sp>
      <p:sp>
        <p:nvSpPr>
          <p:cNvPr id="134" name="TextShape 3"/>
          <p:cNvSpPr txBox="1"/>
          <p:nvPr/>
        </p:nvSpPr>
        <p:spPr>
          <a:xfrm>
            <a:off x="5916600" y="1698840"/>
            <a:ext cx="387588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>
                <a:latin typeface="Arial Black"/>
              </a:rPr>
              <a:t>10m Wind Direction Bias 0Z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580500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latin typeface="Arial"/>
              </a:rPr>
              <a:t>Performance of Physics Members during November 9, 2018 Stagnation Event</a:t>
            </a:r>
            <a:endParaRPr/>
          </a:p>
        </p:txBody>
      </p:sp>
      <p:pic>
        <p:nvPicPr>
          <p:cNvPr id="136" name="Picture 135"/>
          <p:cNvPicPr/>
          <p:nvPr/>
        </p:nvPicPr>
        <p:blipFill>
          <a:blip r:embed="rId2"/>
          <a:stretch/>
        </p:blipFill>
        <p:spPr>
          <a:xfrm>
            <a:off x="14400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137" name="Picture 136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138" name="TextShape 2"/>
          <p:cNvSpPr txBox="1"/>
          <p:nvPr/>
        </p:nvSpPr>
        <p:spPr>
          <a:xfrm>
            <a:off x="955080" y="1698480"/>
            <a:ext cx="395220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>
                <a:latin typeface="Arial Black"/>
              </a:rPr>
              <a:t>10m Wind Direction MAE 12Z</a:t>
            </a:r>
            <a:endParaRPr/>
          </a:p>
        </p:txBody>
      </p:sp>
      <p:sp>
        <p:nvSpPr>
          <p:cNvPr id="139" name="TextShape 3"/>
          <p:cNvSpPr txBox="1"/>
          <p:nvPr/>
        </p:nvSpPr>
        <p:spPr>
          <a:xfrm>
            <a:off x="5916600" y="1698840"/>
            <a:ext cx="387588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>
                <a:latin typeface="Arial Black"/>
              </a:rPr>
              <a:t>10m Wind Direction MAE 0Z</a:t>
            </a:r>
            <a:endParaRPr/>
          </a:p>
        </p:txBody>
      </p:sp>
      <p:sp>
        <p:nvSpPr>
          <p:cNvPr id="140" name="TextShape 4"/>
          <p:cNvSpPr txBox="1"/>
          <p:nvPr/>
        </p:nvSpPr>
        <p:spPr>
          <a:xfrm>
            <a:off x="3840480" y="2286000"/>
            <a:ext cx="2332440" cy="675000"/>
          </a:xfrm>
          <a:prstGeom prst="rect">
            <a:avLst/>
          </a:prstGeom>
          <a:solidFill>
            <a:srgbClr val="FFFFFF"/>
          </a:solidFill>
          <a:ln w="18360">
            <a:solidFill>
              <a:srgbClr val="0000FF"/>
            </a:solidFill>
            <a:round/>
          </a:ln>
        </p:spPr>
        <p:txBody>
          <a:bodyPr lIns="99000" tIns="54000" rIns="99000" bIns="54000"/>
          <a:lstStyle/>
          <a:p>
            <a:r>
              <a:rPr lang="en-US" sz="2000" b="1">
                <a:latin typeface="Arial"/>
              </a:rPr>
              <a:t>No clear winner </a:t>
            </a:r>
            <a:endParaRPr/>
          </a:p>
          <a:p>
            <a:r>
              <a:rPr lang="en-US" sz="2000" b="1">
                <a:latin typeface="Arial"/>
              </a:rPr>
              <a:t>for wind direction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588021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latin typeface="Arial"/>
              </a:rPr>
              <a:t>Performance of 4-km Physics Members during November 9, 2018 Stagnation Event</a:t>
            </a:r>
            <a:endParaRPr/>
          </a:p>
        </p:txBody>
      </p:sp>
      <p:pic>
        <p:nvPicPr>
          <p:cNvPr id="142" name="Picture 141"/>
          <p:cNvPicPr/>
          <p:nvPr/>
        </p:nvPicPr>
        <p:blipFill>
          <a:blip r:embed="rId2"/>
          <a:stretch/>
        </p:blipFill>
        <p:spPr>
          <a:xfrm>
            <a:off x="1944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143" name="Picture 142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144" name="TextShape 2"/>
          <p:cNvSpPr txBox="1"/>
          <p:nvPr/>
        </p:nvSpPr>
        <p:spPr>
          <a:xfrm>
            <a:off x="702720" y="1698480"/>
            <a:ext cx="403692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>
                <a:latin typeface="Arial Black"/>
              </a:rPr>
              <a:t>WRFRT 2m Temperature Bias</a:t>
            </a:r>
            <a:endParaRPr/>
          </a:p>
        </p:txBody>
      </p:sp>
      <p:sp>
        <p:nvSpPr>
          <p:cNvPr id="145" name="TextShape 3"/>
          <p:cNvSpPr txBox="1"/>
          <p:nvPr/>
        </p:nvSpPr>
        <p:spPr>
          <a:xfrm>
            <a:off x="5490720" y="1698840"/>
            <a:ext cx="436956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dirty="0">
                <a:latin typeface="Arial Black"/>
              </a:rPr>
              <a:t>GFSWRF4 2m Temperature Bias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096807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latin typeface="Arial"/>
              </a:rPr>
              <a:t>Performance of 4-km Physics Members during November 9, 2018 Stagnation Event</a:t>
            </a:r>
            <a:endParaRPr/>
          </a:p>
        </p:txBody>
      </p:sp>
      <p:pic>
        <p:nvPicPr>
          <p:cNvPr id="147" name="Picture 146"/>
          <p:cNvPicPr/>
          <p:nvPr/>
        </p:nvPicPr>
        <p:blipFill>
          <a:blip r:embed="rId2"/>
          <a:stretch/>
        </p:blipFill>
        <p:spPr>
          <a:xfrm>
            <a:off x="1944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148" name="Picture 147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149" name="TextShape 2"/>
          <p:cNvSpPr txBox="1"/>
          <p:nvPr/>
        </p:nvSpPr>
        <p:spPr>
          <a:xfrm>
            <a:off x="702720" y="1698480"/>
            <a:ext cx="402168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>
                <a:latin typeface="Arial Black"/>
              </a:rPr>
              <a:t>WRFRT 2m Temperature Bias</a:t>
            </a:r>
            <a:endParaRPr/>
          </a:p>
        </p:txBody>
      </p:sp>
      <p:sp>
        <p:nvSpPr>
          <p:cNvPr id="150" name="TextShape 3"/>
          <p:cNvSpPr txBox="1"/>
          <p:nvPr/>
        </p:nvSpPr>
        <p:spPr>
          <a:xfrm>
            <a:off x="5490720" y="1698840"/>
            <a:ext cx="382092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>
                <a:latin typeface="Arial Black"/>
              </a:rPr>
              <a:t>HRRR 2m Temperature Bias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416144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533736" y="225626"/>
            <a:ext cx="9071640" cy="725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Testing and evaluation of WRF version 4.0.3</a:t>
            </a:r>
            <a:endParaRPr sz="3600" dirty="0">
              <a:solidFill>
                <a:schemeClr val="accent1"/>
              </a:solidFill>
            </a:endParaRPr>
          </a:p>
        </p:txBody>
      </p:sp>
      <p:sp>
        <p:nvSpPr>
          <p:cNvPr id="42" name="TextShape 2"/>
          <p:cNvSpPr txBox="1"/>
          <p:nvPr/>
        </p:nvSpPr>
        <p:spPr>
          <a:xfrm>
            <a:off x="460" y="831960"/>
            <a:ext cx="9897745" cy="6468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1">
              <a:buSzPct val="75000"/>
            </a:pPr>
            <a:endParaRPr lang="en-US" sz="3200" dirty="0"/>
          </a:p>
          <a:p>
            <a:pPr marL="800100" lvl="1" indent="-342900">
              <a:buSzPct val="75000"/>
              <a:buFont typeface="Arial" panose="020B0604020202020204" pitchFamily="34" charset="0"/>
              <a:buChar char="•"/>
            </a:pPr>
            <a:r>
              <a:rPr lang="en-US" sz="3200" dirty="0"/>
              <a:t>Ran our full test suite of summer, winter, and spring cases for several configurations of WRF version 4.0.3 at 36/12/4-km resolution:</a:t>
            </a:r>
          </a:p>
          <a:p>
            <a:pPr marL="1257300" lvl="2" indent="-342900">
              <a:buSzPct val="75000"/>
              <a:buFont typeface="Arial" panose="020B0604020202020204" pitchFamily="34" charset="0"/>
              <a:buChar char="•"/>
            </a:pPr>
            <a:r>
              <a:rPr lang="en-US" sz="3200" b="1" dirty="0"/>
              <a:t>WRFV403</a:t>
            </a:r>
            <a:r>
              <a:rPr lang="en-US" sz="3200" dirty="0"/>
              <a:t>: all of the new defaults: hybrid vertical coordinate, theta-m, microphysical effective radii in RRTMG</a:t>
            </a:r>
          </a:p>
          <a:p>
            <a:pPr marL="1257300" lvl="2" indent="-342900">
              <a:buSzPct val="75000"/>
              <a:buFont typeface="Arial" panose="020B0604020202020204" pitchFamily="34" charset="0"/>
              <a:buChar char="•"/>
            </a:pPr>
            <a:r>
              <a:rPr lang="en-US" sz="3200" b="1" dirty="0"/>
              <a:t>WRFV403NHC</a:t>
            </a:r>
            <a:r>
              <a:rPr lang="en-US" sz="3200" dirty="0"/>
              <a:t>: just version 4.0.3, all other settings like current WRFRT.</a:t>
            </a:r>
          </a:p>
          <a:p>
            <a:pPr marL="1257300" lvl="2" indent="-342900">
              <a:buSzPct val="75000"/>
              <a:buFont typeface="Arial" panose="020B0604020202020204" pitchFamily="34" charset="0"/>
              <a:buChar char="•"/>
            </a:pPr>
            <a:r>
              <a:rPr lang="en-US" sz="3200" b="1" dirty="0"/>
              <a:t>WRFV403NOAH</a:t>
            </a:r>
            <a:r>
              <a:rPr lang="en-US" sz="3200" dirty="0"/>
              <a:t>: same as WRFV403 but with Noah LSM instead of Noah-MP.</a:t>
            </a:r>
          </a:p>
          <a:p>
            <a:pPr marL="1257300" lvl="2" indent="-342900">
              <a:buSzPct val="75000"/>
              <a:buFont typeface="Arial" panose="020B0604020202020204" pitchFamily="34" charset="0"/>
              <a:buChar char="•"/>
            </a:pPr>
            <a:r>
              <a:rPr lang="en-US" sz="3200" b="1" dirty="0"/>
              <a:t>WRFV403HYB</a:t>
            </a:r>
            <a:r>
              <a:rPr lang="en-US" sz="3200" dirty="0"/>
              <a:t>: just adding hybrid vertical coordinate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107469016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latin typeface="Arial"/>
              </a:rPr>
              <a:t>Performance of 4-km Physics Members during November 9, 2018 Stagnation Event</a:t>
            </a:r>
            <a:endParaRPr/>
          </a:p>
        </p:txBody>
      </p:sp>
      <p:pic>
        <p:nvPicPr>
          <p:cNvPr id="152" name="Picture 151"/>
          <p:cNvPicPr/>
          <p:nvPr/>
        </p:nvPicPr>
        <p:blipFill>
          <a:blip r:embed="rId2"/>
          <a:stretch/>
        </p:blipFill>
        <p:spPr>
          <a:xfrm>
            <a:off x="1944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153" name="Picture 152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154" name="TextShape 2"/>
          <p:cNvSpPr txBox="1"/>
          <p:nvPr/>
        </p:nvSpPr>
        <p:spPr>
          <a:xfrm>
            <a:off x="702720" y="1698480"/>
            <a:ext cx="388440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>
                <a:latin typeface="Arial Black"/>
              </a:rPr>
              <a:t>WRFRT 2m Temperature Bias</a:t>
            </a:r>
            <a:endParaRPr/>
          </a:p>
        </p:txBody>
      </p:sp>
      <p:sp>
        <p:nvSpPr>
          <p:cNvPr id="155" name="TextShape 3"/>
          <p:cNvSpPr txBox="1"/>
          <p:nvPr/>
        </p:nvSpPr>
        <p:spPr>
          <a:xfrm>
            <a:off x="5490720" y="1698840"/>
            <a:ext cx="446100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dirty="0">
                <a:latin typeface="Arial Black"/>
              </a:rPr>
              <a:t>WRF4DRAG 2m Temperature Bias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25588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latin typeface="Arial"/>
              </a:rPr>
              <a:t>Performance of 4-km Physics Members during November 9, 2018 Stagnation Event</a:t>
            </a:r>
            <a:endParaRPr/>
          </a:p>
        </p:txBody>
      </p:sp>
      <p:pic>
        <p:nvPicPr>
          <p:cNvPr id="157" name="Picture 156"/>
          <p:cNvPicPr/>
          <p:nvPr/>
        </p:nvPicPr>
        <p:blipFill>
          <a:blip r:embed="rId2"/>
          <a:stretch/>
        </p:blipFill>
        <p:spPr>
          <a:xfrm>
            <a:off x="1944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158" name="Picture 157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159" name="TextShape 2"/>
          <p:cNvSpPr txBox="1"/>
          <p:nvPr/>
        </p:nvSpPr>
        <p:spPr>
          <a:xfrm>
            <a:off x="702720" y="1698480"/>
            <a:ext cx="420048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>
                <a:latin typeface="Arial Black"/>
              </a:rPr>
              <a:t>WRFRT 2m Temperature Bias</a:t>
            </a:r>
            <a:endParaRPr/>
          </a:p>
        </p:txBody>
      </p:sp>
      <p:sp>
        <p:nvSpPr>
          <p:cNvPr id="160" name="TextShape 3"/>
          <p:cNvSpPr txBox="1"/>
          <p:nvPr/>
        </p:nvSpPr>
        <p:spPr>
          <a:xfrm>
            <a:off x="5490720" y="1698840"/>
            <a:ext cx="408492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dirty="0">
                <a:latin typeface="Arial Black"/>
              </a:rPr>
              <a:t>WRFV75 2m Temperature Bias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5703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latin typeface="Arial"/>
              </a:rPr>
              <a:t>Performance of 4-km Physics Members during November 9, 2018 Stagnation Event</a:t>
            </a:r>
            <a:endParaRPr/>
          </a:p>
        </p:txBody>
      </p:sp>
      <p:pic>
        <p:nvPicPr>
          <p:cNvPr id="162" name="Picture 161"/>
          <p:cNvPicPr/>
          <p:nvPr/>
        </p:nvPicPr>
        <p:blipFill>
          <a:blip r:embed="rId2"/>
          <a:stretch/>
        </p:blipFill>
        <p:spPr>
          <a:xfrm>
            <a:off x="1944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163" name="Picture 162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164" name="TextShape 2"/>
          <p:cNvSpPr txBox="1"/>
          <p:nvPr/>
        </p:nvSpPr>
        <p:spPr>
          <a:xfrm>
            <a:off x="702720" y="1698480"/>
            <a:ext cx="393408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>
                <a:latin typeface="Arial Black"/>
              </a:rPr>
              <a:t>WRFRT 10m Wind Speed Bias</a:t>
            </a:r>
            <a:endParaRPr/>
          </a:p>
        </p:txBody>
      </p:sp>
      <p:sp>
        <p:nvSpPr>
          <p:cNvPr id="165" name="TextShape 3"/>
          <p:cNvSpPr txBox="1"/>
          <p:nvPr/>
        </p:nvSpPr>
        <p:spPr>
          <a:xfrm>
            <a:off x="5490720" y="1698840"/>
            <a:ext cx="456768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dirty="0">
                <a:latin typeface="Arial Black"/>
              </a:rPr>
              <a:t>GFSWRF4 10m Wind Speed Bias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02363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latin typeface="Arial"/>
              </a:rPr>
              <a:t>Performance of 4-km Physics Members during November 9, 2018 Stagnation Event</a:t>
            </a:r>
            <a:endParaRPr/>
          </a:p>
        </p:txBody>
      </p:sp>
      <p:pic>
        <p:nvPicPr>
          <p:cNvPr id="167" name="Picture 166"/>
          <p:cNvPicPr/>
          <p:nvPr/>
        </p:nvPicPr>
        <p:blipFill>
          <a:blip r:embed="rId2"/>
          <a:stretch/>
        </p:blipFill>
        <p:spPr>
          <a:xfrm>
            <a:off x="1944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168" name="Picture 167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169" name="TextShape 2"/>
          <p:cNvSpPr txBox="1"/>
          <p:nvPr/>
        </p:nvSpPr>
        <p:spPr>
          <a:xfrm>
            <a:off x="702720" y="1698480"/>
            <a:ext cx="390168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>
                <a:latin typeface="Arial Black"/>
              </a:rPr>
              <a:t>WRFRT 10m Wind Speed Bias</a:t>
            </a:r>
            <a:endParaRPr/>
          </a:p>
        </p:txBody>
      </p:sp>
      <p:sp>
        <p:nvSpPr>
          <p:cNvPr id="170" name="TextShape 3"/>
          <p:cNvSpPr txBox="1"/>
          <p:nvPr/>
        </p:nvSpPr>
        <p:spPr>
          <a:xfrm>
            <a:off x="5490720" y="1698840"/>
            <a:ext cx="412344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dirty="0">
                <a:latin typeface="Arial Black"/>
              </a:rPr>
              <a:t>HRRR 10m Wind Speed Bias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446009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latin typeface="Arial"/>
              </a:rPr>
              <a:t>Performance of 4-km Physics Members during November 9, 2018 Stagnation Event</a:t>
            </a:r>
            <a:endParaRPr/>
          </a:p>
        </p:txBody>
      </p:sp>
      <p:pic>
        <p:nvPicPr>
          <p:cNvPr id="172" name="Picture 171"/>
          <p:cNvPicPr/>
          <p:nvPr/>
        </p:nvPicPr>
        <p:blipFill>
          <a:blip r:embed="rId2"/>
          <a:stretch/>
        </p:blipFill>
        <p:spPr>
          <a:xfrm>
            <a:off x="1944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173" name="Picture 172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174" name="TextShape 2"/>
          <p:cNvSpPr txBox="1"/>
          <p:nvPr/>
        </p:nvSpPr>
        <p:spPr>
          <a:xfrm>
            <a:off x="702720" y="1698480"/>
            <a:ext cx="414576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>
                <a:latin typeface="Arial Black"/>
              </a:rPr>
              <a:t>WRFRT 10m Wind Speed Bias</a:t>
            </a:r>
            <a:endParaRPr/>
          </a:p>
        </p:txBody>
      </p:sp>
      <p:sp>
        <p:nvSpPr>
          <p:cNvPr id="175" name="TextShape 3"/>
          <p:cNvSpPr txBox="1"/>
          <p:nvPr/>
        </p:nvSpPr>
        <p:spPr>
          <a:xfrm>
            <a:off x="5490720" y="1698840"/>
            <a:ext cx="474840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dirty="0">
                <a:latin typeface="Arial Black"/>
              </a:rPr>
              <a:t>WRF4DRAG 10m Wind Speed Bias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118380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latin typeface="Arial"/>
              </a:rPr>
              <a:t>Performance of 4-km Physics Members during November 9, 2018 Stagnation Event</a:t>
            </a:r>
            <a:endParaRPr/>
          </a:p>
        </p:txBody>
      </p:sp>
      <p:pic>
        <p:nvPicPr>
          <p:cNvPr id="177" name="Picture 176"/>
          <p:cNvPicPr/>
          <p:nvPr/>
        </p:nvPicPr>
        <p:blipFill>
          <a:blip r:embed="rId2"/>
          <a:stretch/>
        </p:blipFill>
        <p:spPr>
          <a:xfrm>
            <a:off x="1944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178" name="Picture 177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179" name="TextShape 2"/>
          <p:cNvSpPr txBox="1"/>
          <p:nvPr/>
        </p:nvSpPr>
        <p:spPr>
          <a:xfrm>
            <a:off x="702720" y="1698480"/>
            <a:ext cx="409788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>
                <a:latin typeface="Arial Black"/>
              </a:rPr>
              <a:t>WRFRT 10m Wind Speed Bias</a:t>
            </a:r>
            <a:endParaRPr/>
          </a:p>
        </p:txBody>
      </p:sp>
      <p:sp>
        <p:nvSpPr>
          <p:cNvPr id="180" name="TextShape 3"/>
          <p:cNvSpPr txBox="1"/>
          <p:nvPr/>
        </p:nvSpPr>
        <p:spPr>
          <a:xfrm>
            <a:off x="5490720" y="1698840"/>
            <a:ext cx="399852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>
                <a:latin typeface="Arial Black"/>
              </a:rPr>
              <a:t>WRFV75 10m Wind Speed Bias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0315739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C6CB4-1DDA-1A4A-A2EF-2A8DDC2A3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Ensemble Diagnostics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C5D100-1032-114F-8740-8E0C41DAA6C9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131511-C780-2C4C-AFE2-FFB00CDEC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068" y="1683408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618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5551C-AE9B-1C47-B504-B87EED942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639F74-64C9-C645-AFE0-FED6462100FF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73D2F8-5EAF-6F41-A3E2-8F841D094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83" y="568285"/>
            <a:ext cx="8341073" cy="625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312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Arial"/>
              </a:rPr>
              <a:t>New parameter for Fire Community</a:t>
            </a:r>
            <a:endParaRPr b="1" dirty="0">
              <a:solidFill>
                <a:schemeClr val="accent1"/>
              </a:solidFill>
            </a:endParaRPr>
          </a:p>
        </p:txBody>
      </p:sp>
      <p:sp>
        <p:nvSpPr>
          <p:cNvPr id="182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SzPct val="45000"/>
            </a:pPr>
            <a:r>
              <a:rPr lang="en-US" sz="3200" dirty="0">
                <a:latin typeface="Arial"/>
              </a:rPr>
              <a:t>Hot-Dry-Windy</a:t>
            </a:r>
          </a:p>
          <a:p>
            <a:pPr marL="457200" indent="-457200">
              <a:buSzPct val="45000"/>
              <a:buFont typeface="Wingdings" panose="05000000000000000000" pitchFamily="2" charset="2"/>
              <a:buChar char="§"/>
            </a:pPr>
            <a:r>
              <a:rPr lang="en-US" sz="2800" dirty="0">
                <a:latin typeface="Arial"/>
              </a:rPr>
              <a:t>Product of the maximum vapor pressure deficit (in </a:t>
            </a:r>
            <a:r>
              <a:rPr lang="en-US" sz="2800" dirty="0" err="1">
                <a:latin typeface="Arial"/>
              </a:rPr>
              <a:t>hPa</a:t>
            </a:r>
            <a:r>
              <a:rPr lang="en-US" sz="2800" dirty="0">
                <a:latin typeface="Arial"/>
              </a:rPr>
              <a:t>) and the maximum wind speed in the layer at or below 500 m AGL.</a:t>
            </a:r>
          </a:p>
          <a:p>
            <a:pPr marL="914400" lvl="1" indent="-457200">
              <a:buSzPct val="75000"/>
              <a:buFont typeface="Wingdings" panose="05000000000000000000" pitchFamily="2" charset="2"/>
              <a:buChar char="§"/>
            </a:pPr>
            <a:r>
              <a:rPr lang="en-US" sz="2800" dirty="0">
                <a:latin typeface="Arial"/>
              </a:rPr>
              <a:t>Added for the Forest Service, Brian Potter.</a:t>
            </a:r>
            <a:endParaRPr dirty="0"/>
          </a:p>
          <a:p>
            <a:pPr marL="914400" lvl="1" indent="-457200">
              <a:buSzPct val="75000"/>
              <a:buFont typeface="Wingdings" panose="05000000000000000000" pitchFamily="2" charset="2"/>
              <a:buChar char="§"/>
            </a:pPr>
            <a:r>
              <a:rPr lang="en-US" sz="2800" dirty="0">
                <a:latin typeface="Arial"/>
              </a:rPr>
              <a:t>Works well for some cases (Wine Country Fires 2017) but not for others (Camp Fire 2018).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627378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icture 182"/>
          <p:cNvPicPr/>
          <p:nvPr/>
        </p:nvPicPr>
        <p:blipFill>
          <a:blip r:embed="rId2"/>
          <a:stretch/>
        </p:blipFill>
        <p:spPr>
          <a:xfrm>
            <a:off x="1839600" y="1159200"/>
            <a:ext cx="6400800" cy="6400800"/>
          </a:xfrm>
          <a:prstGeom prst="rect">
            <a:avLst/>
          </a:prstGeom>
          <a:ln>
            <a:noFill/>
          </a:ln>
        </p:spPr>
      </p:pic>
      <p:sp>
        <p:nvSpPr>
          <p:cNvPr id="184" name="TextShape 1"/>
          <p:cNvSpPr txBox="1"/>
          <p:nvPr/>
        </p:nvSpPr>
        <p:spPr>
          <a:xfrm>
            <a:off x="504000" y="7920"/>
            <a:ext cx="9071640" cy="997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200">
                <a:latin typeface="Arial"/>
              </a:rPr>
              <a:t>Hot-Dry-Windy for Wine Country Fires, 2017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369659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Shape 1"/>
          <p:cNvSpPr txBox="1"/>
          <p:nvPr/>
        </p:nvSpPr>
        <p:spPr>
          <a:xfrm>
            <a:off x="504000" y="8796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dirty="0">
                <a:latin typeface="Arial"/>
              </a:rPr>
              <a:t>WRF 4.0.3 vs 3.7.1 12-km </a:t>
            </a:r>
            <a:r>
              <a:rPr lang="en-US" sz="3600" dirty="0" err="1">
                <a:latin typeface="Arial"/>
              </a:rPr>
              <a:t>Suface</a:t>
            </a:r>
            <a:r>
              <a:rPr lang="en-US" sz="3600" dirty="0">
                <a:latin typeface="Arial"/>
              </a:rPr>
              <a:t> Bias</a:t>
            </a:r>
            <a:endParaRPr lang="en-US" dirty="0"/>
          </a:p>
          <a:p>
            <a:pPr algn="ctr"/>
            <a:r>
              <a:rPr lang="en-US" sz="3600" dirty="0">
                <a:latin typeface="Arial"/>
              </a:rPr>
              <a:t>(Red is current, others 4.0.3 options)</a:t>
            </a: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00" y="1935479"/>
            <a:ext cx="5602006" cy="5624195"/>
          </a:xfrm>
          <a:prstGeom prst="rect">
            <a:avLst/>
          </a:prstGeom>
          <a:ln>
            <a:noFill/>
          </a:ln>
        </p:spPr>
      </p:pic>
      <p:sp>
        <p:nvSpPr>
          <p:cNvPr id="83" name="TextShape 2"/>
          <p:cNvSpPr txBox="1"/>
          <p:nvPr/>
        </p:nvSpPr>
        <p:spPr>
          <a:xfrm>
            <a:off x="6340" y="1885997"/>
            <a:ext cx="233676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2575560" y="1374867"/>
            <a:ext cx="5425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    </a:t>
            </a:r>
            <a:r>
              <a:rPr lang="en-US" b="1" dirty="0"/>
              <a:t>Summer            Winter                Spring</a:t>
            </a:r>
          </a:p>
          <a:p>
            <a:r>
              <a:rPr lang="en-US" b="1" dirty="0"/>
              <a:t>AM              PM     AM          PM      AM              PM</a:t>
            </a:r>
          </a:p>
          <a:p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439201" y="2113531"/>
            <a:ext cx="1657377" cy="49439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/>
              <a:t>Temp 2m</a:t>
            </a:r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WSP 10m</a:t>
            </a:r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Wind Dir 10m</a:t>
            </a:r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 err="1"/>
              <a:t>Dewpoint</a:t>
            </a:r>
            <a:r>
              <a:rPr lang="en-US" b="1" dirty="0"/>
              <a:t> 2m</a:t>
            </a:r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SLP</a:t>
            </a:r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6-hr </a:t>
            </a:r>
            <a:r>
              <a:rPr lang="en-US" b="1" dirty="0" err="1"/>
              <a:t>Pcpn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51234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icture 184"/>
          <p:cNvPicPr/>
          <p:nvPr/>
        </p:nvPicPr>
        <p:blipFill>
          <a:blip r:embed="rId2"/>
          <a:stretch/>
        </p:blipFill>
        <p:spPr>
          <a:xfrm>
            <a:off x="1839600" y="1159200"/>
            <a:ext cx="6400800" cy="6400800"/>
          </a:xfrm>
          <a:prstGeom prst="rect">
            <a:avLst/>
          </a:prstGeom>
          <a:ln>
            <a:noFill/>
          </a:ln>
        </p:spPr>
      </p:pic>
      <p:sp>
        <p:nvSpPr>
          <p:cNvPr id="186" name="TextShape 1"/>
          <p:cNvSpPr txBox="1"/>
          <p:nvPr/>
        </p:nvSpPr>
        <p:spPr>
          <a:xfrm>
            <a:off x="504000" y="7920"/>
            <a:ext cx="9071640" cy="997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200">
                <a:latin typeface="Arial"/>
              </a:rPr>
              <a:t>Hot-Dry-Windy for Camp Fire Case, 2018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597158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504000" y="106680"/>
            <a:ext cx="9071640" cy="725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dirty="0">
                <a:latin typeface="Arial"/>
              </a:rPr>
              <a:t>Consortium Meeting, June 6, 2019</a:t>
            </a:r>
            <a:endParaRPr sz="3600" dirty="0"/>
          </a:p>
        </p:txBody>
      </p:sp>
      <p:sp>
        <p:nvSpPr>
          <p:cNvPr id="42" name="TextShape 2"/>
          <p:cNvSpPr txBox="1"/>
          <p:nvPr/>
        </p:nvSpPr>
        <p:spPr>
          <a:xfrm>
            <a:off x="504000" y="1281360"/>
            <a:ext cx="9071640" cy="6018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SzPct val="45000"/>
            </a:pPr>
            <a:r>
              <a:rPr lang="en-US" sz="2400" dirty="0">
                <a:latin typeface="Arial"/>
              </a:rPr>
              <a:t>New ensemble physics members added:</a:t>
            </a:r>
            <a:endParaRPr sz="2400" dirty="0"/>
          </a:p>
          <a:p>
            <a:pPr marL="800100" lvl="1" indent="-342900">
              <a:buSzPct val="75000"/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Arial"/>
              </a:rPr>
              <a:t>GFSWRF4</a:t>
            </a:r>
            <a:r>
              <a:rPr lang="en-US" sz="2400" dirty="0">
                <a:latin typeface="Arial"/>
              </a:rPr>
              <a:t>: same physics and initialization as real-time WRF-GFS, but using WRF version 4.0.3 including its new defaults: hybrid vertical coordinate system, moist potential temperature (</a:t>
            </a:r>
            <a:r>
              <a:rPr lang="en-US" sz="2400" dirty="0" err="1">
                <a:latin typeface="Arial"/>
              </a:rPr>
              <a:t>use_theta_m</a:t>
            </a:r>
            <a:r>
              <a:rPr lang="en-US" sz="2400" dirty="0">
                <a:latin typeface="Arial"/>
              </a:rPr>
              <a:t>=1 option) and microphysical effective radii in RRTMG radiation scheme. (added 2019050100)</a:t>
            </a:r>
            <a:endParaRPr sz="2400" dirty="0"/>
          </a:p>
          <a:p>
            <a:pPr marL="800100" lvl="1" indent="-342900">
              <a:buSzPct val="75000"/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Arial"/>
              </a:rPr>
              <a:t>HRRR</a:t>
            </a:r>
            <a:r>
              <a:rPr lang="en-US" sz="2400" dirty="0">
                <a:latin typeface="Arial"/>
              </a:rPr>
              <a:t>: uses MYNN PBL and Noah LSM (the RUC LSM was too moist).  WRF version 4.0.3 with hybrid vertical, moist theta, and effective radii. (added 2019050100)</a:t>
            </a:r>
            <a:endParaRPr sz="2400" dirty="0"/>
          </a:p>
          <a:p>
            <a:pPr marL="800100" lvl="1" indent="-342900">
              <a:buSzPct val="75000"/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Arial"/>
              </a:rPr>
              <a:t>WRFV75</a:t>
            </a:r>
            <a:r>
              <a:rPr lang="en-US" sz="2400" dirty="0">
                <a:latin typeface="Arial"/>
              </a:rPr>
              <a:t>: same physics and initialization as real-time, but using 75 vertical levels instead of 37. (added 2019050100)</a:t>
            </a:r>
            <a:endParaRPr sz="2400" dirty="0"/>
          </a:p>
          <a:p>
            <a:pPr marL="800100" lvl="1" indent="-342900">
              <a:buSzPct val="75000"/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Arial"/>
              </a:rPr>
              <a:t>WRF4DRAG</a:t>
            </a:r>
            <a:r>
              <a:rPr lang="en-US" sz="2400" dirty="0">
                <a:latin typeface="Arial"/>
              </a:rPr>
              <a:t>: identical to GFSWRF4 except that our terrain-variance drag parameterization is activated in the YSU PBL. (added 2019051700)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504000" y="106680"/>
            <a:ext cx="9071640" cy="725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dirty="0">
                <a:latin typeface="Arial"/>
              </a:rPr>
              <a:t>Consortium Meeting, June 6, 2019</a:t>
            </a:r>
            <a:endParaRPr sz="3600" dirty="0"/>
          </a:p>
        </p:txBody>
      </p:sp>
      <p:sp>
        <p:nvSpPr>
          <p:cNvPr id="42" name="TextShape 2"/>
          <p:cNvSpPr txBox="1"/>
          <p:nvPr/>
        </p:nvSpPr>
        <p:spPr>
          <a:xfrm>
            <a:off x="504000" y="1281360"/>
            <a:ext cx="9071640" cy="6018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SzPct val="45000"/>
            </a:pPr>
            <a:r>
              <a:rPr lang="en-US" sz="2400" dirty="0">
                <a:latin typeface="Arial"/>
              </a:rPr>
              <a:t>New national center model added: </a:t>
            </a:r>
          </a:p>
          <a:p>
            <a:pPr marL="342900" indent="-342900">
              <a:buSzPct val="45000"/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/>
              </a:rPr>
              <a:t>Météo</a:t>
            </a:r>
            <a:r>
              <a:rPr lang="en-US" sz="2400" dirty="0">
                <a:latin typeface="Arial"/>
              </a:rPr>
              <a:t>-France, 0.5°: Action de </a:t>
            </a:r>
            <a:r>
              <a:rPr lang="en-US" sz="2400" dirty="0" err="1">
                <a:latin typeface="Arial"/>
              </a:rPr>
              <a:t>Recherche</a:t>
            </a:r>
            <a:r>
              <a:rPr lang="en-US" sz="2400" dirty="0">
                <a:latin typeface="Arial"/>
              </a:rPr>
              <a:t> Petite </a:t>
            </a:r>
            <a:r>
              <a:rPr lang="en-US" sz="2400" dirty="0" err="1">
                <a:latin typeface="Arial"/>
              </a:rPr>
              <a:t>Échelle</a:t>
            </a:r>
            <a:r>
              <a:rPr lang="en-US" sz="2400" dirty="0">
                <a:latin typeface="Arial"/>
              </a:rPr>
              <a:t> Grande </a:t>
            </a:r>
            <a:r>
              <a:rPr lang="en-US" sz="2400" dirty="0" err="1">
                <a:latin typeface="Arial"/>
              </a:rPr>
              <a:t>Échelle</a:t>
            </a:r>
            <a:r>
              <a:rPr lang="en-US" sz="2400" dirty="0">
                <a:latin typeface="Arial"/>
              </a:rPr>
              <a:t> (ARPEGE) </a:t>
            </a:r>
            <a:r>
              <a:rPr lang="en-US" sz="2400" dirty="0" err="1">
                <a:latin typeface="Arial"/>
              </a:rPr>
              <a:t>Modèle</a:t>
            </a:r>
            <a:r>
              <a:rPr lang="en-US" sz="2400" dirty="0">
                <a:latin typeface="Arial"/>
              </a:rPr>
              <a:t> </a:t>
            </a:r>
            <a:r>
              <a:rPr lang="en-US" sz="2400" dirty="0" err="1">
                <a:latin typeface="Arial"/>
              </a:rPr>
              <a:t>Atmosphérique</a:t>
            </a:r>
            <a:r>
              <a:rPr lang="en-US" sz="2400" dirty="0">
                <a:latin typeface="Arial"/>
              </a:rPr>
              <a:t> (labelled as ARPG, added 2019052400).  </a:t>
            </a:r>
          </a:p>
          <a:p>
            <a:pPr marL="342900" indent="-342900">
              <a:buSzPct val="45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</a:rPr>
              <a:t>Thanks to Roland Stull at UBC for pointing out this model and provided guidance in acquiring it.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02556899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>
                <a:latin typeface="Arial"/>
              </a:rPr>
              <a:t>Full Suite of Ensemble Members</a:t>
            </a:r>
            <a:endParaRPr/>
          </a:p>
        </p:txBody>
      </p:sp>
      <p:pic>
        <p:nvPicPr>
          <p:cNvPr id="44" name="Picture 43"/>
          <p:cNvPicPr/>
          <p:nvPr/>
        </p:nvPicPr>
        <p:blipFill>
          <a:blip r:embed="rId2"/>
          <a:stretch/>
        </p:blipFill>
        <p:spPr>
          <a:xfrm>
            <a:off x="503640" y="1793160"/>
            <a:ext cx="9071640" cy="4335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>
                <a:latin typeface="Arial"/>
              </a:rPr>
              <a:t>Full Suite of Ensemble Members</a:t>
            </a:r>
            <a:endParaRPr/>
          </a:p>
        </p:txBody>
      </p:sp>
      <p:pic>
        <p:nvPicPr>
          <p:cNvPr id="46" name="Picture 45"/>
          <p:cNvPicPr/>
          <p:nvPr/>
        </p:nvPicPr>
        <p:blipFill>
          <a:blip r:embed="rId2"/>
          <a:stretch/>
        </p:blipFill>
        <p:spPr>
          <a:xfrm>
            <a:off x="503640" y="1793160"/>
            <a:ext cx="9071640" cy="4335480"/>
          </a:xfrm>
          <a:prstGeom prst="rect">
            <a:avLst/>
          </a:prstGeom>
          <a:ln>
            <a:noFill/>
          </a:ln>
        </p:spPr>
      </p:pic>
      <p:sp>
        <p:nvSpPr>
          <p:cNvPr id="47" name="CustomShape 2"/>
          <p:cNvSpPr/>
          <p:nvPr/>
        </p:nvSpPr>
        <p:spPr>
          <a:xfrm>
            <a:off x="2194560" y="2103120"/>
            <a:ext cx="5760720" cy="1737360"/>
          </a:xfrm>
          <a:prstGeom prst="ellipse">
            <a:avLst/>
          </a:prstGeom>
          <a:noFill/>
          <a:ln w="54720">
            <a:solidFill>
              <a:srgbClr val="00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TextShape 3"/>
          <p:cNvSpPr txBox="1"/>
          <p:nvPr/>
        </p:nvSpPr>
        <p:spPr>
          <a:xfrm>
            <a:off x="3657600" y="1280160"/>
            <a:ext cx="2240280" cy="401040"/>
          </a:xfrm>
          <a:prstGeom prst="rect">
            <a:avLst/>
          </a:prstGeom>
          <a:noFill/>
          <a:ln w="54720">
            <a:solidFill>
              <a:srgbClr val="0000FF"/>
            </a:solidFill>
            <a:round/>
          </a:ln>
        </p:spPr>
        <p:txBody>
          <a:bodyPr lIns="117360" tIns="72360" rIns="117360" bIns="72360"/>
          <a:lstStyle/>
          <a:p>
            <a:r>
              <a:rPr lang="en-US">
                <a:latin typeface="Arial"/>
              </a:rPr>
              <a:t>Physics Members</a:t>
            </a:r>
            <a:endParaRPr/>
          </a:p>
        </p:txBody>
      </p:sp>
      <p:sp>
        <p:nvSpPr>
          <p:cNvPr id="49" name="Line 4"/>
          <p:cNvSpPr/>
          <p:nvPr/>
        </p:nvSpPr>
        <p:spPr>
          <a:xfrm>
            <a:off x="4389120" y="1645920"/>
            <a:ext cx="0" cy="54864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>
                <a:latin typeface="Arial"/>
              </a:rPr>
              <a:t>Full Suite of Ensemble Members</a:t>
            </a:r>
            <a:endParaRPr/>
          </a:p>
        </p:txBody>
      </p:sp>
      <p:pic>
        <p:nvPicPr>
          <p:cNvPr id="51" name="Picture 50"/>
          <p:cNvPicPr/>
          <p:nvPr/>
        </p:nvPicPr>
        <p:blipFill>
          <a:blip r:embed="rId2"/>
          <a:stretch/>
        </p:blipFill>
        <p:spPr>
          <a:xfrm>
            <a:off x="503640" y="1793160"/>
            <a:ext cx="9071640" cy="4335480"/>
          </a:xfrm>
          <a:prstGeom prst="rect">
            <a:avLst/>
          </a:prstGeom>
          <a:ln>
            <a:noFill/>
          </a:ln>
        </p:spPr>
      </p:pic>
      <p:sp>
        <p:nvSpPr>
          <p:cNvPr id="52" name="CustomShape 2"/>
          <p:cNvSpPr/>
          <p:nvPr/>
        </p:nvSpPr>
        <p:spPr>
          <a:xfrm>
            <a:off x="91440" y="3840480"/>
            <a:ext cx="8595360" cy="2743200"/>
          </a:xfrm>
          <a:prstGeom prst="ellipse">
            <a:avLst/>
          </a:prstGeom>
          <a:noFill/>
          <a:ln w="54720">
            <a:solidFill>
              <a:srgbClr val="00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TextShape 3"/>
          <p:cNvSpPr txBox="1"/>
          <p:nvPr/>
        </p:nvSpPr>
        <p:spPr>
          <a:xfrm>
            <a:off x="3657600" y="1280160"/>
            <a:ext cx="2255520" cy="401040"/>
          </a:xfrm>
          <a:prstGeom prst="rect">
            <a:avLst/>
          </a:prstGeom>
          <a:noFill/>
          <a:ln w="54720">
            <a:solidFill>
              <a:srgbClr val="0000FF"/>
            </a:solidFill>
            <a:round/>
          </a:ln>
        </p:spPr>
        <p:txBody>
          <a:bodyPr lIns="117360" tIns="72360" rIns="117360" bIns="72360"/>
          <a:lstStyle/>
          <a:p>
            <a:r>
              <a:rPr lang="en-US">
                <a:latin typeface="Arial"/>
              </a:rPr>
              <a:t>Modeling centers</a:t>
            </a:r>
            <a:endParaRPr/>
          </a:p>
        </p:txBody>
      </p:sp>
      <p:sp>
        <p:nvSpPr>
          <p:cNvPr id="54" name="Line 4"/>
          <p:cNvSpPr/>
          <p:nvPr/>
        </p:nvSpPr>
        <p:spPr>
          <a:xfrm>
            <a:off x="4389120" y="1645920"/>
            <a:ext cx="0" cy="219456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>
                <a:latin typeface="Arial"/>
              </a:rPr>
              <a:t>Full Suite of Ensemble Members</a:t>
            </a:r>
            <a:endParaRPr/>
          </a:p>
        </p:txBody>
      </p:sp>
      <p:pic>
        <p:nvPicPr>
          <p:cNvPr id="56" name="Picture 55"/>
          <p:cNvPicPr/>
          <p:nvPr/>
        </p:nvPicPr>
        <p:blipFill>
          <a:blip r:embed="rId2"/>
          <a:stretch/>
        </p:blipFill>
        <p:spPr>
          <a:xfrm>
            <a:off x="503640" y="1793160"/>
            <a:ext cx="9071640" cy="4335480"/>
          </a:xfrm>
          <a:prstGeom prst="rect">
            <a:avLst/>
          </a:prstGeom>
          <a:ln>
            <a:noFill/>
          </a:ln>
        </p:spPr>
      </p:pic>
      <p:sp>
        <p:nvSpPr>
          <p:cNvPr id="57" name="CustomShape 2"/>
          <p:cNvSpPr/>
          <p:nvPr/>
        </p:nvSpPr>
        <p:spPr>
          <a:xfrm>
            <a:off x="137880" y="1920240"/>
            <a:ext cx="1965240" cy="2011680"/>
          </a:xfrm>
          <a:prstGeom prst="ellipse">
            <a:avLst/>
          </a:prstGeom>
          <a:noFill/>
          <a:ln w="54720">
            <a:solidFill>
              <a:srgbClr val="00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" name="TextShape 3"/>
          <p:cNvSpPr txBox="1"/>
          <p:nvPr/>
        </p:nvSpPr>
        <p:spPr>
          <a:xfrm>
            <a:off x="3444240" y="1280160"/>
            <a:ext cx="3973920" cy="401040"/>
          </a:xfrm>
          <a:prstGeom prst="rect">
            <a:avLst/>
          </a:prstGeom>
          <a:noFill/>
          <a:ln w="54720">
            <a:solidFill>
              <a:srgbClr val="0000FF"/>
            </a:solidFill>
            <a:round/>
          </a:ln>
        </p:spPr>
        <p:txBody>
          <a:bodyPr lIns="117360" tIns="72360" rIns="117360" bIns="72360"/>
          <a:lstStyle/>
          <a:p>
            <a:r>
              <a:rPr lang="en-US">
                <a:latin typeface="Arial"/>
              </a:rPr>
              <a:t>Real-time now has consistent plots</a:t>
            </a:r>
            <a:endParaRPr/>
          </a:p>
        </p:txBody>
      </p:sp>
      <p:sp>
        <p:nvSpPr>
          <p:cNvPr id="59" name="Line 4"/>
          <p:cNvSpPr/>
          <p:nvPr/>
        </p:nvSpPr>
        <p:spPr>
          <a:xfrm flipH="1">
            <a:off x="2103120" y="1645920"/>
            <a:ext cx="2286000" cy="100584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latin typeface="Arial"/>
              </a:rPr>
              <a:t>Performance of Physics Members during November 9, 2018 Stagnation Event</a:t>
            </a:r>
            <a:endParaRPr/>
          </a:p>
        </p:txBody>
      </p:sp>
      <p:pic>
        <p:nvPicPr>
          <p:cNvPr id="61" name="Picture 60"/>
          <p:cNvPicPr/>
          <p:nvPr/>
        </p:nvPicPr>
        <p:blipFill>
          <a:blip r:embed="rId2"/>
          <a:stretch/>
        </p:blipFill>
        <p:spPr>
          <a:xfrm>
            <a:off x="1944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62" name="Picture 61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63" name="TextShape 2"/>
          <p:cNvSpPr txBox="1"/>
          <p:nvPr/>
        </p:nvSpPr>
        <p:spPr>
          <a:xfrm>
            <a:off x="2106720" y="1698480"/>
            <a:ext cx="135276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dirty="0">
                <a:latin typeface="Arial Black"/>
              </a:rPr>
              <a:t>WRFRT</a:t>
            </a:r>
            <a:endParaRPr dirty="0"/>
          </a:p>
        </p:txBody>
      </p:sp>
      <p:sp>
        <p:nvSpPr>
          <p:cNvPr id="64" name="TextShape 3"/>
          <p:cNvSpPr txBox="1"/>
          <p:nvPr/>
        </p:nvSpPr>
        <p:spPr>
          <a:xfrm>
            <a:off x="6786720" y="1698840"/>
            <a:ext cx="140004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>
                <a:latin typeface="Arial Black"/>
              </a:rPr>
              <a:t>GFSWRF4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latin typeface="Arial"/>
              </a:rPr>
              <a:t>Performance of Physics Members during November 9, 2018 Stagnation Event</a:t>
            </a:r>
            <a:endParaRPr/>
          </a:p>
        </p:txBody>
      </p:sp>
      <p:pic>
        <p:nvPicPr>
          <p:cNvPr id="66" name="Picture 65"/>
          <p:cNvPicPr/>
          <p:nvPr/>
        </p:nvPicPr>
        <p:blipFill>
          <a:blip r:embed="rId2"/>
          <a:stretch/>
        </p:blipFill>
        <p:spPr>
          <a:xfrm>
            <a:off x="1944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67" name="Picture 66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68" name="TextShape 2"/>
          <p:cNvSpPr txBox="1"/>
          <p:nvPr/>
        </p:nvSpPr>
        <p:spPr>
          <a:xfrm>
            <a:off x="2106720" y="1698480"/>
            <a:ext cx="133752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>
                <a:latin typeface="Arial Black"/>
              </a:rPr>
              <a:t>WRFRT</a:t>
            </a:r>
            <a:endParaRPr/>
          </a:p>
        </p:txBody>
      </p:sp>
      <p:sp>
        <p:nvSpPr>
          <p:cNvPr id="69" name="TextShape 3"/>
          <p:cNvSpPr txBox="1"/>
          <p:nvPr/>
        </p:nvSpPr>
        <p:spPr>
          <a:xfrm>
            <a:off x="6786720" y="1698840"/>
            <a:ext cx="90612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>
                <a:latin typeface="Arial Black"/>
              </a:rPr>
              <a:t>HRRR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latin typeface="Arial"/>
              </a:rPr>
              <a:t>Performance of Physics Members during November 9, 2018 Stagnation Event</a:t>
            </a:r>
            <a:endParaRPr/>
          </a:p>
        </p:txBody>
      </p:sp>
      <p:pic>
        <p:nvPicPr>
          <p:cNvPr id="71" name="Picture 70"/>
          <p:cNvPicPr/>
          <p:nvPr/>
        </p:nvPicPr>
        <p:blipFill>
          <a:blip r:embed="rId2"/>
          <a:stretch/>
        </p:blipFill>
        <p:spPr>
          <a:xfrm>
            <a:off x="1944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72" name="Picture 71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73" name="TextShape 2"/>
          <p:cNvSpPr txBox="1"/>
          <p:nvPr/>
        </p:nvSpPr>
        <p:spPr>
          <a:xfrm>
            <a:off x="2106720" y="1698480"/>
            <a:ext cx="126252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dirty="0">
                <a:latin typeface="Arial Black"/>
              </a:rPr>
              <a:t>WRFRT</a:t>
            </a:r>
            <a:endParaRPr dirty="0"/>
          </a:p>
        </p:txBody>
      </p:sp>
      <p:sp>
        <p:nvSpPr>
          <p:cNvPr id="74" name="TextShape 3"/>
          <p:cNvSpPr txBox="1"/>
          <p:nvPr/>
        </p:nvSpPr>
        <p:spPr>
          <a:xfrm>
            <a:off x="6786720" y="1698840"/>
            <a:ext cx="211344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dirty="0">
                <a:latin typeface="Arial Black"/>
              </a:rPr>
              <a:t>WRF4DRAG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Shape 1"/>
          <p:cNvSpPr txBox="1"/>
          <p:nvPr/>
        </p:nvSpPr>
        <p:spPr>
          <a:xfrm>
            <a:off x="504000" y="8796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dirty="0">
                <a:latin typeface="Arial"/>
              </a:rPr>
              <a:t>WRF 4.0.3 vs 3.7.1 12-km MAE</a:t>
            </a:r>
            <a:endParaRPr lang="en-US" dirty="0"/>
          </a:p>
          <a:p>
            <a:pPr algn="ctr"/>
            <a:r>
              <a:rPr lang="en-US" sz="3600" dirty="0">
                <a:latin typeface="Arial"/>
              </a:rPr>
              <a:t>(Red is current, others 4.0.3 options)</a:t>
            </a: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00" y="1985934"/>
            <a:ext cx="5602006" cy="5492805"/>
          </a:xfrm>
          <a:prstGeom prst="rect">
            <a:avLst/>
          </a:prstGeom>
          <a:ln>
            <a:noFill/>
          </a:ln>
        </p:spPr>
      </p:pic>
      <p:sp>
        <p:nvSpPr>
          <p:cNvPr id="83" name="TextShape 2"/>
          <p:cNvSpPr txBox="1"/>
          <p:nvPr/>
        </p:nvSpPr>
        <p:spPr>
          <a:xfrm>
            <a:off x="6340" y="1885997"/>
            <a:ext cx="233676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2575560" y="1374867"/>
            <a:ext cx="5425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    </a:t>
            </a:r>
            <a:r>
              <a:rPr lang="en-US" b="1" dirty="0"/>
              <a:t>Summer            Winter                Spring</a:t>
            </a:r>
          </a:p>
          <a:p>
            <a:r>
              <a:rPr lang="en-US" b="1" dirty="0"/>
              <a:t>AM              PM     AM          PM      AM              PM</a:t>
            </a:r>
          </a:p>
          <a:p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439201" y="2113531"/>
            <a:ext cx="1657377" cy="49439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/>
              <a:t>Temp 2m</a:t>
            </a:r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WSP 10m</a:t>
            </a:r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Wind Dir 10m</a:t>
            </a:r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 err="1"/>
              <a:t>Dewpoint</a:t>
            </a:r>
            <a:r>
              <a:rPr lang="en-US" b="1" dirty="0"/>
              <a:t> 2m</a:t>
            </a:r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SLP</a:t>
            </a:r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6-hr </a:t>
            </a:r>
            <a:r>
              <a:rPr lang="en-US" b="1" dirty="0" err="1"/>
              <a:t>Pcpn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5964020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latin typeface="Arial"/>
              </a:rPr>
              <a:t>Performance of Physics Members during November 9, 2018 Stagnation Event</a:t>
            </a:r>
            <a:endParaRPr/>
          </a:p>
        </p:txBody>
      </p:sp>
      <p:pic>
        <p:nvPicPr>
          <p:cNvPr id="76" name="Picture 75"/>
          <p:cNvPicPr/>
          <p:nvPr/>
        </p:nvPicPr>
        <p:blipFill>
          <a:blip r:embed="rId2"/>
          <a:stretch/>
        </p:blipFill>
        <p:spPr>
          <a:xfrm>
            <a:off x="1944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77" name="Picture 76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78" name="TextShape 2"/>
          <p:cNvSpPr txBox="1"/>
          <p:nvPr/>
        </p:nvSpPr>
        <p:spPr>
          <a:xfrm>
            <a:off x="2106720" y="1698480"/>
            <a:ext cx="141372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>
                <a:latin typeface="Arial Black"/>
              </a:rPr>
              <a:t>WRFRT</a:t>
            </a:r>
            <a:endParaRPr/>
          </a:p>
        </p:txBody>
      </p:sp>
      <p:sp>
        <p:nvSpPr>
          <p:cNvPr id="79" name="TextShape 3"/>
          <p:cNvSpPr txBox="1"/>
          <p:nvPr/>
        </p:nvSpPr>
        <p:spPr>
          <a:xfrm>
            <a:off x="6786720" y="1698840"/>
            <a:ext cx="122328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>
                <a:latin typeface="Arial Black"/>
              </a:rPr>
              <a:t>WRFV75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latin typeface="Arial"/>
              </a:rPr>
              <a:t>Performance of Physics Members during November 9, 2018 Stagnation Event</a:t>
            </a:r>
            <a:endParaRPr/>
          </a:p>
        </p:txBody>
      </p:sp>
      <p:pic>
        <p:nvPicPr>
          <p:cNvPr id="81" name="Picture 80"/>
          <p:cNvPicPr/>
          <p:nvPr/>
        </p:nvPicPr>
        <p:blipFill>
          <a:blip r:embed="rId2"/>
          <a:stretch/>
        </p:blipFill>
        <p:spPr>
          <a:xfrm>
            <a:off x="14400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82" name="Picture 81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83" name="TextShape 2"/>
          <p:cNvSpPr txBox="1"/>
          <p:nvPr/>
        </p:nvSpPr>
        <p:spPr>
          <a:xfrm>
            <a:off x="955080" y="1698480"/>
            <a:ext cx="378456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dirty="0">
                <a:latin typeface="Arial Black"/>
              </a:rPr>
              <a:t>2m Temperature Bias 12Z</a:t>
            </a:r>
            <a:endParaRPr dirty="0"/>
          </a:p>
        </p:txBody>
      </p:sp>
      <p:sp>
        <p:nvSpPr>
          <p:cNvPr id="84" name="TextShape 3"/>
          <p:cNvSpPr txBox="1"/>
          <p:nvPr/>
        </p:nvSpPr>
        <p:spPr>
          <a:xfrm>
            <a:off x="5916600" y="1698840"/>
            <a:ext cx="354744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dirty="0">
                <a:latin typeface="Arial Black"/>
              </a:rPr>
              <a:t>2m Temperature Bias 0Z</a:t>
            </a:r>
            <a:endParaRPr dirty="0"/>
          </a:p>
        </p:txBody>
      </p:sp>
      <p:sp>
        <p:nvSpPr>
          <p:cNvPr id="85" name="TextShape 4"/>
          <p:cNvSpPr txBox="1"/>
          <p:nvPr/>
        </p:nvSpPr>
        <p:spPr>
          <a:xfrm>
            <a:off x="4004640" y="2377440"/>
            <a:ext cx="1938960" cy="675000"/>
          </a:xfrm>
          <a:prstGeom prst="rect">
            <a:avLst/>
          </a:prstGeom>
          <a:solidFill>
            <a:srgbClr val="FFFFFF"/>
          </a:solidFill>
          <a:ln w="18360">
            <a:solidFill>
              <a:srgbClr val="0000FF"/>
            </a:solidFill>
            <a:round/>
          </a:ln>
        </p:spPr>
        <p:txBody>
          <a:bodyPr lIns="99000" tIns="54000" rIns="99000" bIns="54000"/>
          <a:lstStyle/>
          <a:p>
            <a:r>
              <a:rPr lang="en-US" sz="2000" b="1">
                <a:latin typeface="Arial"/>
              </a:rPr>
              <a:t>WRFV75 has</a:t>
            </a:r>
            <a:endParaRPr/>
          </a:p>
          <a:p>
            <a:r>
              <a:rPr lang="en-US" sz="2000" b="1">
                <a:latin typeface="Arial"/>
              </a:rPr>
              <a:t>Lowest biases</a:t>
            </a:r>
            <a:endParaRPr/>
          </a:p>
        </p:txBody>
      </p:sp>
      <p:sp>
        <p:nvSpPr>
          <p:cNvPr id="86" name="Line 5"/>
          <p:cNvSpPr/>
          <p:nvPr/>
        </p:nvSpPr>
        <p:spPr>
          <a:xfrm flipH="1">
            <a:off x="2103120" y="3052440"/>
            <a:ext cx="1901520" cy="97092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87" name="Line 6"/>
          <p:cNvSpPr/>
          <p:nvPr/>
        </p:nvSpPr>
        <p:spPr>
          <a:xfrm flipH="1">
            <a:off x="1828800" y="3052440"/>
            <a:ext cx="2377440" cy="243396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88" name="Line 7"/>
          <p:cNvSpPr/>
          <p:nvPr/>
        </p:nvSpPr>
        <p:spPr>
          <a:xfrm>
            <a:off x="5029200" y="3052440"/>
            <a:ext cx="1554480" cy="243396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89" name="Line 8"/>
          <p:cNvSpPr/>
          <p:nvPr/>
        </p:nvSpPr>
        <p:spPr>
          <a:xfrm>
            <a:off x="5669280" y="3052440"/>
            <a:ext cx="1005840" cy="97092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latin typeface="Arial"/>
              </a:rPr>
              <a:t>Performance of Physics Members during November 9, 2018 Stagnation Event</a:t>
            </a:r>
            <a:endParaRPr/>
          </a:p>
        </p:txBody>
      </p:sp>
      <p:pic>
        <p:nvPicPr>
          <p:cNvPr id="91" name="Picture 90"/>
          <p:cNvPicPr/>
          <p:nvPr/>
        </p:nvPicPr>
        <p:blipFill>
          <a:blip r:embed="rId2"/>
          <a:stretch/>
        </p:blipFill>
        <p:spPr>
          <a:xfrm>
            <a:off x="14400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92" name="Picture 91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93" name="TextShape 2"/>
          <p:cNvSpPr txBox="1"/>
          <p:nvPr/>
        </p:nvSpPr>
        <p:spPr>
          <a:xfrm>
            <a:off x="955080" y="1698480"/>
            <a:ext cx="369312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dirty="0">
                <a:latin typeface="Arial Black"/>
              </a:rPr>
              <a:t>2m Temperature MAE 12Z</a:t>
            </a:r>
            <a:endParaRPr dirty="0"/>
          </a:p>
        </p:txBody>
      </p:sp>
      <p:sp>
        <p:nvSpPr>
          <p:cNvPr id="94" name="TextShape 3"/>
          <p:cNvSpPr txBox="1"/>
          <p:nvPr/>
        </p:nvSpPr>
        <p:spPr>
          <a:xfrm>
            <a:off x="5916600" y="1698840"/>
            <a:ext cx="348648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dirty="0">
                <a:latin typeface="Arial Black"/>
              </a:rPr>
              <a:t>2m Temperature MAE 0Z</a:t>
            </a:r>
            <a:endParaRPr dirty="0"/>
          </a:p>
        </p:txBody>
      </p:sp>
      <p:sp>
        <p:nvSpPr>
          <p:cNvPr id="95" name="TextShape 4"/>
          <p:cNvSpPr txBox="1"/>
          <p:nvPr/>
        </p:nvSpPr>
        <p:spPr>
          <a:xfrm>
            <a:off x="4004640" y="2373120"/>
            <a:ext cx="2464920" cy="958320"/>
          </a:xfrm>
          <a:prstGeom prst="rect">
            <a:avLst/>
          </a:prstGeom>
          <a:solidFill>
            <a:srgbClr val="FFFFFF"/>
          </a:solidFill>
          <a:ln w="18360">
            <a:solidFill>
              <a:srgbClr val="0000FF"/>
            </a:solidFill>
            <a:round/>
          </a:ln>
        </p:spPr>
        <p:txBody>
          <a:bodyPr lIns="99000" tIns="54000" rIns="99000" bIns="54000"/>
          <a:lstStyle/>
          <a:p>
            <a:r>
              <a:rPr lang="en-US" sz="2000" b="1">
                <a:latin typeface="Arial"/>
              </a:rPr>
              <a:t>WRFV75 has</a:t>
            </a:r>
            <a:endParaRPr/>
          </a:p>
          <a:p>
            <a:r>
              <a:rPr lang="en-US" sz="2000" b="1">
                <a:latin typeface="Arial"/>
              </a:rPr>
              <a:t>Lowest MAE in AM</a:t>
            </a:r>
            <a:endParaRPr/>
          </a:p>
          <a:p>
            <a:r>
              <a:rPr lang="en-US" sz="2000" b="1">
                <a:latin typeface="Arial"/>
              </a:rPr>
              <a:t>but not PM</a:t>
            </a:r>
            <a:endParaRPr/>
          </a:p>
        </p:txBody>
      </p:sp>
      <p:sp>
        <p:nvSpPr>
          <p:cNvPr id="96" name="Line 5"/>
          <p:cNvSpPr/>
          <p:nvPr/>
        </p:nvSpPr>
        <p:spPr>
          <a:xfrm flipH="1">
            <a:off x="2103120" y="3048120"/>
            <a:ext cx="1901520" cy="97092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97" name="Line 6"/>
          <p:cNvSpPr/>
          <p:nvPr/>
        </p:nvSpPr>
        <p:spPr>
          <a:xfrm flipH="1">
            <a:off x="1828800" y="3331440"/>
            <a:ext cx="2560320" cy="215064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98" name="Line 7"/>
          <p:cNvSpPr/>
          <p:nvPr/>
        </p:nvSpPr>
        <p:spPr>
          <a:xfrm>
            <a:off x="5173200" y="3331440"/>
            <a:ext cx="1410480" cy="215064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99" name="Line 8"/>
          <p:cNvSpPr/>
          <p:nvPr/>
        </p:nvSpPr>
        <p:spPr>
          <a:xfrm>
            <a:off x="5852160" y="3331440"/>
            <a:ext cx="822960" cy="6876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latin typeface="Arial"/>
              </a:rPr>
              <a:t>Performance of Physics Members during November 9, 2018 Stagnation Event</a:t>
            </a:r>
            <a:endParaRPr/>
          </a:p>
        </p:txBody>
      </p:sp>
      <p:pic>
        <p:nvPicPr>
          <p:cNvPr id="101" name="Picture 100"/>
          <p:cNvPicPr/>
          <p:nvPr/>
        </p:nvPicPr>
        <p:blipFill>
          <a:blip r:embed="rId2"/>
          <a:stretch/>
        </p:blipFill>
        <p:spPr>
          <a:xfrm>
            <a:off x="14400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102" name="Picture 101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103" name="TextShape 2"/>
          <p:cNvSpPr txBox="1"/>
          <p:nvPr/>
        </p:nvSpPr>
        <p:spPr>
          <a:xfrm>
            <a:off x="955080" y="1698480"/>
            <a:ext cx="372360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dirty="0">
                <a:latin typeface="Arial Black"/>
              </a:rPr>
              <a:t>10m Wind Speed Bias 12Z</a:t>
            </a:r>
            <a:endParaRPr dirty="0"/>
          </a:p>
        </p:txBody>
      </p:sp>
      <p:sp>
        <p:nvSpPr>
          <p:cNvPr id="104" name="TextShape 3"/>
          <p:cNvSpPr txBox="1"/>
          <p:nvPr/>
        </p:nvSpPr>
        <p:spPr>
          <a:xfrm>
            <a:off x="5916600" y="1698840"/>
            <a:ext cx="364728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>
                <a:latin typeface="Arial Black"/>
              </a:rPr>
              <a:t>10m Wind Speed Bias 0Z</a:t>
            </a:r>
            <a:endParaRPr/>
          </a:p>
        </p:txBody>
      </p:sp>
      <p:sp>
        <p:nvSpPr>
          <p:cNvPr id="105" name="TextShape 4"/>
          <p:cNvSpPr txBox="1"/>
          <p:nvPr/>
        </p:nvSpPr>
        <p:spPr>
          <a:xfrm>
            <a:off x="1920240" y="5941440"/>
            <a:ext cx="6583680" cy="958320"/>
          </a:xfrm>
          <a:prstGeom prst="rect">
            <a:avLst/>
          </a:prstGeom>
          <a:solidFill>
            <a:srgbClr val="FFFFFF"/>
          </a:solidFill>
          <a:ln w="18360">
            <a:solidFill>
              <a:srgbClr val="0000FF"/>
            </a:solidFill>
            <a:round/>
          </a:ln>
        </p:spPr>
        <p:txBody>
          <a:bodyPr lIns="99000" tIns="54000" rIns="99000" bIns="54000"/>
          <a:lstStyle/>
          <a:p>
            <a:r>
              <a:rPr lang="en-US" sz="2000" b="1">
                <a:latin typeface="Arial"/>
              </a:rPr>
              <a:t>WRFV75 and WRF4DRAG have high and low speed biases depending on time of day.   </a:t>
            </a:r>
            <a:endParaRPr/>
          </a:p>
        </p:txBody>
      </p:sp>
      <p:sp>
        <p:nvSpPr>
          <p:cNvPr id="106" name="Line 5"/>
          <p:cNvSpPr/>
          <p:nvPr/>
        </p:nvSpPr>
        <p:spPr>
          <a:xfrm flipV="1">
            <a:off x="2286000" y="5486400"/>
            <a:ext cx="0" cy="45504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07" name="Line 6"/>
          <p:cNvSpPr/>
          <p:nvPr/>
        </p:nvSpPr>
        <p:spPr>
          <a:xfrm flipV="1">
            <a:off x="2651760" y="4023360"/>
            <a:ext cx="0" cy="191808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08" name="Line 7"/>
          <p:cNvSpPr/>
          <p:nvPr/>
        </p:nvSpPr>
        <p:spPr>
          <a:xfrm>
            <a:off x="2690640" y="4033440"/>
            <a:ext cx="420624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09" name="Line 8"/>
          <p:cNvSpPr/>
          <p:nvPr/>
        </p:nvSpPr>
        <p:spPr>
          <a:xfrm flipV="1">
            <a:off x="2294640" y="5486400"/>
            <a:ext cx="4837680" cy="2304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10" name="Line 9"/>
          <p:cNvSpPr/>
          <p:nvPr/>
        </p:nvSpPr>
        <p:spPr>
          <a:xfrm flipH="1" flipV="1">
            <a:off x="2103120" y="5212080"/>
            <a:ext cx="2286000" cy="72936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11" name="Line 10"/>
          <p:cNvSpPr/>
          <p:nvPr/>
        </p:nvSpPr>
        <p:spPr>
          <a:xfrm flipH="1" flipV="1">
            <a:off x="1828800" y="3657600"/>
            <a:ext cx="2560320" cy="228384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12" name="Line 11"/>
          <p:cNvSpPr/>
          <p:nvPr/>
        </p:nvSpPr>
        <p:spPr>
          <a:xfrm flipV="1">
            <a:off x="4389120" y="3749040"/>
            <a:ext cx="1554480" cy="21924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13" name="Line 12"/>
          <p:cNvSpPr/>
          <p:nvPr/>
        </p:nvSpPr>
        <p:spPr>
          <a:xfrm flipV="1">
            <a:off x="4389120" y="5212080"/>
            <a:ext cx="1463040" cy="72936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latin typeface="Arial"/>
              </a:rPr>
              <a:t>Performance of Physics Members during November 9, 2018 Stagnation Event</a:t>
            </a:r>
            <a:endParaRPr/>
          </a:p>
        </p:txBody>
      </p:sp>
      <p:pic>
        <p:nvPicPr>
          <p:cNvPr id="115" name="Picture 114"/>
          <p:cNvPicPr/>
          <p:nvPr/>
        </p:nvPicPr>
        <p:blipFill>
          <a:blip r:embed="rId2"/>
          <a:stretch/>
        </p:blipFill>
        <p:spPr>
          <a:xfrm>
            <a:off x="14400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116" name="Picture 115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117" name="TextShape 2"/>
          <p:cNvSpPr txBox="1"/>
          <p:nvPr/>
        </p:nvSpPr>
        <p:spPr>
          <a:xfrm>
            <a:off x="955080" y="1698480"/>
            <a:ext cx="370836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>
                <a:latin typeface="Arial Black"/>
              </a:rPr>
              <a:t>10m Wind Speed MAE 12Z</a:t>
            </a:r>
            <a:endParaRPr/>
          </a:p>
        </p:txBody>
      </p:sp>
      <p:sp>
        <p:nvSpPr>
          <p:cNvPr id="118" name="TextShape 3"/>
          <p:cNvSpPr txBox="1"/>
          <p:nvPr/>
        </p:nvSpPr>
        <p:spPr>
          <a:xfrm>
            <a:off x="5916600" y="1698840"/>
            <a:ext cx="363204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dirty="0">
                <a:latin typeface="Arial Black"/>
              </a:rPr>
              <a:t>10m Wind Speed MAE 0Z</a:t>
            </a:r>
            <a:endParaRPr dirty="0"/>
          </a:p>
        </p:txBody>
      </p:sp>
      <p:sp>
        <p:nvSpPr>
          <p:cNvPr id="119" name="TextShape 4"/>
          <p:cNvSpPr txBox="1"/>
          <p:nvPr/>
        </p:nvSpPr>
        <p:spPr>
          <a:xfrm>
            <a:off x="3501000" y="2301120"/>
            <a:ext cx="3280320" cy="675000"/>
          </a:xfrm>
          <a:prstGeom prst="rect">
            <a:avLst/>
          </a:prstGeom>
          <a:solidFill>
            <a:srgbClr val="FFFFFF"/>
          </a:solidFill>
          <a:ln w="18360">
            <a:solidFill>
              <a:srgbClr val="0000FF"/>
            </a:solidFill>
            <a:round/>
          </a:ln>
        </p:spPr>
        <p:txBody>
          <a:bodyPr lIns="99000" tIns="54000" rIns="99000" bIns="54000"/>
          <a:lstStyle/>
          <a:p>
            <a:r>
              <a:rPr lang="en-US" sz="2000" b="1">
                <a:latin typeface="Arial"/>
              </a:rPr>
              <a:t>Overall, current real-time </a:t>
            </a:r>
            <a:endParaRPr/>
          </a:p>
          <a:p>
            <a:r>
              <a:rPr lang="en-US" sz="2000" b="1">
                <a:latin typeface="Arial"/>
              </a:rPr>
              <a:t>has lowest MAE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latin typeface="Arial"/>
              </a:rPr>
              <a:t>Performance of Physics Members during November 9, 2018 Stagnation Event</a:t>
            </a:r>
            <a:endParaRPr/>
          </a:p>
        </p:txBody>
      </p:sp>
      <p:pic>
        <p:nvPicPr>
          <p:cNvPr id="121" name="Picture 120"/>
          <p:cNvPicPr/>
          <p:nvPr/>
        </p:nvPicPr>
        <p:blipFill>
          <a:blip r:embed="rId2"/>
          <a:stretch/>
        </p:blipFill>
        <p:spPr>
          <a:xfrm>
            <a:off x="14400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122" name="Picture 121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123" name="TextShape 2"/>
          <p:cNvSpPr txBox="1"/>
          <p:nvPr/>
        </p:nvSpPr>
        <p:spPr>
          <a:xfrm>
            <a:off x="955080" y="1698480"/>
            <a:ext cx="361692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>
                <a:latin typeface="Arial Black"/>
              </a:rPr>
              <a:t>10m Wind Speed MAE 12Z</a:t>
            </a:r>
            <a:endParaRPr/>
          </a:p>
        </p:txBody>
      </p:sp>
      <p:sp>
        <p:nvSpPr>
          <p:cNvPr id="124" name="TextShape 3"/>
          <p:cNvSpPr txBox="1"/>
          <p:nvPr/>
        </p:nvSpPr>
        <p:spPr>
          <a:xfrm>
            <a:off x="5916600" y="1698840"/>
            <a:ext cx="354060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>
                <a:latin typeface="Arial Black"/>
              </a:rPr>
              <a:t>10m Wind Speed MAE 0Z</a:t>
            </a:r>
            <a:endParaRPr/>
          </a:p>
        </p:txBody>
      </p:sp>
      <p:sp>
        <p:nvSpPr>
          <p:cNvPr id="125" name="TextShape 4"/>
          <p:cNvSpPr txBox="1"/>
          <p:nvPr/>
        </p:nvSpPr>
        <p:spPr>
          <a:xfrm>
            <a:off x="3501000" y="2301120"/>
            <a:ext cx="3280320" cy="675000"/>
          </a:xfrm>
          <a:prstGeom prst="rect">
            <a:avLst/>
          </a:prstGeom>
          <a:solidFill>
            <a:srgbClr val="FFFFFF"/>
          </a:solidFill>
          <a:ln w="18360">
            <a:solidFill>
              <a:srgbClr val="0000FF"/>
            </a:solidFill>
            <a:round/>
          </a:ln>
        </p:spPr>
        <p:txBody>
          <a:bodyPr lIns="99000" tIns="54000" rIns="99000" bIns="54000"/>
          <a:lstStyle/>
          <a:p>
            <a:r>
              <a:rPr lang="en-US" sz="2000" b="1">
                <a:latin typeface="Arial"/>
              </a:rPr>
              <a:t>Overall, current real-time </a:t>
            </a:r>
            <a:endParaRPr/>
          </a:p>
          <a:p>
            <a:r>
              <a:rPr lang="en-US" sz="2000" b="1">
                <a:latin typeface="Arial"/>
              </a:rPr>
              <a:t>has lowest MAE</a:t>
            </a:r>
            <a:endParaRPr/>
          </a:p>
        </p:txBody>
      </p:sp>
      <p:sp>
        <p:nvSpPr>
          <p:cNvPr id="126" name="Line 5"/>
          <p:cNvSpPr/>
          <p:nvPr/>
        </p:nvSpPr>
        <p:spPr>
          <a:xfrm flipH="1">
            <a:off x="3291840" y="2976120"/>
            <a:ext cx="548640" cy="132156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27" name="Line 6"/>
          <p:cNvSpPr/>
          <p:nvPr/>
        </p:nvSpPr>
        <p:spPr>
          <a:xfrm flipH="1">
            <a:off x="3383280" y="2976120"/>
            <a:ext cx="640080" cy="27846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28" name="Line 7"/>
          <p:cNvSpPr/>
          <p:nvPr/>
        </p:nvSpPr>
        <p:spPr>
          <a:xfrm>
            <a:off x="4206240" y="2976120"/>
            <a:ext cx="1645920" cy="27846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29" name="Line 8"/>
          <p:cNvSpPr/>
          <p:nvPr/>
        </p:nvSpPr>
        <p:spPr>
          <a:xfrm>
            <a:off x="4572000" y="2976120"/>
            <a:ext cx="1280160" cy="123012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latin typeface="Arial"/>
              </a:rPr>
              <a:t>Performance of Physics Members during November 9, 2018 Stagnation Event</a:t>
            </a:r>
            <a:endParaRPr/>
          </a:p>
        </p:txBody>
      </p:sp>
      <p:pic>
        <p:nvPicPr>
          <p:cNvPr id="131" name="Picture 130"/>
          <p:cNvPicPr/>
          <p:nvPr/>
        </p:nvPicPr>
        <p:blipFill>
          <a:blip r:embed="rId2"/>
          <a:stretch/>
        </p:blipFill>
        <p:spPr>
          <a:xfrm>
            <a:off x="14400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132" name="Picture 131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133" name="TextShape 2"/>
          <p:cNvSpPr txBox="1"/>
          <p:nvPr/>
        </p:nvSpPr>
        <p:spPr>
          <a:xfrm>
            <a:off x="955080" y="1698480"/>
            <a:ext cx="395220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>
                <a:latin typeface="Arial Black"/>
              </a:rPr>
              <a:t>10m Wind Direction Bias 12Z</a:t>
            </a:r>
            <a:endParaRPr/>
          </a:p>
        </p:txBody>
      </p:sp>
      <p:sp>
        <p:nvSpPr>
          <p:cNvPr id="134" name="TextShape 3"/>
          <p:cNvSpPr txBox="1"/>
          <p:nvPr/>
        </p:nvSpPr>
        <p:spPr>
          <a:xfrm>
            <a:off x="5916600" y="1698840"/>
            <a:ext cx="387588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>
                <a:latin typeface="Arial Black"/>
              </a:rPr>
              <a:t>10m Wind Direction Bias 0Z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latin typeface="Arial"/>
              </a:rPr>
              <a:t>Performance of Physics Members during November 9, 2018 Stagnation Event</a:t>
            </a:r>
            <a:endParaRPr/>
          </a:p>
        </p:txBody>
      </p:sp>
      <p:pic>
        <p:nvPicPr>
          <p:cNvPr id="136" name="Picture 135"/>
          <p:cNvPicPr/>
          <p:nvPr/>
        </p:nvPicPr>
        <p:blipFill>
          <a:blip r:embed="rId2"/>
          <a:stretch/>
        </p:blipFill>
        <p:spPr>
          <a:xfrm>
            <a:off x="14400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137" name="Picture 136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138" name="TextShape 2"/>
          <p:cNvSpPr txBox="1"/>
          <p:nvPr/>
        </p:nvSpPr>
        <p:spPr>
          <a:xfrm>
            <a:off x="955080" y="1698480"/>
            <a:ext cx="395220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>
                <a:latin typeface="Arial Black"/>
              </a:rPr>
              <a:t>10m Wind Direction MAE 12Z</a:t>
            </a:r>
            <a:endParaRPr/>
          </a:p>
        </p:txBody>
      </p:sp>
      <p:sp>
        <p:nvSpPr>
          <p:cNvPr id="139" name="TextShape 3"/>
          <p:cNvSpPr txBox="1"/>
          <p:nvPr/>
        </p:nvSpPr>
        <p:spPr>
          <a:xfrm>
            <a:off x="5916600" y="1698840"/>
            <a:ext cx="387588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>
                <a:latin typeface="Arial Black"/>
              </a:rPr>
              <a:t>10m Wind Direction MAE 0Z</a:t>
            </a:r>
            <a:endParaRPr/>
          </a:p>
        </p:txBody>
      </p:sp>
      <p:sp>
        <p:nvSpPr>
          <p:cNvPr id="140" name="TextShape 4"/>
          <p:cNvSpPr txBox="1"/>
          <p:nvPr/>
        </p:nvSpPr>
        <p:spPr>
          <a:xfrm>
            <a:off x="3840480" y="2286000"/>
            <a:ext cx="2332440" cy="675000"/>
          </a:xfrm>
          <a:prstGeom prst="rect">
            <a:avLst/>
          </a:prstGeom>
          <a:solidFill>
            <a:srgbClr val="FFFFFF"/>
          </a:solidFill>
          <a:ln w="18360">
            <a:solidFill>
              <a:srgbClr val="0000FF"/>
            </a:solidFill>
            <a:round/>
          </a:ln>
        </p:spPr>
        <p:txBody>
          <a:bodyPr lIns="99000" tIns="54000" rIns="99000" bIns="54000"/>
          <a:lstStyle/>
          <a:p>
            <a:r>
              <a:rPr lang="en-US" sz="2000" b="1">
                <a:latin typeface="Arial"/>
              </a:rPr>
              <a:t>No clear winner </a:t>
            </a:r>
            <a:endParaRPr/>
          </a:p>
          <a:p>
            <a:r>
              <a:rPr lang="en-US" sz="2000" b="1">
                <a:latin typeface="Arial"/>
              </a:rPr>
              <a:t>for wind direction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latin typeface="Arial"/>
              </a:rPr>
              <a:t>Performance of 4-km Physics Members during November 9, 2018 Stagnation Event</a:t>
            </a:r>
            <a:endParaRPr/>
          </a:p>
        </p:txBody>
      </p:sp>
      <p:pic>
        <p:nvPicPr>
          <p:cNvPr id="142" name="Picture 141"/>
          <p:cNvPicPr/>
          <p:nvPr/>
        </p:nvPicPr>
        <p:blipFill>
          <a:blip r:embed="rId2"/>
          <a:stretch/>
        </p:blipFill>
        <p:spPr>
          <a:xfrm>
            <a:off x="1944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143" name="Picture 142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144" name="TextShape 2"/>
          <p:cNvSpPr txBox="1"/>
          <p:nvPr/>
        </p:nvSpPr>
        <p:spPr>
          <a:xfrm>
            <a:off x="702720" y="1698480"/>
            <a:ext cx="403692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>
                <a:latin typeface="Arial Black"/>
              </a:rPr>
              <a:t>WRFRT 2m Temperature Bias</a:t>
            </a:r>
            <a:endParaRPr/>
          </a:p>
        </p:txBody>
      </p:sp>
      <p:sp>
        <p:nvSpPr>
          <p:cNvPr id="145" name="TextShape 3"/>
          <p:cNvSpPr txBox="1"/>
          <p:nvPr/>
        </p:nvSpPr>
        <p:spPr>
          <a:xfrm>
            <a:off x="5490720" y="1698840"/>
            <a:ext cx="436956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dirty="0">
                <a:latin typeface="Arial Black"/>
              </a:rPr>
              <a:t>GFSWRF4 2m Temperature Bias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latin typeface="Arial"/>
              </a:rPr>
              <a:t>Performance of 4-km Physics Members during November 9, 2018 Stagnation Event</a:t>
            </a:r>
            <a:endParaRPr/>
          </a:p>
        </p:txBody>
      </p:sp>
      <p:pic>
        <p:nvPicPr>
          <p:cNvPr id="147" name="Picture 146"/>
          <p:cNvPicPr/>
          <p:nvPr/>
        </p:nvPicPr>
        <p:blipFill>
          <a:blip r:embed="rId2"/>
          <a:stretch/>
        </p:blipFill>
        <p:spPr>
          <a:xfrm>
            <a:off x="1944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148" name="Picture 147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149" name="TextShape 2"/>
          <p:cNvSpPr txBox="1"/>
          <p:nvPr/>
        </p:nvSpPr>
        <p:spPr>
          <a:xfrm>
            <a:off x="702720" y="1698480"/>
            <a:ext cx="402168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>
                <a:latin typeface="Arial Black"/>
              </a:rPr>
              <a:t>WRFRT 2m Temperature Bias</a:t>
            </a:r>
            <a:endParaRPr/>
          </a:p>
        </p:txBody>
      </p:sp>
      <p:sp>
        <p:nvSpPr>
          <p:cNvPr id="150" name="TextShape 3"/>
          <p:cNvSpPr txBox="1"/>
          <p:nvPr/>
        </p:nvSpPr>
        <p:spPr>
          <a:xfrm>
            <a:off x="5490720" y="1698840"/>
            <a:ext cx="382092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>
                <a:latin typeface="Arial Black"/>
              </a:rPr>
              <a:t>HRRR 2m Temperature Bias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Shape 1"/>
          <p:cNvSpPr txBox="1"/>
          <p:nvPr/>
        </p:nvSpPr>
        <p:spPr>
          <a:xfrm>
            <a:off x="504000" y="8796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dirty="0">
                <a:latin typeface="Arial"/>
              </a:rPr>
              <a:t>WRF 4.0.3 vs 3.7.1 4-km Vertical Biases</a:t>
            </a:r>
            <a:endParaRPr lang="en-US" dirty="0"/>
          </a:p>
          <a:p>
            <a:pPr algn="ctr"/>
            <a:r>
              <a:rPr lang="en-US" sz="3600" dirty="0">
                <a:latin typeface="Arial"/>
              </a:rPr>
              <a:t>(Red is current, others 4.0.3 options)</a:t>
            </a: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97" y="1980753"/>
            <a:ext cx="9129597" cy="4481007"/>
          </a:xfrm>
          <a:prstGeom prst="rect">
            <a:avLst/>
          </a:prstGeom>
          <a:ln>
            <a:noFill/>
          </a:ln>
        </p:spPr>
      </p:pic>
      <p:sp>
        <p:nvSpPr>
          <p:cNvPr id="83" name="TextShape 2"/>
          <p:cNvSpPr txBox="1"/>
          <p:nvPr/>
        </p:nvSpPr>
        <p:spPr>
          <a:xfrm>
            <a:off x="6340" y="1885997"/>
            <a:ext cx="233676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1374867"/>
            <a:ext cx="8051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</a:t>
            </a:r>
            <a:r>
              <a:rPr lang="en-US" b="1" dirty="0"/>
              <a:t>Summer                               Winter                                    Spring</a:t>
            </a:r>
          </a:p>
          <a:p>
            <a:r>
              <a:rPr lang="en-US" b="1" dirty="0"/>
              <a:t>AM                     PM                  AM                 PM                   AM              PM</a:t>
            </a:r>
          </a:p>
          <a:p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43128" y="2138848"/>
            <a:ext cx="1131592" cy="374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Temp</a:t>
            </a:r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WSP</a:t>
            </a:r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Wind Dir</a:t>
            </a:r>
          </a:p>
        </p:txBody>
      </p:sp>
    </p:spTree>
    <p:extLst>
      <p:ext uri="{BB962C8B-B14F-4D97-AF65-F5344CB8AC3E}">
        <p14:creationId xmlns:p14="http://schemas.microsoft.com/office/powerpoint/2010/main" val="21113083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latin typeface="Arial"/>
              </a:rPr>
              <a:t>Performance of 4-km Physics Members during November 9, 2018 Stagnation Event</a:t>
            </a:r>
            <a:endParaRPr/>
          </a:p>
        </p:txBody>
      </p:sp>
      <p:pic>
        <p:nvPicPr>
          <p:cNvPr id="152" name="Picture 151"/>
          <p:cNvPicPr/>
          <p:nvPr/>
        </p:nvPicPr>
        <p:blipFill>
          <a:blip r:embed="rId2"/>
          <a:stretch/>
        </p:blipFill>
        <p:spPr>
          <a:xfrm>
            <a:off x="1944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153" name="Picture 152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154" name="TextShape 2"/>
          <p:cNvSpPr txBox="1"/>
          <p:nvPr/>
        </p:nvSpPr>
        <p:spPr>
          <a:xfrm>
            <a:off x="702720" y="1698480"/>
            <a:ext cx="388440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>
                <a:latin typeface="Arial Black"/>
              </a:rPr>
              <a:t>WRFRT 2m Temperature Bias</a:t>
            </a:r>
            <a:endParaRPr/>
          </a:p>
        </p:txBody>
      </p:sp>
      <p:sp>
        <p:nvSpPr>
          <p:cNvPr id="155" name="TextShape 3"/>
          <p:cNvSpPr txBox="1"/>
          <p:nvPr/>
        </p:nvSpPr>
        <p:spPr>
          <a:xfrm>
            <a:off x="5490720" y="1698840"/>
            <a:ext cx="446100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dirty="0">
                <a:latin typeface="Arial Black"/>
              </a:rPr>
              <a:t>WRF4DRAG 2m Temperature Bias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latin typeface="Arial"/>
              </a:rPr>
              <a:t>Performance of 4-km Physics Members during November 9, 2018 Stagnation Event</a:t>
            </a:r>
            <a:endParaRPr/>
          </a:p>
        </p:txBody>
      </p:sp>
      <p:pic>
        <p:nvPicPr>
          <p:cNvPr id="157" name="Picture 156"/>
          <p:cNvPicPr/>
          <p:nvPr/>
        </p:nvPicPr>
        <p:blipFill>
          <a:blip r:embed="rId2"/>
          <a:stretch/>
        </p:blipFill>
        <p:spPr>
          <a:xfrm>
            <a:off x="1944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158" name="Picture 157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159" name="TextShape 2"/>
          <p:cNvSpPr txBox="1"/>
          <p:nvPr/>
        </p:nvSpPr>
        <p:spPr>
          <a:xfrm>
            <a:off x="702720" y="1698480"/>
            <a:ext cx="420048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>
                <a:latin typeface="Arial Black"/>
              </a:rPr>
              <a:t>WRFRT 2m Temperature Bias</a:t>
            </a:r>
            <a:endParaRPr/>
          </a:p>
        </p:txBody>
      </p:sp>
      <p:sp>
        <p:nvSpPr>
          <p:cNvPr id="160" name="TextShape 3"/>
          <p:cNvSpPr txBox="1"/>
          <p:nvPr/>
        </p:nvSpPr>
        <p:spPr>
          <a:xfrm>
            <a:off x="5490720" y="1698840"/>
            <a:ext cx="408492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dirty="0">
                <a:latin typeface="Arial Black"/>
              </a:rPr>
              <a:t>WRFV75 2m Temperature Bias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latin typeface="Arial"/>
              </a:rPr>
              <a:t>Performance of 4-km Physics Members during November 9, 2018 Stagnation Event</a:t>
            </a:r>
            <a:endParaRPr/>
          </a:p>
        </p:txBody>
      </p:sp>
      <p:pic>
        <p:nvPicPr>
          <p:cNvPr id="162" name="Picture 161"/>
          <p:cNvPicPr/>
          <p:nvPr/>
        </p:nvPicPr>
        <p:blipFill>
          <a:blip r:embed="rId2"/>
          <a:stretch/>
        </p:blipFill>
        <p:spPr>
          <a:xfrm>
            <a:off x="1944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163" name="Picture 162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164" name="TextShape 2"/>
          <p:cNvSpPr txBox="1"/>
          <p:nvPr/>
        </p:nvSpPr>
        <p:spPr>
          <a:xfrm>
            <a:off x="702720" y="1698480"/>
            <a:ext cx="393408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>
                <a:latin typeface="Arial Black"/>
              </a:rPr>
              <a:t>WRFRT 10m Wind Speed Bias</a:t>
            </a:r>
            <a:endParaRPr/>
          </a:p>
        </p:txBody>
      </p:sp>
      <p:sp>
        <p:nvSpPr>
          <p:cNvPr id="165" name="TextShape 3"/>
          <p:cNvSpPr txBox="1"/>
          <p:nvPr/>
        </p:nvSpPr>
        <p:spPr>
          <a:xfrm>
            <a:off x="5490720" y="1698840"/>
            <a:ext cx="456768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dirty="0">
                <a:latin typeface="Arial Black"/>
              </a:rPr>
              <a:t>GFSWRF4 10m Wind Speed Bias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latin typeface="Arial"/>
              </a:rPr>
              <a:t>Performance of 4-km Physics Members during November 9, 2018 Stagnation Event</a:t>
            </a:r>
            <a:endParaRPr/>
          </a:p>
        </p:txBody>
      </p:sp>
      <p:pic>
        <p:nvPicPr>
          <p:cNvPr id="167" name="Picture 166"/>
          <p:cNvPicPr/>
          <p:nvPr/>
        </p:nvPicPr>
        <p:blipFill>
          <a:blip r:embed="rId2"/>
          <a:stretch/>
        </p:blipFill>
        <p:spPr>
          <a:xfrm>
            <a:off x="1944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168" name="Picture 167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169" name="TextShape 2"/>
          <p:cNvSpPr txBox="1"/>
          <p:nvPr/>
        </p:nvSpPr>
        <p:spPr>
          <a:xfrm>
            <a:off x="702720" y="1698480"/>
            <a:ext cx="390168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>
                <a:latin typeface="Arial Black"/>
              </a:rPr>
              <a:t>WRFRT 10m Wind Speed Bias</a:t>
            </a:r>
            <a:endParaRPr/>
          </a:p>
        </p:txBody>
      </p:sp>
      <p:sp>
        <p:nvSpPr>
          <p:cNvPr id="170" name="TextShape 3"/>
          <p:cNvSpPr txBox="1"/>
          <p:nvPr/>
        </p:nvSpPr>
        <p:spPr>
          <a:xfrm>
            <a:off x="5490720" y="1698840"/>
            <a:ext cx="412344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dirty="0">
                <a:latin typeface="Arial Black"/>
              </a:rPr>
              <a:t>HRRR 10m Wind Speed Bias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latin typeface="Arial"/>
              </a:rPr>
              <a:t>Performance of 4-km Physics Members during November 9, 2018 Stagnation Event</a:t>
            </a:r>
            <a:endParaRPr/>
          </a:p>
        </p:txBody>
      </p:sp>
      <p:pic>
        <p:nvPicPr>
          <p:cNvPr id="172" name="Picture 171"/>
          <p:cNvPicPr/>
          <p:nvPr/>
        </p:nvPicPr>
        <p:blipFill>
          <a:blip r:embed="rId2"/>
          <a:stretch/>
        </p:blipFill>
        <p:spPr>
          <a:xfrm>
            <a:off x="1944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173" name="Picture 172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174" name="TextShape 2"/>
          <p:cNvSpPr txBox="1"/>
          <p:nvPr/>
        </p:nvSpPr>
        <p:spPr>
          <a:xfrm>
            <a:off x="702720" y="1698480"/>
            <a:ext cx="414576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>
                <a:latin typeface="Arial Black"/>
              </a:rPr>
              <a:t>WRFRT 10m Wind Speed Bias</a:t>
            </a:r>
            <a:endParaRPr/>
          </a:p>
        </p:txBody>
      </p:sp>
      <p:sp>
        <p:nvSpPr>
          <p:cNvPr id="175" name="TextShape 3"/>
          <p:cNvSpPr txBox="1"/>
          <p:nvPr/>
        </p:nvSpPr>
        <p:spPr>
          <a:xfrm>
            <a:off x="5490720" y="1698840"/>
            <a:ext cx="474840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dirty="0">
                <a:latin typeface="Arial Black"/>
              </a:rPr>
              <a:t>WRF4DRAG 10m Wind Speed Bias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latin typeface="Arial"/>
              </a:rPr>
              <a:t>Performance of 4-km Physics Members during November 9, 2018 Stagnation Event</a:t>
            </a:r>
            <a:endParaRPr/>
          </a:p>
        </p:txBody>
      </p:sp>
      <p:pic>
        <p:nvPicPr>
          <p:cNvPr id="177" name="Picture 176"/>
          <p:cNvPicPr/>
          <p:nvPr/>
        </p:nvPicPr>
        <p:blipFill>
          <a:blip r:embed="rId2"/>
          <a:stretch/>
        </p:blipFill>
        <p:spPr>
          <a:xfrm>
            <a:off x="19440" y="2044800"/>
            <a:ext cx="5029200" cy="5029200"/>
          </a:xfrm>
          <a:prstGeom prst="rect">
            <a:avLst/>
          </a:prstGeom>
          <a:ln>
            <a:noFill/>
          </a:ln>
        </p:spPr>
      </p:pic>
      <p:pic>
        <p:nvPicPr>
          <p:cNvPr id="178" name="Picture 177"/>
          <p:cNvPicPr/>
          <p:nvPr/>
        </p:nvPicPr>
        <p:blipFill>
          <a:blip r:embed="rId3"/>
          <a:stretch/>
        </p:blipFill>
        <p:spPr>
          <a:xfrm>
            <a:off x="5029200" y="2044800"/>
            <a:ext cx="5029200" cy="5029200"/>
          </a:xfrm>
          <a:prstGeom prst="rect">
            <a:avLst/>
          </a:prstGeom>
          <a:ln>
            <a:noFill/>
          </a:ln>
        </p:spPr>
      </p:pic>
      <p:sp>
        <p:nvSpPr>
          <p:cNvPr id="179" name="TextShape 2"/>
          <p:cNvSpPr txBox="1"/>
          <p:nvPr/>
        </p:nvSpPr>
        <p:spPr>
          <a:xfrm>
            <a:off x="702720" y="1698480"/>
            <a:ext cx="409788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>
                <a:latin typeface="Arial Black"/>
              </a:rPr>
              <a:t>WRFRT 10m Wind Speed Bias</a:t>
            </a:r>
            <a:endParaRPr/>
          </a:p>
        </p:txBody>
      </p:sp>
      <p:sp>
        <p:nvSpPr>
          <p:cNvPr id="180" name="TextShape 3"/>
          <p:cNvSpPr txBox="1"/>
          <p:nvPr/>
        </p:nvSpPr>
        <p:spPr>
          <a:xfrm>
            <a:off x="5490720" y="1698840"/>
            <a:ext cx="399852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>
                <a:latin typeface="Arial Black"/>
              </a:rPr>
              <a:t>WRFV75 10m Wind Speed Bias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>
                <a:latin typeface="Arial"/>
              </a:rPr>
              <a:t>New parameter for Fire Community</a:t>
            </a:r>
            <a:endParaRPr/>
          </a:p>
        </p:txBody>
      </p:sp>
      <p:sp>
        <p:nvSpPr>
          <p:cNvPr id="182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SzPct val="45000"/>
            </a:pPr>
            <a:r>
              <a:rPr lang="en-US" sz="3200" dirty="0">
                <a:latin typeface="Arial"/>
              </a:rPr>
              <a:t>Hot-Dry-Windy</a:t>
            </a:r>
          </a:p>
          <a:p>
            <a:pPr marL="457200" indent="-457200">
              <a:buSzPct val="45000"/>
              <a:buFont typeface="Wingdings" panose="05000000000000000000" pitchFamily="2" charset="2"/>
              <a:buChar char="§"/>
            </a:pPr>
            <a:r>
              <a:rPr lang="en-US" sz="2800" dirty="0">
                <a:latin typeface="Arial"/>
              </a:rPr>
              <a:t>Product of the maximum vapor pressure deficit (in </a:t>
            </a:r>
            <a:r>
              <a:rPr lang="en-US" sz="2800" dirty="0" err="1">
                <a:latin typeface="Arial"/>
              </a:rPr>
              <a:t>hPa</a:t>
            </a:r>
            <a:r>
              <a:rPr lang="en-US" sz="2800" dirty="0">
                <a:latin typeface="Arial"/>
              </a:rPr>
              <a:t>) and the maximum wind speed in the layer at or below 500 m AGL.</a:t>
            </a:r>
          </a:p>
          <a:p>
            <a:pPr marL="914400" lvl="1" indent="-457200">
              <a:buSzPct val="75000"/>
              <a:buFont typeface="Wingdings" panose="05000000000000000000" pitchFamily="2" charset="2"/>
              <a:buChar char="§"/>
            </a:pPr>
            <a:r>
              <a:rPr lang="en-US" sz="2800" dirty="0">
                <a:latin typeface="Arial"/>
              </a:rPr>
              <a:t>Added for the Forest Service, Brian Potter.</a:t>
            </a:r>
            <a:endParaRPr dirty="0"/>
          </a:p>
          <a:p>
            <a:pPr marL="914400" lvl="1" indent="-457200">
              <a:buSzPct val="75000"/>
              <a:buFont typeface="Wingdings" panose="05000000000000000000" pitchFamily="2" charset="2"/>
              <a:buChar char="§"/>
            </a:pPr>
            <a:r>
              <a:rPr lang="en-US" sz="2800" dirty="0">
                <a:latin typeface="Arial"/>
              </a:rPr>
              <a:t>Works well for some cases (Wine Country Fires 2017) but not for others (Camp Fire 2018).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icture 182"/>
          <p:cNvPicPr/>
          <p:nvPr/>
        </p:nvPicPr>
        <p:blipFill>
          <a:blip r:embed="rId2"/>
          <a:stretch/>
        </p:blipFill>
        <p:spPr>
          <a:xfrm>
            <a:off x="1839600" y="1159200"/>
            <a:ext cx="6400800" cy="6400800"/>
          </a:xfrm>
          <a:prstGeom prst="rect">
            <a:avLst/>
          </a:prstGeom>
          <a:ln>
            <a:noFill/>
          </a:ln>
        </p:spPr>
      </p:pic>
      <p:sp>
        <p:nvSpPr>
          <p:cNvPr id="184" name="TextShape 1"/>
          <p:cNvSpPr txBox="1"/>
          <p:nvPr/>
        </p:nvSpPr>
        <p:spPr>
          <a:xfrm>
            <a:off x="504000" y="7920"/>
            <a:ext cx="9071640" cy="997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200">
                <a:latin typeface="Arial"/>
              </a:rPr>
              <a:t>Hot-Dry-Windy for Wine Country Fires, 2017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icture 184"/>
          <p:cNvPicPr/>
          <p:nvPr/>
        </p:nvPicPr>
        <p:blipFill>
          <a:blip r:embed="rId2"/>
          <a:stretch/>
        </p:blipFill>
        <p:spPr>
          <a:xfrm>
            <a:off x="1839600" y="1159200"/>
            <a:ext cx="6400800" cy="6400800"/>
          </a:xfrm>
          <a:prstGeom prst="rect">
            <a:avLst/>
          </a:prstGeom>
          <a:ln>
            <a:noFill/>
          </a:ln>
        </p:spPr>
      </p:pic>
      <p:sp>
        <p:nvSpPr>
          <p:cNvPr id="186" name="TextShape 1"/>
          <p:cNvSpPr txBox="1"/>
          <p:nvPr/>
        </p:nvSpPr>
        <p:spPr>
          <a:xfrm>
            <a:off x="504000" y="7920"/>
            <a:ext cx="9071640" cy="997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200">
                <a:latin typeface="Arial"/>
              </a:rPr>
              <a:t>Hot-Dry-Windy for Camp Fire Case, 2018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29161-1178-8342-995C-F4B2F9F34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B6AFE-2E3F-4E48-A8D8-4A3C91BD1181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8249B2-2A4E-9C43-9A0E-72C5AD091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467" y="607399"/>
            <a:ext cx="6386775" cy="638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96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Shape 1"/>
          <p:cNvSpPr txBox="1"/>
          <p:nvPr/>
        </p:nvSpPr>
        <p:spPr>
          <a:xfrm>
            <a:off x="504000" y="8796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dirty="0">
                <a:latin typeface="Arial"/>
              </a:rPr>
              <a:t>WRF 4.0.3 vs 3.7.1 4-km Vertical Biases</a:t>
            </a:r>
            <a:endParaRPr lang="en-US" dirty="0"/>
          </a:p>
          <a:p>
            <a:pPr algn="ctr"/>
            <a:r>
              <a:rPr lang="en-US" sz="3600" dirty="0">
                <a:latin typeface="Arial"/>
              </a:rPr>
              <a:t>(Red is current, others 4.0.3 options)</a:t>
            </a: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97" y="1980753"/>
            <a:ext cx="9129597" cy="4481007"/>
          </a:xfrm>
          <a:prstGeom prst="rect">
            <a:avLst/>
          </a:prstGeom>
          <a:ln>
            <a:noFill/>
          </a:ln>
        </p:spPr>
      </p:pic>
      <p:sp>
        <p:nvSpPr>
          <p:cNvPr id="83" name="TextShape 2"/>
          <p:cNvSpPr txBox="1"/>
          <p:nvPr/>
        </p:nvSpPr>
        <p:spPr>
          <a:xfrm>
            <a:off x="6340" y="1885997"/>
            <a:ext cx="233676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1374867"/>
            <a:ext cx="8051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</a:t>
            </a:r>
            <a:r>
              <a:rPr lang="en-US" b="1" dirty="0"/>
              <a:t>Summer                               Winter                                    Spring</a:t>
            </a:r>
          </a:p>
          <a:p>
            <a:r>
              <a:rPr lang="en-US" b="1" dirty="0"/>
              <a:t>AM                     PM                  AM                 PM                   AM              PM</a:t>
            </a:r>
          </a:p>
          <a:p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43128" y="2138848"/>
            <a:ext cx="1131592" cy="374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Temp</a:t>
            </a:r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WSP</a:t>
            </a:r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Wind Dir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20340" y="2928830"/>
            <a:ext cx="4118660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Inconsistent results. At some levels and some times WRF 3.7.1 may be best or worst.  Same is true for WRF 4.0.3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434840" y="4221256"/>
            <a:ext cx="604980" cy="16663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434840" y="4129159"/>
            <a:ext cx="2164080" cy="1758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556760" y="5887567"/>
            <a:ext cx="931435" cy="4370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050280" y="5902807"/>
            <a:ext cx="931435" cy="4370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144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2980E-998F-DC49-8562-A13F9201A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Problems with NOAH-MP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FD154-B661-A140-83B7-776E39AEE848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en-US" dirty="0"/>
              <a:t>Got crazy cold in parts of western WA in February when there was snow on the ground</a:t>
            </a:r>
          </a:p>
          <a:p>
            <a:r>
              <a:rPr lang="en-US" dirty="0"/>
              <a:t>The old NOAH LSM is better.</a:t>
            </a:r>
          </a:p>
          <a:p>
            <a:r>
              <a:rPr lang="en-US" dirty="0"/>
              <a:t>This is a national problem—talked to the folks in Boulder about it.</a:t>
            </a:r>
          </a:p>
          <a:p>
            <a:r>
              <a:rPr lang="en-US" dirty="0"/>
              <a:t>NOAH MP is better when no snow…so fine now</a:t>
            </a:r>
          </a:p>
          <a:p>
            <a:r>
              <a:rPr lang="en-US" dirty="0"/>
              <a:t>May have to switch to NOAH this fall if not fixed.</a:t>
            </a:r>
          </a:p>
        </p:txBody>
      </p:sp>
    </p:spTree>
    <p:extLst>
      <p:ext uri="{BB962C8B-B14F-4D97-AF65-F5344CB8AC3E}">
        <p14:creationId xmlns:p14="http://schemas.microsoft.com/office/powerpoint/2010/main" val="10285372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CE773-3B76-704B-B142-EB6632C27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42A48-B9DE-5E43-B9E8-52563D728BBA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94EEF2-FFF6-0244-A027-F902EC9DA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446" y="572430"/>
            <a:ext cx="6816346" cy="616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14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65F8D-8C09-134C-A5C6-15B48FD36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BB4FBE-06C0-3A4F-A17C-1C142836E78D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D932E2-7405-CD4A-AF0B-F28F82CF6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61" y="470811"/>
            <a:ext cx="8297378" cy="708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790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C26E6-C294-7D4E-8741-2522F1B9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87D7E6-F816-6C40-8E7F-8D8C33D463BB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ADDED7-2E12-CC48-84F7-2E2659917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86" y="0"/>
            <a:ext cx="884845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956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504000" y="106680"/>
            <a:ext cx="9071640" cy="725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dirty="0">
                <a:solidFill>
                  <a:schemeClr val="accent1"/>
                </a:solidFill>
                <a:latin typeface="Arial"/>
              </a:rPr>
              <a:t>Additional Work</a:t>
            </a:r>
            <a:endParaRPr sz="3600" dirty="0">
              <a:solidFill>
                <a:schemeClr val="accent1"/>
              </a:solidFill>
            </a:endParaRPr>
          </a:p>
        </p:txBody>
      </p:sp>
      <p:sp>
        <p:nvSpPr>
          <p:cNvPr id="42" name="TextShape 2"/>
          <p:cNvSpPr txBox="1"/>
          <p:nvPr/>
        </p:nvSpPr>
        <p:spPr>
          <a:xfrm>
            <a:off x="948596" y="1248272"/>
            <a:ext cx="7942643" cy="6468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800100" lvl="1" indent="-342900">
              <a:buSzPct val="75000"/>
              <a:buFont typeface="Arial" panose="020B0604020202020204" pitchFamily="34" charset="0"/>
              <a:buChar char="•"/>
            </a:pPr>
            <a:r>
              <a:rPr lang="en-US" sz="3200" b="1" dirty="0"/>
              <a:t>Dave Ovens reran 162 WRF 4-km Cases (hours 0-36) for Robert Solomon’s </a:t>
            </a:r>
            <a:r>
              <a:rPr lang="en-US" sz="3200" b="1" dirty="0" err="1"/>
              <a:t>AirFire</a:t>
            </a:r>
            <a:r>
              <a:rPr lang="en-US" sz="3200" b="1" dirty="0"/>
              <a:t> work.  </a:t>
            </a:r>
          </a:p>
          <a:p>
            <a:pPr marL="800100" lvl="1" indent="-342900">
              <a:buSzPct val="75000"/>
              <a:buFont typeface="Arial" panose="020B0604020202020204" pitchFamily="34" charset="0"/>
              <a:buChar char="•"/>
            </a:pPr>
            <a:r>
              <a:rPr lang="en-US" sz="3200" dirty="0"/>
              <a:t>Cases spanned dates from July 2009 to November 2018 and filled holes in his archive.  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66304434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137B4-ACB3-4843-A653-88D142C67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ACARs Graphics:  Should expand now that the sounder is toast?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55D38-B458-644C-836D-C052737C3F02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69A0D8-9F45-414F-AF79-9AB0AA48A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022" y="2107464"/>
            <a:ext cx="5715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30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504000" y="106680"/>
            <a:ext cx="9071640" cy="725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dirty="0">
                <a:latin typeface="Arial"/>
              </a:rPr>
              <a:t>Consortium Meeting, June 6, 2019</a:t>
            </a:r>
            <a:endParaRPr sz="3600" dirty="0"/>
          </a:p>
        </p:txBody>
      </p:sp>
      <p:sp>
        <p:nvSpPr>
          <p:cNvPr id="42" name="TextShape 2"/>
          <p:cNvSpPr txBox="1"/>
          <p:nvPr/>
        </p:nvSpPr>
        <p:spPr>
          <a:xfrm>
            <a:off x="182879" y="831960"/>
            <a:ext cx="9897745" cy="6468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SzPct val="45000"/>
            </a:pPr>
            <a:r>
              <a:rPr lang="en-US" sz="2400" dirty="0">
                <a:latin typeface="Arial"/>
              </a:rPr>
              <a:t>Additional work:</a:t>
            </a:r>
            <a:endParaRPr sz="2400" dirty="0"/>
          </a:p>
          <a:p>
            <a:pPr marL="800100" lvl="1" indent="-342900">
              <a:buSzPct val="75000"/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/>
              </a:rPr>
              <a:t>Began using 3-hour boundary files for ensemble members that have them with </a:t>
            </a:r>
            <a:r>
              <a:rPr lang="en-US" sz="2400" b="1">
                <a:latin typeface="Arial"/>
              </a:rPr>
              <a:t>2019052500 forecast</a:t>
            </a:r>
            <a:r>
              <a:rPr lang="en-US" sz="2400">
                <a:latin typeface="Arial"/>
              </a:rPr>
              <a:t>:</a:t>
            </a:r>
            <a:endParaRPr lang="en-US" sz="2400" dirty="0">
              <a:latin typeface="Arial"/>
            </a:endParaRPr>
          </a:p>
          <a:p>
            <a:pPr marL="1257300" lvl="2" indent="-342900">
              <a:buSzPct val="75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</a:rPr>
              <a:t>Navy NAVGEM (aka NGPS)</a:t>
            </a:r>
          </a:p>
          <a:p>
            <a:pPr marL="1257300" lvl="2" indent="-342900">
              <a:buSzPct val="75000"/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/>
              </a:rPr>
              <a:t>Meteo</a:t>
            </a:r>
            <a:r>
              <a:rPr lang="en-US" sz="2400" dirty="0">
                <a:latin typeface="Arial"/>
              </a:rPr>
              <a:t> France ARPEGE (aka ARPG)</a:t>
            </a:r>
          </a:p>
          <a:p>
            <a:pPr marL="1257300" lvl="2" indent="-342900">
              <a:buSzPct val="75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</a:rPr>
              <a:t>Canadian CMCG.</a:t>
            </a:r>
          </a:p>
          <a:p>
            <a:pPr marL="1257300" lvl="2" indent="-342900">
              <a:buSzPct val="75000"/>
              <a:buFont typeface="Arial" panose="020B0604020202020204" pitchFamily="34" charset="0"/>
              <a:buChar char="•"/>
            </a:pPr>
            <a:r>
              <a:rPr lang="en-US" sz="2400" dirty="0"/>
              <a:t>All physics members already use them.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6112442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Shape 1"/>
          <p:cNvSpPr txBox="1"/>
          <p:nvPr/>
        </p:nvSpPr>
        <p:spPr>
          <a:xfrm>
            <a:off x="504000" y="8796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dirty="0">
                <a:latin typeface="Arial"/>
              </a:rPr>
              <a:t>WRF 4.0.3 vs 3.7.1 4-km Vertical MAE</a:t>
            </a:r>
            <a:endParaRPr lang="en-US" dirty="0"/>
          </a:p>
          <a:p>
            <a:pPr algn="ctr"/>
            <a:r>
              <a:rPr lang="en-US" sz="3600" dirty="0">
                <a:latin typeface="Arial"/>
              </a:rPr>
              <a:t>(Red is current, others 4.0.3 options)</a:t>
            </a: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97" y="1987882"/>
            <a:ext cx="9129597" cy="4466748"/>
          </a:xfrm>
          <a:prstGeom prst="rect">
            <a:avLst/>
          </a:prstGeom>
          <a:ln>
            <a:noFill/>
          </a:ln>
        </p:spPr>
      </p:pic>
      <p:sp>
        <p:nvSpPr>
          <p:cNvPr id="83" name="TextShape 2"/>
          <p:cNvSpPr txBox="1"/>
          <p:nvPr/>
        </p:nvSpPr>
        <p:spPr>
          <a:xfrm>
            <a:off x="6340" y="1885997"/>
            <a:ext cx="233676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1374867"/>
            <a:ext cx="8051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</a:t>
            </a:r>
            <a:r>
              <a:rPr lang="en-US" b="1" dirty="0"/>
              <a:t>Summer                               Winter                                    Spring</a:t>
            </a:r>
          </a:p>
          <a:p>
            <a:r>
              <a:rPr lang="en-US" b="1" dirty="0"/>
              <a:t>AM                     PM                  AM                 PM                   AM              PM</a:t>
            </a:r>
          </a:p>
          <a:p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43128" y="2138848"/>
            <a:ext cx="1131592" cy="374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Temp</a:t>
            </a:r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WSP</a:t>
            </a:r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Wind Dir</a:t>
            </a:r>
          </a:p>
        </p:txBody>
      </p:sp>
    </p:spTree>
    <p:extLst>
      <p:ext uri="{BB962C8B-B14F-4D97-AF65-F5344CB8AC3E}">
        <p14:creationId xmlns:p14="http://schemas.microsoft.com/office/powerpoint/2010/main" val="337853055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Shape 1"/>
          <p:cNvSpPr txBox="1"/>
          <p:nvPr/>
        </p:nvSpPr>
        <p:spPr>
          <a:xfrm>
            <a:off x="504000" y="8796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dirty="0">
                <a:latin typeface="Arial"/>
              </a:rPr>
              <a:t>WRF 4.0.3 vs 3.7.1 4-km Vertical MAE</a:t>
            </a:r>
            <a:endParaRPr lang="en-US" dirty="0"/>
          </a:p>
          <a:p>
            <a:pPr algn="ctr"/>
            <a:r>
              <a:rPr lang="en-US" sz="3600" dirty="0">
                <a:latin typeface="Arial"/>
              </a:rPr>
              <a:t>(Red is current, others 4.0.3 options)</a:t>
            </a: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97" y="1987882"/>
            <a:ext cx="9129597" cy="4466748"/>
          </a:xfrm>
          <a:prstGeom prst="rect">
            <a:avLst/>
          </a:prstGeom>
          <a:ln>
            <a:noFill/>
          </a:ln>
        </p:spPr>
      </p:pic>
      <p:sp>
        <p:nvSpPr>
          <p:cNvPr id="83" name="TextShape 2"/>
          <p:cNvSpPr txBox="1"/>
          <p:nvPr/>
        </p:nvSpPr>
        <p:spPr>
          <a:xfrm>
            <a:off x="6340" y="1885997"/>
            <a:ext cx="2336760" cy="41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1374867"/>
            <a:ext cx="8051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</a:t>
            </a:r>
            <a:r>
              <a:rPr lang="en-US" b="1" dirty="0"/>
              <a:t>Summer                               Winter                                    Spring</a:t>
            </a:r>
          </a:p>
          <a:p>
            <a:r>
              <a:rPr lang="en-US" b="1" dirty="0"/>
              <a:t>AM                     PM                  AM                 PM                   AM              PM</a:t>
            </a:r>
          </a:p>
          <a:p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43128" y="2138848"/>
            <a:ext cx="1131592" cy="374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Temp</a:t>
            </a:r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WSP</a:t>
            </a:r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Wind Dir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05100" y="3782270"/>
            <a:ext cx="4118660" cy="1477328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Same as the bias, results are inconclusive. At some levels and some times WRF 3.7.1 may be best or worst.  Same is true for WRF 4.0.3</a:t>
            </a:r>
          </a:p>
        </p:txBody>
      </p:sp>
      <p:sp>
        <p:nvSpPr>
          <p:cNvPr id="8" name="Oval 7"/>
          <p:cNvSpPr/>
          <p:nvPr/>
        </p:nvSpPr>
        <p:spPr>
          <a:xfrm>
            <a:off x="3105100" y="2900899"/>
            <a:ext cx="931435" cy="4370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759140" y="2946619"/>
            <a:ext cx="931435" cy="4370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131003" y="2458679"/>
            <a:ext cx="931435" cy="4370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3688080" y="3337932"/>
            <a:ext cx="45720" cy="3774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10" idx="4"/>
          </p:cNvCxnSpPr>
          <p:nvPr/>
        </p:nvCxnSpPr>
        <p:spPr>
          <a:xfrm flipV="1">
            <a:off x="4596720" y="2895712"/>
            <a:ext cx="1" cy="886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9" idx="3"/>
          </p:cNvCxnSpPr>
          <p:nvPr/>
        </p:nvCxnSpPr>
        <p:spPr>
          <a:xfrm flipV="1">
            <a:off x="5549820" y="3319650"/>
            <a:ext cx="3345725" cy="462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9279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</TotalTime>
  <Words>2007</Words>
  <Application>Microsoft Macintosh PowerPoint</Application>
  <PresentationFormat>Custom</PresentationFormat>
  <Paragraphs>347</Paragraphs>
  <Slides>76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4" baseType="lpstr">
      <vt:lpstr>Arial</vt:lpstr>
      <vt:lpstr>Arial Black</vt:lpstr>
      <vt:lpstr>Calibri</vt:lpstr>
      <vt:lpstr>DejaVu Sans</vt:lpstr>
      <vt:lpstr>StarSymbol</vt:lpstr>
      <vt:lpstr>Times New Roman</vt:lpstr>
      <vt:lpstr>Wingdings</vt:lpstr>
      <vt:lpstr>Office Theme</vt:lpstr>
      <vt:lpstr>Consortium Meeting June 6, 2019</vt:lpstr>
      <vt:lpstr>Testing of New Version of the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Testing of New Version of the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Creating Ensemble Diagnostics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Problems with NOAH-MP</vt:lpstr>
      <vt:lpstr>PowerPoint Presentation</vt:lpstr>
      <vt:lpstr>PowerPoint Presentation</vt:lpstr>
      <vt:lpstr>PowerPoint Presentation</vt:lpstr>
      <vt:lpstr>PowerPoint Presentation</vt:lpstr>
      <vt:lpstr>ACARs Graphics:  Should expand now that the sounder is toast?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Cliff Mass</cp:lastModifiedBy>
  <cp:revision>20</cp:revision>
  <dcterms:modified xsi:type="dcterms:W3CDTF">2019-06-06T19:18:35Z</dcterms:modified>
</cp:coreProperties>
</file>