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2" r:id="rId3"/>
    <p:sldId id="285" r:id="rId4"/>
    <p:sldId id="286" r:id="rId5"/>
    <p:sldId id="278" r:id="rId6"/>
    <p:sldId id="279" r:id="rId7"/>
    <p:sldId id="280" r:id="rId8"/>
    <p:sldId id="281" r:id="rId9"/>
    <p:sldId id="282" r:id="rId10"/>
    <p:sldId id="294" r:id="rId11"/>
    <p:sldId id="283" r:id="rId12"/>
    <p:sldId id="284" r:id="rId13"/>
    <p:sldId id="293" r:id="rId14"/>
    <p:sldId id="263" r:id="rId15"/>
    <p:sldId id="258" r:id="rId16"/>
    <p:sldId id="264" r:id="rId17"/>
    <p:sldId id="259" r:id="rId18"/>
    <p:sldId id="261" r:id="rId19"/>
    <p:sldId id="265" r:id="rId20"/>
    <p:sldId id="260" r:id="rId21"/>
    <p:sldId id="277" r:id="rId22"/>
    <p:sldId id="266" r:id="rId23"/>
    <p:sldId id="267" r:id="rId24"/>
    <p:sldId id="268" r:id="rId25"/>
    <p:sldId id="269" r:id="rId26"/>
    <p:sldId id="271" r:id="rId27"/>
    <p:sldId id="270" r:id="rId28"/>
    <p:sldId id="272" r:id="rId29"/>
    <p:sldId id="273" r:id="rId30"/>
    <p:sldId id="274" r:id="rId31"/>
    <p:sldId id="275" r:id="rId32"/>
    <p:sldId id="276" r:id="rId33"/>
    <p:sldId id="287" r:id="rId34"/>
    <p:sldId id="288" r:id="rId35"/>
    <p:sldId id="289" r:id="rId36"/>
    <p:sldId id="290" r:id="rId37"/>
    <p:sldId id="291" r:id="rId38"/>
    <p:sldId id="292" r:id="rId39"/>
    <p:sldId id="295" r:id="rId40"/>
    <p:sldId id="296" r:id="rId41"/>
    <p:sldId id="297" r:id="rId42"/>
    <p:sldId id="298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48" d="100"/>
          <a:sy n="148" d="100"/>
        </p:scale>
        <p:origin x="-13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DAF3-5BED-9D49-A787-3E2A5FE42580}" type="datetimeFigureOut">
              <a:rPr lang="en-US" smtClean="0"/>
              <a:pPr/>
              <a:t>6/4/15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888F-B040-F94F-A1AD-40A23EE2A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7729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DAF3-5BED-9D49-A787-3E2A5FE42580}" type="datetimeFigureOut">
              <a:rPr lang="en-US" smtClean="0"/>
              <a:pPr/>
              <a:t>6/4/15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888F-B040-F94F-A1AD-40A23EE2A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292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DAF3-5BED-9D49-A787-3E2A5FE42580}" type="datetimeFigureOut">
              <a:rPr lang="en-US" smtClean="0"/>
              <a:pPr/>
              <a:t>6/4/15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888F-B040-F94F-A1AD-40A23EE2A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989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DAF3-5BED-9D49-A787-3E2A5FE42580}" type="datetimeFigureOut">
              <a:rPr lang="en-US" smtClean="0"/>
              <a:pPr/>
              <a:t>6/4/15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888F-B040-F94F-A1AD-40A23EE2A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332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DAF3-5BED-9D49-A787-3E2A5FE42580}" type="datetimeFigureOut">
              <a:rPr lang="en-US" smtClean="0"/>
              <a:pPr/>
              <a:t>6/4/15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888F-B040-F94F-A1AD-40A23EE2A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51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DAF3-5BED-9D49-A787-3E2A5FE42580}" type="datetimeFigureOut">
              <a:rPr lang="en-US" smtClean="0"/>
              <a:pPr/>
              <a:t>6/4/15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888F-B040-F94F-A1AD-40A23EE2A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95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DAF3-5BED-9D49-A787-3E2A5FE42580}" type="datetimeFigureOut">
              <a:rPr lang="en-US" smtClean="0"/>
              <a:pPr/>
              <a:t>6/4/15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888F-B040-F94F-A1AD-40A23EE2A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139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DAF3-5BED-9D49-A787-3E2A5FE42580}" type="datetimeFigureOut">
              <a:rPr lang="en-US" smtClean="0"/>
              <a:pPr/>
              <a:t>6/4/15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888F-B040-F94F-A1AD-40A23EE2A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148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DAF3-5BED-9D49-A787-3E2A5FE42580}" type="datetimeFigureOut">
              <a:rPr lang="en-US" smtClean="0"/>
              <a:pPr/>
              <a:t>6/4/15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888F-B040-F94F-A1AD-40A23EE2A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69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DAF3-5BED-9D49-A787-3E2A5FE42580}" type="datetimeFigureOut">
              <a:rPr lang="en-US" smtClean="0"/>
              <a:pPr/>
              <a:t>6/4/15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888F-B040-F94F-A1AD-40A23EE2A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0686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DAF3-5BED-9D49-A787-3E2A5FE42580}" type="datetimeFigureOut">
              <a:rPr lang="en-US" smtClean="0"/>
              <a:pPr/>
              <a:t>6/4/15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888F-B040-F94F-A1AD-40A23EE2A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4062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BDAF3-5BED-9D49-A787-3E2A5FE42580}" type="datetimeFigureOut">
              <a:rPr lang="en-US" smtClean="0"/>
              <a:pPr/>
              <a:t>6/4/15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B888F-B040-F94F-A1AD-40A23EE2A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9455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Relationship Id="rId3" Type="http://schemas.openxmlformats.org/officeDocument/2006/relationships/image" Target="../media/image21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Consortium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6/4/2015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8129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Timing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27786" b="-27786"/>
          <a:stretch>
            <a:fillRect/>
          </a:stretch>
        </p:blipFill>
        <p:spPr>
          <a:xfrm>
            <a:off x="457200" y="1417638"/>
            <a:ext cx="9157794" cy="503643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Crazy lines in unstable ocean air.</a:t>
            </a:r>
          </a:p>
          <a:p>
            <a:r>
              <a:rPr lang="en-US" dirty="0" smtClean="0"/>
              <a:t>Doesn’t seem to have a big impact</a:t>
            </a:r>
          </a:p>
          <a:p>
            <a:r>
              <a:rPr lang="en-US" dirty="0" smtClean="0"/>
              <a:t>The problem is with a parallelization problem in our cumulus scheme (SAS, Simple Arakawa Schubert).</a:t>
            </a:r>
          </a:p>
          <a:p>
            <a:r>
              <a:rPr lang="en-US" dirty="0" smtClean="0"/>
              <a:t>Working with NCAR on this…may switch to other scheme this fall if no fix or if other scheme verifies better.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4453" r="-24453"/>
          <a:stretch>
            <a:fillRect/>
          </a:stretch>
        </p:blipFill>
        <p:spPr>
          <a:xfrm>
            <a:off x="457199" y="1600200"/>
            <a:ext cx="8823107" cy="485236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2015040400_d2_f13_rainc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4" r="29590"/>
          <a:stretch>
            <a:fillRect/>
          </a:stretch>
        </p:blipFill>
        <p:spPr>
          <a:xfrm>
            <a:off x="914399" y="519051"/>
            <a:ext cx="7605177" cy="597642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key issue is to expand 4/3 km coverage to include all of Oregon.</a:t>
            </a:r>
          </a:p>
          <a:p>
            <a:r>
              <a:rPr lang="en-US" dirty="0" smtClean="0"/>
              <a:t>I am also highly recommending we move the northern boundary a bit farther north to do a better job regarding the Fraser valley and get the boundary away from an area of major interest.</a:t>
            </a:r>
          </a:p>
          <a:p>
            <a:r>
              <a:rPr lang="en-US" dirty="0" smtClean="0"/>
              <a:t>The Forest Service will be paying for a doubling of her computer resources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9679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endParaRPr lang="en-US" dirty="0"/>
          </a:p>
        </p:txBody>
      </p:sp>
      <p:pic>
        <p:nvPicPr>
          <p:cNvPr id="4" name="Content Placeholder 3" descr="vent3.12.orig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9065" b="19065"/>
          <a:stretch>
            <a:fillRect/>
          </a:stretch>
        </p:blipFill>
        <p:spPr>
          <a:xfrm>
            <a:off x="457200" y="141763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494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Just South</a:t>
            </a:r>
            <a:endParaRPr lang="en-US" dirty="0"/>
          </a:p>
        </p:txBody>
      </p:sp>
      <p:pic>
        <p:nvPicPr>
          <p:cNvPr id="4" name="Content Placeholder 3" descr="vent3.12.version1-1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617" t="8453" r="-30814"/>
          <a:stretch/>
        </p:blipFill>
        <p:spPr>
          <a:xfrm>
            <a:off x="1451494" y="1137213"/>
            <a:ext cx="8596730" cy="5543459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2143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vent3.12.version2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277" t="5872" r="-30272"/>
          <a:stretch/>
        </p:blipFill>
        <p:spPr>
          <a:xfrm>
            <a:off x="1006293" y="274638"/>
            <a:ext cx="9547813" cy="6278563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040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cp3.12.orig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434" t="18918" r="-30814"/>
          <a:stretch/>
        </p:blipFill>
        <p:spPr>
          <a:xfrm>
            <a:off x="457200" y="553524"/>
            <a:ext cx="10481964" cy="5930803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922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cp3.12.version1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639" t="9522" r="-30814"/>
          <a:stretch/>
        </p:blipFill>
        <p:spPr>
          <a:xfrm>
            <a:off x="1435000" y="626828"/>
            <a:ext cx="9270715" cy="5956533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4447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is Up</a:t>
            </a:r>
            <a:endParaRPr lang="en-US" dirty="0"/>
          </a:p>
        </p:txBody>
      </p:sp>
      <p:pic>
        <p:nvPicPr>
          <p:cNvPr id="4" name="Content Placeholder 3" descr="hits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688" r="36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8554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cp3.12.version2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30814" r="-30814"/>
          <a:stretch>
            <a:fillRect/>
          </a:stretch>
        </p:blipFill>
        <p:spPr>
          <a:xfrm>
            <a:off x="-1094644" y="274638"/>
            <a:ext cx="11115201" cy="6112932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536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Advantages to Everyone of New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Push boundaries away from areas of interest</a:t>
            </a:r>
          </a:p>
          <a:p>
            <a:r>
              <a:rPr lang="en-US" dirty="0" smtClean="0"/>
              <a:t>Much larger domain for convective development (no cumulus scheme in 4/3!)</a:t>
            </a:r>
          </a:p>
          <a:p>
            <a:r>
              <a:rPr lang="en-US" dirty="0" smtClean="0"/>
              <a:t>Most systems come from south and southwest…so more time over our inner domain.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and Timing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Domain </a:t>
            </a:r>
            <a:r>
              <a:rPr lang="en-US" dirty="0"/>
              <a:t>and file size increase for 4/3-km domain: </a:t>
            </a:r>
            <a:endParaRPr lang="en-US" dirty="0" smtClean="0"/>
          </a:p>
          <a:p>
            <a:pPr lvl="1"/>
            <a:r>
              <a:rPr lang="en-US" dirty="0" smtClean="0"/>
              <a:t>1</a:t>
            </a:r>
            <a:r>
              <a:rPr lang="en-US" dirty="0"/>
              <a:t>) from 712x364 to 712x619 = 1.70 factor </a:t>
            </a:r>
            <a:endParaRPr lang="en-US" dirty="0" smtClean="0"/>
          </a:p>
          <a:p>
            <a:pPr lvl="1"/>
            <a:r>
              <a:rPr lang="en-US" dirty="0" smtClean="0"/>
              <a:t>2</a:t>
            </a:r>
            <a:r>
              <a:rPr lang="en-US" dirty="0"/>
              <a:t>) from 712x364 to 712x664 = 1.82 factor </a:t>
            </a:r>
            <a:endParaRPr lang="en-US" dirty="0" smtClean="0"/>
          </a:p>
          <a:p>
            <a:r>
              <a:rPr lang="en-US" dirty="0" smtClean="0"/>
              <a:t>Runtime </a:t>
            </a:r>
            <a:r>
              <a:rPr lang="en-US" dirty="0"/>
              <a:t>increase for 4/3-km domain, 12-hour simulation: </a:t>
            </a:r>
            <a:endParaRPr lang="en-US" dirty="0" smtClean="0"/>
          </a:p>
          <a:p>
            <a:r>
              <a:rPr lang="en-US" dirty="0" smtClean="0"/>
              <a:t>1</a:t>
            </a:r>
            <a:r>
              <a:rPr lang="en-US" dirty="0"/>
              <a:t>) from 3510 seconds to 5554 seconds = 1.58 factor </a:t>
            </a:r>
            <a:r>
              <a:rPr lang="en-US" dirty="0" smtClean="0"/>
              <a:t>[getting </a:t>
            </a:r>
            <a:r>
              <a:rPr lang="en-US" dirty="0"/>
              <a:t>a more efficient break-up of the domain] 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) from 3510 seconds to 6006 seconds = 1.71 factor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6677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will doubling our CPUs do for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not get double, since there resources never scale 100% with cpu addition</a:t>
            </a:r>
          </a:p>
          <a:p>
            <a:r>
              <a:rPr lang="en-US" dirty="0" smtClean="0"/>
              <a:t>From previous experience, suspect will get around 1.8x (also just acquired a faster switch)</a:t>
            </a:r>
          </a:p>
          <a:p>
            <a:r>
              <a:rPr lang="en-US" dirty="0" smtClean="0"/>
              <a:t>So we should be able to keep the time the same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Boise and SW Idaho now covered by high-resolution.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2503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graphic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key problem is how to view all the detail we are producing.</a:t>
            </a:r>
          </a:p>
          <a:p>
            <a:r>
              <a:rPr lang="en-US" dirty="0" smtClean="0"/>
              <a:t>For some folks, we can ship them the grids and they have the ability to view as they like (NWS, KING).</a:t>
            </a:r>
          </a:p>
          <a:p>
            <a:r>
              <a:rPr lang="en-US" dirty="0" smtClean="0"/>
              <a:t>We can add more close up domains</a:t>
            </a:r>
          </a:p>
          <a:p>
            <a:r>
              <a:rPr lang="en-US" dirty="0" smtClean="0"/>
              <a:t>Use a viewer (e.g., google maps) to zoom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5056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WSU Has Worked with Google Maps Interface…but there is an issue</a:t>
            </a:r>
            <a:endParaRPr lang="en-US" dirty="0"/>
          </a:p>
        </p:txBody>
      </p:sp>
      <p:pic>
        <p:nvPicPr>
          <p:cNvPr id="4" name="Content Placeholder 3" descr="airpact1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56" r="-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7174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issue is that you don’t get more detail as you zoom in</a:t>
            </a:r>
            <a:endParaRPr lang="en-US" dirty="0"/>
          </a:p>
        </p:txBody>
      </p:sp>
      <p:pic>
        <p:nvPicPr>
          <p:cNvPr id="4" name="Content Placeholder 3" descr="airpact2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9834" r="-198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2730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142" y="2303584"/>
            <a:ext cx="8229600" cy="1143000"/>
          </a:xfrm>
        </p:spPr>
        <p:txBody>
          <a:bodyPr/>
          <a:lstStyle/>
          <a:p>
            <a:r>
              <a:rPr lang="en-US" dirty="0" smtClean="0"/>
              <a:t>Dave has tested a similar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5076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good1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4661" b="46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0434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google2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2753" b="2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635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Additions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BUFKIT files available for consortium users</a:t>
            </a:r>
          </a:p>
          <a:p>
            <a:r>
              <a:rPr lang="en-US" dirty="0" smtClean="0"/>
              <a:t>New ventilation graphics (deep stable layer graphics)</a:t>
            </a:r>
            <a:endParaRPr lang="en-US" dirty="0"/>
          </a:p>
        </p:txBody>
      </p:sp>
      <p:pic>
        <p:nvPicPr>
          <p:cNvPr id="4" name="Picture 3" descr="dsl.81.00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153" y="2831579"/>
            <a:ext cx="4365620" cy="388055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google3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453" b="453"/>
          <a:stretch>
            <a:fillRect/>
          </a:stretch>
        </p:blipFill>
        <p:spPr/>
      </p:pic>
      <p:pic>
        <p:nvPicPr>
          <p:cNvPr id="5" name="Picture 4" descr="google4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63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1353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are the alternatives?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Load full resolution and zoom it (long load times, big memory demand)</a:t>
            </a:r>
          </a:p>
          <a:p>
            <a:r>
              <a:rPr lang="en-US" dirty="0" smtClean="0"/>
              <a:t>Divide into sectors</a:t>
            </a:r>
          </a:p>
          <a:p>
            <a:r>
              <a:rPr lang="en-US" dirty="0" smtClean="0"/>
              <a:t>Or tile in a way to load more detail in a sector as one zooms in</a:t>
            </a:r>
          </a:p>
          <a:p>
            <a:r>
              <a:rPr lang="en-US" dirty="0" smtClean="0"/>
              <a:t>No one has done the latter for WRF, but Dave things with a lot of work it might be possible.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1695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Perhaps subsection first and allow Dave to put the effort in to get the google </a:t>
            </a:r>
            <a:r>
              <a:rPr lang="en-US" dirty="0" smtClean="0"/>
              <a:t>interface </a:t>
            </a:r>
            <a:r>
              <a:rPr lang="en-US" dirty="0" smtClean="0"/>
              <a:t>approach working with tiling.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7351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from 12z to 06z?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Advantage…full run (with 4/3 km) will be waiting for use by 7:30 AM</a:t>
            </a:r>
          </a:p>
          <a:p>
            <a:r>
              <a:rPr lang="en-US" dirty="0" smtClean="0"/>
              <a:t>Dave has made several runs at 06Z—no problem.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in skill at 06Z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GFS model has similar skill at all initialization times (00, 06, 12, 18)</a:t>
            </a:r>
          </a:p>
          <a:p>
            <a:r>
              <a:rPr lang="en-US" dirty="0" smtClean="0"/>
              <a:t>06 is very slightly less skill full…most apparent for the long-term forecast…very small the first 48h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or_day5_HGT_P500_G2NHX (2)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311324" y="144039"/>
            <a:ext cx="9367907" cy="5151988"/>
          </a:xfrm>
        </p:spPr>
      </p:pic>
      <p:pic>
        <p:nvPicPr>
          <p:cNvPr id="5" name="Picture 4" descr="cor_day5_PMSL_MSL_G2NHX (1).png"/>
          <p:cNvPicPr>
            <a:picLocks noChangeAspect="1"/>
          </p:cNvPicPr>
          <p:nvPr/>
        </p:nvPicPr>
        <p:blipFill>
          <a:blip r:embed="rId3"/>
          <a:srcRect b="44100"/>
          <a:stretch>
            <a:fillRect/>
          </a:stretch>
        </p:blipFill>
        <p:spPr>
          <a:xfrm>
            <a:off x="1692176" y="2943127"/>
            <a:ext cx="6858000" cy="38336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3764" y="273719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days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ordieoff_PMSL_MSL_G2NHX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-831979" y="169534"/>
            <a:ext cx="10639882" cy="5851525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802" y="183629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Another reason for little difference, we do mesoscale initialization with RAP, which uses all data sources EVERY HOUR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802" y="3861245"/>
            <a:ext cx="8229600" cy="4525963"/>
          </a:xfrm>
        </p:spPr>
        <p:txBody>
          <a:bodyPr/>
          <a:lstStyle/>
          <a:p>
            <a:r>
              <a:rPr lang="en-US" dirty="0" smtClean="0"/>
              <a:t>Of course, since 06Z run starts six hours earlier, it will have slightly less skill at the same time in the future.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have run and verified several 06 starts</a:t>
            </a:r>
            <a:endParaRPr lang="en-US" dirty="0"/>
          </a:p>
        </p:txBody>
      </p:sp>
      <p:pic>
        <p:nvPicPr>
          <p:cNvPr id="6" name="Content Placeholder 5" descr="061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2076" b="-2076"/>
          <a:stretch>
            <a:fillRect/>
          </a:stretch>
        </p:blipFill>
        <p:spPr/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062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8966" r="-8966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BUFKIT FORMAT</a:t>
            </a:r>
            <a:endParaRPr lang="en-US" dirty="0"/>
          </a:p>
        </p:txBody>
      </p:sp>
      <p:pic>
        <p:nvPicPr>
          <p:cNvPr id="4" name="Content Placeholder 3" descr="Bufkit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31333" r="-31333"/>
          <a:stretch>
            <a:fillRect/>
          </a:stretch>
        </p:blipFill>
        <p:spPr/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06 skill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Generally between 00 and 12 UTC initialization</a:t>
            </a:r>
          </a:p>
          <a:p>
            <a:r>
              <a:rPr lang="en-US" dirty="0" smtClean="0"/>
              <a:t>Looks like 12 UTC does slightly better with low clouds (subjective)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full model system at 06 and 18 UTC</a:t>
            </a:r>
          </a:p>
          <a:p>
            <a:r>
              <a:rPr lang="en-US" dirty="0" smtClean="0"/>
              <a:t>Add non-4/3 km runs at 00 and 12 UTC?</a:t>
            </a:r>
          </a:p>
          <a:p>
            <a:r>
              <a:rPr lang="en-US" dirty="0" smtClean="0"/>
              <a:t>Would be a lot of graphics and more files to store.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817" y="2608485"/>
            <a:ext cx="8229600" cy="1143000"/>
          </a:xfrm>
        </p:spPr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We made major enhancements on late January:</a:t>
            </a:r>
          </a:p>
          <a:p>
            <a:pPr lvl="1"/>
            <a:r>
              <a:rPr lang="en-US" dirty="0" smtClean="0"/>
              <a:t>WRF 3.6.1</a:t>
            </a:r>
          </a:p>
          <a:p>
            <a:pPr lvl="1"/>
            <a:r>
              <a:rPr lang="en-US" dirty="0" smtClean="0"/>
              <a:t>NOAH MP Land Surface Model (LSM)</a:t>
            </a:r>
          </a:p>
          <a:p>
            <a:pPr lvl="1"/>
            <a:r>
              <a:rPr lang="en-US" dirty="0" smtClean="0"/>
              <a:t>RAP model initialization</a:t>
            </a:r>
          </a:p>
          <a:p>
            <a:r>
              <a:rPr lang="en-US" dirty="0" smtClean="0"/>
              <a:t>This produced better verifications, but this spring we started to have problems (model stopping)</a:t>
            </a:r>
          </a:p>
          <a:p>
            <a:r>
              <a:rPr lang="en-US" dirty="0" smtClean="0"/>
              <a:t>…and we traced it back to the NOAH-MP</a:t>
            </a:r>
          </a:p>
          <a:p>
            <a:r>
              <a:rPr lang="en-US" dirty="0" smtClean="0"/>
              <a:t>On May 8</a:t>
            </a:r>
            <a:r>
              <a:rPr lang="en-US" baseline="30000" dirty="0" smtClean="0"/>
              <a:t>th</a:t>
            </a:r>
            <a:r>
              <a:rPr lang="en-US" dirty="0" smtClean="0"/>
              <a:t>, we switched back to the NOAH LSM (not MP)</a:t>
            </a:r>
          </a:p>
          <a:p>
            <a:r>
              <a:rPr lang="en-US" dirty="0" smtClean="0"/>
              <a:t>NOAH MP was much better with snow…not a factor now.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bag impact</a:t>
            </a:r>
            <a:endParaRPr lang="en-US" dirty="0"/>
          </a:p>
        </p:txBody>
      </p:sp>
      <p:pic>
        <p:nvPicPr>
          <p:cNvPr id="4" name="Content Placeholder 3" descr="ts_temp_mae_f12_12z_90day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2376" r="-22376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ts_dewp_bias_f12_12z_90day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1791" r="-21791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ts_dewp_mae_f12_12z_90day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2376" r="-22376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NOAH-MP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NOAH-MP version in WRF 3.7 seems much more stable.</a:t>
            </a:r>
          </a:p>
          <a:p>
            <a:r>
              <a:rPr lang="en-US" dirty="0" smtClean="0"/>
              <a:t>Will wait until 3.7.1 comes out this summer and if good, can switch to 3.7.1 with NOAH-MP</a:t>
            </a:r>
          </a:p>
          <a:p>
            <a:r>
              <a:rPr lang="en-US" dirty="0" smtClean="0"/>
              <a:t>Good news:  NOAH LSM is faster than NOAH MP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860</Words>
  <Application>Microsoft Macintosh PowerPoint</Application>
  <PresentationFormat>On-screen Show (4:3)</PresentationFormat>
  <Paragraphs>81</Paragraphs>
  <Slides>42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Consortium Meeting</vt:lpstr>
      <vt:lpstr>Usage is Up</vt:lpstr>
      <vt:lpstr>Some Additions</vt:lpstr>
      <vt:lpstr>BUFKIT FORMAT</vt:lpstr>
      <vt:lpstr>Model Problems</vt:lpstr>
      <vt:lpstr>Mixed bag impact</vt:lpstr>
      <vt:lpstr>Slide 7</vt:lpstr>
      <vt:lpstr>Slide 8</vt:lpstr>
      <vt:lpstr>NOAH-MP</vt:lpstr>
      <vt:lpstr>Slide 10</vt:lpstr>
      <vt:lpstr>Other Problem</vt:lpstr>
      <vt:lpstr>Slide 12</vt:lpstr>
      <vt:lpstr>Slide 13</vt:lpstr>
      <vt:lpstr>New Domain</vt:lpstr>
      <vt:lpstr>Now</vt:lpstr>
      <vt:lpstr>Just South</vt:lpstr>
      <vt:lpstr>Slide 17</vt:lpstr>
      <vt:lpstr>Slide 18</vt:lpstr>
      <vt:lpstr>Slide 19</vt:lpstr>
      <vt:lpstr>Slide 20</vt:lpstr>
      <vt:lpstr>Advantages to Everyone of New Domain</vt:lpstr>
      <vt:lpstr>Resources and Timing</vt:lpstr>
      <vt:lpstr>What will doubling our CPUs do for us?</vt:lpstr>
      <vt:lpstr>New graphic interface</vt:lpstr>
      <vt:lpstr>WSU Has Worked with Google Maps Interface…but there is an issue</vt:lpstr>
      <vt:lpstr>The issue is that you don’t get more detail as you zoom in</vt:lpstr>
      <vt:lpstr>Dave has tested a similar approach</vt:lpstr>
      <vt:lpstr>Slide 28</vt:lpstr>
      <vt:lpstr>Slide 29</vt:lpstr>
      <vt:lpstr>Slide 30</vt:lpstr>
      <vt:lpstr>So what are the alternatives?</vt:lpstr>
      <vt:lpstr>What should we do?</vt:lpstr>
      <vt:lpstr>Change from 12z to 06z?</vt:lpstr>
      <vt:lpstr>Difference in skill at 06Z</vt:lpstr>
      <vt:lpstr>Slide 35</vt:lpstr>
      <vt:lpstr>Slide 36</vt:lpstr>
      <vt:lpstr>Another reason for little difference, we do mesoscale initialization with RAP, which uses all data sources EVERY HOUR</vt:lpstr>
      <vt:lpstr>We have run and verified several 06 starts</vt:lpstr>
      <vt:lpstr>Slide 39</vt:lpstr>
      <vt:lpstr>06 skill</vt:lpstr>
      <vt:lpstr>Proposal?</vt:lpstr>
      <vt:lpstr>The End</vt:lpstr>
    </vt:vector>
  </TitlesOfParts>
  <Company>University of Washington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Consortium Meeting</dc:title>
  <dc:creator>Clifford Mass</dc:creator>
  <cp:lastModifiedBy>Clifford Mass</cp:lastModifiedBy>
  <cp:revision>9</cp:revision>
  <dcterms:created xsi:type="dcterms:W3CDTF">2015-06-04T17:46:34Z</dcterms:created>
  <dcterms:modified xsi:type="dcterms:W3CDTF">2015-06-04T19:03:32Z</dcterms:modified>
</cp:coreProperties>
</file>